
<file path=[Content_Types].xml><?xml version="1.0" encoding="utf-8"?>
<Types xmlns="http://schemas.openxmlformats.org/package/2006/content-types">
  <Default Extension="bin" ContentType="application/vnd.openxmlformats-officedocument.oleObject"/>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4" autoAdjust="0"/>
    <p:restoredTop sz="95366" autoAdjust="0"/>
  </p:normalViewPr>
  <p:slideViewPr>
    <p:cSldViewPr>
      <p:cViewPr varScale="1">
        <p:scale>
          <a:sx n="105" d="100"/>
          <a:sy n="105" d="100"/>
        </p:scale>
        <p:origin x="172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8D8D874E-E9D5-433B-A149-BDF6BFDD40A8}" type="datetimeFigureOut">
              <a:rPr lang="en-US" smtClean="0"/>
              <a:pPr/>
              <a:t>10/19/2020</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A051F04-9E25-42C3-8BC5-EC2E8469D95E}" type="datetimeFigureOut">
              <a:rPr lang="en-US" smtClean="0"/>
              <a:pPr/>
              <a:t>10/19/2020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IN" dirty="0"/>
              <a:t>If this PowerPoint presentation contains mathematical equations, you may need to check that your computer has the following installed:</a:t>
            </a:r>
          </a:p>
          <a:p>
            <a:pPr defTabSz="966612">
              <a:defRPr/>
            </a:pPr>
            <a:r>
              <a:rPr lang="en-IN" dirty="0"/>
              <a:t>1) </a:t>
            </a:r>
            <a:r>
              <a:rPr lang="en-IN" dirty="0" err="1"/>
              <a:t>MathType</a:t>
            </a:r>
            <a:r>
              <a:rPr lang="en-IN" dirty="0"/>
              <a:t> Plugin</a:t>
            </a:r>
          </a:p>
          <a:p>
            <a:pPr defTabSz="966612">
              <a:defRPr/>
            </a:pPr>
            <a:r>
              <a:rPr lang="en-IN" dirty="0"/>
              <a:t>2) Math Player (free versions available)</a:t>
            </a:r>
          </a:p>
          <a:p>
            <a:pPr defTabSz="966612">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881844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42465895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9–</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10/19/2020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9–</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16" name="Text Placeholder 15"/>
          <p:cNvSpPr>
            <a:spLocks noGrp="1"/>
          </p:cNvSpPr>
          <p:nvPr>
            <p:ph type="body" sz="quarter" idx="18"/>
          </p:nvPr>
        </p:nvSpPr>
        <p:spPr>
          <a:xfrm>
            <a:off x="457200" y="1457450"/>
            <a:ext cx="82296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10/19/2020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10/19/2020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1210909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3154799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10/19/2020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9–</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10/19/2020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Arial" panose="020B0604020202020204" pitchFamily="34" charset="0"/>
                <a:ea typeface="+mj-ea"/>
                <a:cs typeface="Arial" panose="020B0604020202020204" pitchFamily="34" charset="0"/>
              </a:defRPr>
            </a:lvl1pPr>
          </a:lstStyle>
          <a:p>
            <a:pPr lvl="0"/>
            <a:r>
              <a:rPr lang="en-US" dirty="0"/>
              <a:t>Click to edit Master title style</a:t>
            </a:r>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5"/>
          <p:cNvSpPr>
            <a:spLocks noGrp="1"/>
          </p:cNvSpPr>
          <p:nvPr>
            <p:ph sz="quarter" idx="14"/>
          </p:nvPr>
        </p:nvSpPr>
        <p:spPr>
          <a:xfrm>
            <a:off x="4732563" y="4055609"/>
            <a:ext cx="3965124"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5103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10/19/2020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9–</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10/19/2020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10/19/2020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9–</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10/19/2020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10/19/2020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9–</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xStyles>
    <p:titleStyle>
      <a:lvl1pPr algn="l" defTabSz="914400" rtl="0" eaLnBrk="1" latinLnBrk="0" hangingPunct="1">
        <a:lnSpc>
          <a:spcPct val="100000"/>
        </a:lnSpc>
        <a:spcBef>
          <a:spcPct val="0"/>
        </a:spcBef>
        <a:buNone/>
        <a:defRPr sz="3400" b="1" kern="1200">
          <a:solidFill>
            <a:srgbClr val="007FA3"/>
          </a:solidFill>
          <a:latin typeface="Arial" panose="020B0604020202020204" pitchFamily="34" charset="0"/>
          <a:ea typeface="+mj-ea"/>
          <a:cs typeface="Arial" panose="020B0604020202020204" pitchFamily="34"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Macroeconomics</a:t>
            </a:r>
          </a:p>
        </p:txBody>
      </p:sp>
      <p:sp>
        <p:nvSpPr>
          <p:cNvPr id="3" name="Text Placeholder 2"/>
          <p:cNvSpPr>
            <a:spLocks noGrp="1"/>
          </p:cNvSpPr>
          <p:nvPr>
            <p:ph type="body" sz="quarter" idx="13"/>
          </p:nvPr>
        </p:nvSpPr>
        <p:spPr>
          <a:xfrm>
            <a:off x="457200" y="874486"/>
            <a:ext cx="8229600" cy="391886"/>
          </a:xfrm>
        </p:spPr>
        <p:txBody>
          <a:bodyPr/>
          <a:lstStyle/>
          <a:p>
            <a:r>
              <a:rPr lang="en-US" dirty="0"/>
              <a:t>Ninth Canadian Edition</a:t>
            </a:r>
          </a:p>
        </p:txBody>
      </p:sp>
      <p:sp>
        <p:nvSpPr>
          <p:cNvPr id="4" name="Text Placeholder 3"/>
          <p:cNvSpPr>
            <a:spLocks noGrp="1"/>
          </p:cNvSpPr>
          <p:nvPr>
            <p:ph type="body" sz="quarter" idx="14"/>
          </p:nvPr>
        </p:nvSpPr>
        <p:spPr/>
        <p:txBody>
          <a:bodyPr/>
          <a:lstStyle/>
          <a:p>
            <a:r>
              <a:rPr lang="en-US" dirty="0"/>
              <a:t>Chapter 9</a:t>
            </a:r>
          </a:p>
        </p:txBody>
      </p:sp>
      <p:sp>
        <p:nvSpPr>
          <p:cNvPr id="5" name="Text Placeholder 4"/>
          <p:cNvSpPr>
            <a:spLocks noGrp="1"/>
          </p:cNvSpPr>
          <p:nvPr>
            <p:ph type="body" sz="quarter" idx="15"/>
          </p:nvPr>
        </p:nvSpPr>
        <p:spPr/>
        <p:txBody>
          <a:bodyPr/>
          <a:lstStyle/>
          <a:p>
            <a:r>
              <a:rPr lang="en-US" altLang="en-US" dirty="0"/>
              <a:t>The </a:t>
            </a:r>
            <a:r>
              <a:rPr lang="en-US" altLang="en-US" i="1" dirty="0"/>
              <a:t>IS–LM–FE</a:t>
            </a:r>
            <a:r>
              <a:rPr lang="en-US" altLang="en-US" dirty="0"/>
              <a:t> Model: A General Framework for Macroeconomic Analysis</a:t>
            </a:r>
            <a:endParaRPr lang="en-US" dirty="0"/>
          </a:p>
        </p:txBody>
      </p:sp>
      <p:sp>
        <p:nvSpPr>
          <p:cNvPr id="8" name="TextBox 7">
            <a:extLst>
              <a:ext uri="{FF2B5EF4-FFF2-40B4-BE49-F238E27FC236}">
                <a16:creationId xmlns:a16="http://schemas.microsoft.com/office/drawing/2014/main" id="{53927949-75F7-479A-BDE6-992C2B48AD06}"/>
              </a:ext>
            </a:extLst>
          </p:cNvPr>
          <p:cNvSpPr txBox="1"/>
          <p:nvPr/>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0" name="Picture 2" descr="Macroeconomics, Ninth Canadian Edition by Andrew B. Abel">
            <a:extLst>
              <a:ext uri="{FF2B5EF4-FFF2-40B4-BE49-F238E27FC236}">
                <a16:creationId xmlns:a16="http://schemas.microsoft.com/office/drawing/2014/main" id="{C5B895DA-D260-4277-B0B9-344DAF6AB3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457200" y="1302658"/>
            <a:ext cx="3785604" cy="4988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Factors That Shift the IS Curve </a:t>
            </a:r>
            <a:r>
              <a:rPr lang="en-CA" altLang="en-US" sz="2000" b="0" dirty="0"/>
              <a:t>(3 of 3)</a:t>
            </a:r>
            <a:endParaRPr lang="en-US" dirty="0"/>
          </a:p>
        </p:txBody>
      </p:sp>
      <p:sp>
        <p:nvSpPr>
          <p:cNvPr id="4" name="Text Placeholder 3">
            <a:extLst>
              <a:ext uri="{FF2B5EF4-FFF2-40B4-BE49-F238E27FC236}">
                <a16:creationId xmlns:a16="http://schemas.microsoft.com/office/drawing/2014/main" id="{4487EF83-9EFD-40EC-9924-C0DB43B3C3D4}"/>
              </a:ext>
            </a:extLst>
          </p:cNvPr>
          <p:cNvSpPr>
            <a:spLocks noGrp="1"/>
          </p:cNvSpPr>
          <p:nvPr>
            <p:ph type="body" sz="quarter" idx="13"/>
          </p:nvPr>
        </p:nvSpPr>
        <p:spPr>
          <a:xfrm>
            <a:off x="457200" y="5943600"/>
            <a:ext cx="8229600" cy="341416"/>
          </a:xfrm>
        </p:spPr>
        <p:txBody>
          <a:bodyPr/>
          <a:lstStyle/>
          <a:p>
            <a:r>
              <a:rPr lang="en-US" sz="1200" dirty="0">
                <a:latin typeface="Verdana" panose="020B0604030504040204" pitchFamily="34" charset="0"/>
                <a:ea typeface="Verdana" panose="020B0604030504040204" pitchFamily="34" charset="0"/>
              </a:rPr>
              <a:t>Figure 9.3 Effect on the IS Curve of a Temporary Increase in Government Purchases</a:t>
            </a:r>
            <a:endParaRPr lang="en-AU" sz="1200" dirty="0">
              <a:latin typeface="Verdana" panose="020B0604030504040204" pitchFamily="34" charset="0"/>
              <a:ea typeface="Verdana" panose="020B0604030504040204" pitchFamily="34" charset="0"/>
            </a:endParaRPr>
          </a:p>
        </p:txBody>
      </p:sp>
      <p:pic>
        <p:nvPicPr>
          <p:cNvPr id="6" name="Picture 5" descr="The vertical axis of each graph is labeled Real interest rate, r. The horizontal axis of the first graph is labeled Desired national saving, S super d, and desired investment, I super d. A curve labeled s super 1 slopes upward from the origin to upper middle region and a curve labeled s super 2 slopes upward to the left of s super 1. Line I falls downward from the upper left to the lower right, intersecting s super 2 at F, interest rate of 7 percent, and s super 1 at E, interest rate of 6 percent. An arrow that points left from s super 1 to s super 2 is labeled Increase in G. The horizontal axis of the second graph is labeled Output, Y. Line I S super 1 slopes downward from the upper left to the lower right. Line I S super 2 slopes downward from the upper left to the lower right, to the right of I S super 1. The points corresponding to E and F in the first graph are shown as E on line I S super 1 and F on line I S super 2 on the second graph. These points are on the same vertical line and the coordinate on the horizontal axis corresponding to these points is 450. An upward arrow that points from I S super 1 to I S super 2 is labeled Increase in G.">
            <a:extLst>
              <a:ext uri="{FF2B5EF4-FFF2-40B4-BE49-F238E27FC236}">
                <a16:creationId xmlns:a16="http://schemas.microsoft.com/office/drawing/2014/main" id="{4AAF8556-21DB-4882-9E38-7EA52F77DB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446" y="1697879"/>
            <a:ext cx="5943108" cy="3462242"/>
          </a:xfrm>
          <a:prstGeom prst="rect">
            <a:avLst/>
          </a:prstGeom>
        </p:spPr>
      </p:pic>
    </p:spTree>
    <p:extLst>
      <p:ext uri="{BB962C8B-B14F-4D97-AF65-F5344CB8AC3E}">
        <p14:creationId xmlns:p14="http://schemas.microsoft.com/office/powerpoint/2010/main" val="2776760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Price of a Nonmonetary Asset and the Interest Rate </a:t>
            </a:r>
            <a:r>
              <a:rPr lang="en-CA" altLang="en-US" sz="2000" b="0" dirty="0"/>
              <a:t>(1 of 2)</a:t>
            </a:r>
            <a:endParaRPr lang="en-US" b="0" dirty="0"/>
          </a:p>
        </p:txBody>
      </p:sp>
      <p:sp>
        <p:nvSpPr>
          <p:cNvPr id="3" name="Content Placeholder 2"/>
          <p:cNvSpPr>
            <a:spLocks noGrp="1"/>
          </p:cNvSpPr>
          <p:nvPr>
            <p:ph idx="1"/>
          </p:nvPr>
        </p:nvSpPr>
        <p:spPr/>
        <p:txBody>
          <a:bodyPr/>
          <a:lstStyle/>
          <a:p>
            <a:r>
              <a:rPr lang="en-CA" altLang="en-US" dirty="0"/>
              <a:t>Given the promised schedule of repayments of a bond or other nonmonetary asset, the higher the price of the asset, the lower is the nominal interest rate of the asset.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Price of a Nonmonetary Asset and the Interest Rate </a:t>
            </a:r>
            <a:r>
              <a:rPr lang="en-CA" altLang="en-US" sz="2000" b="0" dirty="0"/>
              <a:t>(2 of 2)</a:t>
            </a:r>
            <a:endParaRPr lang="en-US" dirty="0"/>
          </a:p>
        </p:txBody>
      </p:sp>
      <p:sp>
        <p:nvSpPr>
          <p:cNvPr id="3" name="Content Placeholder 2"/>
          <p:cNvSpPr>
            <a:spLocks noGrp="1"/>
          </p:cNvSpPr>
          <p:nvPr>
            <p:ph idx="1"/>
          </p:nvPr>
        </p:nvSpPr>
        <p:spPr/>
        <p:txBody>
          <a:bodyPr/>
          <a:lstStyle/>
          <a:p>
            <a:r>
              <a:rPr lang="en-CA" altLang="en-US" dirty="0"/>
              <a:t>For a given rate of inflation the price of a nonmonetary asset and its real interest rate are also inversely related.</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Equality of Money Demanded and Supplied </a:t>
            </a:r>
            <a:r>
              <a:rPr lang="en-CA" altLang="en-US" sz="2000" b="0" dirty="0"/>
              <a:t>(1 of 2)</a:t>
            </a:r>
            <a:endParaRPr lang="en-US" dirty="0"/>
          </a:p>
        </p:txBody>
      </p:sp>
      <p:sp>
        <p:nvSpPr>
          <p:cNvPr id="3" name="Content Placeholder 2"/>
          <p:cNvSpPr>
            <a:spLocks noGrp="1"/>
          </p:cNvSpPr>
          <p:nvPr>
            <p:ph idx="1"/>
          </p:nvPr>
        </p:nvSpPr>
        <p:spPr/>
        <p:txBody>
          <a:bodyPr/>
          <a:lstStyle/>
          <a:p>
            <a:pPr>
              <a:buSzPct val="101000"/>
            </a:pPr>
            <a:r>
              <a:rPr lang="en-CA" altLang="en-US" dirty="0"/>
              <a:t>The real money supply curve (</a:t>
            </a:r>
            <a:r>
              <a:rPr lang="en-CA" altLang="en-US" i="1" dirty="0"/>
              <a:t>MS</a:t>
            </a:r>
            <a:r>
              <a:rPr lang="en-CA" altLang="en-US" dirty="0"/>
              <a:t>) is a vertical line; it does not depend on the real interest rate.</a:t>
            </a:r>
          </a:p>
          <a:p>
            <a:pPr>
              <a:buSzPct val="101000"/>
            </a:pPr>
            <a:r>
              <a:rPr lang="en-CA" altLang="en-US" dirty="0"/>
              <a:t>The money demand curve (</a:t>
            </a:r>
            <a:r>
              <a:rPr lang="en-CA" altLang="en-US" i="1" dirty="0"/>
              <a:t>MD</a:t>
            </a:r>
            <a:r>
              <a:rPr lang="en-CA" altLang="en-US" dirty="0"/>
              <a:t>) slopes downward. With higher </a:t>
            </a:r>
            <a:r>
              <a:rPr lang="en-CA" altLang="en-US" i="1" dirty="0"/>
              <a:t>r </a:t>
            </a:r>
            <a:r>
              <a:rPr lang="en-CA" altLang="en-US" dirty="0"/>
              <a:t>the</a:t>
            </a:r>
            <a:r>
              <a:rPr lang="en-CA" altLang="en-US" i="1" dirty="0"/>
              <a:t> </a:t>
            </a:r>
            <a:r>
              <a:rPr lang="en-CA" altLang="en-US" dirty="0"/>
              <a:t>attractiveness of money as an asset decreases.</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Equality of Money Demanded and Supplied </a:t>
            </a:r>
            <a:r>
              <a:rPr lang="en-CA" altLang="en-US" sz="2000" b="0" dirty="0"/>
              <a:t>(2 of 2)</a:t>
            </a:r>
            <a:endParaRPr lang="en-US" b="0" i="1" dirty="0"/>
          </a:p>
        </p:txBody>
      </p:sp>
      <p:sp>
        <p:nvSpPr>
          <p:cNvPr id="4" name="Text Placeholder 3">
            <a:extLst>
              <a:ext uri="{FF2B5EF4-FFF2-40B4-BE49-F238E27FC236}">
                <a16:creationId xmlns:a16="http://schemas.microsoft.com/office/drawing/2014/main" id="{27A34EEE-3E24-49A7-80C0-D7D5003B1B84}"/>
              </a:ext>
            </a:extLst>
          </p:cNvPr>
          <p:cNvSpPr>
            <a:spLocks noGrp="1"/>
          </p:cNvSpPr>
          <p:nvPr>
            <p:ph type="body" sz="quarter" idx="13"/>
          </p:nvPr>
        </p:nvSpPr>
        <p:spPr/>
        <p:txBody>
          <a:bodyPr/>
          <a:lstStyle/>
          <a:p>
            <a:r>
              <a:rPr lang="en-US" sz="1200" dirty="0">
                <a:latin typeface="Verdana" panose="020B0604030504040204" pitchFamily="34" charset="0"/>
                <a:ea typeface="Verdana" panose="020B0604030504040204" pitchFamily="34" charset="0"/>
              </a:rPr>
              <a:t>Figure 9.4 Deriving the LM Curve</a:t>
            </a:r>
            <a:endParaRPr lang="en-AU" sz="1200" dirty="0">
              <a:latin typeface="Verdana" panose="020B0604030504040204" pitchFamily="34" charset="0"/>
              <a:ea typeface="Verdana" panose="020B0604030504040204" pitchFamily="34" charset="0"/>
            </a:endParaRPr>
          </a:p>
        </p:txBody>
      </p:sp>
      <p:pic>
        <p:nvPicPr>
          <p:cNvPr id="6" name="Picture 5" descr="Two graphs show the real money demand, real money supply, and the corresponding L M curve.">
            <a:extLst>
              <a:ext uri="{FF2B5EF4-FFF2-40B4-BE49-F238E27FC236}">
                <a16:creationId xmlns:a16="http://schemas.microsoft.com/office/drawing/2014/main" id="{00CF331A-2DC2-411A-8881-916CF936C2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446" y="1722261"/>
            <a:ext cx="5943108" cy="3413478"/>
          </a:xfrm>
          <a:prstGeom prst="rect">
            <a:avLst/>
          </a:prstGeom>
        </p:spPr>
      </p:pic>
    </p:spTree>
    <p:extLst>
      <p:ext uri="{BB962C8B-B14F-4D97-AF65-F5344CB8AC3E}">
        <p14:creationId xmlns:p14="http://schemas.microsoft.com/office/powerpoint/2010/main" val="2776760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LM Curve: Asset Market Equilibrium</a:t>
            </a:r>
            <a:endParaRPr lang="en-US" dirty="0"/>
          </a:p>
        </p:txBody>
      </p:sp>
      <p:sp>
        <p:nvSpPr>
          <p:cNvPr id="3" name="Content Placeholder 2"/>
          <p:cNvSpPr>
            <a:spLocks noGrp="1"/>
          </p:cNvSpPr>
          <p:nvPr>
            <p:ph idx="1"/>
          </p:nvPr>
        </p:nvSpPr>
        <p:spPr/>
        <p:txBody>
          <a:bodyPr/>
          <a:lstStyle/>
          <a:p>
            <a:pPr>
              <a:buSzPct val="101000"/>
            </a:pPr>
            <a:r>
              <a:rPr lang="en-CA" altLang="en-US" dirty="0"/>
              <a:t>The </a:t>
            </a:r>
            <a:r>
              <a:rPr lang="en-CA" altLang="en-US" b="1" i="1" dirty="0"/>
              <a:t>LM</a:t>
            </a:r>
            <a:r>
              <a:rPr lang="en-CA" altLang="en-US" b="1" dirty="0"/>
              <a:t> curve </a:t>
            </a:r>
            <a:r>
              <a:rPr lang="en-CA" altLang="en-US" dirty="0"/>
              <a:t>is a graphical representation of the relationship between output and the real interest rate that clears the asset market.</a:t>
            </a:r>
          </a:p>
          <a:p>
            <a:pPr>
              <a:buSzPct val="101000"/>
            </a:pPr>
            <a:r>
              <a:rPr lang="en-CA" altLang="en-US" dirty="0"/>
              <a:t>The</a:t>
            </a:r>
            <a:r>
              <a:rPr lang="en-CA" altLang="en-US" i="1" dirty="0"/>
              <a:t> LM</a:t>
            </a:r>
            <a:r>
              <a:rPr lang="en-CA" altLang="en-US" dirty="0"/>
              <a:t> curve slopes upward.</a:t>
            </a:r>
          </a:p>
          <a:p>
            <a:pPr>
              <a:buSzPct val="101000"/>
            </a:pPr>
            <a:r>
              <a:rPr lang="en-CA" altLang="en-US" dirty="0"/>
              <a:t>At all points of the curve </a:t>
            </a:r>
            <a:r>
              <a:rPr lang="en-CA" altLang="en-US" i="1" dirty="0"/>
              <a:t>MD </a:t>
            </a:r>
            <a:r>
              <a:rPr lang="en-CA" altLang="en-US" dirty="0"/>
              <a:t>= </a:t>
            </a:r>
            <a:r>
              <a:rPr lang="en-CA" altLang="en-US" i="1" dirty="0"/>
              <a:t>MS</a:t>
            </a:r>
            <a:r>
              <a:rPr lang="en-CA" altLang="en-US" dirty="0"/>
              <a: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Factors that Shift the LM Curve</a:t>
            </a:r>
            <a:endParaRPr lang="en-US" dirty="0"/>
          </a:p>
        </p:txBody>
      </p:sp>
      <p:sp>
        <p:nvSpPr>
          <p:cNvPr id="3" name="Content Placeholder 2"/>
          <p:cNvSpPr>
            <a:spLocks noGrp="1"/>
          </p:cNvSpPr>
          <p:nvPr>
            <p:ph idx="1"/>
          </p:nvPr>
        </p:nvSpPr>
        <p:spPr/>
        <p:txBody>
          <a:bodyPr/>
          <a:lstStyle/>
          <a:p>
            <a:r>
              <a:rPr lang="en-CA" altLang="en-US" dirty="0"/>
              <a:t>For constant output, any change that reduces the real money supply relative to the real demand for money, will increase the real interest rate that clears the asset market, and cause the </a:t>
            </a:r>
            <a:r>
              <a:rPr lang="en-CA" altLang="en-US" i="1" dirty="0"/>
              <a:t>LM</a:t>
            </a:r>
            <a:r>
              <a:rPr lang="en-CA" altLang="en-US" dirty="0"/>
              <a:t> curve to shift up.</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Changes in the Real Money Supply </a:t>
            </a:r>
            <a:r>
              <a:rPr lang="en-CA"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CA" altLang="en-US" dirty="0"/>
              <a:t>An increase in the real money supply (</a:t>
            </a:r>
            <a:r>
              <a:rPr lang="en-CA" altLang="en-US" i="1" dirty="0"/>
              <a:t>M/P</a:t>
            </a:r>
            <a:r>
              <a:rPr lang="en-CA" altLang="en-US" dirty="0"/>
              <a:t>) will reduce </a:t>
            </a:r>
            <a:r>
              <a:rPr lang="en-CA" altLang="en-US" i="1" dirty="0"/>
              <a:t>r</a:t>
            </a:r>
            <a:r>
              <a:rPr lang="en-CA" altLang="en-US" dirty="0"/>
              <a:t> and shift the </a:t>
            </a:r>
            <a:r>
              <a:rPr lang="en-CA" altLang="en-US" i="1" dirty="0"/>
              <a:t>LM</a:t>
            </a:r>
            <a:r>
              <a:rPr lang="en-CA" altLang="en-US" dirty="0"/>
              <a:t> curve down.</a:t>
            </a:r>
          </a:p>
          <a:p>
            <a:pPr>
              <a:buSzPct val="101000"/>
            </a:pPr>
            <a:r>
              <a:rPr lang="en-CA" altLang="en-US" dirty="0"/>
              <a:t>With an excess supply of money holders of wealth try to purchase nonmonetary assets causing their price to go up and </a:t>
            </a:r>
            <a:r>
              <a:rPr lang="en-CA" altLang="en-US" i="1" dirty="0"/>
              <a:t>r</a:t>
            </a:r>
            <a:r>
              <a:rPr lang="en-CA" altLang="en-US" dirty="0"/>
              <a:t> to go down.</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Changes in the Real Money Supply </a:t>
            </a:r>
            <a:r>
              <a:rPr lang="en-CA" altLang="en-US" sz="2000" b="0" dirty="0"/>
              <a:t>(2 of 2)</a:t>
            </a:r>
            <a:endParaRPr lang="en-US" dirty="0"/>
          </a:p>
        </p:txBody>
      </p:sp>
      <p:sp>
        <p:nvSpPr>
          <p:cNvPr id="4" name="Text Placeholder 3">
            <a:extLst>
              <a:ext uri="{FF2B5EF4-FFF2-40B4-BE49-F238E27FC236}">
                <a16:creationId xmlns:a16="http://schemas.microsoft.com/office/drawing/2014/main" id="{B66E46F4-B6D6-44D5-9129-74D1040FE551}"/>
              </a:ext>
            </a:extLst>
          </p:cNvPr>
          <p:cNvSpPr>
            <a:spLocks noGrp="1"/>
          </p:cNvSpPr>
          <p:nvPr>
            <p:ph type="body" sz="quarter" idx="13"/>
          </p:nvPr>
        </p:nvSpPr>
        <p:spPr>
          <a:xfrm>
            <a:off x="457200" y="6019800"/>
            <a:ext cx="8229600" cy="265216"/>
          </a:xfrm>
        </p:spPr>
        <p:txBody>
          <a:bodyPr/>
          <a:lstStyle/>
          <a:p>
            <a:r>
              <a:rPr lang="en-US" sz="1200" dirty="0">
                <a:latin typeface="Verdana" panose="020B0604030504040204" pitchFamily="34" charset="0"/>
                <a:ea typeface="Verdana" panose="020B0604030504040204" pitchFamily="34" charset="0"/>
              </a:rPr>
              <a:t>Figure 9.5 An Increase in the Real Money Supply Shifts the LM Curve Down and to the Right</a:t>
            </a:r>
            <a:endParaRPr lang="en-AU" sz="1200" dirty="0">
              <a:latin typeface="Verdana" panose="020B0604030504040204" pitchFamily="34" charset="0"/>
              <a:ea typeface="Verdana" panose="020B0604030504040204" pitchFamily="34" charset="0"/>
            </a:endParaRPr>
          </a:p>
        </p:txBody>
      </p:sp>
      <p:pic>
        <p:nvPicPr>
          <p:cNvPr id="6" name="Picture 5" descr="Two graphs show the shift in the money supply curve and the L M curve.">
            <a:extLst>
              <a:ext uri="{FF2B5EF4-FFF2-40B4-BE49-F238E27FC236}">
                <a16:creationId xmlns:a16="http://schemas.microsoft.com/office/drawing/2014/main" id="{C38299D4-8AE9-48D3-8E4D-3DFB226FFB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446" y="1737500"/>
            <a:ext cx="5943108" cy="3383000"/>
          </a:xfrm>
          <a:prstGeom prst="rect">
            <a:avLst/>
          </a:prstGeom>
        </p:spPr>
      </p:pic>
    </p:spTree>
    <p:extLst>
      <p:ext uri="{BB962C8B-B14F-4D97-AF65-F5344CB8AC3E}">
        <p14:creationId xmlns:p14="http://schemas.microsoft.com/office/powerpoint/2010/main" val="2776760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Changes in the Real Money Demand </a:t>
            </a:r>
            <a:r>
              <a:rPr lang="en-CA" altLang="en-US" sz="2000" b="0" dirty="0"/>
              <a:t>(1 of 2)</a:t>
            </a:r>
            <a:endParaRPr lang="en-US" b="0" dirty="0"/>
          </a:p>
        </p:txBody>
      </p:sp>
      <p:sp>
        <p:nvSpPr>
          <p:cNvPr id="3" name="Content Placeholder 2"/>
          <p:cNvSpPr>
            <a:spLocks noGrp="1"/>
          </p:cNvSpPr>
          <p:nvPr>
            <p:ph idx="1"/>
          </p:nvPr>
        </p:nvSpPr>
        <p:spPr/>
        <p:txBody>
          <a:bodyPr/>
          <a:lstStyle/>
          <a:p>
            <a:r>
              <a:rPr lang="en-CA" altLang="en-US" dirty="0"/>
              <a:t>A change in any variable that affects real money demand, other than output or real interest rate, will also shift the </a:t>
            </a:r>
            <a:r>
              <a:rPr lang="en-CA" altLang="en-US" i="1" dirty="0"/>
              <a:t>LM</a:t>
            </a:r>
            <a:r>
              <a:rPr lang="en-CA" altLang="en-US" dirty="0"/>
              <a:t> curve.</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Main Questions</a:t>
            </a:r>
            <a:endParaRPr lang="en-US" dirty="0"/>
          </a:p>
        </p:txBody>
      </p:sp>
      <p:sp>
        <p:nvSpPr>
          <p:cNvPr id="3" name="Content Placeholder 2"/>
          <p:cNvSpPr>
            <a:spLocks noGrp="1"/>
          </p:cNvSpPr>
          <p:nvPr>
            <p:ph idx="1"/>
          </p:nvPr>
        </p:nvSpPr>
        <p:spPr/>
        <p:txBody>
          <a:bodyPr/>
          <a:lstStyle/>
          <a:p>
            <a:pPr>
              <a:buSzPct val="101000"/>
            </a:pPr>
            <a:r>
              <a:rPr lang="en-US" altLang="en-US" dirty="0"/>
              <a:t>What factors determine equilibrium in </a:t>
            </a:r>
            <a:r>
              <a:rPr lang="en-US" altLang="en-US" dirty="0" err="1"/>
              <a:t>labour</a:t>
            </a:r>
            <a:r>
              <a:rPr lang="en-US" altLang="en-US" dirty="0"/>
              <a:t> market? (FE Line)</a:t>
            </a:r>
          </a:p>
          <a:p>
            <a:pPr>
              <a:buSzPct val="101000"/>
            </a:pPr>
            <a:r>
              <a:rPr lang="en-US" altLang="en-US" dirty="0"/>
              <a:t>What factors determine equilibrium in goods market? (IS Curve)</a:t>
            </a:r>
          </a:p>
          <a:p>
            <a:pPr>
              <a:buSzPct val="101000"/>
            </a:pPr>
            <a:r>
              <a:rPr lang="en-US" altLang="en-US" dirty="0"/>
              <a:t>What factors determine equilibrium in assets market? (LM Curve)</a:t>
            </a:r>
          </a:p>
          <a:p>
            <a:pPr>
              <a:buSzPct val="101000"/>
            </a:pPr>
            <a:r>
              <a:rPr lang="en-US" altLang="en-US" dirty="0"/>
              <a:t>What is general equilibrium in IS-LM-FE model and how prices adjust to attain it?</a:t>
            </a:r>
            <a:endParaRPr lang="en-US" dirty="0"/>
          </a:p>
        </p:txBody>
      </p:sp>
    </p:spTree>
    <p:extLst>
      <p:ext uri="{BB962C8B-B14F-4D97-AF65-F5344CB8AC3E}">
        <p14:creationId xmlns:p14="http://schemas.microsoft.com/office/powerpoint/2010/main" val="2494916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Changes in the Real Money Demand </a:t>
            </a:r>
            <a:r>
              <a:rPr lang="en-CA" altLang="en-US" sz="2000" b="0" dirty="0"/>
              <a:t>(2 of 2)</a:t>
            </a:r>
            <a:endParaRPr lang="en-US" dirty="0"/>
          </a:p>
        </p:txBody>
      </p:sp>
      <p:sp>
        <p:nvSpPr>
          <p:cNvPr id="4" name="Text Placeholder 3">
            <a:extLst>
              <a:ext uri="{FF2B5EF4-FFF2-40B4-BE49-F238E27FC236}">
                <a16:creationId xmlns:a16="http://schemas.microsoft.com/office/drawing/2014/main" id="{066B5894-E917-4C8C-9E9E-22B570BF02B3}"/>
              </a:ext>
            </a:extLst>
          </p:cNvPr>
          <p:cNvSpPr>
            <a:spLocks noGrp="1"/>
          </p:cNvSpPr>
          <p:nvPr>
            <p:ph type="body" sz="quarter" idx="13"/>
          </p:nvPr>
        </p:nvSpPr>
        <p:spPr/>
        <p:txBody>
          <a:bodyPr/>
          <a:lstStyle/>
          <a:p>
            <a:r>
              <a:rPr lang="en-US" sz="1200" dirty="0">
                <a:latin typeface="Verdana" panose="020B0604030504040204" pitchFamily="34" charset="0"/>
                <a:ea typeface="Verdana" panose="020B0604030504040204" pitchFamily="34" charset="0"/>
              </a:rPr>
              <a:t>Figure 9.6 An Increase in Real Money Demand Shifts the LM Curve Up and to the Left</a:t>
            </a:r>
            <a:endParaRPr lang="en-AU" sz="1200" dirty="0">
              <a:latin typeface="Verdana" panose="020B0604030504040204" pitchFamily="34" charset="0"/>
              <a:ea typeface="Verdana" panose="020B0604030504040204" pitchFamily="34" charset="0"/>
            </a:endParaRPr>
          </a:p>
        </p:txBody>
      </p:sp>
      <p:pic>
        <p:nvPicPr>
          <p:cNvPr id="6" name="Picture 5" descr="Two graphs show the shift in the money supply curve and the L M curve.">
            <a:extLst>
              <a:ext uri="{FF2B5EF4-FFF2-40B4-BE49-F238E27FC236}">
                <a16:creationId xmlns:a16="http://schemas.microsoft.com/office/drawing/2014/main" id="{84026F92-03D7-43A5-91D0-EB928A774E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6541" y="1728356"/>
            <a:ext cx="5930917" cy="3401287"/>
          </a:xfrm>
          <a:prstGeom prst="rect">
            <a:avLst/>
          </a:prstGeom>
        </p:spPr>
      </p:pic>
    </p:spTree>
    <p:extLst>
      <p:ext uri="{BB962C8B-B14F-4D97-AF65-F5344CB8AC3E}">
        <p14:creationId xmlns:p14="http://schemas.microsoft.com/office/powerpoint/2010/main" val="2776760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010400" cy="1097280"/>
          </a:xfrm>
        </p:spPr>
        <p:txBody>
          <a:bodyPr/>
          <a:lstStyle/>
          <a:p>
            <a:r>
              <a:rPr lang="en-CA" altLang="en-US" dirty="0"/>
              <a:t>General Equilibrium in the Complete </a:t>
            </a:r>
            <a:r>
              <a:rPr lang="en-CA" altLang="en-US" i="1" dirty="0"/>
              <a:t>IS-LM-FE</a:t>
            </a:r>
            <a:r>
              <a:rPr lang="en-CA" altLang="en-US" dirty="0"/>
              <a:t> Model </a:t>
            </a:r>
            <a:r>
              <a:rPr lang="en-CA" altLang="en-US" sz="2000" b="0" dirty="0"/>
              <a:t>(1 of 3)</a:t>
            </a:r>
            <a:endParaRPr lang="en-US" b="0" dirty="0"/>
          </a:p>
        </p:txBody>
      </p:sp>
      <p:sp>
        <p:nvSpPr>
          <p:cNvPr id="3" name="Content Placeholder 2"/>
          <p:cNvSpPr>
            <a:spLocks noGrp="1"/>
          </p:cNvSpPr>
          <p:nvPr>
            <p:ph idx="1"/>
          </p:nvPr>
        </p:nvSpPr>
        <p:spPr/>
        <p:txBody>
          <a:bodyPr/>
          <a:lstStyle/>
          <a:p>
            <a:pPr>
              <a:buSzPct val="101000"/>
            </a:pPr>
            <a:r>
              <a:rPr lang="en-CA" altLang="en-US" dirty="0"/>
              <a:t>When the economy is in general equilibrium</a:t>
            </a:r>
          </a:p>
          <a:p>
            <a:pPr lvl="1">
              <a:buSzPct val="101000"/>
            </a:pPr>
            <a:r>
              <a:rPr lang="en-CA" altLang="en-US" dirty="0"/>
              <a:t>The </a:t>
            </a:r>
            <a:r>
              <a:rPr lang="en-CA" altLang="en-US" i="1" dirty="0"/>
              <a:t>FE</a:t>
            </a:r>
            <a:r>
              <a:rPr lang="en-CA" altLang="en-US" dirty="0"/>
              <a:t> line along with the labour market is in equilibrium.</a:t>
            </a:r>
          </a:p>
          <a:p>
            <a:pPr lvl="1">
              <a:buSzPct val="101000"/>
            </a:pPr>
            <a:r>
              <a:rPr lang="en-CA" altLang="en-US" dirty="0"/>
              <a:t>The </a:t>
            </a:r>
            <a:r>
              <a:rPr lang="en-CA" altLang="en-US" i="1" dirty="0"/>
              <a:t>IS</a:t>
            </a:r>
            <a:r>
              <a:rPr lang="en-CA" altLang="en-US" dirty="0"/>
              <a:t> curve, along with the goods market is in equilibrium.</a:t>
            </a:r>
          </a:p>
          <a:p>
            <a:pPr lvl="1">
              <a:buSzPct val="101000"/>
            </a:pPr>
            <a:r>
              <a:rPr lang="en-CA" altLang="en-US" dirty="0"/>
              <a:t>The </a:t>
            </a:r>
            <a:r>
              <a:rPr lang="en-CA" altLang="en-US" i="1" dirty="0"/>
              <a:t>LM</a:t>
            </a:r>
            <a:r>
              <a:rPr lang="en-CA" altLang="en-US" dirty="0"/>
              <a:t> curve, along with the asset market is in equilibrium.</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6934200" cy="1097280"/>
          </a:xfrm>
        </p:spPr>
        <p:txBody>
          <a:bodyPr/>
          <a:lstStyle/>
          <a:p>
            <a:r>
              <a:rPr lang="en-CA" altLang="en-US" dirty="0"/>
              <a:t>General Equilibrium in the Complete </a:t>
            </a:r>
            <a:r>
              <a:rPr lang="en-CA" altLang="en-US" i="1" dirty="0"/>
              <a:t>IS-LM-FE</a:t>
            </a:r>
            <a:r>
              <a:rPr lang="en-CA" altLang="en-US" dirty="0"/>
              <a:t> Model </a:t>
            </a:r>
            <a:r>
              <a:rPr lang="en-CA" altLang="en-US" sz="2000" b="0" dirty="0"/>
              <a:t>(2 of 3)</a:t>
            </a:r>
            <a:endParaRPr lang="en-US" dirty="0"/>
          </a:p>
        </p:txBody>
      </p:sp>
      <p:sp>
        <p:nvSpPr>
          <p:cNvPr id="3" name="Content Placeholder 2"/>
          <p:cNvSpPr>
            <a:spLocks noGrp="1"/>
          </p:cNvSpPr>
          <p:nvPr>
            <p:ph idx="1"/>
          </p:nvPr>
        </p:nvSpPr>
        <p:spPr/>
        <p:txBody>
          <a:bodyPr/>
          <a:lstStyle/>
          <a:p>
            <a:r>
              <a:rPr lang="en-CA" altLang="en-US" dirty="0"/>
              <a:t>The general equilibrium of the economy always occurs at the intersection of the </a:t>
            </a:r>
            <a:r>
              <a:rPr lang="en-CA" altLang="en-US" i="1" dirty="0"/>
              <a:t>IS</a:t>
            </a:r>
            <a:r>
              <a:rPr lang="en-CA" altLang="en-US" dirty="0"/>
              <a:t> curve and the </a:t>
            </a:r>
            <a:r>
              <a:rPr lang="en-CA" altLang="en-US" i="1" dirty="0"/>
              <a:t>FE</a:t>
            </a:r>
            <a:r>
              <a:rPr lang="en-CA" altLang="en-US" dirty="0"/>
              <a:t> line.</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010400" cy="1097280"/>
          </a:xfrm>
        </p:spPr>
        <p:txBody>
          <a:bodyPr/>
          <a:lstStyle/>
          <a:p>
            <a:r>
              <a:rPr lang="en-CA" altLang="en-US" dirty="0"/>
              <a:t>General Equilibrium in the Complete </a:t>
            </a:r>
            <a:r>
              <a:rPr lang="en-CA" altLang="en-US" i="1" dirty="0"/>
              <a:t>IS-LM-FE</a:t>
            </a:r>
            <a:r>
              <a:rPr lang="en-CA" altLang="en-US" dirty="0"/>
              <a:t> Model </a:t>
            </a:r>
            <a:r>
              <a:rPr lang="en-CA" altLang="en-US" sz="2000" b="0" dirty="0"/>
              <a:t>(3 of 3)</a:t>
            </a:r>
            <a:endParaRPr lang="en-US" dirty="0"/>
          </a:p>
        </p:txBody>
      </p:sp>
      <p:sp>
        <p:nvSpPr>
          <p:cNvPr id="3" name="Content Placeholder 2"/>
          <p:cNvSpPr>
            <a:spLocks noGrp="1"/>
          </p:cNvSpPr>
          <p:nvPr>
            <p:ph idx="1"/>
          </p:nvPr>
        </p:nvSpPr>
        <p:spPr/>
        <p:txBody>
          <a:bodyPr/>
          <a:lstStyle/>
          <a:p>
            <a:r>
              <a:rPr lang="en-CA" altLang="en-US" dirty="0"/>
              <a:t>Adjustments of the price level cause the </a:t>
            </a:r>
            <a:r>
              <a:rPr lang="en-CA" altLang="en-US" i="1" dirty="0"/>
              <a:t>LM</a:t>
            </a:r>
            <a:r>
              <a:rPr lang="en-CA" altLang="en-US" dirty="0"/>
              <a:t> curve to shift until it passes through the general equilibrium point.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 Temporary Adverse Supply Shock </a:t>
            </a:r>
            <a:r>
              <a:rPr lang="en-CA" altLang="en-US" sz="2000" b="0" dirty="0"/>
              <a:t>(1 of 4)</a:t>
            </a:r>
            <a:endParaRPr lang="en-US" b="0" dirty="0"/>
          </a:p>
        </p:txBody>
      </p:sp>
      <p:sp>
        <p:nvSpPr>
          <p:cNvPr id="3" name="Content Placeholder 2"/>
          <p:cNvSpPr>
            <a:spLocks noGrp="1"/>
          </p:cNvSpPr>
          <p:nvPr>
            <p:ph idx="1"/>
          </p:nvPr>
        </p:nvSpPr>
        <p:spPr/>
        <p:txBody>
          <a:bodyPr/>
          <a:lstStyle/>
          <a:p>
            <a:pPr>
              <a:buSzPct val="101000"/>
            </a:pPr>
            <a:r>
              <a:rPr lang="en-CA" altLang="en-US" dirty="0"/>
              <a:t>Suppose the productivity parameter </a:t>
            </a:r>
            <a:r>
              <a:rPr lang="en-CA" altLang="en-US" i="1" dirty="0"/>
              <a:t>A</a:t>
            </a:r>
            <a:r>
              <a:rPr lang="en-CA" altLang="en-US" dirty="0"/>
              <a:t> in the production function drops temporarily.</a:t>
            </a:r>
          </a:p>
          <a:p>
            <a:pPr>
              <a:buSzPct val="101000"/>
            </a:pPr>
            <a:r>
              <a:rPr lang="en-CA" altLang="en-US" dirty="0"/>
              <a:t>It reduces the </a:t>
            </a:r>
            <a:r>
              <a:rPr lang="en-CA" altLang="en-US" i="1" dirty="0"/>
              <a:t>MPN</a:t>
            </a:r>
            <a:r>
              <a:rPr lang="en-CA" altLang="en-US" dirty="0"/>
              <a:t> and shifts the labour demand curve down. The labour supply curve is unaffected.</a:t>
            </a:r>
          </a:p>
          <a:p>
            <a:pPr>
              <a:buSzPct val="101000"/>
            </a:pPr>
            <a:r>
              <a:rPr lang="en-CA" altLang="en-US" dirty="0"/>
              <a:t>The</a:t>
            </a:r>
            <a:r>
              <a:rPr lang="en-CA" altLang="en-US" i="1" dirty="0"/>
              <a:t> FE</a:t>
            </a:r>
            <a:r>
              <a:rPr lang="en-CA" altLang="en-US" dirty="0"/>
              <a:t> line shifts left.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 Temporary Adverse Supply Shock </a:t>
            </a:r>
            <a:r>
              <a:rPr lang="en-CA" altLang="en-US" sz="2000" b="0" dirty="0"/>
              <a:t>(2 of 4)</a:t>
            </a:r>
            <a:endParaRPr lang="en-US" dirty="0"/>
          </a:p>
        </p:txBody>
      </p:sp>
      <p:sp>
        <p:nvSpPr>
          <p:cNvPr id="3" name="Content Placeholder 2"/>
          <p:cNvSpPr>
            <a:spLocks noGrp="1"/>
          </p:cNvSpPr>
          <p:nvPr>
            <p:ph idx="1"/>
          </p:nvPr>
        </p:nvSpPr>
        <p:spPr/>
        <p:txBody>
          <a:bodyPr/>
          <a:lstStyle/>
          <a:p>
            <a:pPr>
              <a:buSzPct val="101000"/>
            </a:pPr>
            <a:r>
              <a:rPr lang="en-CA" altLang="en-US" dirty="0"/>
              <a:t>A temporary adverse supply shock is a movement along the </a:t>
            </a:r>
            <a:r>
              <a:rPr lang="en-CA" altLang="en-US" i="1" dirty="0"/>
              <a:t>IS</a:t>
            </a:r>
            <a:r>
              <a:rPr lang="en-CA" altLang="en-US" dirty="0"/>
              <a:t> curve, not a shift of the </a:t>
            </a:r>
            <a:r>
              <a:rPr lang="en-CA" altLang="en-US" i="1" dirty="0"/>
              <a:t>IS</a:t>
            </a:r>
            <a:r>
              <a:rPr lang="en-CA" altLang="en-US" dirty="0"/>
              <a:t> curve.</a:t>
            </a:r>
          </a:p>
          <a:p>
            <a:pPr>
              <a:buSzPct val="101000"/>
            </a:pPr>
            <a:r>
              <a:rPr lang="en-CA" altLang="en-US" dirty="0"/>
              <a:t>A temporary adverse supply shock has no direct effect on the demand for, or the supply of money.</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 Temporary Adverse Supply Shock </a:t>
            </a:r>
            <a:r>
              <a:rPr lang="en-CA" altLang="en-US" sz="2000" b="0" dirty="0"/>
              <a:t>(3 of 4)</a:t>
            </a:r>
            <a:endParaRPr lang="en-US" dirty="0"/>
          </a:p>
        </p:txBody>
      </p:sp>
      <p:sp>
        <p:nvSpPr>
          <p:cNvPr id="3" name="Content Placeholder 2"/>
          <p:cNvSpPr>
            <a:spLocks noGrp="1"/>
          </p:cNvSpPr>
          <p:nvPr>
            <p:ph idx="1"/>
          </p:nvPr>
        </p:nvSpPr>
        <p:spPr/>
        <p:txBody>
          <a:bodyPr/>
          <a:lstStyle/>
          <a:p>
            <a:pPr>
              <a:buSzPct val="101000"/>
            </a:pPr>
            <a:r>
              <a:rPr lang="en-CA" altLang="en-US" dirty="0"/>
              <a:t>The </a:t>
            </a:r>
            <a:r>
              <a:rPr lang="en-CA" altLang="en-US" i="1" dirty="0"/>
              <a:t>LM</a:t>
            </a:r>
            <a:r>
              <a:rPr lang="en-CA" altLang="en-US" dirty="0"/>
              <a:t> curve shifts until it passes through the intersection of the </a:t>
            </a:r>
            <a:r>
              <a:rPr lang="en-CA" altLang="en-US" i="1" dirty="0"/>
              <a:t>FE</a:t>
            </a:r>
            <a:r>
              <a:rPr lang="en-CA" altLang="en-US" dirty="0"/>
              <a:t> line and the </a:t>
            </a:r>
            <a:r>
              <a:rPr lang="en-CA" altLang="en-US" i="1" dirty="0"/>
              <a:t>IS</a:t>
            </a:r>
            <a:r>
              <a:rPr lang="en-CA" altLang="en-US" dirty="0"/>
              <a:t> curve.</a:t>
            </a:r>
          </a:p>
          <a:p>
            <a:pPr>
              <a:buSzPct val="101000"/>
            </a:pPr>
            <a:r>
              <a:rPr lang="en-CA" altLang="en-US" dirty="0"/>
              <a:t>For that to happen the </a:t>
            </a:r>
            <a:r>
              <a:rPr lang="en-CA" altLang="en-US" i="1" dirty="0"/>
              <a:t>M/P</a:t>
            </a:r>
            <a:r>
              <a:rPr lang="en-CA" altLang="en-US" dirty="0"/>
              <a:t> must fall, that is </a:t>
            </a:r>
            <a:r>
              <a:rPr lang="en-CA" altLang="en-US" i="1" dirty="0"/>
              <a:t>P</a:t>
            </a:r>
            <a:r>
              <a:rPr lang="en-CA" altLang="en-US" dirty="0"/>
              <a:t> should rise. A temporary supply shock should cause a temporary increase in the rate of inflation.</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 Temporary Adverse Supply Shock </a:t>
            </a:r>
            <a:r>
              <a:rPr lang="en-CA" altLang="en-US" sz="2000" b="0" dirty="0"/>
              <a:t>(4 of 4)</a:t>
            </a:r>
            <a:endParaRPr lang="en-US" dirty="0"/>
          </a:p>
        </p:txBody>
      </p:sp>
      <p:sp>
        <p:nvSpPr>
          <p:cNvPr id="4" name="Text Placeholder 3">
            <a:extLst>
              <a:ext uri="{FF2B5EF4-FFF2-40B4-BE49-F238E27FC236}">
                <a16:creationId xmlns:a16="http://schemas.microsoft.com/office/drawing/2014/main" id="{68C9ACC8-D5A0-4C22-B0FF-388C775EE04B}"/>
              </a:ext>
            </a:extLst>
          </p:cNvPr>
          <p:cNvSpPr>
            <a:spLocks noGrp="1"/>
          </p:cNvSpPr>
          <p:nvPr>
            <p:ph type="body" sz="quarter" idx="13"/>
          </p:nvPr>
        </p:nvSpPr>
        <p:spPr>
          <a:xfrm>
            <a:off x="457200" y="5943600"/>
            <a:ext cx="8229600" cy="341416"/>
          </a:xfrm>
        </p:spPr>
        <p:txBody>
          <a:bodyPr/>
          <a:lstStyle/>
          <a:p>
            <a:r>
              <a:rPr lang="en-US" sz="1200" dirty="0">
                <a:latin typeface="Verdana" panose="020B0604030504040204" pitchFamily="34" charset="0"/>
                <a:ea typeface="Verdana" panose="020B0604030504040204" pitchFamily="34" charset="0"/>
              </a:rPr>
              <a:t>Figure 9.8 Effects of a Temporary Adverse Supply Shock</a:t>
            </a:r>
            <a:endParaRPr lang="en-AU" sz="1200" dirty="0">
              <a:latin typeface="Verdana" panose="020B0604030504040204" pitchFamily="34" charset="0"/>
              <a:ea typeface="Verdana" panose="020B0604030504040204" pitchFamily="34" charset="0"/>
            </a:endParaRPr>
          </a:p>
        </p:txBody>
      </p:sp>
      <p:pic>
        <p:nvPicPr>
          <p:cNvPr id="6" name="Picture 5" descr="Graph a is a line graph that depicts the equilibrium between the L M curve and I S curve. Graph b is a line graph that depicts the equilibrium between the L M curve and I S curve.">
            <a:extLst>
              <a:ext uri="{FF2B5EF4-FFF2-40B4-BE49-F238E27FC236}">
                <a16:creationId xmlns:a16="http://schemas.microsoft.com/office/drawing/2014/main" id="{BF6EE504-9D59-47F2-A21E-6B546B3421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446" y="1731404"/>
            <a:ext cx="5943108" cy="3395191"/>
          </a:xfrm>
          <a:prstGeom prst="rect">
            <a:avLst/>
          </a:prstGeom>
        </p:spPr>
      </p:pic>
    </p:spTree>
    <p:extLst>
      <p:ext uri="{BB962C8B-B14F-4D97-AF65-F5344CB8AC3E}">
        <p14:creationId xmlns:p14="http://schemas.microsoft.com/office/powerpoint/2010/main" val="27767605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Effects of a Monetary Expansion </a:t>
            </a:r>
            <a:r>
              <a:rPr lang="en-CA" altLang="en-US" sz="2000" b="0" dirty="0"/>
              <a:t>(1 of 3)</a:t>
            </a:r>
            <a:endParaRPr lang="en-US" b="0" dirty="0"/>
          </a:p>
        </p:txBody>
      </p:sp>
      <p:sp>
        <p:nvSpPr>
          <p:cNvPr id="3" name="Content Placeholder 2"/>
          <p:cNvSpPr>
            <a:spLocks noGrp="1"/>
          </p:cNvSpPr>
          <p:nvPr>
            <p:ph idx="1"/>
          </p:nvPr>
        </p:nvSpPr>
        <p:spPr/>
        <p:txBody>
          <a:bodyPr/>
          <a:lstStyle/>
          <a:p>
            <a:pPr>
              <a:buSzPct val="101000"/>
            </a:pPr>
            <a:r>
              <a:rPr lang="en-CA" altLang="en-US" dirty="0"/>
              <a:t>Suppose that the central bank decides to raise </a:t>
            </a:r>
            <a:r>
              <a:rPr lang="en-CA" altLang="en-US" i="1" dirty="0"/>
              <a:t>M</a:t>
            </a:r>
            <a:r>
              <a:rPr lang="en-CA" altLang="en-US" dirty="0"/>
              <a:t>.</a:t>
            </a:r>
          </a:p>
          <a:p>
            <a:pPr>
              <a:buSzPct val="101000"/>
            </a:pPr>
            <a:r>
              <a:rPr lang="en-CA" altLang="en-US" i="1" dirty="0"/>
              <a:t>P</a:t>
            </a:r>
            <a:r>
              <a:rPr lang="en-CA" altLang="en-US" dirty="0"/>
              <a:t> is constant, so </a:t>
            </a:r>
            <a:r>
              <a:rPr lang="en-CA" altLang="en-US" i="1" dirty="0"/>
              <a:t>M/P</a:t>
            </a:r>
            <a:r>
              <a:rPr lang="en-CA" altLang="en-US" dirty="0"/>
              <a:t> increases.</a:t>
            </a:r>
          </a:p>
          <a:p>
            <a:pPr>
              <a:buSzPct val="101000"/>
            </a:pPr>
            <a:r>
              <a:rPr lang="en-CA" altLang="en-US" dirty="0"/>
              <a:t>The </a:t>
            </a:r>
            <a:r>
              <a:rPr lang="en-CA" altLang="en-US" i="1" dirty="0"/>
              <a:t>LM</a:t>
            </a:r>
            <a:r>
              <a:rPr lang="en-CA" altLang="en-US" dirty="0"/>
              <a:t> curve will shift down, the interest rate drops.</a:t>
            </a:r>
          </a:p>
          <a:p>
            <a:pPr>
              <a:buSzPct val="101000"/>
            </a:pPr>
            <a:r>
              <a:rPr lang="en-CA" altLang="en-US" dirty="0"/>
              <a:t>Only the asset market and the goods market are in equilibrium.</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Effects of a Monetary Expansion </a:t>
            </a:r>
            <a:r>
              <a:rPr lang="en-CA" altLang="en-US" sz="2000" b="0" dirty="0"/>
              <a:t>(2 of 3)</a:t>
            </a:r>
            <a:endParaRPr lang="en-US" dirty="0"/>
          </a:p>
        </p:txBody>
      </p:sp>
      <p:sp>
        <p:nvSpPr>
          <p:cNvPr id="3" name="Content Placeholder 2"/>
          <p:cNvSpPr>
            <a:spLocks noGrp="1"/>
          </p:cNvSpPr>
          <p:nvPr>
            <p:ph idx="1"/>
          </p:nvPr>
        </p:nvSpPr>
        <p:spPr/>
        <p:txBody>
          <a:bodyPr/>
          <a:lstStyle/>
          <a:p>
            <a:pPr>
              <a:buSzPct val="101000"/>
            </a:pPr>
            <a:r>
              <a:rPr lang="en-CA" altLang="en-US" dirty="0"/>
              <a:t>After the interest rate drops the aggregate demand for goods rises.</a:t>
            </a:r>
          </a:p>
          <a:p>
            <a:pPr>
              <a:buSzPct val="101000"/>
            </a:pPr>
            <a:r>
              <a:rPr lang="en-CA" altLang="en-US" dirty="0"/>
              <a:t>Assume that firms respond by increasing production leading to a higher output in the short-run equilibrium.</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Introduction to the IS-LM Model</a:t>
            </a:r>
            <a:endParaRPr lang="en-US" dirty="0"/>
          </a:p>
        </p:txBody>
      </p:sp>
      <p:sp>
        <p:nvSpPr>
          <p:cNvPr id="3" name="Content Placeholder 2"/>
          <p:cNvSpPr>
            <a:spLocks noGrp="1"/>
          </p:cNvSpPr>
          <p:nvPr>
            <p:ph idx="1"/>
          </p:nvPr>
        </p:nvSpPr>
        <p:spPr/>
        <p:txBody>
          <a:bodyPr/>
          <a:lstStyle/>
          <a:p>
            <a:pPr>
              <a:buSzPct val="101000"/>
            </a:pPr>
            <a:r>
              <a:rPr lang="en-CA" altLang="en-US" dirty="0"/>
              <a:t>Name originates from basic equilibrium conditions</a:t>
            </a:r>
          </a:p>
          <a:p>
            <a:pPr lvl="1">
              <a:buSzPct val="101000"/>
            </a:pPr>
            <a:r>
              <a:rPr lang="en-CA" altLang="en-US" dirty="0"/>
              <a:t>Investment, </a:t>
            </a:r>
            <a:r>
              <a:rPr lang="en-CA" altLang="en-US" i="1" dirty="0"/>
              <a:t>I</a:t>
            </a:r>
            <a:r>
              <a:rPr lang="en-CA" altLang="en-US" dirty="0"/>
              <a:t>, must equal saving, </a:t>
            </a:r>
            <a:r>
              <a:rPr lang="en-CA" altLang="en-US" i="1" dirty="0"/>
              <a:t>S</a:t>
            </a:r>
            <a:endParaRPr lang="en-CA" altLang="en-US" dirty="0"/>
          </a:p>
          <a:p>
            <a:pPr lvl="1">
              <a:buSzPct val="101000"/>
            </a:pPr>
            <a:r>
              <a:rPr lang="en-CA" altLang="en-US" dirty="0"/>
              <a:t>Money demanded, </a:t>
            </a:r>
            <a:r>
              <a:rPr lang="en-CA" altLang="en-US" i="1" dirty="0"/>
              <a:t>L</a:t>
            </a:r>
            <a:r>
              <a:rPr lang="en-CA" altLang="en-US" dirty="0"/>
              <a:t>, must equal money supplied, </a:t>
            </a:r>
            <a:r>
              <a:rPr lang="en-CA" altLang="en-US" i="1" dirty="0"/>
              <a:t>M</a:t>
            </a:r>
            <a:endParaRPr lang="en-CA" altLang="en-US" dirty="0"/>
          </a:p>
          <a:p>
            <a:pPr>
              <a:buSzPct val="101000"/>
            </a:pPr>
            <a:r>
              <a:rPr lang="en-CA" altLang="en-US" dirty="0"/>
              <a:t>First developed by Keynesians </a:t>
            </a:r>
          </a:p>
          <a:p>
            <a:pPr>
              <a:buSzPct val="101000"/>
            </a:pPr>
            <a:r>
              <a:rPr lang="en-CA" altLang="en-US" dirty="0"/>
              <a:t>Can be used to represent both classical and Keynesian models</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Effects of a Monetary Expansion </a:t>
            </a:r>
            <a:r>
              <a:rPr lang="en-CA" altLang="en-US" sz="2000" b="0" dirty="0"/>
              <a:t>(3 of 3)</a:t>
            </a:r>
            <a:endParaRPr lang="en-US" dirty="0"/>
          </a:p>
        </p:txBody>
      </p:sp>
      <p:sp>
        <p:nvSpPr>
          <p:cNvPr id="3" name="Text Placeholder 2">
            <a:extLst>
              <a:ext uri="{FF2B5EF4-FFF2-40B4-BE49-F238E27FC236}">
                <a16:creationId xmlns:a16="http://schemas.microsoft.com/office/drawing/2014/main" id="{10D69B68-23D1-4904-9050-B961CC856F1B}"/>
              </a:ext>
            </a:extLst>
          </p:cNvPr>
          <p:cNvSpPr>
            <a:spLocks noGrp="1"/>
          </p:cNvSpPr>
          <p:nvPr>
            <p:ph type="body" sz="quarter" idx="13"/>
          </p:nvPr>
        </p:nvSpPr>
        <p:spPr>
          <a:xfrm>
            <a:off x="457200" y="5884906"/>
            <a:ext cx="8229600" cy="400110"/>
          </a:xfrm>
        </p:spPr>
        <p:txBody>
          <a:bodyPr/>
          <a:lstStyle/>
          <a:p>
            <a:r>
              <a:rPr lang="en-US" sz="1200" dirty="0">
                <a:latin typeface="Verdana" panose="020B0604030504040204" pitchFamily="34" charset="0"/>
                <a:ea typeface="Verdana" panose="020B0604030504040204" pitchFamily="34" charset="0"/>
              </a:rPr>
              <a:t>Figure 9.9 Effects of a Monetary Expansion (</a:t>
            </a:r>
            <a:r>
              <a:rPr lang="en-US" sz="1200" b="1" dirty="0">
                <a:latin typeface="Verdana" panose="020B0604030504040204" pitchFamily="34" charset="0"/>
                <a:ea typeface="Verdana" panose="020B0604030504040204" pitchFamily="34" charset="0"/>
              </a:rPr>
              <a:t>part b only</a:t>
            </a:r>
            <a:r>
              <a:rPr lang="en-US" sz="1200" dirty="0">
                <a:latin typeface="Verdana" panose="020B0604030504040204" pitchFamily="34" charset="0"/>
                <a:ea typeface="Verdana" panose="020B0604030504040204" pitchFamily="34" charset="0"/>
              </a:rPr>
              <a:t>)</a:t>
            </a:r>
            <a:endParaRPr lang="en-AU" sz="1200" dirty="0">
              <a:latin typeface="Verdana" panose="020B0604030504040204" pitchFamily="34" charset="0"/>
              <a:ea typeface="Verdana" panose="020B0604030504040204" pitchFamily="34" charset="0"/>
            </a:endParaRPr>
          </a:p>
        </p:txBody>
      </p:sp>
      <p:pic>
        <p:nvPicPr>
          <p:cNvPr id="6" name="Picture 5" descr="Graph b depicts the second step in the shift in equilibrium between the L M curve and the I S curve due to an increase in money supply and price rise.">
            <a:extLst>
              <a:ext uri="{FF2B5EF4-FFF2-40B4-BE49-F238E27FC236}">
                <a16:creationId xmlns:a16="http://schemas.microsoft.com/office/drawing/2014/main" id="{CE731092-8134-47C3-81AF-8AD1C632B8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1032" y="1449000"/>
            <a:ext cx="3441936" cy="3960000"/>
          </a:xfrm>
          <a:prstGeom prst="rect">
            <a:avLst/>
          </a:prstGeom>
        </p:spPr>
      </p:pic>
    </p:spTree>
    <p:extLst>
      <p:ext uri="{BB962C8B-B14F-4D97-AF65-F5344CB8AC3E}">
        <p14:creationId xmlns:p14="http://schemas.microsoft.com/office/powerpoint/2010/main" val="2776760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Adjustment of the Price Level </a:t>
            </a:r>
            <a:r>
              <a:rPr lang="en-CA" altLang="en-US" sz="2000" b="0" dirty="0"/>
              <a:t>(1 of 5)</a:t>
            </a:r>
            <a:endParaRPr lang="en-US" b="0" dirty="0"/>
          </a:p>
        </p:txBody>
      </p:sp>
      <p:sp>
        <p:nvSpPr>
          <p:cNvPr id="3" name="Content Placeholder 2"/>
          <p:cNvSpPr>
            <a:spLocks noGrp="1"/>
          </p:cNvSpPr>
          <p:nvPr>
            <p:ph idx="1"/>
          </p:nvPr>
        </p:nvSpPr>
        <p:spPr/>
        <p:txBody>
          <a:bodyPr/>
          <a:lstStyle/>
          <a:p>
            <a:pPr>
              <a:buSzPct val="101000"/>
            </a:pPr>
            <a:r>
              <a:rPr lang="en-CA" altLang="en-US" dirty="0"/>
              <a:t>In meeting the higher level of aggregate demand, firms are producing more output than they want to.</a:t>
            </a:r>
          </a:p>
          <a:p>
            <a:pPr>
              <a:buSzPct val="101000"/>
            </a:pPr>
            <a:r>
              <a:rPr lang="en-CA" altLang="en-US" dirty="0"/>
              <a:t>At some point firms begin to raise their prices and the price level rises.</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Adjustment of the Price Level </a:t>
            </a:r>
            <a:r>
              <a:rPr lang="en-CA" altLang="en-US" sz="2000" b="0" dirty="0"/>
              <a:t>(2 of 5)</a:t>
            </a:r>
            <a:endParaRPr lang="en-US" dirty="0"/>
          </a:p>
        </p:txBody>
      </p:sp>
      <p:sp>
        <p:nvSpPr>
          <p:cNvPr id="3" name="Content Placeholder 2"/>
          <p:cNvSpPr>
            <a:spLocks noGrp="1"/>
          </p:cNvSpPr>
          <p:nvPr>
            <p:ph idx="1"/>
          </p:nvPr>
        </p:nvSpPr>
        <p:spPr/>
        <p:txBody>
          <a:bodyPr/>
          <a:lstStyle/>
          <a:p>
            <a:pPr>
              <a:buSzPct val="101000"/>
            </a:pPr>
            <a:r>
              <a:rPr lang="en-CA" altLang="en-US" dirty="0"/>
              <a:t>As the price level rises the real money supply </a:t>
            </a:r>
            <a:r>
              <a:rPr lang="en-CA" altLang="en-US" i="1" dirty="0"/>
              <a:t>M/P</a:t>
            </a:r>
            <a:r>
              <a:rPr lang="en-CA" altLang="en-US" dirty="0"/>
              <a:t> becomes lower and the </a:t>
            </a:r>
            <a:r>
              <a:rPr lang="en-CA" altLang="en-US" i="1" dirty="0"/>
              <a:t>LM</a:t>
            </a:r>
            <a:r>
              <a:rPr lang="en-CA" altLang="en-US" dirty="0"/>
              <a:t> curve shifts up.</a:t>
            </a:r>
          </a:p>
          <a:p>
            <a:pPr>
              <a:buSzPct val="101000"/>
            </a:pPr>
            <a:r>
              <a:rPr lang="en-CA" altLang="en-US" dirty="0"/>
              <a:t>The </a:t>
            </a:r>
            <a:r>
              <a:rPr lang="en-CA" altLang="en-US" i="1" dirty="0"/>
              <a:t>LM </a:t>
            </a:r>
            <a:r>
              <a:rPr lang="en-CA" altLang="en-US" dirty="0"/>
              <a:t>curve keeps shifting until it is in its initial position, where the aggregate quantity of goods demanded equals full-employment output.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Adjustment of the Price Level </a:t>
            </a:r>
            <a:r>
              <a:rPr lang="en-CA" altLang="en-US" sz="2000" b="0" dirty="0"/>
              <a:t>(3 of 5)</a:t>
            </a:r>
            <a:endParaRPr lang="en-US" dirty="0"/>
          </a:p>
        </p:txBody>
      </p:sp>
      <p:sp>
        <p:nvSpPr>
          <p:cNvPr id="3" name="Content Placeholder 2"/>
          <p:cNvSpPr>
            <a:spLocks noGrp="1"/>
          </p:cNvSpPr>
          <p:nvPr>
            <p:ph idx="1"/>
          </p:nvPr>
        </p:nvSpPr>
        <p:spPr/>
        <p:txBody>
          <a:bodyPr/>
          <a:lstStyle/>
          <a:p>
            <a:pPr>
              <a:buSzPct val="101000"/>
            </a:pPr>
            <a:r>
              <a:rPr lang="en-CA" altLang="en-US" dirty="0"/>
              <a:t>Thus, the change in the nominal money supply causes the price level to change proportionally.</a:t>
            </a:r>
          </a:p>
          <a:p>
            <a:pPr>
              <a:buSzPct val="101000"/>
            </a:pPr>
            <a:r>
              <a:rPr lang="en-CA" altLang="en-US" dirty="0"/>
              <a:t>The return of the economy to general equilibrium requires adjustment of nominal wages as well as adjustment of the price of goods.</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Adjustment of the Price Level </a:t>
            </a:r>
            <a:r>
              <a:rPr lang="en-CA" altLang="en-US" sz="2000" b="0" dirty="0"/>
              <a:t>(4 of 5)</a:t>
            </a:r>
            <a:endParaRPr lang="en-US" dirty="0"/>
          </a:p>
        </p:txBody>
      </p:sp>
      <p:sp>
        <p:nvSpPr>
          <p:cNvPr id="3" name="Content Placeholder 2"/>
          <p:cNvSpPr>
            <a:spLocks noGrp="1"/>
          </p:cNvSpPr>
          <p:nvPr>
            <p:ph idx="1"/>
          </p:nvPr>
        </p:nvSpPr>
        <p:spPr/>
        <p:txBody>
          <a:bodyPr/>
          <a:lstStyle/>
          <a:p>
            <a:pPr>
              <a:buSzPct val="101000"/>
            </a:pPr>
            <a:r>
              <a:rPr lang="en-CA" altLang="en-US" dirty="0"/>
              <a:t>In practice the money supply increases constantly and the price level increases accordingly.</a:t>
            </a:r>
          </a:p>
          <a:p>
            <a:pPr>
              <a:buSzPct val="101000"/>
            </a:pPr>
            <a:r>
              <a:rPr lang="en-CA" altLang="en-US" dirty="0"/>
              <a:t>Thus, an increase in the money supply means an increase relative to the expected (or trend) rate of money growth.</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Effects of a Fiscal Expansion </a:t>
            </a:r>
            <a:r>
              <a:rPr lang="en-US" altLang="en-US" sz="2000" b="0" dirty="0"/>
              <a:t>(1 of 4)</a:t>
            </a:r>
            <a:endParaRPr lang="en-US" b="0" dirty="0"/>
          </a:p>
        </p:txBody>
      </p:sp>
      <p:sp>
        <p:nvSpPr>
          <p:cNvPr id="3" name="Content Placeholder 2"/>
          <p:cNvSpPr>
            <a:spLocks noGrp="1"/>
          </p:cNvSpPr>
          <p:nvPr>
            <p:ph idx="1"/>
          </p:nvPr>
        </p:nvSpPr>
        <p:spPr/>
        <p:txBody>
          <a:bodyPr/>
          <a:lstStyle/>
          <a:p>
            <a:pPr>
              <a:buSzPct val="101000"/>
            </a:pPr>
            <a:r>
              <a:rPr lang="en-US" altLang="en-US" dirty="0"/>
              <a:t>Suppose the government choses to increase government purchases.</a:t>
            </a:r>
          </a:p>
          <a:p>
            <a:pPr>
              <a:buSzPct val="101000"/>
            </a:pPr>
            <a:r>
              <a:rPr lang="en-US" altLang="en-US" dirty="0"/>
              <a:t>IS curve shifts up and interest rate increases. </a:t>
            </a:r>
          </a:p>
          <a:p>
            <a:pPr>
              <a:buSzPct val="101000"/>
            </a:pPr>
            <a:r>
              <a:rPr lang="en-US" altLang="en-US" dirty="0"/>
              <a:t>Goods and asset markets are in equilibrium, but the </a:t>
            </a:r>
            <a:r>
              <a:rPr lang="en-US" altLang="en-US" dirty="0" err="1"/>
              <a:t>labour</a:t>
            </a:r>
            <a:r>
              <a:rPr lang="en-US" altLang="en-US" dirty="0"/>
              <a:t> market is not.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Effects of a Fiscal Expansion </a:t>
            </a:r>
            <a:r>
              <a:rPr lang="en-US" altLang="en-US" sz="2000" b="0" dirty="0"/>
              <a:t>(2 of 4)</a:t>
            </a:r>
            <a:endParaRPr lang="en-US" dirty="0"/>
          </a:p>
        </p:txBody>
      </p:sp>
      <p:sp>
        <p:nvSpPr>
          <p:cNvPr id="3" name="Content Placeholder 2"/>
          <p:cNvSpPr>
            <a:spLocks noGrp="1"/>
          </p:cNvSpPr>
          <p:nvPr>
            <p:ph idx="1"/>
          </p:nvPr>
        </p:nvSpPr>
        <p:spPr/>
        <p:txBody>
          <a:bodyPr/>
          <a:lstStyle/>
          <a:p>
            <a:pPr>
              <a:buSzPct val="101000"/>
            </a:pPr>
            <a:r>
              <a:rPr lang="en-US" altLang="en-US" dirty="0"/>
              <a:t>Assume the central bank does nothing, so M doesn’t change. Since P is constant in short-run, M/P holds constant and LM curve doesn’t shift.</a:t>
            </a:r>
          </a:p>
          <a:p>
            <a:pPr>
              <a:buSzPct val="101000"/>
            </a:pPr>
            <a:r>
              <a:rPr lang="en-US" altLang="en-US" dirty="0"/>
              <a:t>Firms produce extra output to meet the net increase in aggregate demand, so output rises.</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Effects of a Fiscal Expansion </a:t>
            </a:r>
            <a:r>
              <a:rPr lang="en-US" altLang="en-US" sz="2000" b="0" dirty="0"/>
              <a:t>(3 of 4)</a:t>
            </a:r>
            <a:endParaRPr lang="en-US" dirty="0"/>
          </a:p>
        </p:txBody>
      </p:sp>
      <p:sp>
        <p:nvSpPr>
          <p:cNvPr id="3" name="Text Placeholder 2">
            <a:extLst>
              <a:ext uri="{FF2B5EF4-FFF2-40B4-BE49-F238E27FC236}">
                <a16:creationId xmlns:a16="http://schemas.microsoft.com/office/drawing/2014/main" id="{79C890F2-D3C7-4304-9E0D-ABD91D0D7EF3}"/>
              </a:ext>
            </a:extLst>
          </p:cNvPr>
          <p:cNvSpPr>
            <a:spLocks noGrp="1"/>
          </p:cNvSpPr>
          <p:nvPr>
            <p:ph type="body" sz="quarter" idx="13"/>
          </p:nvPr>
        </p:nvSpPr>
        <p:spPr>
          <a:xfrm>
            <a:off x="457200" y="6019800"/>
            <a:ext cx="8229600" cy="265216"/>
          </a:xfrm>
        </p:spPr>
        <p:txBody>
          <a:bodyPr/>
          <a:lstStyle/>
          <a:p>
            <a:r>
              <a:rPr lang="en-US" sz="1200" dirty="0">
                <a:latin typeface="Verdana" panose="020B0604030504040204" pitchFamily="34" charset="0"/>
                <a:ea typeface="Verdana" panose="020B0604030504040204" pitchFamily="34" charset="0"/>
              </a:rPr>
              <a:t>Figure 9.10 Effects of A Fiscal Expansion (</a:t>
            </a:r>
            <a:r>
              <a:rPr lang="en-US" sz="1200" b="1" dirty="0">
                <a:latin typeface="Verdana" panose="020B0604030504040204" pitchFamily="34" charset="0"/>
                <a:ea typeface="Verdana" panose="020B0604030504040204" pitchFamily="34" charset="0"/>
              </a:rPr>
              <a:t>part b only</a:t>
            </a:r>
            <a:r>
              <a:rPr lang="en-US" sz="1200" dirty="0">
                <a:latin typeface="Verdana" panose="020B0604030504040204" pitchFamily="34" charset="0"/>
                <a:ea typeface="Verdana" panose="020B0604030504040204" pitchFamily="34" charset="0"/>
              </a:rPr>
              <a:t>)</a:t>
            </a:r>
            <a:endParaRPr lang="en-AU" sz="1200" dirty="0">
              <a:latin typeface="Verdana" panose="020B0604030504040204" pitchFamily="34" charset="0"/>
              <a:ea typeface="Verdana" panose="020B0604030504040204" pitchFamily="34" charset="0"/>
            </a:endParaRPr>
          </a:p>
        </p:txBody>
      </p:sp>
      <p:pic>
        <p:nvPicPr>
          <p:cNvPr id="6" name="Picture 5" descr="Graph b depicts the second step in the shift in equilibrium between the L M curve and I S curve due to an increase in government supply and price rise.">
            <a:extLst>
              <a:ext uri="{FF2B5EF4-FFF2-40B4-BE49-F238E27FC236}">
                <a16:creationId xmlns:a16="http://schemas.microsoft.com/office/drawing/2014/main" id="{735971C0-0C7D-4BDB-AF03-E3064C0E22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0520" y="1269000"/>
            <a:ext cx="3742960" cy="4320000"/>
          </a:xfrm>
          <a:prstGeom prst="rect">
            <a:avLst/>
          </a:prstGeom>
        </p:spPr>
      </p:pic>
    </p:spTree>
    <p:extLst>
      <p:ext uri="{BB962C8B-B14F-4D97-AF65-F5344CB8AC3E}">
        <p14:creationId xmlns:p14="http://schemas.microsoft.com/office/powerpoint/2010/main" val="27767605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Effects of a Fiscal Expansion </a:t>
            </a:r>
            <a:r>
              <a:rPr lang="en-US" altLang="en-US" sz="2000" b="0" dirty="0"/>
              <a:t>(4 of 4)</a:t>
            </a:r>
            <a:endParaRPr lang="en-US" dirty="0"/>
          </a:p>
        </p:txBody>
      </p:sp>
      <p:sp>
        <p:nvSpPr>
          <p:cNvPr id="3" name="Content Placeholder 2"/>
          <p:cNvSpPr>
            <a:spLocks noGrp="1"/>
          </p:cNvSpPr>
          <p:nvPr>
            <p:ph idx="1"/>
          </p:nvPr>
        </p:nvSpPr>
        <p:spPr/>
        <p:txBody>
          <a:bodyPr/>
          <a:lstStyle/>
          <a:p>
            <a:pPr>
              <a:buSzPct val="101000"/>
            </a:pPr>
            <a:r>
              <a:rPr lang="en-US" altLang="en-US" dirty="0"/>
              <a:t>Short-run adjustment is a consequence of two influences</a:t>
            </a:r>
          </a:p>
          <a:p>
            <a:pPr>
              <a:buSzPct val="101000"/>
            </a:pPr>
            <a:r>
              <a:rPr lang="en-US" altLang="en-US" b="1" dirty="0"/>
              <a:t>Multiplier Effect</a:t>
            </a:r>
          </a:p>
          <a:p>
            <a:pPr lvl="1">
              <a:buSzPct val="101000"/>
            </a:pPr>
            <a:r>
              <a:rPr lang="en-US" altLang="en-US" dirty="0"/>
              <a:t>Initial changes in government purchases has multi-round effects on output.</a:t>
            </a:r>
          </a:p>
          <a:p>
            <a:pPr>
              <a:buSzPct val="101000"/>
            </a:pPr>
            <a:r>
              <a:rPr lang="en-US" altLang="en-US" b="1" dirty="0"/>
              <a:t>Crowding out effect</a:t>
            </a:r>
          </a:p>
          <a:p>
            <a:pPr lvl="1">
              <a:buSzPct val="101000"/>
            </a:pPr>
            <a:r>
              <a:rPr lang="en-US" altLang="en-US" dirty="0"/>
              <a:t>An increase in government purchases raise interest rate crowding out private investment.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Adjustment of the Price Level </a:t>
            </a:r>
            <a:r>
              <a:rPr lang="en-CA" altLang="en-US" sz="2000" b="0" dirty="0"/>
              <a:t>(5 of 5)</a:t>
            </a:r>
            <a:endParaRPr lang="en-US" dirty="0"/>
          </a:p>
        </p:txBody>
      </p:sp>
      <p:sp>
        <p:nvSpPr>
          <p:cNvPr id="3" name="Content Placeholder 2"/>
          <p:cNvSpPr>
            <a:spLocks noGrp="1"/>
          </p:cNvSpPr>
          <p:nvPr>
            <p:ph idx="1"/>
          </p:nvPr>
        </p:nvSpPr>
        <p:spPr/>
        <p:txBody>
          <a:bodyPr/>
          <a:lstStyle/>
          <a:p>
            <a:pPr>
              <a:buSzPct val="101000"/>
            </a:pPr>
            <a:r>
              <a:rPr lang="en-US" altLang="en-US" dirty="0"/>
              <a:t>Because aggregate demand exceeds full-employment output, the price level rises.</a:t>
            </a:r>
          </a:p>
          <a:p>
            <a:pPr>
              <a:buSzPct val="101000"/>
            </a:pPr>
            <a:r>
              <a:rPr lang="en-US" altLang="en-US" dirty="0"/>
              <a:t>Increase in the price level reduces M/P and shifts the LM curve up to the left until the aggregate quantity of goods demanded equals full-employment output.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a:t>
            </a:r>
            <a:r>
              <a:rPr lang="en-CA" altLang="en-US" i="1" dirty="0"/>
              <a:t>FE</a:t>
            </a:r>
            <a:r>
              <a:rPr lang="en-CA" altLang="en-US" dirty="0"/>
              <a:t> Line: Equilibrium in the Labour Market</a:t>
            </a:r>
            <a:endParaRPr lang="en-US" dirty="0"/>
          </a:p>
        </p:txBody>
      </p:sp>
      <p:sp>
        <p:nvSpPr>
          <p:cNvPr id="3" name="Content Placeholder 2"/>
          <p:cNvSpPr>
            <a:spLocks noGrp="1"/>
          </p:cNvSpPr>
          <p:nvPr>
            <p:ph idx="1"/>
          </p:nvPr>
        </p:nvSpPr>
        <p:spPr/>
        <p:txBody>
          <a:bodyPr/>
          <a:lstStyle/>
          <a:p>
            <a:pPr>
              <a:buSzPct val="101000"/>
            </a:pPr>
            <a:r>
              <a:rPr lang="en-CA" altLang="en-US" dirty="0"/>
              <a:t>Equilibrium in the labour market is represented by </a:t>
            </a:r>
            <a:r>
              <a:rPr lang="en-CA" altLang="en-US" b="1" dirty="0"/>
              <a:t>full-employment line</a:t>
            </a:r>
            <a:r>
              <a:rPr lang="en-CA" altLang="en-US" dirty="0"/>
              <a:t>, </a:t>
            </a:r>
            <a:r>
              <a:rPr lang="en-CA" altLang="en-US" i="1" dirty="0"/>
              <a:t>FE</a:t>
            </a:r>
            <a:r>
              <a:rPr lang="en-CA" altLang="en-US" dirty="0"/>
              <a:t>.</a:t>
            </a:r>
          </a:p>
          <a:p>
            <a:pPr>
              <a:buSzPct val="101000"/>
            </a:pPr>
            <a:r>
              <a:rPr lang="en-CA" altLang="en-US" dirty="0"/>
              <a:t>When the labour market is in equilibrium, output equals its full-employment level, regardless of the interest rate (</a:t>
            </a:r>
            <a:r>
              <a:rPr lang="en-CA" altLang="en-US" i="1" dirty="0"/>
              <a:t>FE</a:t>
            </a:r>
            <a:r>
              <a:rPr lang="en-CA" altLang="en-US" dirty="0"/>
              <a:t> line is vertical).</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Debate Between </a:t>
            </a:r>
            <a:r>
              <a:rPr lang="en-CA" altLang="en-US" dirty="0" err="1"/>
              <a:t>Classicals</a:t>
            </a:r>
            <a:r>
              <a:rPr lang="en-CA" altLang="en-US" dirty="0"/>
              <a:t> and Keynesians</a:t>
            </a:r>
            <a:endParaRPr lang="en-US" dirty="0"/>
          </a:p>
        </p:txBody>
      </p:sp>
      <p:sp>
        <p:nvSpPr>
          <p:cNvPr id="3" name="Content Placeholder 2"/>
          <p:cNvSpPr>
            <a:spLocks noGrp="1"/>
          </p:cNvSpPr>
          <p:nvPr>
            <p:ph idx="1"/>
          </p:nvPr>
        </p:nvSpPr>
        <p:spPr/>
        <p:txBody>
          <a:bodyPr/>
          <a:lstStyle/>
          <a:p>
            <a:pPr>
              <a:buSzPct val="101000"/>
            </a:pPr>
            <a:r>
              <a:rPr lang="en-CA" altLang="en-US" dirty="0"/>
              <a:t>Two central questions</a:t>
            </a:r>
          </a:p>
          <a:p>
            <a:pPr marL="914400" lvl="1" indent="-457200">
              <a:buSzPct val="101000"/>
              <a:buFont typeface="+mj-lt"/>
              <a:buAutoNum type="arabicPeriod"/>
            </a:pPr>
            <a:r>
              <a:rPr lang="en-CA" altLang="en-US" dirty="0"/>
              <a:t>How rapidly does the economy reach general equilibrium?</a:t>
            </a:r>
          </a:p>
          <a:p>
            <a:pPr marL="914400" lvl="1" indent="-457200">
              <a:buSzPct val="101000"/>
              <a:buFont typeface="+mj-lt"/>
              <a:buAutoNum type="arabicPeriod"/>
            </a:pPr>
            <a:r>
              <a:rPr lang="en-CA" altLang="en-US" dirty="0"/>
              <a:t>What are the effects of monetary policy on the economy?</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Price Adjustment and the Self-Correcting Economy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After an initial </a:t>
            </a:r>
            <a:r>
              <a:rPr lang="en-US" altLang="en-US" i="1" dirty="0"/>
              <a:t>LM</a:t>
            </a:r>
            <a:r>
              <a:rPr lang="en-US" altLang="en-US" dirty="0"/>
              <a:t> curve shift, the price level adjusts and shifts the </a:t>
            </a:r>
            <a:r>
              <a:rPr lang="en-US" altLang="en-US" i="1" dirty="0"/>
              <a:t>LM</a:t>
            </a:r>
            <a:r>
              <a:rPr lang="en-US" altLang="en-US" dirty="0"/>
              <a:t> curve back to the general equilibrium.</a:t>
            </a:r>
          </a:p>
          <a:p>
            <a:pPr>
              <a:buSzPct val="101000"/>
            </a:pPr>
            <a:r>
              <a:rPr lang="en-US" altLang="en-US" dirty="0"/>
              <a:t>The classical assumption is that prices are flexible and the adjustment process is rapid.</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Price Adjustment and the Self-Correcting Economy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According to the Keynesian view, sluggish adjustment of prices might prevent general equilibrium from being attained for a much longer period of time.</a:t>
            </a:r>
          </a:p>
          <a:p>
            <a:pPr>
              <a:buSzPct val="101000"/>
            </a:pPr>
            <a:r>
              <a:rPr lang="en-US" altLang="en-US" dirty="0"/>
              <a:t>The economy is not in general equilibrium and the </a:t>
            </a:r>
            <a:r>
              <a:rPr lang="en-US" altLang="en-US" dirty="0" err="1"/>
              <a:t>labour</a:t>
            </a:r>
            <a:r>
              <a:rPr lang="en-US" altLang="en-US" dirty="0"/>
              <a:t> market is not in equilibrium for an extended period.</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Stabilization Policy</a:t>
            </a:r>
            <a:endParaRPr lang="en-US" dirty="0"/>
          </a:p>
        </p:txBody>
      </p:sp>
      <p:sp>
        <p:nvSpPr>
          <p:cNvPr id="3" name="Content Placeholder 2"/>
          <p:cNvSpPr>
            <a:spLocks noGrp="1"/>
          </p:cNvSpPr>
          <p:nvPr>
            <p:ph idx="1"/>
          </p:nvPr>
        </p:nvSpPr>
        <p:spPr/>
        <p:txBody>
          <a:bodyPr/>
          <a:lstStyle/>
          <a:p>
            <a:pPr>
              <a:buSzPct val="101000"/>
            </a:pPr>
            <a:r>
              <a:rPr lang="en-US" altLang="en-US" dirty="0"/>
              <a:t>Unexpected shifts in the </a:t>
            </a:r>
            <a:r>
              <a:rPr lang="en-US" altLang="en-US" i="1" dirty="0"/>
              <a:t>IS</a:t>
            </a:r>
            <a:r>
              <a:rPr lang="en-US" altLang="en-US" dirty="0"/>
              <a:t>, </a:t>
            </a:r>
            <a:r>
              <a:rPr lang="en-US" altLang="en-US" i="1" dirty="0"/>
              <a:t>LM</a:t>
            </a:r>
            <a:r>
              <a:rPr lang="en-US" altLang="en-US" dirty="0"/>
              <a:t> and the </a:t>
            </a:r>
            <a:r>
              <a:rPr lang="en-US" altLang="en-US" i="1" dirty="0"/>
              <a:t>FE</a:t>
            </a:r>
            <a:r>
              <a:rPr lang="en-US" altLang="en-US" dirty="0"/>
              <a:t> curves are the sources of business cycles.</a:t>
            </a:r>
          </a:p>
          <a:p>
            <a:pPr>
              <a:buSzPct val="101000"/>
            </a:pPr>
            <a:r>
              <a:rPr lang="en-US" altLang="en-US" dirty="0"/>
              <a:t>Stabilization policy is the use of fiscal and monetary policy to shift the position of the </a:t>
            </a:r>
            <a:r>
              <a:rPr lang="en-US" altLang="en-US" i="1" dirty="0"/>
              <a:t>IS</a:t>
            </a:r>
            <a:r>
              <a:rPr lang="en-US" altLang="en-US" dirty="0"/>
              <a:t> and </a:t>
            </a:r>
            <a:r>
              <a:rPr lang="en-US" altLang="en-US" i="1" dirty="0"/>
              <a:t>LM</a:t>
            </a:r>
            <a:r>
              <a:rPr lang="en-US" altLang="en-US" dirty="0"/>
              <a:t> curves so as to offset the effects of such shocks.</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Monetary Neutrality</a:t>
            </a:r>
            <a:endParaRPr lang="en-US" dirty="0"/>
          </a:p>
        </p:txBody>
      </p:sp>
      <p:sp>
        <p:nvSpPr>
          <p:cNvPr id="3" name="Content Placeholder 2"/>
          <p:cNvSpPr>
            <a:spLocks noGrp="1"/>
          </p:cNvSpPr>
          <p:nvPr>
            <p:ph idx="1"/>
          </p:nvPr>
        </p:nvSpPr>
        <p:spPr/>
        <p:txBody>
          <a:bodyPr/>
          <a:lstStyle/>
          <a:p>
            <a:pPr>
              <a:buSzPct val="101000"/>
            </a:pPr>
            <a:r>
              <a:rPr lang="en-US" altLang="en-US" dirty="0"/>
              <a:t>There is </a:t>
            </a:r>
            <a:r>
              <a:rPr lang="en-US" altLang="en-US" b="1" dirty="0"/>
              <a:t>monetary neutrality </a:t>
            </a:r>
            <a:r>
              <a:rPr lang="en-US" altLang="en-US" dirty="0"/>
              <a:t>if a change in the nominal money supply changes the price level proportionately but has no effect on real variables.</a:t>
            </a:r>
          </a:p>
          <a:p>
            <a:pPr>
              <a:buSzPct val="101000"/>
            </a:pPr>
            <a:r>
              <a:rPr lang="en-US" altLang="en-US" dirty="0"/>
              <a:t>Keynesians believe in monetary neutrality in the long-run but not in the short-run.</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Aggregate Demand Curve</a:t>
            </a:r>
            <a:endParaRPr lang="en-US" dirty="0"/>
          </a:p>
        </p:txBody>
      </p:sp>
      <p:sp>
        <p:nvSpPr>
          <p:cNvPr id="3" name="Content Placeholder 2"/>
          <p:cNvSpPr>
            <a:spLocks noGrp="1"/>
          </p:cNvSpPr>
          <p:nvPr>
            <p:ph idx="1"/>
          </p:nvPr>
        </p:nvSpPr>
        <p:spPr/>
        <p:txBody>
          <a:bodyPr/>
          <a:lstStyle/>
          <a:p>
            <a:pPr>
              <a:buSzPct val="101000"/>
            </a:pPr>
            <a:r>
              <a:rPr lang="en-US" altLang="en-US" dirty="0"/>
              <a:t>The </a:t>
            </a:r>
            <a:r>
              <a:rPr lang="en-US" altLang="en-US" b="1" dirty="0"/>
              <a:t>aggregate demand curve </a:t>
            </a:r>
            <a:r>
              <a:rPr lang="en-US" altLang="en-US" dirty="0"/>
              <a:t>shows the relation between the aggregate quantity of goods demanded (</a:t>
            </a:r>
            <a:r>
              <a:rPr lang="en-US" altLang="en-US" i="1" dirty="0"/>
              <a:t>C</a:t>
            </a:r>
            <a:r>
              <a:rPr lang="en-US" altLang="en-US" i="1" baseline="30000" dirty="0"/>
              <a:t>d </a:t>
            </a:r>
            <a:r>
              <a:rPr lang="en-US" altLang="en-US" dirty="0"/>
              <a:t>+ </a:t>
            </a:r>
            <a:r>
              <a:rPr lang="en-US" altLang="en-US" i="1" dirty="0"/>
              <a:t>I</a:t>
            </a:r>
            <a:r>
              <a:rPr lang="en-US" altLang="en-US" i="1" baseline="30000" dirty="0"/>
              <a:t>d </a:t>
            </a:r>
            <a:r>
              <a:rPr lang="en-US" altLang="en-US" dirty="0"/>
              <a:t>+ </a:t>
            </a:r>
            <a:r>
              <a:rPr lang="en-US" altLang="en-US" i="1" dirty="0"/>
              <a:t>G</a:t>
            </a:r>
            <a:r>
              <a:rPr lang="en-US" altLang="en-US" dirty="0"/>
              <a:t>) and the price level, </a:t>
            </a:r>
            <a:r>
              <a:rPr lang="en-US" altLang="en-US" i="1" dirty="0"/>
              <a:t>P</a:t>
            </a:r>
            <a:r>
              <a:rPr lang="en-US" altLang="en-US" dirty="0"/>
              <a:t>.</a:t>
            </a:r>
          </a:p>
          <a:p>
            <a:pPr>
              <a:buSzPct val="101000"/>
            </a:pPr>
            <a:r>
              <a:rPr lang="en-US" altLang="en-US" dirty="0"/>
              <a:t>The AD curve slopes downward.</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Factors That Shift the </a:t>
            </a:r>
            <a:r>
              <a:rPr lang="en-US" altLang="en-US" i="1" dirty="0"/>
              <a:t>AD</a:t>
            </a:r>
            <a:r>
              <a:rPr lang="en-US" altLang="en-US" dirty="0"/>
              <a:t> Curve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For a constant price level</a:t>
            </a:r>
          </a:p>
          <a:p>
            <a:pPr lvl="1">
              <a:buSzPct val="101000"/>
            </a:pPr>
            <a:r>
              <a:rPr lang="en-US" altLang="en-US" dirty="0"/>
              <a:t>Any factor that changes the aggregate demand</a:t>
            </a:r>
            <a:r>
              <a:rPr lang="en-US" altLang="en-US" i="1" dirty="0"/>
              <a:t> </a:t>
            </a:r>
            <a:r>
              <a:rPr lang="en-US" altLang="en-US" dirty="0"/>
              <a:t>for output will cause the </a:t>
            </a:r>
            <a:r>
              <a:rPr lang="en-US" altLang="en-US" i="1" dirty="0"/>
              <a:t>AD </a:t>
            </a:r>
            <a:r>
              <a:rPr lang="en-US" altLang="en-US" dirty="0"/>
              <a:t>curve to shift.</a:t>
            </a:r>
          </a:p>
          <a:p>
            <a:pPr lvl="1">
              <a:buSzPct val="101000"/>
            </a:pPr>
            <a:r>
              <a:rPr lang="en-US" altLang="en-US" dirty="0"/>
              <a:t>Any factor that causes the intersection of the </a:t>
            </a:r>
            <a:r>
              <a:rPr lang="en-US" altLang="en-US" i="1" dirty="0"/>
              <a:t>IS</a:t>
            </a:r>
            <a:r>
              <a:rPr lang="en-US" altLang="en-US" dirty="0"/>
              <a:t> and the </a:t>
            </a:r>
            <a:r>
              <a:rPr lang="en-US" altLang="en-US" i="1" dirty="0"/>
              <a:t>LM</a:t>
            </a:r>
            <a:r>
              <a:rPr lang="en-US" altLang="en-US" dirty="0"/>
              <a:t> curves to shift will cause the </a:t>
            </a:r>
            <a:r>
              <a:rPr lang="en-US" altLang="en-US" i="1" dirty="0"/>
              <a:t>AD</a:t>
            </a:r>
            <a:r>
              <a:rPr lang="en-US" altLang="en-US" dirty="0"/>
              <a:t> to shift.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Factors That Shift the </a:t>
            </a:r>
            <a:r>
              <a:rPr lang="en-US" altLang="en-US" i="1" dirty="0"/>
              <a:t>AD</a:t>
            </a:r>
            <a:r>
              <a:rPr lang="en-US" altLang="en-US" dirty="0"/>
              <a:t> Curve </a:t>
            </a:r>
            <a:r>
              <a:rPr lang="en-US" altLang="en-US" sz="2000" b="0" dirty="0"/>
              <a:t>(2 of 2)</a:t>
            </a:r>
            <a:endParaRPr lang="en-US" dirty="0"/>
          </a:p>
        </p:txBody>
      </p:sp>
      <p:sp>
        <p:nvSpPr>
          <p:cNvPr id="3" name="Content Placeholder 2"/>
          <p:cNvSpPr>
            <a:spLocks noGrp="1"/>
          </p:cNvSpPr>
          <p:nvPr>
            <p:ph idx="1"/>
          </p:nvPr>
        </p:nvSpPr>
        <p:spPr/>
        <p:txBody>
          <a:bodyPr/>
          <a:lstStyle/>
          <a:p>
            <a:r>
              <a:rPr lang="en-US" altLang="en-US" dirty="0"/>
              <a:t>Monetary and fiscal policy both shift the </a:t>
            </a:r>
            <a:r>
              <a:rPr lang="en-US" altLang="en-US" i="1" dirty="0"/>
              <a:t>AD </a:t>
            </a:r>
            <a:r>
              <a:rPr lang="en-US" altLang="en-US" dirty="0"/>
              <a:t>curve, so they are often referred to as </a:t>
            </a:r>
            <a:r>
              <a:rPr lang="en-US" altLang="en-US" b="1" dirty="0"/>
              <a:t>aggregate demand policies</a:t>
            </a:r>
            <a:r>
              <a:rPr lang="en-US" altLang="en-US" dirty="0"/>
              <a: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Factors that Shift the </a:t>
            </a:r>
            <a:r>
              <a:rPr lang="en-CA" altLang="en-US" i="1" dirty="0"/>
              <a:t>FE</a:t>
            </a:r>
            <a:r>
              <a:rPr lang="en-CA" altLang="en-US" dirty="0"/>
              <a:t> line</a:t>
            </a:r>
            <a:endParaRPr lang="en-US" dirty="0"/>
          </a:p>
        </p:txBody>
      </p:sp>
      <p:sp>
        <p:nvSpPr>
          <p:cNvPr id="3" name="Content Placeholder 2"/>
          <p:cNvSpPr>
            <a:spLocks noGrp="1"/>
          </p:cNvSpPr>
          <p:nvPr>
            <p:ph idx="1"/>
          </p:nvPr>
        </p:nvSpPr>
        <p:spPr/>
        <p:txBody>
          <a:bodyPr/>
          <a:lstStyle/>
          <a:p>
            <a:pPr>
              <a:buSzPct val="101000"/>
            </a:pPr>
            <a:r>
              <a:rPr lang="en-CA" altLang="en-US" dirty="0"/>
              <a:t>The full-employment level of output,   , is determined by the current level of labour, capital, and productivity.</a:t>
            </a:r>
          </a:p>
          <a:p>
            <a:pPr>
              <a:buSzPct val="101000"/>
            </a:pPr>
            <a:r>
              <a:rPr lang="en-CA" altLang="en-US" dirty="0"/>
              <a:t>For classical economists the full-employment level of output is affected by government spending.</a:t>
            </a:r>
            <a:endParaRPr lang="en-US" dirty="0"/>
          </a:p>
        </p:txBody>
      </p:sp>
      <p:graphicFrame>
        <p:nvGraphicFramePr>
          <p:cNvPr id="4" name="Object 3">
            <a:extLst>
              <a:ext uri="{FF2B5EF4-FFF2-40B4-BE49-F238E27FC236}">
                <a16:creationId xmlns:a16="http://schemas.microsoft.com/office/drawing/2014/main" id="{B1DB626F-C1F1-4E72-BADA-D4B9B03372D5}"/>
              </a:ext>
            </a:extLst>
          </p:cNvPr>
          <p:cNvGraphicFramePr>
            <a:graphicFrameLocks noChangeAspect="1"/>
          </p:cNvGraphicFramePr>
          <p:nvPr>
            <p:extLst>
              <p:ext uri="{D42A27DB-BD31-4B8C-83A1-F6EECF244321}">
                <p14:modId xmlns:p14="http://schemas.microsoft.com/office/powerpoint/2010/main" val="3017738337"/>
              </p:ext>
            </p:extLst>
          </p:nvPr>
        </p:nvGraphicFramePr>
        <p:xfrm>
          <a:off x="6400800" y="1676400"/>
          <a:ext cx="292100" cy="342900"/>
        </p:xfrm>
        <a:graphic>
          <a:graphicData uri="http://schemas.openxmlformats.org/presentationml/2006/ole">
            <mc:AlternateContent xmlns:mc="http://schemas.openxmlformats.org/markup-compatibility/2006">
              <mc:Choice xmlns:v="urn:schemas-microsoft-com:vml" Requires="v">
                <p:oleObj spid="_x0000_s1028" name="Equation" r:id="rId4" imgW="291960" imgH="342720" progId="Equation.DSMT4">
                  <p:embed/>
                </p:oleObj>
              </mc:Choice>
              <mc:Fallback>
                <p:oleObj name="Equation" r:id="rId4" imgW="291960" imgH="342720" progId="Equation.DSMT4">
                  <p:embed/>
                  <p:pic>
                    <p:nvPicPr>
                      <p:cNvPr id="0" name=""/>
                      <p:cNvPicPr/>
                      <p:nvPr/>
                    </p:nvPicPr>
                    <p:blipFill>
                      <a:blip r:embed="rId5"/>
                      <a:stretch>
                        <a:fillRect/>
                      </a:stretch>
                    </p:blipFill>
                    <p:spPr>
                      <a:xfrm>
                        <a:off x="6400800" y="1676400"/>
                        <a:ext cx="292100" cy="342900"/>
                      </a:xfrm>
                      <a:prstGeom prst="rect">
                        <a:avLst/>
                      </a:prstGeom>
                    </p:spPr>
                  </p:pic>
                </p:oleObj>
              </mc:Fallback>
            </mc:AlternateContent>
          </a:graphicData>
        </a:graphic>
      </p:graphicFrame>
    </p:spTree>
    <p:extLst>
      <p:ext uri="{BB962C8B-B14F-4D97-AF65-F5344CB8AC3E}">
        <p14:creationId xmlns:p14="http://schemas.microsoft.com/office/powerpoint/2010/main" val="2776760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IS Curve: Equilibrium in the Goods Market </a:t>
            </a:r>
            <a:r>
              <a:rPr lang="en-CA"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CA" altLang="en-US" dirty="0"/>
              <a:t>The </a:t>
            </a:r>
            <a:r>
              <a:rPr lang="en-CA" altLang="en-US" b="1" i="1" dirty="0"/>
              <a:t>IS</a:t>
            </a:r>
            <a:r>
              <a:rPr lang="en-CA" altLang="en-US" b="1" dirty="0"/>
              <a:t> curve </a:t>
            </a:r>
            <a:r>
              <a:rPr lang="en-CA" altLang="en-US" dirty="0"/>
              <a:t>shows for any level of output (income), </a:t>
            </a:r>
            <a:r>
              <a:rPr lang="en-CA" altLang="en-US" i="1" dirty="0"/>
              <a:t>Y</a:t>
            </a:r>
            <a:r>
              <a:rPr lang="en-CA" altLang="en-US" dirty="0"/>
              <a:t>, the interest rate, </a:t>
            </a:r>
            <a:r>
              <a:rPr lang="en-CA" altLang="en-US" i="1" dirty="0"/>
              <a:t>r,</a:t>
            </a:r>
            <a:r>
              <a:rPr lang="en-CA" altLang="en-US" dirty="0"/>
              <a:t> for which the goods market is in equilibrium.</a:t>
            </a:r>
          </a:p>
          <a:p>
            <a:pPr>
              <a:buSzPct val="101000"/>
            </a:pPr>
            <a:r>
              <a:rPr lang="en-CA" altLang="en-US" dirty="0"/>
              <a:t>The </a:t>
            </a:r>
            <a:r>
              <a:rPr lang="en-CA" altLang="en-US" i="1" dirty="0"/>
              <a:t>IS</a:t>
            </a:r>
            <a:r>
              <a:rPr lang="en-CA" altLang="en-US" dirty="0"/>
              <a:t> curve slopes downward.</a:t>
            </a:r>
          </a:p>
          <a:p>
            <a:pPr>
              <a:buSzPct val="101000"/>
            </a:pPr>
            <a:r>
              <a:rPr lang="en-CA" altLang="en-US" dirty="0"/>
              <a:t>At all points on the curve </a:t>
            </a:r>
            <a:r>
              <a:rPr lang="en-CA" altLang="en-US" i="1" dirty="0"/>
              <a:t>I </a:t>
            </a:r>
            <a:r>
              <a:rPr lang="en-CA" altLang="en-US" dirty="0"/>
              <a:t>= </a:t>
            </a:r>
            <a:r>
              <a:rPr lang="en-CA" altLang="en-US" i="1" dirty="0"/>
              <a:t>S</a:t>
            </a:r>
            <a:r>
              <a:rPr lang="en-CA" altLang="en-US" dirty="0"/>
              <a:t>.</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IS Curve: Equilibrium in the Goods Market </a:t>
            </a:r>
            <a:r>
              <a:rPr lang="en-CA" altLang="en-US" sz="2000" b="0" dirty="0"/>
              <a:t>(2 of 2)</a:t>
            </a:r>
            <a:endParaRPr lang="en-US" dirty="0"/>
          </a:p>
        </p:txBody>
      </p:sp>
      <p:sp>
        <p:nvSpPr>
          <p:cNvPr id="4" name="Text Placeholder 3">
            <a:extLst>
              <a:ext uri="{FF2B5EF4-FFF2-40B4-BE49-F238E27FC236}">
                <a16:creationId xmlns:a16="http://schemas.microsoft.com/office/drawing/2014/main" id="{C1B1CB82-3FD3-4BB8-8173-5D32B2EF8F17}"/>
              </a:ext>
            </a:extLst>
          </p:cNvPr>
          <p:cNvSpPr>
            <a:spLocks noGrp="1"/>
          </p:cNvSpPr>
          <p:nvPr>
            <p:ph type="body" sz="quarter" idx="13"/>
          </p:nvPr>
        </p:nvSpPr>
        <p:spPr>
          <a:xfrm>
            <a:off x="457200" y="5867400"/>
            <a:ext cx="8229600" cy="417616"/>
          </a:xfrm>
        </p:spPr>
        <p:txBody>
          <a:bodyPr/>
          <a:lstStyle/>
          <a:p>
            <a:r>
              <a:rPr lang="en-US" sz="1200" dirty="0">
                <a:latin typeface="Verdana" panose="020B0604030504040204" pitchFamily="34" charset="0"/>
                <a:ea typeface="Verdana" panose="020B0604030504040204" pitchFamily="34" charset="0"/>
              </a:rPr>
              <a:t>Figure 9.2 Deriving the IS Curve</a:t>
            </a:r>
            <a:endParaRPr lang="en-AU" sz="1200" dirty="0">
              <a:latin typeface="Verdana" panose="020B0604030504040204" pitchFamily="34" charset="0"/>
              <a:ea typeface="Verdana" panose="020B0604030504040204" pitchFamily="34" charset="0"/>
            </a:endParaRPr>
          </a:p>
        </p:txBody>
      </p:sp>
      <p:pic>
        <p:nvPicPr>
          <p:cNvPr id="6" name="Picture 5" descr="The vertical axis of each graph is labeled Real interest rate, r. The horizontal axis of the first graph is labeled Desired national saving, S super d, and desired investment, I super d. The curve for saving curves, S, Y = 400, slopes upward from the origin to the upper middle region and the curve for S, Y = 500, slopes upward to the right of the previous curve. The curve for investment curve, I slopes downward from upper left to the lower right intersecting the line for S, Y = 400, at D, interest rate of 7 percent, and S, Y = 500 at F, interest rate of 5 percent. The horizontal axis of the second graph is labeled Output, Y. The line for I S slopes downward from the upper left to the lower right. The points corresponding to D and F in the first graph are shown as D and F respectively in the second graph as well and the coordinated on the horizontal axis corresponding to D and F are 400 and 500, respectively.">
            <a:extLst>
              <a:ext uri="{FF2B5EF4-FFF2-40B4-BE49-F238E27FC236}">
                <a16:creationId xmlns:a16="http://schemas.microsoft.com/office/drawing/2014/main" id="{C5A8B9B2-225B-4C78-A14E-A054AD8C71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446" y="1682640"/>
            <a:ext cx="5943108" cy="3492719"/>
          </a:xfrm>
          <a:prstGeom prst="rect">
            <a:avLst/>
          </a:prstGeom>
        </p:spPr>
      </p:pic>
    </p:spTree>
    <p:extLst>
      <p:ext uri="{BB962C8B-B14F-4D97-AF65-F5344CB8AC3E}">
        <p14:creationId xmlns:p14="http://schemas.microsoft.com/office/powerpoint/2010/main" val="2776760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Factors That Shift the IS Curve </a:t>
            </a:r>
            <a:r>
              <a:rPr lang="en-CA" altLang="en-US" sz="2000" b="0" dirty="0"/>
              <a:t>(1 of 3)</a:t>
            </a:r>
            <a:endParaRPr lang="en-US" b="0" dirty="0"/>
          </a:p>
        </p:txBody>
      </p:sp>
      <p:sp>
        <p:nvSpPr>
          <p:cNvPr id="3" name="Content Placeholder 2"/>
          <p:cNvSpPr>
            <a:spLocks noGrp="1"/>
          </p:cNvSpPr>
          <p:nvPr>
            <p:ph idx="1"/>
          </p:nvPr>
        </p:nvSpPr>
        <p:spPr/>
        <p:txBody>
          <a:bodyPr/>
          <a:lstStyle/>
          <a:p>
            <a:r>
              <a:rPr lang="en-CA" altLang="en-US" dirty="0"/>
              <a:t>For constant output, any change in the economy that reduces desired national saving relative to desired investment will increase the real interest rate that clears the goods market and shift the IS curve.</a:t>
            </a:r>
            <a:endParaRPr lang="en-US" dirty="0"/>
          </a:p>
        </p:txBody>
      </p:sp>
    </p:spTree>
    <p:extLst>
      <p:ext uri="{BB962C8B-B14F-4D97-AF65-F5344CB8AC3E}">
        <p14:creationId xmlns:p14="http://schemas.microsoft.com/office/powerpoint/2010/main" val="2776760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Factors That Shift the IS Curve </a:t>
            </a:r>
            <a:r>
              <a:rPr lang="en-CA" altLang="en-US" sz="2000" b="0" dirty="0"/>
              <a:t>(2 of 3)</a:t>
            </a:r>
            <a:endParaRPr lang="en-US" dirty="0"/>
          </a:p>
        </p:txBody>
      </p:sp>
      <p:sp>
        <p:nvSpPr>
          <p:cNvPr id="3" name="Content Placeholder 2"/>
          <p:cNvSpPr>
            <a:spLocks noGrp="1"/>
          </p:cNvSpPr>
          <p:nvPr>
            <p:ph idx="1"/>
          </p:nvPr>
        </p:nvSpPr>
        <p:spPr/>
        <p:txBody>
          <a:bodyPr/>
          <a:lstStyle/>
          <a:p>
            <a:r>
              <a:rPr lang="en-CA" altLang="en-US" dirty="0"/>
              <a:t>The </a:t>
            </a:r>
            <a:r>
              <a:rPr lang="en-CA" altLang="en-US" i="1" dirty="0"/>
              <a:t>IS </a:t>
            </a:r>
            <a:r>
              <a:rPr lang="en-CA" altLang="en-US" dirty="0"/>
              <a:t>curve in terms of goods equilibrium condition (</a:t>
            </a:r>
            <a:r>
              <a:rPr lang="en-CA" altLang="en-US" i="1" dirty="0"/>
              <a:t>AD = AS</a:t>
            </a:r>
            <a:r>
              <a:rPr lang="en-CA" altLang="en-US" dirty="0"/>
              <a:t>): For a given level of output, any change that increases the aggregate demand for goods shifts the </a:t>
            </a:r>
            <a:r>
              <a:rPr lang="en-CA" altLang="en-US" i="1" dirty="0"/>
              <a:t>IS </a:t>
            </a:r>
            <a:r>
              <a:rPr lang="en-CA" altLang="en-US" dirty="0"/>
              <a:t>curve up.</a:t>
            </a:r>
            <a:endParaRPr lang="en-US" dirty="0"/>
          </a:p>
        </p:txBody>
      </p:sp>
    </p:spTree>
    <p:extLst>
      <p:ext uri="{BB962C8B-B14F-4D97-AF65-F5344CB8AC3E}">
        <p14:creationId xmlns:p14="http://schemas.microsoft.com/office/powerpoint/2010/main" val="2776760583"/>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7526</TotalTime>
  <Words>2053</Words>
  <Application>Microsoft Office PowerPoint</Application>
  <PresentationFormat>On-screen Show (4:3)</PresentationFormat>
  <Paragraphs>150</Paragraphs>
  <Slides>47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2" baseType="lpstr">
      <vt:lpstr>Arial</vt:lpstr>
      <vt:lpstr>Verdana</vt:lpstr>
      <vt:lpstr>Wingdings</vt:lpstr>
      <vt:lpstr>508 Lecture</vt:lpstr>
      <vt:lpstr>MathType 6.0 Equation</vt:lpstr>
      <vt:lpstr>Macroeconomics</vt:lpstr>
      <vt:lpstr>Main Questions</vt:lpstr>
      <vt:lpstr>Introduction to the IS-LM Model</vt:lpstr>
      <vt:lpstr>The FE Line: Equilibrium in the Labour Market</vt:lpstr>
      <vt:lpstr>Factors that Shift the FE line</vt:lpstr>
      <vt:lpstr>The IS Curve: Equilibrium in the Goods Market (1 of 2)</vt:lpstr>
      <vt:lpstr>The IS Curve: Equilibrium in the Goods Market (2 of 2)</vt:lpstr>
      <vt:lpstr>Factors That Shift the IS Curve (1 of 3)</vt:lpstr>
      <vt:lpstr>Factors That Shift the IS Curve (2 of 3)</vt:lpstr>
      <vt:lpstr>Factors That Shift the IS Curve (3 of 3)</vt:lpstr>
      <vt:lpstr>The Price of a Nonmonetary Asset and the Interest Rate (1 of 2)</vt:lpstr>
      <vt:lpstr>The Price of a Nonmonetary Asset and the Interest Rate (2 of 2)</vt:lpstr>
      <vt:lpstr>The Equality of Money Demanded and Supplied (1 of 2)</vt:lpstr>
      <vt:lpstr>The Equality of Money Demanded and Supplied (2 of 2)</vt:lpstr>
      <vt:lpstr>The LM Curve: Asset Market Equilibrium</vt:lpstr>
      <vt:lpstr>Factors that Shift the LM Curve</vt:lpstr>
      <vt:lpstr>Changes in the Real Money Supply (1 of 2)</vt:lpstr>
      <vt:lpstr>Changes in the Real Money Supply (2 of 2)</vt:lpstr>
      <vt:lpstr>Changes in the Real Money Demand (1 of 2)</vt:lpstr>
      <vt:lpstr>Changes in the Real Money Demand (2 of 2)</vt:lpstr>
      <vt:lpstr>General Equilibrium in the Complete IS-LM-FE Model (1 of 3)</vt:lpstr>
      <vt:lpstr>General Equilibrium in the Complete IS-LM-FE Model (2 of 3)</vt:lpstr>
      <vt:lpstr>General Equilibrium in the Complete IS-LM-FE Model (3 of 3)</vt:lpstr>
      <vt:lpstr>A Temporary Adverse Supply Shock (1 of 4)</vt:lpstr>
      <vt:lpstr>A Temporary Adverse Supply Shock (2 of 4)</vt:lpstr>
      <vt:lpstr>A Temporary Adverse Supply Shock (3 of 4)</vt:lpstr>
      <vt:lpstr>A Temporary Adverse Supply Shock (4 of 4)</vt:lpstr>
      <vt:lpstr>The Effects of a Monetary Expansion (1 of 3)</vt:lpstr>
      <vt:lpstr>The Effects of a Monetary Expansion (2 of 3)</vt:lpstr>
      <vt:lpstr>The Effects of a Monetary Expansion (3 of 3)</vt:lpstr>
      <vt:lpstr>The Adjustment of the Price Level (1 of 5)</vt:lpstr>
      <vt:lpstr>The Adjustment of the Price Level (2 of 5)</vt:lpstr>
      <vt:lpstr>The Adjustment of the Price Level (3 of 5)</vt:lpstr>
      <vt:lpstr>The Adjustment of the Price Level (4 of 5)</vt:lpstr>
      <vt:lpstr>The Effects of a Fiscal Expansion (1 of 4)</vt:lpstr>
      <vt:lpstr>The Effects of a Fiscal Expansion (2 of 4)</vt:lpstr>
      <vt:lpstr>The Effects of a Fiscal Expansion (3 of 4)</vt:lpstr>
      <vt:lpstr>The Effects of a Fiscal Expansion (4 of 4)</vt:lpstr>
      <vt:lpstr>The Adjustment of the Price Level (5 of 5)</vt:lpstr>
      <vt:lpstr>The Debate Between Classicals and Keynesians</vt:lpstr>
      <vt:lpstr>Price Adjustment and the Self-Correcting Economy (1 of 2)</vt:lpstr>
      <vt:lpstr>Price Adjustment and the Self-Correcting Economy (2 of 2)</vt:lpstr>
      <vt:lpstr>Stabilization Policy</vt:lpstr>
      <vt:lpstr>Monetary Neutrality</vt:lpstr>
      <vt:lpstr>The Aggregate Demand Curve</vt:lpstr>
      <vt:lpstr>Factors That Shift the AD Curve (1 of 2)</vt:lpstr>
      <vt:lpstr>Factors That Shift the AD Curve (2 of 2)</vt:lpstr>
    </vt:vector>
  </TitlesOfParts>
  <Company>Cenveo Publisher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 Eighth Canadian Edition</dc:title>
  <dc:subject>Economics</dc:subject>
  <dc:creator>Andrew B. Abel, Ben S. Bernanke, Dean Croushore and Ronald D. Kneebone</dc:creator>
  <cp:keywords>Macroeconomics</cp:keywords>
  <cp:lastModifiedBy>Balwantsingh, Rawat</cp:lastModifiedBy>
  <cp:revision>557</cp:revision>
  <cp:lastPrinted>2020-10-13T08:41:37Z</cp:lastPrinted>
  <dcterms:created xsi:type="dcterms:W3CDTF">2014-07-14T20:04:21Z</dcterms:created>
  <dcterms:modified xsi:type="dcterms:W3CDTF">2020-10-19T07:45:33Z</dcterms:modified>
  <cp:category>Economics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