
<file path=[Content_Types].xml><?xml version="1.0" encoding="utf-8"?>
<Types xmlns="http://schemas.openxmlformats.org/package/2006/content-types">
  <Default Extension="bin" ContentType="application/vnd.openxmlformats-officedocument.oleObject"/>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88367" autoAdjust="0"/>
  </p:normalViewPr>
  <p:slideViewPr>
    <p:cSldViewPr>
      <p:cViewPr>
        <p:scale>
          <a:sx n="75" d="100"/>
          <a:sy n="75" d="100"/>
        </p:scale>
        <p:origin x="1944" y="558"/>
      </p:cViewPr>
      <p:guideLst>
        <p:guide orient="horz" pos="2160"/>
        <p:guide pos="2880"/>
      </p:guideLst>
    </p:cSldViewPr>
  </p:slideViewPr>
  <p:outlineViewPr>
    <p:cViewPr>
      <p:scale>
        <a:sx n="33" d="100"/>
        <a:sy n="33" d="100"/>
      </p:scale>
      <p:origin x="0" y="-25638"/>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10/22/2020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10/22/2020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3161954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10/22/2020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16" name="Text Placeholder 15"/>
          <p:cNvSpPr>
            <a:spLocks noGrp="1"/>
          </p:cNvSpPr>
          <p:nvPr>
            <p:ph type="body" sz="quarter" idx="18"/>
          </p:nvPr>
        </p:nvSpPr>
        <p:spPr>
          <a:xfrm>
            <a:off x="457200" y="1457450"/>
            <a:ext cx="82296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10/22/2020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1210909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3154799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10/22/2020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Arial" panose="020B0604020202020204" pitchFamily="34" charset="0"/>
                <a:ea typeface="+mj-ea"/>
                <a:cs typeface="Arial" panose="020B0604020202020204" pitchFamily="34" charset="0"/>
              </a:defRPr>
            </a:lvl1pPr>
          </a:lstStyle>
          <a:p>
            <a:pPr lvl="0"/>
            <a:r>
              <a:rPr lang="en-US" dirty="0"/>
              <a:t>Click to edit Master title style</a:t>
            </a:r>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14"/>
          </p:nvPr>
        </p:nvSpPr>
        <p:spPr>
          <a:xfrm>
            <a:off x="4732563" y="4055609"/>
            <a:ext cx="3965124"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5103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10/22/2020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10/22/2020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10/22/2020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10/22/2020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10/22/2020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10/22/2020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10–</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xStyles>
    <p:titleStyle>
      <a:lvl1pPr algn="l" defTabSz="914400" rtl="0" eaLnBrk="1" latinLnBrk="0" hangingPunct="1">
        <a:lnSpc>
          <a:spcPct val="100000"/>
        </a:lnSpc>
        <a:spcBef>
          <a:spcPct val="0"/>
        </a:spcBef>
        <a:buNone/>
        <a:defRPr sz="3400" b="1" kern="1200">
          <a:solidFill>
            <a:srgbClr val="007FA3"/>
          </a:solidFill>
          <a:latin typeface="Arial" panose="020B0604020202020204" pitchFamily="34" charset="0"/>
          <a:ea typeface="+mj-ea"/>
          <a:cs typeface="Arial" panose="020B0604020202020204" pitchFamily="34"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4.xml"/><Relationship Id="rId1" Type="http://schemas.openxmlformats.org/officeDocument/2006/relationships/vmlDrawing" Target="../drawings/vmlDrawing7.vml"/><Relationship Id="rId4" Type="http://schemas.openxmlformats.org/officeDocument/2006/relationships/image" Target="../media/image10.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1.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2.wmf"/></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Macroeconomics</a:t>
            </a:r>
          </a:p>
        </p:txBody>
      </p:sp>
      <p:sp>
        <p:nvSpPr>
          <p:cNvPr id="3" name="Text Placeholder 2"/>
          <p:cNvSpPr>
            <a:spLocks noGrp="1"/>
          </p:cNvSpPr>
          <p:nvPr>
            <p:ph type="body" sz="quarter" idx="13"/>
          </p:nvPr>
        </p:nvSpPr>
        <p:spPr>
          <a:xfrm>
            <a:off x="457200" y="874486"/>
            <a:ext cx="8229600" cy="391886"/>
          </a:xfrm>
        </p:spPr>
        <p:txBody>
          <a:bodyPr/>
          <a:lstStyle/>
          <a:p>
            <a:r>
              <a:rPr lang="en-US" dirty="0"/>
              <a:t>Ninth Canadian Edition</a:t>
            </a:r>
          </a:p>
        </p:txBody>
      </p:sp>
      <p:sp>
        <p:nvSpPr>
          <p:cNvPr id="4" name="Text Placeholder 3"/>
          <p:cNvSpPr>
            <a:spLocks noGrp="1"/>
          </p:cNvSpPr>
          <p:nvPr>
            <p:ph type="body" sz="quarter" idx="14"/>
          </p:nvPr>
        </p:nvSpPr>
        <p:spPr/>
        <p:txBody>
          <a:bodyPr/>
          <a:lstStyle/>
          <a:p>
            <a:r>
              <a:rPr lang="en-US" dirty="0"/>
              <a:t>Chapter 10</a:t>
            </a:r>
          </a:p>
        </p:txBody>
      </p:sp>
      <p:sp>
        <p:nvSpPr>
          <p:cNvPr id="5" name="Text Placeholder 4"/>
          <p:cNvSpPr>
            <a:spLocks noGrp="1"/>
          </p:cNvSpPr>
          <p:nvPr>
            <p:ph type="body" sz="quarter" idx="15"/>
          </p:nvPr>
        </p:nvSpPr>
        <p:spPr/>
        <p:txBody>
          <a:bodyPr/>
          <a:lstStyle/>
          <a:p>
            <a:r>
              <a:rPr lang="en-US" altLang="en-US" dirty="0"/>
              <a:t>Exchange Rates, Business Cycles, and Macroeconomic Policy in the Open Economy</a:t>
            </a:r>
            <a:endParaRPr lang="en-US" dirty="0"/>
          </a:p>
        </p:txBody>
      </p:sp>
      <p:sp>
        <p:nvSpPr>
          <p:cNvPr id="8" name="TextBox 7">
            <a:extLst>
              <a:ext uri="{FF2B5EF4-FFF2-40B4-BE49-F238E27FC236}">
                <a16:creationId xmlns:a16="http://schemas.microsoft.com/office/drawing/2014/main" id="{E54B105E-B193-44A1-AC21-BF971C2F4159}"/>
              </a:ext>
            </a:extLst>
          </p:cNvPr>
          <p:cNvSpPr txBox="1"/>
          <p:nvPr/>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a:solidFill>
                  <a:schemeClr val="tx1"/>
                </a:solidFill>
                <a:latin typeface="Verdana"/>
                <a:ea typeface="Verdana" panose="020B0604030504040204" pitchFamily="34" charset="0"/>
                <a:cs typeface="Verdana" panose="020B0604030504040204" pitchFamily="34" charset="0"/>
              </a:rPr>
              <a:t>Copyright © 2022 Pearson Canada Inc.</a:t>
            </a:r>
          </a:p>
        </p:txBody>
      </p:sp>
      <p:pic>
        <p:nvPicPr>
          <p:cNvPr id="9" name="Picture 2" descr="Macroeconomics, Ninth Canadian Edition by Andrew B. Abel">
            <a:extLst>
              <a:ext uri="{FF2B5EF4-FFF2-40B4-BE49-F238E27FC236}">
                <a16:creationId xmlns:a16="http://schemas.microsoft.com/office/drawing/2014/main" id="{F6FAC5C1-246E-4BDB-8582-FD5C01B8FE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457200" y="1302658"/>
            <a:ext cx="3785604" cy="4988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Real Exchange Rate </a:t>
            </a:r>
            <a:r>
              <a:rPr lang="en-US" altLang="en-US" sz="2000" b="0" dirty="0"/>
              <a:t>(3 of 3)</a:t>
            </a:r>
            <a:endParaRPr lang="en-US" dirty="0"/>
          </a:p>
        </p:txBody>
      </p:sp>
      <p:sp>
        <p:nvSpPr>
          <p:cNvPr id="4" name="Content Placeholder 3"/>
          <p:cNvSpPr>
            <a:spLocks noGrp="1"/>
          </p:cNvSpPr>
          <p:nvPr>
            <p:ph idx="1"/>
          </p:nvPr>
        </p:nvSpPr>
        <p:spPr>
          <a:xfrm>
            <a:off x="457200" y="1752600"/>
            <a:ext cx="8229600" cy="609600"/>
          </a:xfrm>
        </p:spPr>
        <p:txBody>
          <a:bodyPr/>
          <a:lstStyle/>
          <a:p>
            <a:pPr marL="0" indent="0">
              <a:buNone/>
            </a:pPr>
            <a:r>
              <a:rPr lang="en-CA" altLang="en-US" b="1" dirty="0"/>
              <a:t>Suppose </a:t>
            </a:r>
            <a:r>
              <a:rPr lang="en-US" altLang="en-US" b="1" i="1" dirty="0" err="1"/>
              <a:t>e</a:t>
            </a:r>
            <a:r>
              <a:rPr lang="en-US" altLang="en-US" b="1" i="1" baseline="-25000" dirty="0" err="1"/>
              <a:t>nom</a:t>
            </a:r>
            <a:r>
              <a:rPr lang="en-US" altLang="en-US" b="1" i="1" dirty="0"/>
              <a:t> = </a:t>
            </a:r>
            <a:r>
              <a:rPr lang="en-US" altLang="en-US" b="1" dirty="0"/>
              <a:t>78</a:t>
            </a:r>
            <a:r>
              <a:rPr lang="en-CA" altLang="en-US" b="1" dirty="0"/>
              <a:t>¥ / C$, </a:t>
            </a:r>
            <a:r>
              <a:rPr lang="en-CA" altLang="en-US" b="1" dirty="0" err="1"/>
              <a:t>P</a:t>
            </a:r>
            <a:r>
              <a:rPr lang="en-CA" altLang="en-US" b="1" baseline="-25000" dirty="0" err="1"/>
              <a:t>for</a:t>
            </a:r>
            <a:r>
              <a:rPr lang="en-US" altLang="en-US" b="1" i="1" dirty="0"/>
              <a:t> </a:t>
            </a:r>
            <a:r>
              <a:rPr lang="en-CA" altLang="en-US" b="1" dirty="0"/>
              <a:t>=</a:t>
            </a:r>
            <a:r>
              <a:rPr lang="en-US" altLang="en-US" b="1" i="1" dirty="0"/>
              <a:t> </a:t>
            </a:r>
            <a:r>
              <a:rPr lang="en-CA" altLang="en-US" b="1" dirty="0"/>
              <a:t>¥312 and P</a:t>
            </a:r>
            <a:r>
              <a:rPr lang="en-US" altLang="en-US" b="1" i="1" dirty="0"/>
              <a:t> </a:t>
            </a:r>
            <a:r>
              <a:rPr lang="en-CA" altLang="en-US" b="1" dirty="0"/>
              <a:t>=</a:t>
            </a:r>
            <a:r>
              <a:rPr lang="en-US" altLang="en-US" b="1" i="1" dirty="0"/>
              <a:t> </a:t>
            </a:r>
            <a:r>
              <a:rPr lang="en-CA" altLang="en-US" b="1" dirty="0"/>
              <a:t>C$3</a:t>
            </a:r>
            <a:endParaRPr lang="en-US" b="1" dirty="0"/>
          </a:p>
        </p:txBody>
      </p:sp>
      <p:graphicFrame>
        <p:nvGraphicFramePr>
          <p:cNvPr id="6" name="Object 5"/>
          <p:cNvGraphicFramePr>
            <a:graphicFrameLocks noGrp="1" noChangeAspect="1"/>
          </p:cNvGraphicFramePr>
          <p:nvPr>
            <p:extLst>
              <p:ext uri="{D42A27DB-BD31-4B8C-83A1-F6EECF244321}">
                <p14:modId xmlns:p14="http://schemas.microsoft.com/office/powerpoint/2010/main" val="2659752849"/>
              </p:ext>
            </p:extLst>
          </p:nvPr>
        </p:nvGraphicFramePr>
        <p:xfrm>
          <a:off x="442913" y="2844800"/>
          <a:ext cx="8207375" cy="2184400"/>
        </p:xfrm>
        <a:graphic>
          <a:graphicData uri="http://schemas.openxmlformats.org/presentationml/2006/ole">
            <mc:AlternateContent xmlns:mc="http://schemas.openxmlformats.org/markup-compatibility/2006">
              <mc:Choice xmlns:v="urn:schemas-microsoft-com:vml" Requires="v">
                <p:oleObj spid="_x0000_s2158" name="Equation" r:id="rId3" imgW="3340080" imgH="888840" progId="Equation.DSMT4">
                  <p:embed/>
                </p:oleObj>
              </mc:Choice>
              <mc:Fallback>
                <p:oleObj name="Equation" r:id="rId3" imgW="3340080" imgH="888840" progId="Equation.DSMT4">
                  <p:embed/>
                  <p:pic>
                    <p:nvPicPr>
                      <p:cNvPr id="0" name="Picture 6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913" y="2844800"/>
                        <a:ext cx="8207375" cy="218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46050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Appreciation and Depreciation </a:t>
            </a:r>
            <a:r>
              <a:rPr lang="en-US" altLang="en-US" sz="2000" b="0" dirty="0"/>
              <a:t>(1 of 3)</a:t>
            </a:r>
            <a:endParaRPr lang="en-US" b="0" dirty="0"/>
          </a:p>
        </p:txBody>
      </p:sp>
      <p:sp>
        <p:nvSpPr>
          <p:cNvPr id="3" name="Content Placeholder 2"/>
          <p:cNvSpPr>
            <a:spLocks noGrp="1"/>
          </p:cNvSpPr>
          <p:nvPr>
            <p:ph idx="1"/>
          </p:nvPr>
        </p:nvSpPr>
        <p:spPr/>
        <p:txBody>
          <a:bodyPr/>
          <a:lstStyle/>
          <a:p>
            <a:pPr>
              <a:buSzPct val="101000"/>
            </a:pPr>
            <a:r>
              <a:rPr lang="en-US" altLang="en-US" dirty="0"/>
              <a:t>Under a </a:t>
            </a:r>
            <a:r>
              <a:rPr lang="en-US" altLang="en-US" b="1" dirty="0"/>
              <a:t>nominal depreciation </a:t>
            </a:r>
            <a:r>
              <a:rPr lang="en-US" altLang="en-US" dirty="0"/>
              <a:t>the nominal exchange rate, </a:t>
            </a:r>
            <a:r>
              <a:rPr lang="en-US" altLang="en-US" i="1" dirty="0" err="1"/>
              <a:t>e</a:t>
            </a:r>
            <a:r>
              <a:rPr lang="en-US" altLang="en-US" i="1" baseline="-25000" dirty="0" err="1"/>
              <a:t>nom</a:t>
            </a:r>
            <a:r>
              <a:rPr lang="en-US" altLang="en-US" i="1" dirty="0"/>
              <a:t>,</a:t>
            </a:r>
            <a:r>
              <a:rPr lang="en-US" altLang="en-US" dirty="0"/>
              <a:t> falls, a dollar buys less units of foreign currency, it becomes “weaker.” </a:t>
            </a:r>
          </a:p>
          <a:p>
            <a:pPr>
              <a:buSzPct val="101000"/>
            </a:pPr>
            <a:r>
              <a:rPr lang="en-US" altLang="en-US" dirty="0"/>
              <a:t>Under a </a:t>
            </a:r>
            <a:r>
              <a:rPr lang="en-US" altLang="en-US" b="1" dirty="0"/>
              <a:t>nominal appreciation </a:t>
            </a:r>
            <a:r>
              <a:rPr lang="en-US" altLang="en-US" dirty="0"/>
              <a:t>the nominal exchange rate, </a:t>
            </a:r>
            <a:r>
              <a:rPr lang="en-US" altLang="en-US" i="1" dirty="0" err="1"/>
              <a:t>e</a:t>
            </a:r>
            <a:r>
              <a:rPr lang="en-US" altLang="en-US" i="1" baseline="-25000" dirty="0" err="1"/>
              <a:t>nom</a:t>
            </a:r>
            <a:r>
              <a:rPr lang="en-US" altLang="en-US" i="1" dirty="0"/>
              <a:t>,</a:t>
            </a:r>
            <a:r>
              <a:rPr lang="en-US" altLang="en-US" dirty="0"/>
              <a:t> rises, a dollar buys more units of foreign currency, it becomes “stronger.”</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Appreciation and Depreciation </a:t>
            </a:r>
            <a:r>
              <a:rPr lang="en-US" altLang="en-US" sz="2000" b="0" dirty="0"/>
              <a:t>(2 of 3)</a:t>
            </a:r>
            <a:endParaRPr lang="en-US" dirty="0"/>
          </a:p>
        </p:txBody>
      </p:sp>
      <p:sp>
        <p:nvSpPr>
          <p:cNvPr id="3" name="Content Placeholder 2"/>
          <p:cNvSpPr>
            <a:spLocks noGrp="1"/>
          </p:cNvSpPr>
          <p:nvPr>
            <p:ph idx="1"/>
          </p:nvPr>
        </p:nvSpPr>
        <p:spPr/>
        <p:txBody>
          <a:bodyPr/>
          <a:lstStyle/>
          <a:p>
            <a:pPr>
              <a:buSzPct val="101000"/>
            </a:pPr>
            <a:r>
              <a:rPr lang="en-US" altLang="en-US" dirty="0"/>
              <a:t>The terms “depreciation” and “appreciation” are associated with flexible exchange rates.</a:t>
            </a:r>
          </a:p>
          <a:p>
            <a:pPr>
              <a:buSzPct val="101000"/>
            </a:pPr>
            <a:r>
              <a:rPr lang="en-US" altLang="en-US" dirty="0"/>
              <a:t>The fixed-exchange rate system equivalents are </a:t>
            </a:r>
            <a:r>
              <a:rPr lang="en-US" altLang="en-US" b="1" dirty="0"/>
              <a:t>devaluation</a:t>
            </a:r>
            <a:r>
              <a:rPr lang="en-US" altLang="en-US" dirty="0"/>
              <a:t> and </a:t>
            </a:r>
            <a:r>
              <a:rPr lang="en-US" altLang="en-US" b="1" dirty="0"/>
              <a:t>revaluation</a:t>
            </a:r>
            <a:r>
              <a:rPr lang="en-US" altLang="en-US" dirty="0"/>
              <a: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Appreciation and Depreciation </a:t>
            </a:r>
            <a:r>
              <a:rPr lang="en-US" altLang="en-US" sz="2000" b="0" dirty="0"/>
              <a:t>(3 of 3)</a:t>
            </a:r>
            <a:endParaRPr lang="en-US" dirty="0"/>
          </a:p>
        </p:txBody>
      </p:sp>
      <p:sp>
        <p:nvSpPr>
          <p:cNvPr id="3" name="Content Placeholder 2"/>
          <p:cNvSpPr>
            <a:spLocks noGrp="1"/>
          </p:cNvSpPr>
          <p:nvPr>
            <p:ph idx="1"/>
          </p:nvPr>
        </p:nvSpPr>
        <p:spPr/>
        <p:txBody>
          <a:bodyPr/>
          <a:lstStyle/>
          <a:p>
            <a:pPr>
              <a:buSzPct val="101000"/>
            </a:pPr>
            <a:r>
              <a:rPr lang="en-US" altLang="en-US" dirty="0"/>
              <a:t>A </a:t>
            </a:r>
            <a:r>
              <a:rPr lang="en-US" altLang="en-US" b="1" dirty="0"/>
              <a:t>real appreciation</a:t>
            </a:r>
            <a:r>
              <a:rPr lang="en-US" altLang="en-US" dirty="0"/>
              <a:t> is an increase in the real exchange rate.</a:t>
            </a:r>
          </a:p>
          <a:p>
            <a:pPr>
              <a:buSzPct val="101000"/>
            </a:pPr>
            <a:r>
              <a:rPr lang="en-US" altLang="en-US" dirty="0"/>
              <a:t>With real appreciation the same quantity of domestic goods can be traded for more foreign goods.</a:t>
            </a:r>
          </a:p>
          <a:p>
            <a:pPr>
              <a:buSzPct val="101000"/>
            </a:pPr>
            <a:r>
              <a:rPr lang="en-US" altLang="en-US" dirty="0"/>
              <a:t>A </a:t>
            </a:r>
            <a:r>
              <a:rPr lang="en-US" altLang="en-US" b="1" dirty="0"/>
              <a:t>real depreciation </a:t>
            </a:r>
            <a:r>
              <a:rPr lang="en-US" altLang="en-US" dirty="0"/>
              <a:t>is a drop in the real exchange rate.</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Purchasing Power Parity </a:t>
            </a:r>
            <a:r>
              <a:rPr lang="en-US" altLang="en-US" sz="2000" b="0" dirty="0"/>
              <a:t>(1 of 3)</a:t>
            </a:r>
            <a:endParaRPr lang="en-US" b="0" dirty="0"/>
          </a:p>
        </p:txBody>
      </p:sp>
      <p:sp>
        <p:nvSpPr>
          <p:cNvPr id="3" name="Content Placeholder 2"/>
          <p:cNvSpPr>
            <a:spLocks noGrp="1"/>
          </p:cNvSpPr>
          <p:nvPr>
            <p:ph idx="1"/>
          </p:nvPr>
        </p:nvSpPr>
        <p:spPr/>
        <p:txBody>
          <a:bodyPr/>
          <a:lstStyle/>
          <a:p>
            <a:r>
              <a:rPr lang="en-US" altLang="en-US" b="1" dirty="0"/>
              <a:t>Purchasing Power Parity </a:t>
            </a:r>
            <a:r>
              <a:rPr lang="en-US" altLang="en-US" dirty="0"/>
              <a:t>(PPP) says similar foreign and domestic goods, or baskets of goods, should have the same price in terms of the same currency (</a:t>
            </a:r>
            <a:r>
              <a:rPr lang="en-US" altLang="en-US" i="1" dirty="0"/>
              <a:t>e </a:t>
            </a:r>
            <a:r>
              <a:rPr lang="en-US" altLang="en-US" dirty="0"/>
              <a:t>= 1) – ignoring transportation and transaction costs.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Purchasing Power Parity </a:t>
            </a:r>
            <a:r>
              <a:rPr lang="en-US" altLang="en-US" sz="2000" b="0" dirty="0"/>
              <a:t>(2 of 3)</a:t>
            </a:r>
            <a:endParaRPr lang="en-US" dirty="0"/>
          </a:p>
        </p:txBody>
      </p:sp>
      <p:sp>
        <p:nvSpPr>
          <p:cNvPr id="4" name="Content Placeholder 3"/>
          <p:cNvSpPr>
            <a:spLocks noGrp="1"/>
          </p:cNvSpPr>
          <p:nvPr>
            <p:ph idx="1"/>
          </p:nvPr>
        </p:nvSpPr>
        <p:spPr>
          <a:xfrm>
            <a:off x="457200" y="1600201"/>
            <a:ext cx="8229600" cy="685800"/>
          </a:xfrm>
        </p:spPr>
        <p:txBody>
          <a:bodyPr/>
          <a:lstStyle/>
          <a:p>
            <a:pPr>
              <a:buSzPct val="101000"/>
            </a:pPr>
            <a:r>
              <a:rPr lang="en-US" altLang="en-US" dirty="0"/>
              <a:t>PPP implies that</a:t>
            </a:r>
          </a:p>
        </p:txBody>
      </p:sp>
      <p:graphicFrame>
        <p:nvGraphicFramePr>
          <p:cNvPr id="6" name="Object 5"/>
          <p:cNvGraphicFramePr>
            <a:graphicFrameLocks noGrp="1" noChangeAspect="1"/>
          </p:cNvGraphicFramePr>
          <p:nvPr>
            <p:extLst>
              <p:ext uri="{D42A27DB-BD31-4B8C-83A1-F6EECF244321}">
                <p14:modId xmlns:p14="http://schemas.microsoft.com/office/powerpoint/2010/main" val="1935990735"/>
              </p:ext>
            </p:extLst>
          </p:nvPr>
        </p:nvGraphicFramePr>
        <p:xfrm>
          <a:off x="2286000" y="2725110"/>
          <a:ext cx="2170800" cy="1218240"/>
        </p:xfrm>
        <a:graphic>
          <a:graphicData uri="http://schemas.openxmlformats.org/presentationml/2006/ole">
            <mc:AlternateContent xmlns:mc="http://schemas.openxmlformats.org/markup-compatibility/2006">
              <mc:Choice xmlns:v="urn:schemas-microsoft-com:vml" Requires="v">
                <p:oleObj spid="_x0000_s3181" name="Equation" r:id="rId3" imgW="723600" imgH="406080" progId="Equation.DSMT4">
                  <p:embed/>
                </p:oleObj>
              </mc:Choice>
              <mc:Fallback>
                <p:oleObj name="Equation" r:id="rId3" imgW="723600" imgH="406080" progId="Equation.DSMT4">
                  <p:embed/>
                  <p:pic>
                    <p:nvPicPr>
                      <p:cNvPr id="0" name="Picture 59"/>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725110"/>
                        <a:ext cx="2170800" cy="1218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ontent Placeholder 4"/>
          <p:cNvSpPr>
            <a:spLocks noGrp="1"/>
          </p:cNvSpPr>
          <p:nvPr>
            <p:ph idx="13"/>
          </p:nvPr>
        </p:nvSpPr>
        <p:spPr>
          <a:xfrm>
            <a:off x="457200" y="4724401"/>
            <a:ext cx="8229600" cy="762000"/>
          </a:xfrm>
        </p:spPr>
        <p:txBody>
          <a:bodyPr/>
          <a:lstStyle/>
          <a:p>
            <a:r>
              <a:rPr lang="en-US" altLang="en-US" dirty="0"/>
              <a:t>PPP holds in the very long-run</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Purchasing Power Parity </a:t>
            </a:r>
            <a:r>
              <a:rPr lang="en-US" altLang="en-US" sz="2000" b="0" dirty="0"/>
              <a:t>(3 of 3)</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064356184"/>
              </p:ext>
            </p:extLst>
          </p:nvPr>
        </p:nvGraphicFramePr>
        <p:xfrm>
          <a:off x="2152800" y="1791480"/>
          <a:ext cx="4838400" cy="1332720"/>
        </p:xfrm>
        <a:graphic>
          <a:graphicData uri="http://schemas.openxmlformats.org/presentationml/2006/ole">
            <mc:AlternateContent xmlns:mc="http://schemas.openxmlformats.org/markup-compatibility/2006">
              <mc:Choice xmlns:v="urn:schemas-microsoft-com:vml" Requires="v">
                <p:oleObj spid="_x0000_s4311" name="Equation" r:id="rId3" imgW="1612800" imgH="444240" progId="Equation.DSMT4">
                  <p:embed/>
                </p:oleObj>
              </mc:Choice>
              <mc:Fallback>
                <p:oleObj name="Equation" r:id="rId3" imgW="1612800" imgH="444240" progId="Equation.DSMT4">
                  <p:embed/>
                  <p:pic>
                    <p:nvPicPr>
                      <p:cNvPr id="0" name="Picture 1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2800" y="1791480"/>
                        <a:ext cx="4838400" cy="13327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Grp="1" noChangeAspect="1"/>
          </p:cNvGraphicFramePr>
          <p:nvPr>
            <p:extLst>
              <p:ext uri="{D42A27DB-BD31-4B8C-83A1-F6EECF244321}">
                <p14:modId xmlns:p14="http://schemas.microsoft.com/office/powerpoint/2010/main" val="662598631"/>
              </p:ext>
            </p:extLst>
          </p:nvPr>
        </p:nvGraphicFramePr>
        <p:xfrm>
          <a:off x="912790" y="3618714"/>
          <a:ext cx="7318420" cy="2462930"/>
        </p:xfrm>
        <a:graphic>
          <a:graphicData uri="http://schemas.openxmlformats.org/presentationml/2006/ole">
            <mc:AlternateContent xmlns:mc="http://schemas.openxmlformats.org/markup-compatibility/2006">
              <mc:Choice xmlns:v="urn:schemas-microsoft-com:vml" Requires="v">
                <p:oleObj spid="_x0000_s4312" name="Equation" r:id="rId5" imgW="2641320" imgH="888840" progId="Equation.DSMT4">
                  <p:embed/>
                </p:oleObj>
              </mc:Choice>
              <mc:Fallback>
                <p:oleObj name="Equation" r:id="rId5" imgW="2641320" imgH="888840" progId="Equation.DSMT4">
                  <p:embed/>
                  <p:pic>
                    <p:nvPicPr>
                      <p:cNvPr id="0" name="Picture 116"/>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2790" y="3618714"/>
                        <a:ext cx="7318420" cy="24629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46050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Real Exchange Rate and Net Exports</a:t>
            </a:r>
            <a:endParaRPr lang="en-US" dirty="0"/>
          </a:p>
        </p:txBody>
      </p:sp>
      <p:sp>
        <p:nvSpPr>
          <p:cNvPr id="3" name="Content Placeholder 2"/>
          <p:cNvSpPr>
            <a:spLocks noGrp="1"/>
          </p:cNvSpPr>
          <p:nvPr>
            <p:ph idx="1"/>
          </p:nvPr>
        </p:nvSpPr>
        <p:spPr/>
        <p:txBody>
          <a:bodyPr/>
          <a:lstStyle/>
          <a:p>
            <a:pPr>
              <a:buSzPct val="101000"/>
            </a:pPr>
            <a:r>
              <a:rPr lang="en-US" altLang="en-US" b="1" dirty="0"/>
              <a:t>Real exchange rate</a:t>
            </a:r>
          </a:p>
          <a:p>
            <a:pPr lvl="1">
              <a:buSzPct val="101000"/>
            </a:pPr>
            <a:r>
              <a:rPr lang="en-US" altLang="en-US" dirty="0"/>
              <a:t>Represents the rate at which domestic goods can be traded for foreign goods</a:t>
            </a:r>
          </a:p>
          <a:p>
            <a:pPr lvl="1">
              <a:buSzPct val="101000"/>
            </a:pPr>
            <a:r>
              <a:rPr lang="en-US" altLang="en-US" dirty="0"/>
              <a:t>Affects a country’s net export</a:t>
            </a:r>
          </a:p>
          <a:p>
            <a:pPr>
              <a:buSzPct val="101000"/>
            </a:pPr>
            <a:r>
              <a:rPr lang="en-US" altLang="en-US" dirty="0"/>
              <a:t>The higher the real exchange rate, the lower a country’s net exports.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How Exchange Rates are Determined</a:t>
            </a:r>
            <a:endParaRPr lang="en-US" dirty="0"/>
          </a:p>
        </p:txBody>
      </p:sp>
      <p:sp>
        <p:nvSpPr>
          <p:cNvPr id="3" name="Content Placeholder 2"/>
          <p:cNvSpPr>
            <a:spLocks noGrp="1"/>
          </p:cNvSpPr>
          <p:nvPr>
            <p:ph idx="1"/>
          </p:nvPr>
        </p:nvSpPr>
        <p:spPr/>
        <p:txBody>
          <a:bodyPr/>
          <a:lstStyle/>
          <a:p>
            <a:pPr>
              <a:buSzPct val="101000"/>
            </a:pPr>
            <a:r>
              <a:rPr lang="en-US" altLang="en-US" dirty="0"/>
              <a:t>The nominal exchange rate </a:t>
            </a:r>
            <a:r>
              <a:rPr lang="en-US" altLang="en-US" i="1" dirty="0" err="1"/>
              <a:t>e</a:t>
            </a:r>
            <a:r>
              <a:rPr lang="en-US" altLang="en-US" i="1" baseline="-25000" dirty="0" err="1"/>
              <a:t>nom</a:t>
            </a:r>
            <a:r>
              <a:rPr lang="en-US" altLang="en-US" i="1" dirty="0"/>
              <a:t> </a:t>
            </a:r>
            <a:r>
              <a:rPr lang="en-US" altLang="en-US" dirty="0"/>
              <a:t>is the value of a currency, say the dollar, expressed in terms of the value of another currency.</a:t>
            </a:r>
          </a:p>
          <a:p>
            <a:pPr>
              <a:buSzPct val="101000"/>
            </a:pPr>
            <a:r>
              <a:rPr lang="en-US" altLang="en-US" dirty="0"/>
              <a:t>The value of the dollar is determined by supply and demand in the foreign exchange market.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Demand for Dollars</a:t>
            </a:r>
            <a:endParaRPr lang="en-US" dirty="0"/>
          </a:p>
        </p:txBody>
      </p:sp>
      <p:sp>
        <p:nvSpPr>
          <p:cNvPr id="3" name="Content Placeholder 2"/>
          <p:cNvSpPr>
            <a:spLocks noGrp="1"/>
          </p:cNvSpPr>
          <p:nvPr>
            <p:ph idx="1"/>
          </p:nvPr>
        </p:nvSpPr>
        <p:spPr/>
        <p:txBody>
          <a:bodyPr/>
          <a:lstStyle/>
          <a:p>
            <a:pPr>
              <a:buSzPct val="101000"/>
            </a:pPr>
            <a:r>
              <a:rPr lang="en-US" altLang="en-US" dirty="0"/>
              <a:t>Reasons to demand dollars (national currency)</a:t>
            </a:r>
          </a:p>
          <a:p>
            <a:pPr lvl="1">
              <a:buSzPct val="101000"/>
            </a:pPr>
            <a:r>
              <a:rPr lang="en-US" altLang="en-US" dirty="0"/>
              <a:t>To be able to buy Canadian goods</a:t>
            </a:r>
          </a:p>
          <a:p>
            <a:pPr lvl="1">
              <a:buSzPct val="101000"/>
            </a:pPr>
            <a:r>
              <a:rPr lang="en-US" altLang="en-US" dirty="0"/>
              <a:t>To be able to buy Canadian real and financial assets</a:t>
            </a:r>
          </a:p>
          <a:p>
            <a:pPr>
              <a:buSzPct val="101000"/>
            </a:pPr>
            <a:r>
              <a:rPr lang="en-US" altLang="en-US" dirty="0"/>
              <a:t>The demand curve is downward sloping.</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Main Questions</a:t>
            </a:r>
            <a:endParaRPr lang="en-US" dirty="0"/>
          </a:p>
        </p:txBody>
      </p:sp>
      <p:sp>
        <p:nvSpPr>
          <p:cNvPr id="3" name="Content Placeholder 2"/>
          <p:cNvSpPr>
            <a:spLocks noGrp="1"/>
          </p:cNvSpPr>
          <p:nvPr>
            <p:ph idx="1"/>
          </p:nvPr>
        </p:nvSpPr>
        <p:spPr/>
        <p:txBody>
          <a:bodyPr/>
          <a:lstStyle/>
          <a:p>
            <a:pPr>
              <a:buSzPct val="101000"/>
            </a:pPr>
            <a:r>
              <a:rPr lang="en-US" altLang="en-US" dirty="0"/>
              <a:t>What are nominal and real exchange rate? How are they determined?</a:t>
            </a:r>
          </a:p>
          <a:p>
            <a:pPr>
              <a:buSzPct val="101000"/>
            </a:pPr>
            <a:r>
              <a:rPr lang="en-US" altLang="en-US" dirty="0"/>
              <a:t>How does economic openness affect fiscal and monetary policies?</a:t>
            </a:r>
          </a:p>
          <a:p>
            <a:pPr>
              <a:buSzPct val="101000"/>
            </a:pPr>
            <a:r>
              <a:rPr lang="en-US" altLang="en-US" dirty="0"/>
              <a:t>How do macroeconomic policy changes affect a country’s trading partners?</a:t>
            </a:r>
          </a:p>
          <a:p>
            <a:pPr>
              <a:buSzPct val="101000"/>
            </a:pPr>
            <a:r>
              <a:rPr lang="en-US" altLang="en-US" dirty="0"/>
              <a:t>How do you choose an exchange rate system?</a:t>
            </a:r>
            <a:endParaRPr lang="en-US" dirty="0"/>
          </a:p>
        </p:txBody>
      </p:sp>
    </p:spTree>
    <p:extLst>
      <p:ext uri="{BB962C8B-B14F-4D97-AF65-F5344CB8AC3E}">
        <p14:creationId xmlns:p14="http://schemas.microsoft.com/office/powerpoint/2010/main" val="2031365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Supply of Dollars</a:t>
            </a:r>
            <a:endParaRPr lang="en-US" dirty="0"/>
          </a:p>
        </p:txBody>
      </p:sp>
      <p:sp>
        <p:nvSpPr>
          <p:cNvPr id="3" name="Content Placeholder 2"/>
          <p:cNvSpPr>
            <a:spLocks noGrp="1"/>
          </p:cNvSpPr>
          <p:nvPr>
            <p:ph idx="1"/>
          </p:nvPr>
        </p:nvSpPr>
        <p:spPr/>
        <p:txBody>
          <a:bodyPr/>
          <a:lstStyle/>
          <a:p>
            <a:pPr>
              <a:buSzPct val="101000"/>
            </a:pPr>
            <a:r>
              <a:rPr lang="en-US" altLang="en-US" dirty="0"/>
              <a:t>Reasons to supply dollars (national currency)</a:t>
            </a:r>
          </a:p>
          <a:p>
            <a:pPr lvl="1">
              <a:buSzPct val="101000"/>
            </a:pPr>
            <a:r>
              <a:rPr lang="en-US" altLang="en-US" dirty="0"/>
              <a:t>To be able to buy foreign goods</a:t>
            </a:r>
          </a:p>
          <a:p>
            <a:pPr lvl="1">
              <a:buSzPct val="101000"/>
            </a:pPr>
            <a:r>
              <a:rPr lang="en-US" altLang="en-US" dirty="0"/>
              <a:t>To be able to buy real and financial assets in foreign countries</a:t>
            </a:r>
          </a:p>
          <a:p>
            <a:pPr>
              <a:buSzPct val="101000"/>
            </a:pPr>
            <a:r>
              <a:rPr lang="en-US" altLang="en-US" dirty="0"/>
              <a:t>The supply curve is upward sloping</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Effects of Changes in Output (Income)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When domestic output (income) rises the demand for imports increases and net exports must fall.</a:t>
            </a:r>
          </a:p>
          <a:p>
            <a:pPr>
              <a:buSzPct val="101000"/>
            </a:pPr>
            <a:r>
              <a:rPr lang="en-US" altLang="en-US" dirty="0"/>
              <a:t>The domestic currency depreciates, the exchange rate falls.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Effects of Changes in Output (Income)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When foreign output (income) rises exports increase and net exports must rise.</a:t>
            </a:r>
          </a:p>
          <a:p>
            <a:pPr>
              <a:buSzPct val="101000"/>
            </a:pPr>
            <a:r>
              <a:rPr lang="en-US" altLang="en-US" dirty="0"/>
              <a:t>The domestic currency appreciates, the exchange rate rises.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Effects of Changes in Export Quality</a:t>
            </a:r>
            <a:endParaRPr lang="en-US" dirty="0"/>
          </a:p>
        </p:txBody>
      </p:sp>
      <p:sp>
        <p:nvSpPr>
          <p:cNvPr id="3" name="Content Placeholder 2"/>
          <p:cNvSpPr>
            <a:spLocks noGrp="1"/>
          </p:cNvSpPr>
          <p:nvPr>
            <p:ph idx="1"/>
          </p:nvPr>
        </p:nvSpPr>
        <p:spPr/>
        <p:txBody>
          <a:bodyPr/>
          <a:lstStyle/>
          <a:p>
            <a:pPr>
              <a:buSzPct val="101000"/>
            </a:pPr>
            <a:r>
              <a:rPr lang="en-US" altLang="en-US" dirty="0"/>
              <a:t>When the quality of Canadian goods increases, foreigners demand more of our goods and the demand for Canadian dollars rises.</a:t>
            </a:r>
          </a:p>
          <a:p>
            <a:pPr>
              <a:buSzPct val="101000"/>
            </a:pPr>
            <a:r>
              <a:rPr lang="en-US" altLang="en-US" dirty="0"/>
              <a:t>This will shift the demand for dollars rightward.</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82000" cy="1097280"/>
          </a:xfrm>
        </p:spPr>
        <p:txBody>
          <a:bodyPr/>
          <a:lstStyle/>
          <a:p>
            <a:r>
              <a:rPr lang="en-US" altLang="en-US" dirty="0"/>
              <a:t>Effects of Changes in Real Interest Rate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If the domestic country’s real interest rate rises, other factors held constant, the country’s real and financial assets are more attractive for investment.</a:t>
            </a:r>
          </a:p>
          <a:p>
            <a:pPr>
              <a:buSzPct val="101000"/>
            </a:pPr>
            <a:r>
              <a:rPr lang="en-US" altLang="en-US" dirty="0"/>
              <a:t>The demand for domestic currency increases and the exchange rate appreciates (</a:t>
            </a:r>
            <a:r>
              <a:rPr lang="en-US" altLang="en-US" i="1" dirty="0" err="1"/>
              <a:t>e</a:t>
            </a:r>
            <a:r>
              <a:rPr lang="en-US" altLang="en-US" i="1" baseline="-25000" dirty="0" err="1"/>
              <a:t>nom</a:t>
            </a:r>
            <a:r>
              <a:rPr lang="en-US" altLang="en-US" dirty="0"/>
              <a:t> rises).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82000" cy="1097280"/>
          </a:xfrm>
        </p:spPr>
        <p:txBody>
          <a:bodyPr/>
          <a:lstStyle/>
          <a:p>
            <a:r>
              <a:rPr lang="en-US" altLang="en-US" dirty="0"/>
              <a:t>Effects of Changes in Real Interest Rate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After the domestic real interest rate rises, the exchange rate appreciation reduces net exports.</a:t>
            </a:r>
          </a:p>
          <a:p>
            <a:pPr>
              <a:buSzPct val="101000"/>
            </a:pPr>
            <a:r>
              <a:rPr lang="en-US" altLang="en-US" dirty="0"/>
              <a:t>If the foreign country’s real interest rate rises the supply of domestic currency increases, the exchange rate depreciates, and the domestic country net exports rise.</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82000" cy="1097280"/>
          </a:xfrm>
        </p:spPr>
        <p:txBody>
          <a:bodyPr/>
          <a:lstStyle/>
          <a:p>
            <a:r>
              <a:rPr lang="en-US" altLang="en-US" dirty="0"/>
              <a:t>Returns on Domestic and Foreign Assets </a:t>
            </a:r>
            <a:r>
              <a:rPr lang="en-US" altLang="en-US" sz="2000" b="0" dirty="0"/>
              <a:t>(1 of 3)</a:t>
            </a:r>
            <a:endParaRPr lang="en-US" b="0" dirty="0"/>
          </a:p>
        </p:txBody>
      </p:sp>
      <p:sp>
        <p:nvSpPr>
          <p:cNvPr id="3" name="Content Placeholder 2"/>
          <p:cNvSpPr>
            <a:spLocks noGrp="1"/>
          </p:cNvSpPr>
          <p:nvPr>
            <p:ph idx="1"/>
          </p:nvPr>
        </p:nvSpPr>
        <p:spPr/>
        <p:txBody>
          <a:bodyPr/>
          <a:lstStyle/>
          <a:p>
            <a:r>
              <a:rPr lang="en-US" altLang="en-US" dirty="0"/>
              <a:t>In an open economy, savers have an opportunity to buy financial assets sold by foreign borrowers as well as those sold by domestic borrowers.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82000" cy="1097280"/>
          </a:xfrm>
        </p:spPr>
        <p:txBody>
          <a:bodyPr/>
          <a:lstStyle/>
          <a:p>
            <a:r>
              <a:rPr lang="en-US" altLang="en-US" dirty="0"/>
              <a:t>Returns on Domestic and Foreign Assets </a:t>
            </a:r>
            <a:r>
              <a:rPr lang="en-US" altLang="en-US" sz="2000" b="0" dirty="0"/>
              <a:t>(2 of 3)</a:t>
            </a:r>
            <a:endParaRPr lang="en-US" dirty="0"/>
          </a:p>
        </p:txBody>
      </p:sp>
      <p:sp>
        <p:nvSpPr>
          <p:cNvPr id="3" name="Content Placeholder 2"/>
          <p:cNvSpPr>
            <a:spLocks noGrp="1"/>
          </p:cNvSpPr>
          <p:nvPr>
            <p:ph idx="1"/>
          </p:nvPr>
        </p:nvSpPr>
        <p:spPr/>
        <p:txBody>
          <a:bodyPr/>
          <a:lstStyle/>
          <a:p>
            <a:pPr>
              <a:buSzPct val="101000"/>
            </a:pPr>
            <a:r>
              <a:rPr lang="en-US" altLang="en-US" dirty="0"/>
              <a:t>Investment decisions depend on</a:t>
            </a:r>
          </a:p>
          <a:p>
            <a:pPr lvl="1">
              <a:buSzPct val="101000"/>
            </a:pPr>
            <a:r>
              <a:rPr lang="en-US" altLang="en-US" dirty="0"/>
              <a:t>Nominal interest rates in foreign countries relative to those in the domestic economy</a:t>
            </a:r>
          </a:p>
          <a:p>
            <a:pPr lvl="1">
              <a:buSzPct val="101000"/>
            </a:pPr>
            <a:r>
              <a:rPr lang="en-US" altLang="en-US" dirty="0"/>
              <a:t>Expected changes to the exchange rate</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82000" cy="1097280"/>
          </a:xfrm>
        </p:spPr>
        <p:txBody>
          <a:bodyPr/>
          <a:lstStyle/>
          <a:p>
            <a:r>
              <a:rPr lang="en-US" altLang="en-US" dirty="0"/>
              <a:t>Returns on Domestic and Foreign Assets </a:t>
            </a:r>
            <a:r>
              <a:rPr lang="en-US" altLang="en-US" sz="2000" b="0" dirty="0"/>
              <a:t>(3 of 3)</a:t>
            </a:r>
            <a:endParaRPr lang="en-US" dirty="0"/>
          </a:p>
        </p:txBody>
      </p:sp>
      <p:sp>
        <p:nvSpPr>
          <p:cNvPr id="3" name="Content Placeholder 2"/>
          <p:cNvSpPr>
            <a:spLocks noGrp="1"/>
          </p:cNvSpPr>
          <p:nvPr>
            <p:ph idx="1"/>
          </p:nvPr>
        </p:nvSpPr>
        <p:spPr>
          <a:xfrm>
            <a:off x="457200" y="1600201"/>
            <a:ext cx="8229600" cy="685800"/>
          </a:xfrm>
        </p:spPr>
        <p:txBody>
          <a:bodyPr/>
          <a:lstStyle/>
          <a:p>
            <a:pPr>
              <a:buSzPct val="101000"/>
            </a:pPr>
            <a:r>
              <a:rPr lang="en-US" altLang="en-US" dirty="0"/>
              <a:t>The gross nominal rate of return on a foreign bond</a:t>
            </a:r>
          </a:p>
        </p:txBody>
      </p:sp>
      <p:graphicFrame>
        <p:nvGraphicFramePr>
          <p:cNvPr id="5" name="Object 4"/>
          <p:cNvGraphicFramePr>
            <a:graphicFrameLocks noGrp="1" noChangeAspect="1"/>
          </p:cNvGraphicFramePr>
          <p:nvPr>
            <p:extLst>
              <p:ext uri="{D42A27DB-BD31-4B8C-83A1-F6EECF244321}">
                <p14:modId xmlns:p14="http://schemas.microsoft.com/office/powerpoint/2010/main" val="355059000"/>
              </p:ext>
            </p:extLst>
          </p:nvPr>
        </p:nvGraphicFramePr>
        <p:xfrm>
          <a:off x="685800" y="2590800"/>
          <a:ext cx="7929563" cy="1263650"/>
        </p:xfrm>
        <a:graphic>
          <a:graphicData uri="http://schemas.openxmlformats.org/presentationml/2006/ole">
            <mc:AlternateContent xmlns:mc="http://schemas.openxmlformats.org/markup-compatibility/2006">
              <mc:Choice xmlns:v="urn:schemas-microsoft-com:vml" Requires="v">
                <p:oleObj spid="_x0000_s5220" name="Equation" r:id="rId3" imgW="2793960" imgH="444240" progId="Equation.DSMT4">
                  <p:embed/>
                </p:oleObj>
              </mc:Choice>
              <mc:Fallback>
                <p:oleObj name="Equation" r:id="rId3" imgW="2793960" imgH="444240" progId="Equation.DSMT4">
                  <p:embed/>
                  <p:pic>
                    <p:nvPicPr>
                      <p:cNvPr id="0" name="Picture 5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590800"/>
                        <a:ext cx="7929563"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ontent Placeholder 3"/>
          <p:cNvSpPr>
            <a:spLocks noGrp="1"/>
          </p:cNvSpPr>
          <p:nvPr>
            <p:ph idx="13"/>
          </p:nvPr>
        </p:nvSpPr>
        <p:spPr>
          <a:xfrm>
            <a:off x="457200" y="4572000"/>
            <a:ext cx="8534400" cy="685800"/>
          </a:xfrm>
        </p:spPr>
        <p:txBody>
          <a:bodyPr/>
          <a:lstStyle/>
          <a:p>
            <a:r>
              <a:rPr lang="en-US" altLang="en-US" i="1" dirty="0" err="1"/>
              <a:t>e</a:t>
            </a:r>
            <a:r>
              <a:rPr lang="en-US" altLang="en-US" i="1" baseline="30000" dirty="0" err="1"/>
              <a:t>f</a:t>
            </a:r>
            <a:r>
              <a:rPr lang="en-US" altLang="en-US" i="1" baseline="-25000" dirty="0" err="1"/>
              <a:t>nom</a:t>
            </a:r>
            <a:r>
              <a:rPr lang="en-US" altLang="en-US" dirty="0"/>
              <a:t> is the expected future value of </a:t>
            </a:r>
            <a:r>
              <a:rPr lang="en-US" altLang="en-US" i="1" dirty="0" err="1"/>
              <a:t>e</a:t>
            </a:r>
            <a:r>
              <a:rPr lang="en-US" altLang="en-US" i="1" baseline="-25000" dirty="0" err="1"/>
              <a:t>nom</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Interest Rate Parity </a:t>
            </a:r>
            <a:r>
              <a:rPr lang="en-US" altLang="en-US" sz="2000" b="0" dirty="0"/>
              <a:t>(1 of 4)</a:t>
            </a:r>
            <a:endParaRPr lang="en-US" b="0" dirty="0"/>
          </a:p>
        </p:txBody>
      </p:sp>
      <p:sp>
        <p:nvSpPr>
          <p:cNvPr id="3" name="Content Placeholder 2"/>
          <p:cNvSpPr>
            <a:spLocks noGrp="1"/>
          </p:cNvSpPr>
          <p:nvPr>
            <p:ph idx="1"/>
          </p:nvPr>
        </p:nvSpPr>
        <p:spPr/>
        <p:txBody>
          <a:bodyPr/>
          <a:lstStyle/>
          <a:p>
            <a:r>
              <a:rPr lang="en-US" altLang="en-US" dirty="0"/>
              <a:t>The difference in returns cannot persist for long; the nominal interest rates equalize.</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Open Economy</a:t>
            </a:r>
            <a:endParaRPr lang="en-US" dirty="0"/>
          </a:p>
        </p:txBody>
      </p:sp>
      <p:sp>
        <p:nvSpPr>
          <p:cNvPr id="3" name="Content Placeholder 2"/>
          <p:cNvSpPr>
            <a:spLocks noGrp="1"/>
          </p:cNvSpPr>
          <p:nvPr>
            <p:ph idx="1"/>
          </p:nvPr>
        </p:nvSpPr>
        <p:spPr/>
        <p:txBody>
          <a:bodyPr/>
          <a:lstStyle/>
          <a:p>
            <a:pPr>
              <a:buSzPct val="101000"/>
            </a:pPr>
            <a:r>
              <a:rPr lang="en-US" altLang="en-US" dirty="0"/>
              <a:t>Two aspects world economy interdependence:</a:t>
            </a:r>
          </a:p>
          <a:p>
            <a:pPr lvl="1">
              <a:buSzPct val="101000"/>
            </a:pPr>
            <a:r>
              <a:rPr lang="en-US" altLang="en-US" dirty="0"/>
              <a:t>International trade in goods and services</a:t>
            </a:r>
          </a:p>
          <a:p>
            <a:pPr lvl="1">
              <a:buSzPct val="101000"/>
            </a:pPr>
            <a:r>
              <a:rPr lang="en-US" altLang="en-US" dirty="0"/>
              <a:t>Worldwide integration of financial markets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Interest Rate Parity </a:t>
            </a:r>
            <a:r>
              <a:rPr lang="en-US" altLang="en-US" sz="2000" b="0" dirty="0"/>
              <a:t>(2 of 4)</a:t>
            </a:r>
            <a:endParaRPr lang="en-US" dirty="0"/>
          </a:p>
        </p:txBody>
      </p:sp>
      <p:sp>
        <p:nvSpPr>
          <p:cNvPr id="3" name="Content Placeholder 2"/>
          <p:cNvSpPr>
            <a:spLocks noGrp="1"/>
          </p:cNvSpPr>
          <p:nvPr>
            <p:ph idx="1"/>
          </p:nvPr>
        </p:nvSpPr>
        <p:spPr>
          <a:xfrm>
            <a:off x="457200" y="1600201"/>
            <a:ext cx="8229600" cy="1143000"/>
          </a:xfrm>
        </p:spPr>
        <p:txBody>
          <a:bodyPr/>
          <a:lstStyle/>
          <a:p>
            <a:r>
              <a:rPr lang="en-US" altLang="en-US" dirty="0"/>
              <a:t>The equilibrium for the international asset market or </a:t>
            </a:r>
            <a:r>
              <a:rPr lang="en-US" altLang="en-US" b="1" dirty="0"/>
              <a:t>nominal interest rate parity</a:t>
            </a:r>
            <a:r>
              <a:rPr lang="en-US" altLang="en-US" dirty="0"/>
              <a:t> condition</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100996665"/>
              </p:ext>
            </p:extLst>
          </p:nvPr>
        </p:nvGraphicFramePr>
        <p:xfrm>
          <a:off x="2286000" y="3030750"/>
          <a:ext cx="3695700" cy="1333500"/>
        </p:xfrm>
        <a:graphic>
          <a:graphicData uri="http://schemas.openxmlformats.org/presentationml/2006/ole">
            <mc:AlternateContent xmlns:mc="http://schemas.openxmlformats.org/markup-compatibility/2006">
              <mc:Choice xmlns:v="urn:schemas-microsoft-com:vml" Requires="v">
                <p:oleObj spid="_x0000_s6243" name="Equation" r:id="rId3" imgW="1231560" imgH="444240" progId="Equation.DSMT4">
                  <p:embed/>
                </p:oleObj>
              </mc:Choice>
              <mc:Fallback>
                <p:oleObj name="Equation" r:id="rId3" imgW="1231560" imgH="444240" progId="Equation.DSMT4">
                  <p:embed/>
                  <p:pic>
                    <p:nvPicPr>
                      <p:cNvPr id="0"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030750"/>
                        <a:ext cx="3695700" cy="133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46050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Interest Rate Parity </a:t>
            </a:r>
            <a:r>
              <a:rPr lang="en-US" altLang="en-US" sz="2000" b="0" dirty="0"/>
              <a:t>(3 of 4)</a:t>
            </a:r>
            <a:endParaRPr lang="en-US" dirty="0"/>
          </a:p>
        </p:txBody>
      </p:sp>
      <p:sp>
        <p:nvSpPr>
          <p:cNvPr id="3" name="Content Placeholder 2"/>
          <p:cNvSpPr>
            <a:spLocks noGrp="1"/>
          </p:cNvSpPr>
          <p:nvPr>
            <p:ph idx="1"/>
          </p:nvPr>
        </p:nvSpPr>
        <p:spPr>
          <a:xfrm>
            <a:off x="457200" y="1600201"/>
            <a:ext cx="8229600" cy="1371600"/>
          </a:xfrm>
        </p:spPr>
        <p:txBody>
          <a:bodyPr/>
          <a:lstStyle/>
          <a:p>
            <a:r>
              <a:rPr lang="en-US" altLang="en-US" dirty="0"/>
              <a:t>If the nominal exchange rate is expected to remain the same as its current value the nominal interest rate parity condition is:</a:t>
            </a:r>
          </a:p>
        </p:txBody>
      </p:sp>
      <p:graphicFrame>
        <p:nvGraphicFramePr>
          <p:cNvPr id="4" name="Object 3"/>
          <p:cNvGraphicFramePr>
            <a:graphicFrameLocks noChangeAspect="1"/>
          </p:cNvGraphicFramePr>
          <p:nvPr>
            <p:extLst>
              <p:ext uri="{D42A27DB-BD31-4B8C-83A1-F6EECF244321}">
                <p14:modId xmlns:p14="http://schemas.microsoft.com/office/powerpoint/2010/main" val="2432797930"/>
              </p:ext>
            </p:extLst>
          </p:nvPr>
        </p:nvGraphicFramePr>
        <p:xfrm>
          <a:off x="3657600" y="3657600"/>
          <a:ext cx="1331913" cy="685800"/>
        </p:xfrm>
        <a:graphic>
          <a:graphicData uri="http://schemas.openxmlformats.org/presentationml/2006/ole">
            <mc:AlternateContent xmlns:mc="http://schemas.openxmlformats.org/markup-compatibility/2006">
              <mc:Choice xmlns:v="urn:schemas-microsoft-com:vml" Requires="v">
                <p:oleObj spid="_x0000_s9285" name="Equation" r:id="rId3" imgW="444240" imgH="228600" progId="Equation.DSMT4">
                  <p:embed/>
                </p:oleObj>
              </mc:Choice>
              <mc:Fallback>
                <p:oleObj name="Equation" r:id="rId3" imgW="444240" imgH="228600" progId="Equation.DSMT4">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3657600"/>
                        <a:ext cx="1331913"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460505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Interest Rate Parity </a:t>
            </a:r>
            <a:r>
              <a:rPr lang="en-US" altLang="en-US" sz="2000" b="0" dirty="0"/>
              <a:t>(4 of 4)</a:t>
            </a:r>
            <a:endParaRPr lang="en-US" dirty="0"/>
          </a:p>
        </p:txBody>
      </p:sp>
      <p:sp>
        <p:nvSpPr>
          <p:cNvPr id="3" name="Content Placeholder 2"/>
          <p:cNvSpPr>
            <a:spLocks noGrp="1"/>
          </p:cNvSpPr>
          <p:nvPr>
            <p:ph idx="1"/>
          </p:nvPr>
        </p:nvSpPr>
        <p:spPr>
          <a:xfrm>
            <a:off x="457200" y="1600201"/>
            <a:ext cx="8229600" cy="609600"/>
          </a:xfrm>
        </p:spPr>
        <p:txBody>
          <a:bodyPr/>
          <a:lstStyle/>
          <a:p>
            <a:pPr>
              <a:buSzPct val="101000"/>
            </a:pPr>
            <a:r>
              <a:rPr lang="en-US" altLang="en-US" dirty="0"/>
              <a:t>The</a:t>
            </a:r>
            <a:r>
              <a:rPr lang="en-US" altLang="en-US" dirty="0">
                <a:solidFill>
                  <a:schemeClr val="hlink"/>
                </a:solidFill>
              </a:rPr>
              <a:t> </a:t>
            </a:r>
            <a:r>
              <a:rPr lang="en-US" altLang="en-US" dirty="0"/>
              <a:t>real interest rate parity condition is:</a:t>
            </a:r>
            <a:endParaRPr lang="en-US" altLang="en-US" sz="2400"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2270780699"/>
              </p:ext>
            </p:extLst>
          </p:nvPr>
        </p:nvGraphicFramePr>
        <p:xfrm>
          <a:off x="2286000" y="2497350"/>
          <a:ext cx="3581280" cy="1218240"/>
        </p:xfrm>
        <a:graphic>
          <a:graphicData uri="http://schemas.openxmlformats.org/presentationml/2006/ole">
            <mc:AlternateContent xmlns:mc="http://schemas.openxmlformats.org/markup-compatibility/2006">
              <mc:Choice xmlns:v="urn:schemas-microsoft-com:vml" Requires="v">
                <p:oleObj spid="_x0000_s7267" name="Equation" r:id="rId3" imgW="1193760" imgH="406080" progId="Equation.DSMT4">
                  <p:embed/>
                </p:oleObj>
              </mc:Choice>
              <mc:Fallback>
                <p:oleObj name="Equation" r:id="rId3" imgW="1193760" imgH="406080" progId="Equation.DSMT4">
                  <p:embed/>
                  <p:pic>
                    <p:nvPicPr>
                      <p:cNvPr id="0" name="Picture 48"/>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497350"/>
                        <a:ext cx="3581280" cy="1218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ontent Placeholder 3"/>
          <p:cNvSpPr>
            <a:spLocks noGrp="1"/>
          </p:cNvSpPr>
          <p:nvPr>
            <p:ph idx="13"/>
          </p:nvPr>
        </p:nvSpPr>
        <p:spPr>
          <a:xfrm>
            <a:off x="467360" y="4343400"/>
            <a:ext cx="8229600" cy="1249363"/>
          </a:xfrm>
        </p:spPr>
        <p:txBody>
          <a:bodyPr/>
          <a:lstStyle/>
          <a:p>
            <a:r>
              <a:rPr lang="en-US" altLang="en-US" dirty="0"/>
              <a:t>For </a:t>
            </a:r>
            <a:r>
              <a:rPr lang="en-US" altLang="en-US" i="1" dirty="0"/>
              <a:t>e = </a:t>
            </a:r>
            <a:r>
              <a:rPr lang="en-US" altLang="en-US" i="1" dirty="0" err="1"/>
              <a:t>e</a:t>
            </a:r>
            <a:r>
              <a:rPr lang="en-US" altLang="en-US" i="1" baseline="30000" dirty="0" err="1"/>
              <a:t>f</a:t>
            </a:r>
            <a:r>
              <a:rPr lang="en-US" altLang="en-US" dirty="0"/>
              <a:t> the condition is </a:t>
            </a:r>
            <a:r>
              <a:rPr lang="en-US" altLang="en-US" i="1" dirty="0"/>
              <a:t>r = </a:t>
            </a:r>
            <a:r>
              <a:rPr lang="en-US" altLang="en-US" i="1" dirty="0" err="1"/>
              <a:t>r</a:t>
            </a:r>
            <a:r>
              <a:rPr lang="en-US" altLang="en-US" sz="1800" i="1" baseline="-25000" dirty="0" err="1"/>
              <a:t>For</a:t>
            </a:r>
            <a:r>
              <a:rPr lang="en-US" altLang="en-US" dirty="0"/>
              <a:t>, which is the assumption we make in what follows next.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a:t>
            </a:r>
            <a:r>
              <a:rPr lang="en-US" altLang="en-US" i="1" dirty="0"/>
              <a:t>IS-LM-FE</a:t>
            </a:r>
            <a:r>
              <a:rPr lang="en-US" altLang="en-US" dirty="0"/>
              <a:t> Model for an Open Economy</a:t>
            </a:r>
            <a:endParaRPr lang="en-US" dirty="0"/>
          </a:p>
        </p:txBody>
      </p:sp>
      <p:sp>
        <p:nvSpPr>
          <p:cNvPr id="3" name="Content Placeholder 2"/>
          <p:cNvSpPr>
            <a:spLocks noGrp="1"/>
          </p:cNvSpPr>
          <p:nvPr>
            <p:ph idx="1"/>
          </p:nvPr>
        </p:nvSpPr>
        <p:spPr/>
        <p:txBody>
          <a:bodyPr/>
          <a:lstStyle/>
          <a:p>
            <a:pPr>
              <a:buSzPct val="101000"/>
            </a:pPr>
            <a:r>
              <a:rPr lang="en-US" altLang="en-US" dirty="0"/>
              <a:t>Assume that the expected (trend) rates of growth in domestic prices and money supply are given.</a:t>
            </a:r>
          </a:p>
          <a:p>
            <a:pPr>
              <a:buSzPct val="101000"/>
            </a:pPr>
            <a:r>
              <a:rPr lang="en-US" altLang="en-US" dirty="0"/>
              <a:t>Assume that the expected (trend) rate of growth in foreign prices </a:t>
            </a:r>
            <a:r>
              <a:rPr lang="en-US" altLang="en-US" i="1" dirty="0" err="1"/>
              <a:t>P</a:t>
            </a:r>
            <a:r>
              <a:rPr lang="en-US" altLang="en-US" sz="1800" i="1" dirty="0" err="1"/>
              <a:t>For</a:t>
            </a:r>
            <a:r>
              <a:rPr lang="en-US" altLang="en-US" sz="1800" dirty="0"/>
              <a:t> </a:t>
            </a:r>
            <a:r>
              <a:rPr lang="en-US" altLang="en-US" dirty="0"/>
              <a:t>is given.</a:t>
            </a:r>
          </a:p>
          <a:p>
            <a:pPr>
              <a:buSzPct val="101000"/>
            </a:pPr>
            <a:r>
              <a:rPr lang="en-US" altLang="en-US" dirty="0"/>
              <a:t>Then changes in </a:t>
            </a:r>
            <a:r>
              <a:rPr lang="en-US" altLang="en-US" i="1" dirty="0"/>
              <a:t>e</a:t>
            </a:r>
            <a:r>
              <a:rPr lang="en-US" altLang="en-US" dirty="0"/>
              <a:t> are equal to changes in </a:t>
            </a:r>
            <a:r>
              <a:rPr lang="en-US" altLang="en-US" i="1" dirty="0" err="1"/>
              <a:t>e</a:t>
            </a:r>
            <a:r>
              <a:rPr lang="en-US" altLang="en-US" sz="1800" i="1" dirty="0" err="1"/>
              <a:t>nom</a:t>
            </a:r>
            <a:r>
              <a:rPr lang="en-US" altLang="en-US" dirty="0"/>
              <a: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Open-Economy </a:t>
            </a:r>
            <a:r>
              <a:rPr lang="en-US" altLang="en-US" i="1" dirty="0"/>
              <a:t>IS</a:t>
            </a:r>
            <a:r>
              <a:rPr lang="en-US" altLang="en-US" dirty="0"/>
              <a:t> Curve </a:t>
            </a:r>
            <a:r>
              <a:rPr lang="en-US" altLang="en-US" sz="2000" b="0" dirty="0"/>
              <a:t>(1 of 5)</a:t>
            </a:r>
            <a:endParaRPr lang="en-US" b="0" dirty="0"/>
          </a:p>
        </p:txBody>
      </p:sp>
      <p:sp>
        <p:nvSpPr>
          <p:cNvPr id="3" name="Content Placeholder 2"/>
          <p:cNvSpPr>
            <a:spLocks noGrp="1"/>
          </p:cNvSpPr>
          <p:nvPr>
            <p:ph idx="1"/>
          </p:nvPr>
        </p:nvSpPr>
        <p:spPr/>
        <p:txBody>
          <a:bodyPr/>
          <a:lstStyle/>
          <a:p>
            <a:pPr>
              <a:buSzPct val="101000"/>
            </a:pPr>
            <a:r>
              <a:rPr lang="en-US" altLang="en-US" dirty="0"/>
              <a:t>Net exports must be incorporated into the </a:t>
            </a:r>
            <a:r>
              <a:rPr lang="en-US" altLang="en-US" i="1" dirty="0"/>
              <a:t>IS</a:t>
            </a:r>
            <a:r>
              <a:rPr lang="en-US" altLang="en-US" dirty="0"/>
              <a:t> curve</a:t>
            </a:r>
          </a:p>
          <a:p>
            <a:pPr lvl="1">
              <a:buSzPct val="101000"/>
            </a:pPr>
            <a:r>
              <a:rPr lang="en-US" altLang="en-US" i="1" dirty="0"/>
              <a:t>IS</a:t>
            </a:r>
            <a:r>
              <a:rPr lang="en-US" altLang="en-US" dirty="0"/>
              <a:t> is still downward sloping.</a:t>
            </a:r>
          </a:p>
          <a:p>
            <a:pPr lvl="1">
              <a:buSzPct val="101000"/>
            </a:pPr>
            <a:r>
              <a:rPr lang="en-US" altLang="en-US" dirty="0"/>
              <a:t>All factors shifting the </a:t>
            </a:r>
            <a:r>
              <a:rPr lang="en-US" altLang="en-US" i="1" dirty="0"/>
              <a:t>IS</a:t>
            </a:r>
            <a:r>
              <a:rPr lang="en-US" altLang="en-US" dirty="0"/>
              <a:t> curve in the closed economy shift the </a:t>
            </a:r>
            <a:r>
              <a:rPr lang="en-US" altLang="en-US" i="1" dirty="0"/>
              <a:t>IS</a:t>
            </a:r>
            <a:r>
              <a:rPr lang="en-US" altLang="en-US" dirty="0"/>
              <a:t> curve in the open economy.</a:t>
            </a:r>
          </a:p>
          <a:p>
            <a:pPr lvl="1">
              <a:buSzPct val="101000"/>
            </a:pPr>
            <a:r>
              <a:rPr lang="en-US" altLang="en-US" dirty="0"/>
              <a:t>All factors that change net exports also shift the </a:t>
            </a:r>
            <a:r>
              <a:rPr lang="en-US" altLang="en-US" i="1" dirty="0"/>
              <a:t>IS </a:t>
            </a:r>
            <a:r>
              <a:rPr lang="en-US" altLang="en-US" dirty="0"/>
              <a:t>curve.</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Open-Economy </a:t>
            </a:r>
            <a:r>
              <a:rPr lang="en-US" altLang="en-US" i="1" dirty="0"/>
              <a:t>IS</a:t>
            </a:r>
            <a:r>
              <a:rPr lang="en-US" altLang="en-US" dirty="0"/>
              <a:t> Curve </a:t>
            </a:r>
            <a:r>
              <a:rPr lang="en-US" altLang="en-US" sz="2000" b="0" dirty="0"/>
              <a:t>(2 of 5)</a:t>
            </a:r>
            <a:endParaRPr lang="en-US" dirty="0"/>
          </a:p>
        </p:txBody>
      </p:sp>
      <p:sp>
        <p:nvSpPr>
          <p:cNvPr id="4" name="Content Placeholder 3"/>
          <p:cNvSpPr>
            <a:spLocks noGrp="1"/>
          </p:cNvSpPr>
          <p:nvPr>
            <p:ph idx="1"/>
          </p:nvPr>
        </p:nvSpPr>
        <p:spPr>
          <a:xfrm>
            <a:off x="457200" y="1600201"/>
            <a:ext cx="8229600" cy="990600"/>
          </a:xfrm>
        </p:spPr>
        <p:txBody>
          <a:bodyPr/>
          <a:lstStyle/>
          <a:p>
            <a:pPr>
              <a:buSzPct val="101000"/>
            </a:pPr>
            <a:r>
              <a:rPr lang="en-US" altLang="en-US" dirty="0"/>
              <a:t>The goods market equilibrium condition for an open economy is:</a:t>
            </a:r>
          </a:p>
        </p:txBody>
      </p:sp>
      <p:graphicFrame>
        <p:nvGraphicFramePr>
          <p:cNvPr id="6" name="Object 5"/>
          <p:cNvGraphicFramePr>
            <a:graphicFrameLocks noGrp="1" noChangeAspect="1"/>
          </p:cNvGraphicFramePr>
          <p:nvPr>
            <p:extLst>
              <p:ext uri="{D42A27DB-BD31-4B8C-83A1-F6EECF244321}">
                <p14:modId xmlns:p14="http://schemas.microsoft.com/office/powerpoint/2010/main" val="2440493066"/>
              </p:ext>
            </p:extLst>
          </p:nvPr>
        </p:nvGraphicFramePr>
        <p:xfrm>
          <a:off x="3048000" y="2773680"/>
          <a:ext cx="2655887" cy="609600"/>
        </p:xfrm>
        <a:graphic>
          <a:graphicData uri="http://schemas.openxmlformats.org/presentationml/2006/ole">
            <mc:AlternateContent xmlns:mc="http://schemas.openxmlformats.org/markup-compatibility/2006">
              <mc:Choice xmlns:v="urn:schemas-microsoft-com:vml" Requires="v">
                <p:oleObj spid="_x0000_s8288" name="Equation" r:id="rId3" imgW="914400" imgH="203040" progId="Equation.DSMT4">
                  <p:embed/>
                </p:oleObj>
              </mc:Choice>
              <mc:Fallback>
                <p:oleObj name="Equation" r:id="rId3" imgW="914400" imgH="203040" progId="Equation.DSMT4">
                  <p:embed/>
                  <p:pic>
                    <p:nvPicPr>
                      <p:cNvPr id="0" name="Picture 4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773680"/>
                        <a:ext cx="2655887"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ontent Placeholder 4"/>
          <p:cNvSpPr>
            <a:spLocks noGrp="1"/>
          </p:cNvSpPr>
          <p:nvPr>
            <p:ph idx="13"/>
          </p:nvPr>
        </p:nvSpPr>
        <p:spPr>
          <a:xfrm>
            <a:off x="457200" y="3733800"/>
            <a:ext cx="8229600" cy="1935163"/>
          </a:xfrm>
        </p:spPr>
        <p:txBody>
          <a:bodyPr/>
          <a:lstStyle/>
          <a:p>
            <a:pPr>
              <a:buSzPct val="101000"/>
            </a:pPr>
            <a:r>
              <a:rPr lang="en-US" altLang="en-US" dirty="0"/>
              <a:t>The </a:t>
            </a:r>
            <a:r>
              <a:rPr lang="en-US" altLang="en-US" i="1" dirty="0"/>
              <a:t>S-I</a:t>
            </a:r>
            <a:r>
              <a:rPr lang="en-US" altLang="en-US" dirty="0"/>
              <a:t> curve is upward sloping; it increases when </a:t>
            </a:r>
            <a:r>
              <a:rPr lang="en-US" altLang="en-US" i="1" dirty="0"/>
              <a:t>r</a:t>
            </a:r>
            <a:r>
              <a:rPr lang="en-US" altLang="en-US" dirty="0"/>
              <a:t> rises.</a:t>
            </a:r>
          </a:p>
          <a:p>
            <a:pPr>
              <a:buSzPct val="101000"/>
            </a:pPr>
            <a:r>
              <a:rPr lang="en-US" altLang="en-US" dirty="0"/>
              <a:t>The </a:t>
            </a:r>
            <a:r>
              <a:rPr lang="en-US" altLang="en-US" i="1" dirty="0"/>
              <a:t>NX</a:t>
            </a:r>
            <a:r>
              <a:rPr lang="en-US" altLang="en-US" dirty="0"/>
              <a:t> curve is downward sloping; it decreases when </a:t>
            </a:r>
            <a:r>
              <a:rPr lang="en-US" altLang="en-US" i="1" dirty="0"/>
              <a:t>r</a:t>
            </a:r>
            <a:r>
              <a:rPr lang="en-US" altLang="en-US" dirty="0"/>
              <a:t> rises.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Open-Economy </a:t>
            </a:r>
            <a:r>
              <a:rPr lang="en-US" altLang="en-US" i="1" dirty="0"/>
              <a:t>IS</a:t>
            </a:r>
            <a:r>
              <a:rPr lang="en-US" altLang="en-US" dirty="0"/>
              <a:t> Curve </a:t>
            </a:r>
            <a:r>
              <a:rPr lang="en-US" altLang="en-US" sz="2000" b="0" dirty="0"/>
              <a:t>(3 of 5)</a:t>
            </a:r>
            <a:endParaRPr lang="en-US" dirty="0"/>
          </a:p>
        </p:txBody>
      </p:sp>
      <p:sp>
        <p:nvSpPr>
          <p:cNvPr id="3" name="Text Placeholder 2">
            <a:extLst>
              <a:ext uri="{FF2B5EF4-FFF2-40B4-BE49-F238E27FC236}">
                <a16:creationId xmlns:a16="http://schemas.microsoft.com/office/drawing/2014/main" id="{6691027D-71E5-41FF-92FC-CA6BA43CFC19}"/>
              </a:ext>
            </a:extLst>
          </p:cNvPr>
          <p:cNvSpPr>
            <a:spLocks noGrp="1"/>
          </p:cNvSpPr>
          <p:nvPr>
            <p:ph type="body" sz="quarter" idx="13"/>
          </p:nvPr>
        </p:nvSpPr>
        <p:spPr>
          <a:xfrm>
            <a:off x="457200" y="5943600"/>
            <a:ext cx="8229600" cy="341416"/>
          </a:xfrm>
        </p:spPr>
        <p:txBody>
          <a:bodyPr/>
          <a:lstStyle/>
          <a:p>
            <a:r>
              <a:rPr lang="en-US" sz="1200" dirty="0">
                <a:latin typeface="Verdana" panose="020B0604030504040204" pitchFamily="34" charset="0"/>
                <a:ea typeface="Verdana" panose="020B0604030504040204" pitchFamily="34" charset="0"/>
              </a:rPr>
              <a:t>Figure 10.3 Goods Market Equilibrium in an Open Economy</a:t>
            </a:r>
            <a:endParaRPr lang="en-AU" sz="1200" dirty="0">
              <a:latin typeface="Verdana" panose="020B0604030504040204" pitchFamily="34" charset="0"/>
              <a:ea typeface="Verdana" panose="020B0604030504040204" pitchFamily="34" charset="0"/>
            </a:endParaRPr>
          </a:p>
        </p:txBody>
      </p:sp>
      <p:pic>
        <p:nvPicPr>
          <p:cNvPr id="5" name="Picture 4" descr="The vertical axis is labeled Domestic real interest rate r and the horizontal axis is labeled Desired saving less desired investment, S super d minus I super d, and net exports, N X. A vertical line rises from point 0, about a third of the way from the origin along the horizontal axis. The curve for desired saving less desired investment, S minus I, curves up from the lower left corner to the upper right corner. The curve for net exports, N X, curves down from the upper left corner to the lower right corner. The two curves intersect at point E. The point on the vertical axis corresponding to point E is labeled r sub 1, which is about a third of the way from the origin along the vertical axis.">
            <a:extLst>
              <a:ext uri="{FF2B5EF4-FFF2-40B4-BE49-F238E27FC236}">
                <a16:creationId xmlns:a16="http://schemas.microsoft.com/office/drawing/2014/main" id="{F4504AE3-F496-4E38-8AAC-72A83D48D5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7714" y="1449000"/>
            <a:ext cx="5468573" cy="3960000"/>
          </a:xfrm>
          <a:prstGeom prst="rect">
            <a:avLst/>
          </a:prstGeom>
        </p:spPr>
      </p:pic>
    </p:spTree>
    <p:extLst>
      <p:ext uri="{BB962C8B-B14F-4D97-AF65-F5344CB8AC3E}">
        <p14:creationId xmlns:p14="http://schemas.microsoft.com/office/powerpoint/2010/main" val="3746050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Open-Economy </a:t>
            </a:r>
            <a:r>
              <a:rPr lang="en-US" altLang="en-US" i="1" dirty="0"/>
              <a:t>IS</a:t>
            </a:r>
            <a:r>
              <a:rPr lang="en-US" altLang="en-US" dirty="0"/>
              <a:t> Curve </a:t>
            </a:r>
            <a:r>
              <a:rPr lang="en-US" altLang="en-US" sz="2000" b="0" dirty="0"/>
              <a:t>(4 of 5)</a:t>
            </a:r>
            <a:endParaRPr lang="en-US" dirty="0"/>
          </a:p>
        </p:txBody>
      </p:sp>
      <p:sp>
        <p:nvSpPr>
          <p:cNvPr id="3" name="Content Placeholder 2"/>
          <p:cNvSpPr>
            <a:spLocks noGrp="1"/>
          </p:cNvSpPr>
          <p:nvPr>
            <p:ph idx="1"/>
          </p:nvPr>
        </p:nvSpPr>
        <p:spPr/>
        <p:txBody>
          <a:bodyPr/>
          <a:lstStyle/>
          <a:p>
            <a:pPr>
              <a:buSzPct val="101000"/>
            </a:pPr>
            <a:r>
              <a:rPr lang="en-US" altLang="en-US" dirty="0"/>
              <a:t>Suppose that output rises</a:t>
            </a:r>
          </a:p>
          <a:p>
            <a:pPr lvl="1">
              <a:buSzPct val="101000"/>
            </a:pPr>
            <a:r>
              <a:rPr lang="en-US" altLang="en-US" i="1" dirty="0"/>
              <a:t>S</a:t>
            </a:r>
            <a:r>
              <a:rPr lang="en-US" altLang="en-US" i="1" baseline="30000" dirty="0"/>
              <a:t>d</a:t>
            </a:r>
            <a:r>
              <a:rPr lang="en-US" altLang="en-US" dirty="0"/>
              <a:t> increases, </a:t>
            </a:r>
            <a:r>
              <a:rPr lang="en-US" altLang="en-US" i="1" dirty="0"/>
              <a:t>S</a:t>
            </a:r>
            <a:r>
              <a:rPr lang="en-US" altLang="en-US" i="1" baseline="30000" dirty="0"/>
              <a:t>d</a:t>
            </a:r>
            <a:r>
              <a:rPr lang="en-US" altLang="en-US" dirty="0"/>
              <a:t> &gt; </a:t>
            </a:r>
            <a:r>
              <a:rPr lang="en-US" altLang="en-US" i="1" dirty="0"/>
              <a:t>I</a:t>
            </a:r>
            <a:r>
              <a:rPr lang="en-US" altLang="en-US" i="1" baseline="30000" dirty="0"/>
              <a:t>d</a:t>
            </a:r>
            <a:r>
              <a:rPr lang="en-US" altLang="en-US" dirty="0"/>
              <a:t>, the </a:t>
            </a:r>
            <a:r>
              <a:rPr lang="en-US" altLang="en-US" i="1" dirty="0"/>
              <a:t>S</a:t>
            </a:r>
            <a:r>
              <a:rPr lang="en-US" altLang="en-US" i="1" dirty="0">
                <a:cs typeface="Arial"/>
              </a:rPr>
              <a:t>−</a:t>
            </a:r>
            <a:r>
              <a:rPr lang="en-US" altLang="en-US" i="1" dirty="0"/>
              <a:t>I</a:t>
            </a:r>
            <a:r>
              <a:rPr lang="en-US" altLang="en-US" dirty="0"/>
              <a:t> curve shifts to the right</a:t>
            </a:r>
          </a:p>
          <a:p>
            <a:pPr lvl="1">
              <a:buSzPct val="101000"/>
            </a:pPr>
            <a:r>
              <a:rPr lang="en-US" altLang="en-US" dirty="0"/>
              <a:t>Import rises, </a:t>
            </a:r>
            <a:r>
              <a:rPr lang="en-US" altLang="en-US" i="1" dirty="0"/>
              <a:t>NX</a:t>
            </a:r>
            <a:r>
              <a:rPr lang="en-US" altLang="en-US" dirty="0"/>
              <a:t> falls, and the </a:t>
            </a:r>
            <a:r>
              <a:rPr lang="en-US" altLang="en-US" i="1" dirty="0"/>
              <a:t>NX</a:t>
            </a:r>
            <a:r>
              <a:rPr lang="en-US" altLang="en-US" dirty="0"/>
              <a:t> curve shifts to the left</a:t>
            </a:r>
          </a:p>
          <a:p>
            <a:pPr lvl="1">
              <a:buSzPct val="101000"/>
            </a:pPr>
            <a:r>
              <a:rPr lang="en-US" altLang="en-US" dirty="0"/>
              <a:t>Equilibrium is restored with lower </a:t>
            </a:r>
            <a:r>
              <a:rPr lang="en-US" altLang="en-US" i="1" dirty="0"/>
              <a:t>r</a:t>
            </a:r>
            <a:endParaRPr lang="en-US" altLang="en-US" dirty="0"/>
          </a:p>
          <a:p>
            <a:pPr lvl="1">
              <a:buSzPct val="101000"/>
            </a:pPr>
            <a:r>
              <a:rPr lang="en-US" altLang="en-US" i="1" dirty="0"/>
              <a:t>IS</a:t>
            </a:r>
            <a:r>
              <a:rPr lang="en-US" altLang="en-US" dirty="0"/>
              <a:t> curve slopes downward</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Open-Economy </a:t>
            </a:r>
            <a:r>
              <a:rPr lang="en-US" altLang="en-US" i="1" dirty="0"/>
              <a:t>IS</a:t>
            </a:r>
            <a:r>
              <a:rPr lang="en-US" altLang="en-US" dirty="0"/>
              <a:t> Curve </a:t>
            </a:r>
            <a:r>
              <a:rPr lang="en-US" altLang="en-US" sz="2000" b="0" dirty="0"/>
              <a:t>(5 of 5)</a:t>
            </a:r>
            <a:endParaRPr lang="en-US" dirty="0"/>
          </a:p>
        </p:txBody>
      </p:sp>
      <p:sp>
        <p:nvSpPr>
          <p:cNvPr id="4" name="Text Placeholder 3">
            <a:extLst>
              <a:ext uri="{FF2B5EF4-FFF2-40B4-BE49-F238E27FC236}">
                <a16:creationId xmlns:a16="http://schemas.microsoft.com/office/drawing/2014/main" id="{7B02C455-4EB5-48B1-AFFB-0E943FF3CB73}"/>
              </a:ext>
            </a:extLst>
          </p:cNvPr>
          <p:cNvSpPr>
            <a:spLocks noGrp="1"/>
          </p:cNvSpPr>
          <p:nvPr>
            <p:ph type="body" sz="quarter" idx="13"/>
          </p:nvPr>
        </p:nvSpPr>
        <p:spPr>
          <a:xfrm>
            <a:off x="457200" y="5943600"/>
            <a:ext cx="8229600" cy="341416"/>
          </a:xfrm>
        </p:spPr>
        <p:txBody>
          <a:bodyPr/>
          <a:lstStyle/>
          <a:p>
            <a:r>
              <a:rPr lang="en-US" sz="1200" dirty="0">
                <a:latin typeface="Verdana" panose="020B0604030504040204" pitchFamily="34" charset="0"/>
                <a:ea typeface="Verdana" panose="020B0604030504040204" pitchFamily="34" charset="0"/>
              </a:rPr>
              <a:t>Figure 10.4 Derivation of the IS Curve in an Open Economy</a:t>
            </a:r>
            <a:endParaRPr lang="en-AU" sz="1200" dirty="0">
              <a:latin typeface="Verdana" panose="020B0604030504040204" pitchFamily="34" charset="0"/>
              <a:ea typeface="Verdana" panose="020B0604030504040204" pitchFamily="34" charset="0"/>
            </a:endParaRPr>
          </a:p>
        </p:txBody>
      </p:sp>
      <p:pic>
        <p:nvPicPr>
          <p:cNvPr id="6" name="Picture 5" descr="Two graphs depict the goods market equilibrium and an open economy I S curve.">
            <a:extLst>
              <a:ext uri="{FF2B5EF4-FFF2-40B4-BE49-F238E27FC236}">
                <a16:creationId xmlns:a16="http://schemas.microsoft.com/office/drawing/2014/main" id="{B630712D-38FF-465C-8A9E-963D59BD99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446" y="1679592"/>
            <a:ext cx="5943108" cy="3498815"/>
          </a:xfrm>
          <a:prstGeom prst="rect">
            <a:avLst/>
          </a:prstGeom>
        </p:spPr>
      </p:pic>
    </p:spTree>
    <p:extLst>
      <p:ext uri="{BB962C8B-B14F-4D97-AF65-F5344CB8AC3E}">
        <p14:creationId xmlns:p14="http://schemas.microsoft.com/office/powerpoint/2010/main" val="3746050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Open-Economy </a:t>
            </a:r>
            <a:r>
              <a:rPr lang="en-US" altLang="en-US" i="1" dirty="0"/>
              <a:t>IS</a:t>
            </a:r>
            <a:r>
              <a:rPr lang="en-US" altLang="en-US" dirty="0"/>
              <a:t> Curve Shifters</a:t>
            </a:r>
            <a:endParaRPr lang="en-US" dirty="0"/>
          </a:p>
        </p:txBody>
      </p:sp>
      <p:sp>
        <p:nvSpPr>
          <p:cNvPr id="3" name="Content Placeholder 2"/>
          <p:cNvSpPr>
            <a:spLocks noGrp="1"/>
          </p:cNvSpPr>
          <p:nvPr>
            <p:ph idx="1"/>
          </p:nvPr>
        </p:nvSpPr>
        <p:spPr/>
        <p:txBody>
          <a:bodyPr/>
          <a:lstStyle/>
          <a:p>
            <a:pPr>
              <a:buSzPct val="101000"/>
            </a:pPr>
            <a:r>
              <a:rPr lang="en-US" altLang="en-US" dirty="0"/>
              <a:t>Any factor that changes the real interest rate that clears the goods market at a constant level of output shifts the </a:t>
            </a:r>
            <a:r>
              <a:rPr lang="en-US" altLang="en-US" i="1" dirty="0"/>
              <a:t>IS</a:t>
            </a:r>
            <a:r>
              <a:rPr lang="en-US" altLang="en-US" dirty="0"/>
              <a:t> curve.</a:t>
            </a:r>
          </a:p>
          <a:p>
            <a:pPr>
              <a:buSzPct val="101000"/>
            </a:pPr>
            <a:r>
              <a:rPr lang="en-US" altLang="en-US" dirty="0"/>
              <a:t>Any factor that changes </a:t>
            </a:r>
            <a:r>
              <a:rPr lang="en-US" altLang="en-US" i="1" dirty="0"/>
              <a:t>NX</a:t>
            </a:r>
            <a:r>
              <a:rPr lang="en-US" altLang="en-US" dirty="0"/>
              <a:t>, given </a:t>
            </a:r>
            <a:r>
              <a:rPr lang="en-US" altLang="en-US" i="1" dirty="0"/>
              <a:t>Y</a:t>
            </a:r>
            <a:r>
              <a:rPr lang="en-US" altLang="en-US" dirty="0"/>
              <a:t>, will shift the open-economy </a:t>
            </a:r>
            <a:r>
              <a:rPr lang="en-US" altLang="en-US" i="1" dirty="0"/>
              <a:t>IS</a:t>
            </a:r>
            <a:r>
              <a:rPr lang="en-US" altLang="en-US" dirty="0"/>
              <a:t> curve.</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Nominal Exchange Rates </a:t>
            </a:r>
            <a:r>
              <a:rPr lang="en-US" altLang="en-US" sz="2000" b="0" dirty="0"/>
              <a:t>(1 of 2)</a:t>
            </a:r>
            <a:endParaRPr lang="en-US" b="0" dirty="0"/>
          </a:p>
        </p:txBody>
      </p:sp>
      <p:sp>
        <p:nvSpPr>
          <p:cNvPr id="3" name="Content Placeholder 2"/>
          <p:cNvSpPr>
            <a:spLocks noGrp="1"/>
          </p:cNvSpPr>
          <p:nvPr>
            <p:ph idx="1"/>
          </p:nvPr>
        </p:nvSpPr>
        <p:spPr/>
        <p:txBody>
          <a:bodyPr/>
          <a:lstStyle/>
          <a:p>
            <a:r>
              <a:rPr lang="en-US" altLang="en-US" dirty="0"/>
              <a:t>If someone in one country wants to buy goods, services, or assets from someone in another country, normally she will first have to exchange her currency for that of her trading partner’s country.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Transmission of Business Cycles</a:t>
            </a:r>
            <a:endParaRPr lang="en-US" dirty="0"/>
          </a:p>
        </p:txBody>
      </p:sp>
      <p:sp>
        <p:nvSpPr>
          <p:cNvPr id="3" name="Content Placeholder 2"/>
          <p:cNvSpPr>
            <a:spLocks noGrp="1"/>
          </p:cNvSpPr>
          <p:nvPr>
            <p:ph idx="1"/>
          </p:nvPr>
        </p:nvSpPr>
        <p:spPr/>
        <p:txBody>
          <a:bodyPr/>
          <a:lstStyle/>
          <a:p>
            <a:pPr>
              <a:buSzPct val="101000"/>
            </a:pPr>
            <a:r>
              <a:rPr lang="en-US" altLang="en-US" dirty="0"/>
              <a:t>The impact of foreign economic conditions on the real exchange rate and net exports is one of the principal ways by which cycles are transmitted internationally.</a:t>
            </a:r>
          </a:p>
          <a:p>
            <a:pPr>
              <a:buSzPct val="101000"/>
            </a:pPr>
            <a:r>
              <a:rPr lang="en-US" altLang="en-US" dirty="0"/>
              <a:t>A decline in US output shifts the Canadian </a:t>
            </a:r>
            <a:r>
              <a:rPr lang="en-US" altLang="en-US" i="1" dirty="0"/>
              <a:t>IS</a:t>
            </a:r>
            <a:r>
              <a:rPr lang="en-US" altLang="en-US" dirty="0"/>
              <a:t> curve down.</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Macroeconomic Policy with Flexible Exchange Rates</a:t>
            </a:r>
            <a:endParaRPr lang="en-US" dirty="0"/>
          </a:p>
        </p:txBody>
      </p:sp>
      <p:sp>
        <p:nvSpPr>
          <p:cNvPr id="3" name="Content Placeholder 2"/>
          <p:cNvSpPr>
            <a:spLocks noGrp="1"/>
          </p:cNvSpPr>
          <p:nvPr>
            <p:ph idx="1"/>
          </p:nvPr>
        </p:nvSpPr>
        <p:spPr/>
        <p:txBody>
          <a:bodyPr/>
          <a:lstStyle/>
          <a:p>
            <a:pPr>
              <a:buSzPct val="101000"/>
            </a:pPr>
            <a:r>
              <a:rPr lang="en-US" altLang="en-US" dirty="0"/>
              <a:t>Assume a small open economy</a:t>
            </a:r>
          </a:p>
          <a:p>
            <a:pPr>
              <a:buSzPct val="101000"/>
            </a:pPr>
            <a:r>
              <a:rPr lang="en-US" altLang="en-US" dirty="0"/>
              <a:t>The exchange rate is not expected to change</a:t>
            </a:r>
          </a:p>
          <a:p>
            <a:pPr lvl="1">
              <a:buSzPct val="101000"/>
            </a:pPr>
            <a:r>
              <a:rPr lang="en-US" altLang="en-US" dirty="0"/>
              <a:t> </a:t>
            </a:r>
            <a:r>
              <a:rPr lang="en-US" altLang="en-US" i="1" dirty="0"/>
              <a:t>r = </a:t>
            </a:r>
            <a:r>
              <a:rPr lang="en-US" altLang="en-US" i="1" dirty="0" err="1"/>
              <a:t>r</a:t>
            </a:r>
            <a:r>
              <a:rPr lang="en-US" altLang="en-US" i="1" baseline="-25000" dirty="0" err="1"/>
              <a:t>For</a:t>
            </a:r>
            <a:r>
              <a:rPr lang="en-US" altLang="en-US" i="1" baseline="-25000" dirty="0"/>
              <a:t> </a:t>
            </a:r>
            <a:endParaRPr lang="en-US" altLang="en-US" dirty="0"/>
          </a:p>
          <a:p>
            <a:pPr>
              <a:buSzPct val="101000"/>
            </a:pPr>
            <a:r>
              <a:rPr lang="en-US" altLang="en-US" dirty="0"/>
              <a:t>Known as Mundell-Fleming model</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Fiscal Expansion and the Flexible Exchange Rate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An increase in </a:t>
            </a:r>
            <a:r>
              <a:rPr lang="en-US" altLang="en-US" i="1" dirty="0"/>
              <a:t>G</a:t>
            </a:r>
            <a:r>
              <a:rPr lang="en-US" altLang="en-US" dirty="0"/>
              <a:t> crowds out </a:t>
            </a:r>
            <a:r>
              <a:rPr lang="en-US" altLang="en-US" i="1" dirty="0"/>
              <a:t>NX </a:t>
            </a:r>
            <a:r>
              <a:rPr lang="en-US" altLang="en-US" dirty="0"/>
              <a:t>because</a:t>
            </a:r>
          </a:p>
          <a:p>
            <a:pPr lvl="1">
              <a:buSzPct val="101000"/>
            </a:pPr>
            <a:r>
              <a:rPr lang="en-US" altLang="en-US" dirty="0"/>
              <a:t>Shifts the </a:t>
            </a:r>
            <a:r>
              <a:rPr lang="en-US" altLang="en-US" i="1" dirty="0"/>
              <a:t>IS</a:t>
            </a:r>
            <a:r>
              <a:rPr lang="en-US" altLang="en-US" dirty="0"/>
              <a:t> curve to the right</a:t>
            </a:r>
          </a:p>
          <a:p>
            <a:pPr lvl="1">
              <a:buSzPct val="101000"/>
            </a:pPr>
            <a:r>
              <a:rPr lang="en-US" altLang="en-US" i="1" dirty="0"/>
              <a:t>r</a:t>
            </a:r>
            <a:r>
              <a:rPr lang="en-US" altLang="en-US" dirty="0"/>
              <a:t> is above </a:t>
            </a:r>
            <a:r>
              <a:rPr lang="en-US" altLang="en-US" i="1" dirty="0" err="1"/>
              <a:t>r</a:t>
            </a:r>
            <a:r>
              <a:rPr lang="en-US" altLang="en-US" i="1" baseline="-25000" dirty="0" err="1"/>
              <a:t>For</a:t>
            </a:r>
            <a:r>
              <a:rPr lang="en-US" altLang="en-US" dirty="0"/>
              <a:t>, the demand for Canadian financial assets increases</a:t>
            </a:r>
          </a:p>
          <a:p>
            <a:pPr lvl="1">
              <a:buSzPct val="101000"/>
            </a:pPr>
            <a:r>
              <a:rPr lang="en-US" altLang="en-US" dirty="0"/>
              <a:t>The </a:t>
            </a:r>
            <a:r>
              <a:rPr lang="en-US" altLang="en-US" i="1" dirty="0"/>
              <a:t>e</a:t>
            </a:r>
            <a:r>
              <a:rPr lang="en-US" altLang="en-US" dirty="0"/>
              <a:t> increases and the </a:t>
            </a:r>
            <a:r>
              <a:rPr lang="en-US" altLang="en-US" i="1" dirty="0"/>
              <a:t>NX</a:t>
            </a:r>
            <a:r>
              <a:rPr lang="en-US" altLang="en-US" dirty="0"/>
              <a:t> falls</a:t>
            </a:r>
          </a:p>
          <a:p>
            <a:pPr lvl="1">
              <a:buSzPct val="101000"/>
            </a:pPr>
            <a:r>
              <a:rPr lang="en-US" altLang="en-US" i="1" dirty="0"/>
              <a:t>IS</a:t>
            </a:r>
            <a:r>
              <a:rPr lang="en-US" altLang="en-US" dirty="0"/>
              <a:t> curve shifts to the left where </a:t>
            </a:r>
            <a:r>
              <a:rPr lang="en-US" altLang="en-US" i="1" dirty="0"/>
              <a:t>r = </a:t>
            </a:r>
            <a:r>
              <a:rPr lang="en-US" altLang="en-US" i="1" dirty="0" err="1"/>
              <a:t>r</a:t>
            </a:r>
            <a:r>
              <a:rPr lang="en-US" altLang="en-US" i="1" baseline="-25000" dirty="0" err="1"/>
              <a:t>For</a:t>
            </a:r>
            <a:r>
              <a:rPr lang="en-US" altLang="en-US" i="1" baseline="-25000" dirty="0"/>
              <a:t> </a:t>
            </a:r>
            <a:endParaRPr lang="en-US" altLang="en-US" dirty="0"/>
          </a:p>
          <a:p>
            <a:pPr lvl="1">
              <a:buSzPct val="101000"/>
            </a:pPr>
            <a:r>
              <a:rPr lang="en-US" altLang="en-US" dirty="0"/>
              <a:t>No change in</a:t>
            </a:r>
            <a:r>
              <a:rPr lang="en-US" altLang="en-US" i="1" dirty="0"/>
              <a:t> Y </a:t>
            </a:r>
            <a:r>
              <a:rPr lang="en-US" altLang="en-US" dirty="0"/>
              <a:t>and</a:t>
            </a:r>
            <a:r>
              <a:rPr lang="en-US" altLang="en-US" i="1" dirty="0"/>
              <a:t> P </a:t>
            </a:r>
            <a:r>
              <a:rPr lang="en-US" altLang="en-US" dirty="0"/>
              <a:t>(crowding out)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Fiscal Expansion and the Flexible Exchange Rate </a:t>
            </a:r>
            <a:r>
              <a:rPr lang="en-US" altLang="en-US" sz="2000" b="0" dirty="0"/>
              <a:t>(2 of 2)</a:t>
            </a:r>
            <a:endParaRPr lang="en-US" dirty="0"/>
          </a:p>
        </p:txBody>
      </p:sp>
      <p:sp>
        <p:nvSpPr>
          <p:cNvPr id="4" name="Text Placeholder 3">
            <a:extLst>
              <a:ext uri="{FF2B5EF4-FFF2-40B4-BE49-F238E27FC236}">
                <a16:creationId xmlns:a16="http://schemas.microsoft.com/office/drawing/2014/main" id="{FA52638C-5219-45EB-BB39-9C5B026108DC}"/>
              </a:ext>
            </a:extLst>
          </p:cNvPr>
          <p:cNvSpPr>
            <a:spLocks noGrp="1"/>
          </p:cNvSpPr>
          <p:nvPr>
            <p:ph type="body" sz="quarter" idx="13"/>
          </p:nvPr>
        </p:nvSpPr>
        <p:spPr>
          <a:xfrm>
            <a:off x="457200" y="5884906"/>
            <a:ext cx="8229600" cy="400110"/>
          </a:xfrm>
        </p:spPr>
        <p:txBody>
          <a:bodyPr/>
          <a:lstStyle/>
          <a:p>
            <a:r>
              <a:rPr lang="en-US" sz="1200" dirty="0">
                <a:latin typeface="Verdana" panose="020B0604030504040204" pitchFamily="34" charset="0"/>
                <a:ea typeface="Verdana" panose="020B0604030504040204" pitchFamily="34" charset="0"/>
              </a:rPr>
              <a:t>Figure 10.7 </a:t>
            </a:r>
            <a:r>
              <a:rPr lang="en-AU" sz="1200" dirty="0">
                <a:latin typeface="Verdana" panose="020B0604030504040204" pitchFamily="34" charset="0"/>
                <a:ea typeface="Verdana" panose="020B0604030504040204" pitchFamily="34" charset="0"/>
              </a:rPr>
              <a:t>An Increase in Government </a:t>
            </a:r>
            <a:r>
              <a:rPr lang="en-US" sz="1200" dirty="0">
                <a:latin typeface="Verdana" panose="020B0604030504040204" pitchFamily="34" charset="0"/>
                <a:ea typeface="Verdana" panose="020B0604030504040204" pitchFamily="34" charset="0"/>
              </a:rPr>
              <a:t>Purchases in A Small Open </a:t>
            </a:r>
            <a:r>
              <a:rPr lang="en-AU" sz="1200" dirty="0">
                <a:latin typeface="Verdana" panose="020B0604030504040204" pitchFamily="34" charset="0"/>
                <a:ea typeface="Verdana" panose="020B0604030504040204" pitchFamily="34" charset="0"/>
              </a:rPr>
              <a:t>Economy With Flexible Exchange Rates</a:t>
            </a:r>
          </a:p>
        </p:txBody>
      </p:sp>
      <p:pic>
        <p:nvPicPr>
          <p:cNvPr id="6" name="Picture 5" descr="The vertical axis is labeled Domestic real interest rate, r, and the horizontal axis is labeled Domestic output, Y. I S super 1 is curves downward from the upper left corner to the lower right corner. I S super 2 is above and to the right of I S super 1. L M super 1 curves upward from the lower left corner to the upper right corner, intersecting I S super 1 at point E. F E is a vertical line passing through point E at point Y bar on the horizontal axis. A right arrow between I S super 1 and I S super 2 and to the right of L M super 1 is labeled 1, Government purchases increase. A left arrow between I S super 1 and I S super 2 to the left of line F E is labeled 2, Net exports fall.">
            <a:extLst>
              <a:ext uri="{FF2B5EF4-FFF2-40B4-BE49-F238E27FC236}">
                <a16:creationId xmlns:a16="http://schemas.microsoft.com/office/drawing/2014/main" id="{D62F0BE7-07F0-4D87-91A3-CFEAC05614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6285" y="1629000"/>
            <a:ext cx="4971430" cy="3600000"/>
          </a:xfrm>
          <a:prstGeom prst="rect">
            <a:avLst/>
          </a:prstGeom>
        </p:spPr>
      </p:pic>
    </p:spTree>
    <p:extLst>
      <p:ext uri="{BB962C8B-B14F-4D97-AF65-F5344CB8AC3E}">
        <p14:creationId xmlns:p14="http://schemas.microsoft.com/office/powerpoint/2010/main" val="3746050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E4BE84-4391-4602-A782-E93CB280C0DC}"/>
              </a:ext>
            </a:extLst>
          </p:cNvPr>
          <p:cNvSpPr>
            <a:spLocks noGrp="1"/>
          </p:cNvSpPr>
          <p:nvPr>
            <p:ph type="title"/>
          </p:nvPr>
        </p:nvSpPr>
        <p:spPr/>
        <p:txBody>
          <a:bodyPr/>
          <a:lstStyle/>
          <a:p>
            <a:r>
              <a:rPr lang="en-US" altLang="en-US" dirty="0"/>
              <a:t>A Monetary Expansion and the Flexible Exchange Rate </a:t>
            </a:r>
            <a:r>
              <a:rPr lang="en-US" altLang="en-US" sz="2000" b="0" dirty="0"/>
              <a:t>(1 of 4)</a:t>
            </a:r>
            <a:endParaRPr lang="en-AU" dirty="0"/>
          </a:p>
        </p:txBody>
      </p:sp>
      <p:sp>
        <p:nvSpPr>
          <p:cNvPr id="3" name="Content Placeholder 2"/>
          <p:cNvSpPr>
            <a:spLocks noGrp="1"/>
          </p:cNvSpPr>
          <p:nvPr>
            <p:ph idx="1"/>
          </p:nvPr>
        </p:nvSpPr>
        <p:spPr/>
        <p:txBody>
          <a:bodyPr/>
          <a:lstStyle/>
          <a:p>
            <a:pPr>
              <a:buSzPct val="101000"/>
            </a:pPr>
            <a:r>
              <a:rPr lang="en-US" altLang="en-US" dirty="0"/>
              <a:t>An increase in </a:t>
            </a:r>
            <a:r>
              <a:rPr lang="en-US" altLang="en-US" i="1" dirty="0"/>
              <a:t>M</a:t>
            </a:r>
            <a:endParaRPr lang="en-US" altLang="en-US" dirty="0"/>
          </a:p>
          <a:p>
            <a:pPr lvl="1">
              <a:buSzPct val="101000"/>
            </a:pPr>
            <a:r>
              <a:rPr lang="en-US" altLang="en-US" dirty="0"/>
              <a:t>Shifts the </a:t>
            </a:r>
            <a:r>
              <a:rPr lang="en-US" altLang="en-US" i="1" dirty="0"/>
              <a:t>LM</a:t>
            </a:r>
            <a:r>
              <a:rPr lang="en-US" altLang="en-US" dirty="0"/>
              <a:t> curve to the right</a:t>
            </a:r>
          </a:p>
          <a:p>
            <a:pPr lvl="1">
              <a:buSzPct val="101000"/>
            </a:pPr>
            <a:r>
              <a:rPr lang="en-US" altLang="en-US" i="1" dirty="0"/>
              <a:t>r</a:t>
            </a:r>
            <a:r>
              <a:rPr lang="en-US" altLang="en-US" dirty="0"/>
              <a:t> is below </a:t>
            </a:r>
            <a:r>
              <a:rPr lang="en-US" altLang="en-US" i="1" dirty="0" err="1"/>
              <a:t>r</a:t>
            </a:r>
            <a:r>
              <a:rPr lang="en-US" altLang="en-US" i="1" baseline="-25000" dirty="0" err="1"/>
              <a:t>For</a:t>
            </a:r>
            <a:r>
              <a:rPr lang="en-US" altLang="en-US" dirty="0"/>
              <a:t>, the demand for Canadian financial assets decreases</a:t>
            </a:r>
          </a:p>
          <a:p>
            <a:pPr lvl="1">
              <a:buSzPct val="101000"/>
            </a:pPr>
            <a:r>
              <a:rPr lang="en-US" altLang="en-US" dirty="0"/>
              <a:t>The </a:t>
            </a:r>
            <a:r>
              <a:rPr lang="en-US" altLang="en-US" i="1" dirty="0"/>
              <a:t>e</a:t>
            </a:r>
            <a:r>
              <a:rPr lang="en-US" altLang="en-US" dirty="0"/>
              <a:t> decreases and the </a:t>
            </a:r>
            <a:r>
              <a:rPr lang="en-US" altLang="en-US" i="1" dirty="0"/>
              <a:t>NX</a:t>
            </a:r>
            <a:r>
              <a:rPr lang="en-US" altLang="en-US" dirty="0"/>
              <a:t> rises</a:t>
            </a:r>
          </a:p>
          <a:p>
            <a:pPr lvl="1">
              <a:buSzPct val="101000"/>
            </a:pPr>
            <a:r>
              <a:rPr lang="en-US" altLang="en-US" dirty="0"/>
              <a:t>The </a:t>
            </a:r>
            <a:r>
              <a:rPr lang="en-US" altLang="en-US" i="1" dirty="0"/>
              <a:t>IS</a:t>
            </a:r>
            <a:r>
              <a:rPr lang="en-US" altLang="en-US" dirty="0"/>
              <a:t> curve shifts to the right where </a:t>
            </a:r>
            <a:r>
              <a:rPr lang="en-US" altLang="en-US" i="1" dirty="0"/>
              <a:t>r = </a:t>
            </a:r>
            <a:r>
              <a:rPr lang="en-US" altLang="en-US" i="1" dirty="0" err="1"/>
              <a:t>r</a:t>
            </a:r>
            <a:r>
              <a:rPr lang="en-US" altLang="en-US" i="1" baseline="-25000" dirty="0" err="1"/>
              <a:t>For</a:t>
            </a:r>
            <a:r>
              <a:rPr lang="en-US" altLang="en-US" i="1" baseline="-25000" dirty="0"/>
              <a:t> </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82191EB-2274-4FBE-B5BF-0FC2D45A4C3F}"/>
              </a:ext>
            </a:extLst>
          </p:cNvPr>
          <p:cNvSpPr>
            <a:spLocks noGrp="1"/>
          </p:cNvSpPr>
          <p:nvPr>
            <p:ph type="title"/>
          </p:nvPr>
        </p:nvSpPr>
        <p:spPr/>
        <p:txBody>
          <a:bodyPr/>
          <a:lstStyle/>
          <a:p>
            <a:r>
              <a:rPr lang="en-US" altLang="en-US" dirty="0"/>
              <a:t>A Monetary Expansion and the Flexible Exchange Rate </a:t>
            </a:r>
            <a:r>
              <a:rPr lang="en-US" altLang="en-US" sz="2000" b="0" dirty="0"/>
              <a:t>(2 of 4)</a:t>
            </a:r>
            <a:endParaRPr lang="en-AU"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a:buSzPct val="101000"/>
                </a:pPr>
                <a:r>
                  <a:rPr lang="en-US" altLang="en-US" dirty="0"/>
                  <a:t>The Keynesian model predicts further adjustments in the LR</a:t>
                </a:r>
              </a:p>
              <a:p>
                <a:pPr lvl="1">
                  <a:buSzPct val="101000"/>
                </a:pPr>
                <a:r>
                  <a:rPr lang="en-US" altLang="en-US" sz="2800" i="1" dirty="0"/>
                  <a:t>Y</a:t>
                </a:r>
                <a:r>
                  <a:rPr lang="en-US" altLang="en-US" sz="2800" dirty="0"/>
                  <a:t> is higher than</a:t>
                </a:r>
                <a14:m>
                  <m:oMath xmlns:m="http://schemas.openxmlformats.org/officeDocument/2006/math">
                    <m:r>
                      <a:rPr lang="en-AU" altLang="en-US" sz="2800" b="0" i="0" dirty="0" smtClean="0">
                        <a:latin typeface="Cambria Math" panose="02040503050406030204" pitchFamily="18" charset="0"/>
                      </a:rPr>
                      <m:t> </m:t>
                    </m:r>
                    <m:acc>
                      <m:accPr>
                        <m:chr m:val="̅"/>
                        <m:ctrlPr>
                          <a:rPr lang="en-US" altLang="en-US" sz="2800" dirty="0" smtClean="0">
                            <a:latin typeface="Cambria Math" panose="02040503050406030204" pitchFamily="18" charset="0"/>
                          </a:rPr>
                        </m:ctrlPr>
                      </m:accPr>
                      <m:e>
                        <m:r>
                          <a:rPr lang="en-AU" altLang="en-US" sz="2800" b="0" i="1" dirty="0" smtClean="0">
                            <a:latin typeface="Cambria Math" panose="02040503050406030204" pitchFamily="18" charset="0"/>
                          </a:rPr>
                          <m:t>𝑌</m:t>
                        </m:r>
                      </m:e>
                    </m:acc>
                  </m:oMath>
                </a14:m>
                <a:r>
                  <a:rPr lang="en-US" altLang="en-US" sz="2800" dirty="0"/>
                  <a:t>, </a:t>
                </a:r>
                <a:r>
                  <a:rPr lang="en-US" altLang="en-US" sz="2800" i="1" dirty="0"/>
                  <a:t>P </a:t>
                </a:r>
                <a:r>
                  <a:rPr lang="en-US" altLang="en-US" sz="2800" dirty="0"/>
                  <a:t>increases</a:t>
                </a:r>
              </a:p>
              <a:p>
                <a:pPr lvl="1">
                  <a:buSzPct val="101000"/>
                </a:pPr>
                <a:r>
                  <a:rPr lang="en-US" altLang="en-US" sz="2800" i="1" dirty="0"/>
                  <a:t>LM</a:t>
                </a:r>
                <a:r>
                  <a:rPr lang="en-US" altLang="en-US" sz="2800" dirty="0"/>
                  <a:t> curve shifts to the left</a:t>
                </a:r>
              </a:p>
              <a:p>
                <a:pPr lvl="1">
                  <a:buSzPct val="101000"/>
                </a:pPr>
                <a:r>
                  <a:rPr lang="en-US" altLang="en-US" sz="2800" i="1" dirty="0"/>
                  <a:t>r</a:t>
                </a:r>
                <a:r>
                  <a:rPr lang="en-US" altLang="en-US" sz="2800" dirty="0"/>
                  <a:t> is above </a:t>
                </a:r>
                <a:r>
                  <a:rPr lang="en-US" altLang="en-US" sz="2800" i="1" dirty="0" err="1"/>
                  <a:t>r</a:t>
                </a:r>
                <a:r>
                  <a:rPr lang="en-US" altLang="en-US" sz="2800" i="1" baseline="-25000" dirty="0" err="1"/>
                  <a:t>For</a:t>
                </a:r>
                <a:r>
                  <a:rPr lang="en-US" altLang="en-US" sz="2800" dirty="0"/>
                  <a:t>, the demand for Canadian financial assets increases</a:t>
                </a:r>
              </a:p>
              <a:p>
                <a:pPr lvl="1">
                  <a:buSzPct val="101000"/>
                </a:pPr>
                <a:r>
                  <a:rPr lang="en-US" altLang="en-US" sz="2800" dirty="0"/>
                  <a:t>The </a:t>
                </a:r>
                <a:r>
                  <a:rPr lang="en-US" altLang="en-US" sz="2800" i="1" dirty="0"/>
                  <a:t>e</a:t>
                </a:r>
                <a:r>
                  <a:rPr lang="en-US" altLang="en-US" sz="2800" dirty="0"/>
                  <a:t> increases and the </a:t>
                </a:r>
                <a:r>
                  <a:rPr lang="en-US" altLang="en-US" sz="2800" i="1" dirty="0"/>
                  <a:t>NX</a:t>
                </a:r>
                <a:r>
                  <a:rPr lang="en-US" altLang="en-US" sz="2800" dirty="0"/>
                  <a:t> falls</a:t>
                </a:r>
              </a:p>
              <a:p>
                <a:pPr lvl="1">
                  <a:buSzPct val="101000"/>
                </a:pPr>
                <a:r>
                  <a:rPr lang="en-US" altLang="en-US" sz="2800" i="1" dirty="0"/>
                  <a:t>IS</a:t>
                </a:r>
                <a:r>
                  <a:rPr lang="en-US" altLang="en-US" sz="2800" dirty="0"/>
                  <a:t> curve shifts to the left, where </a:t>
                </a:r>
                <a:r>
                  <a:rPr lang="en-US" altLang="en-US" sz="2800" i="1" dirty="0"/>
                  <a:t>r = </a:t>
                </a:r>
                <a:r>
                  <a:rPr lang="en-US" altLang="en-US" sz="2800" i="1" dirty="0" err="1"/>
                  <a:t>r</a:t>
                </a:r>
                <a:r>
                  <a:rPr lang="en-US" altLang="en-US" sz="2800" i="1" baseline="-25000" dirty="0" err="1"/>
                  <a:t>For</a:t>
                </a:r>
                <a:r>
                  <a:rPr lang="en-US" altLang="en-US" sz="2800" i="1" baseline="-25000" dirty="0"/>
                  <a:t> </a:t>
                </a:r>
                <a:endParaRPr lang="en-US" sz="28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444" t="-2426" r="-3407"/>
                </a:stretch>
              </a:blipFill>
            </p:spPr>
            <p:txBody>
              <a:bodyPr/>
              <a:lstStyle/>
              <a:p>
                <a:r>
                  <a:rPr lang="en-AU">
                    <a:noFill/>
                  </a:rPr>
                  <a:t> </a:t>
                </a:r>
              </a:p>
            </p:txBody>
          </p:sp>
        </mc:Fallback>
      </mc:AlternateContent>
    </p:spTree>
    <p:extLst>
      <p:ext uri="{BB962C8B-B14F-4D97-AF65-F5344CB8AC3E}">
        <p14:creationId xmlns:p14="http://schemas.microsoft.com/office/powerpoint/2010/main" val="3746050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Monetary Expansion and the Flexible Exchange Rate </a:t>
            </a:r>
            <a:r>
              <a:rPr lang="en-US" altLang="en-US" sz="2000" b="0" dirty="0"/>
              <a:t>(3 of 4)</a:t>
            </a:r>
            <a:endParaRPr lang="en-US" dirty="0"/>
          </a:p>
        </p:txBody>
      </p:sp>
      <p:sp>
        <p:nvSpPr>
          <p:cNvPr id="3" name="Content Placeholder 2"/>
          <p:cNvSpPr>
            <a:spLocks noGrp="1"/>
          </p:cNvSpPr>
          <p:nvPr>
            <p:ph idx="1"/>
          </p:nvPr>
        </p:nvSpPr>
        <p:spPr/>
        <p:txBody>
          <a:bodyPr/>
          <a:lstStyle/>
          <a:p>
            <a:pPr>
              <a:buSzPct val="101000"/>
            </a:pPr>
            <a:r>
              <a:rPr lang="en-US" altLang="en-US" dirty="0"/>
              <a:t>The Keynesian model predicts that in the long-run</a:t>
            </a:r>
          </a:p>
          <a:p>
            <a:pPr lvl="1">
              <a:buSzPct val="101000"/>
            </a:pPr>
            <a:r>
              <a:rPr lang="en-US" altLang="en-US" dirty="0"/>
              <a:t>A monetary expansion will result in a higher price level</a:t>
            </a:r>
          </a:p>
          <a:p>
            <a:pPr lvl="1">
              <a:buSzPct val="101000"/>
            </a:pPr>
            <a:r>
              <a:rPr lang="en-US" altLang="en-US" dirty="0"/>
              <a:t>No change in </a:t>
            </a:r>
            <a:r>
              <a:rPr lang="en-US" altLang="en-US" i="1" dirty="0"/>
              <a:t>Y</a:t>
            </a:r>
            <a:r>
              <a:rPr lang="en-US" altLang="en-US" dirty="0"/>
              <a:t>, </a:t>
            </a:r>
            <a:r>
              <a:rPr lang="en-US" altLang="en-US" i="1" dirty="0"/>
              <a:t>r</a:t>
            </a:r>
            <a:r>
              <a:rPr lang="en-US" altLang="en-US" dirty="0"/>
              <a:t>, </a:t>
            </a:r>
            <a:r>
              <a:rPr lang="en-US" altLang="en-US" i="1" dirty="0"/>
              <a:t>NX</a:t>
            </a:r>
            <a:r>
              <a:rPr lang="en-US" altLang="en-US" dirty="0"/>
              <a:t>, </a:t>
            </a:r>
            <a:r>
              <a:rPr lang="en-US" altLang="en-US" i="1" dirty="0"/>
              <a:t>e</a:t>
            </a:r>
            <a:endParaRPr lang="en-US" altLang="en-US" dirty="0"/>
          </a:p>
          <a:p>
            <a:pPr lvl="1">
              <a:buSzPct val="101000"/>
            </a:pPr>
            <a:r>
              <a:rPr lang="en-US" altLang="en-US" dirty="0"/>
              <a:t>Thus, monetary neutrality holds</a:t>
            </a:r>
          </a:p>
          <a:p>
            <a:pPr>
              <a:buSzPct val="101000"/>
            </a:pPr>
            <a:r>
              <a:rPr lang="en-US" altLang="en-US" dirty="0"/>
              <a:t>The money neutrality holds immediately in the classical model.</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Monetary Expansion and the Flexible Exchange Rate </a:t>
            </a:r>
            <a:r>
              <a:rPr lang="en-US" altLang="en-US" sz="2000" b="0" dirty="0"/>
              <a:t>(4 of 4)</a:t>
            </a:r>
            <a:endParaRPr lang="en-US" dirty="0"/>
          </a:p>
        </p:txBody>
      </p:sp>
      <p:sp>
        <p:nvSpPr>
          <p:cNvPr id="4" name="Text Placeholder 3">
            <a:extLst>
              <a:ext uri="{FF2B5EF4-FFF2-40B4-BE49-F238E27FC236}">
                <a16:creationId xmlns:a16="http://schemas.microsoft.com/office/drawing/2014/main" id="{C904C927-CEFD-499A-9071-662540817514}"/>
              </a:ext>
            </a:extLst>
          </p:cNvPr>
          <p:cNvSpPr>
            <a:spLocks noGrp="1"/>
          </p:cNvSpPr>
          <p:nvPr>
            <p:ph type="body" sz="quarter" idx="13"/>
          </p:nvPr>
        </p:nvSpPr>
        <p:spPr>
          <a:xfrm>
            <a:off x="457200" y="5904726"/>
            <a:ext cx="8229600" cy="380290"/>
          </a:xfrm>
        </p:spPr>
        <p:txBody>
          <a:bodyPr/>
          <a:lstStyle/>
          <a:p>
            <a:r>
              <a:rPr lang="en-US" sz="1200" dirty="0">
                <a:latin typeface="Verdana" panose="020B0604030504040204" pitchFamily="34" charset="0"/>
                <a:ea typeface="Verdana" panose="020B0604030504040204" pitchFamily="34" charset="0"/>
              </a:rPr>
              <a:t>Figure 10.8 A Monetary Expansion in a Small Open Economy with Flexible Exchange Rates</a:t>
            </a:r>
            <a:endParaRPr lang="en-AU" sz="1200" dirty="0">
              <a:latin typeface="Verdana" panose="020B0604030504040204" pitchFamily="34" charset="0"/>
              <a:ea typeface="Verdana" panose="020B0604030504040204" pitchFamily="34" charset="0"/>
            </a:endParaRPr>
          </a:p>
        </p:txBody>
      </p:sp>
      <p:pic>
        <p:nvPicPr>
          <p:cNvPr id="6" name="Picture 5" descr="The vertical axis is labeled Domestic real interest rate, r, and the horizontal axis is labeled Domestic output, Y. I S super 1 curves downward from the upper left corner to the lower right corner. I S super 2 is above and to the right of I S super 1. L M super 1 curves upward from the lower left corner to the upper right corner intersecting the curve I S super 1 at point E. L M super 2 is above and to the left of L M super1, and it intersects I S super 2 at point F. Points E and F both lie on a dotted line extending from point r for on the vertical axis. Line F E is a vertical line passing through point E and at point Y bar on the horizontal axis. The four arrows shown on the graph are as follows.&#10;1. Monetary expansion. A arrow pointing right from L M super 1.&#10;2. Net exports rise. An arrow pointing right from I S super 1.&#10;3. Prices rise. An arrow pointing left between L M super 2 and L M super 1.&#10;4. Net exports fall. An arrow pointing left toward L M super 2.&#10;">
            <a:extLst>
              <a:ext uri="{FF2B5EF4-FFF2-40B4-BE49-F238E27FC236}">
                <a16:creationId xmlns:a16="http://schemas.microsoft.com/office/drawing/2014/main" id="{CC1CD381-9912-4725-B349-C5D94FC0C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2457" y="1449000"/>
            <a:ext cx="5559086" cy="3960000"/>
          </a:xfrm>
          <a:prstGeom prst="rect">
            <a:avLst/>
          </a:prstGeom>
        </p:spPr>
      </p:pic>
    </p:spTree>
    <p:extLst>
      <p:ext uri="{BB962C8B-B14F-4D97-AF65-F5344CB8AC3E}">
        <p14:creationId xmlns:p14="http://schemas.microsoft.com/office/powerpoint/2010/main" val="37460505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Fixing the Exchange Rate</a:t>
            </a:r>
            <a:endParaRPr lang="en-US" dirty="0"/>
          </a:p>
        </p:txBody>
      </p:sp>
      <p:sp>
        <p:nvSpPr>
          <p:cNvPr id="3" name="Content Placeholder 2"/>
          <p:cNvSpPr>
            <a:spLocks noGrp="1"/>
          </p:cNvSpPr>
          <p:nvPr>
            <p:ph idx="1"/>
          </p:nvPr>
        </p:nvSpPr>
        <p:spPr/>
        <p:txBody>
          <a:bodyPr/>
          <a:lstStyle/>
          <a:p>
            <a:pPr>
              <a:buSzPct val="101000"/>
            </a:pPr>
            <a:r>
              <a:rPr lang="en-US" altLang="en-US" dirty="0"/>
              <a:t>In a fixed-exchange-rate system, the value of the nominal exchange rate is officially set.</a:t>
            </a:r>
          </a:p>
          <a:p>
            <a:pPr>
              <a:buSzPct val="101000"/>
            </a:pPr>
            <a:r>
              <a:rPr lang="en-US" altLang="en-US" dirty="0"/>
              <a:t>An </a:t>
            </a:r>
            <a:r>
              <a:rPr lang="en-US" altLang="en-US" b="1" dirty="0"/>
              <a:t>overvalued exchange rate </a:t>
            </a:r>
            <a:r>
              <a:rPr lang="en-US" altLang="en-US" dirty="0"/>
              <a:t>is a situation when an exchange rate (</a:t>
            </a:r>
            <a:r>
              <a:rPr lang="en-US" altLang="en-US" i="1" dirty="0" err="1"/>
              <a:t>e</a:t>
            </a:r>
            <a:r>
              <a:rPr lang="en-US" altLang="en-US" i="1" baseline="-25000" dirty="0" err="1"/>
              <a:t>nom</a:t>
            </a:r>
            <a:r>
              <a:rPr lang="en-US" altLang="en-US" dirty="0"/>
              <a:t>) is higher that its fundamental, or market determined value (</a:t>
            </a:r>
            <a:r>
              <a:rPr lang="en-US" altLang="en-US" i="1" dirty="0"/>
              <a:t>e</a:t>
            </a:r>
            <a:r>
              <a:rPr lang="en-US" altLang="en-US" i="1" baseline="30000" dirty="0"/>
              <a:t>1</a:t>
            </a:r>
            <a:r>
              <a:rPr lang="en-US" altLang="en-US" i="1" baseline="-25000" dirty="0"/>
              <a:t>nom</a:t>
            </a:r>
            <a:r>
              <a:rPr lang="en-US" altLang="en-US" dirty="0"/>
              <a: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Overvalued Exchange Rate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In a situation of an overvalued exchange rate a government can</a:t>
            </a:r>
          </a:p>
          <a:p>
            <a:pPr lvl="1">
              <a:buSzPct val="101000"/>
            </a:pPr>
            <a:r>
              <a:rPr lang="en-US" altLang="en-US" dirty="0"/>
              <a:t>Devalue its nominal fixed exchange rate.</a:t>
            </a:r>
          </a:p>
          <a:p>
            <a:pPr lvl="1">
              <a:buSzPct val="101000"/>
            </a:pPr>
            <a:r>
              <a:rPr lang="en-US" altLang="en-US" dirty="0"/>
              <a:t>Restrict international transactions.</a:t>
            </a:r>
          </a:p>
          <a:p>
            <a:pPr lvl="1">
              <a:buSzPct val="101000"/>
            </a:pPr>
            <a:r>
              <a:rPr lang="en-US" altLang="en-US" dirty="0"/>
              <a:t>Buy back its currency in foreign exchange market.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Nominal Exchange Rates </a:t>
            </a:r>
            <a:r>
              <a:rPr lang="en-US" altLang="en-US" sz="2000" b="0" dirty="0"/>
              <a:t>(2 of 2)</a:t>
            </a:r>
            <a:endParaRPr lang="en-US" dirty="0"/>
          </a:p>
        </p:txBody>
      </p:sp>
      <p:sp>
        <p:nvSpPr>
          <p:cNvPr id="3" name="Content Placeholder 2"/>
          <p:cNvSpPr>
            <a:spLocks noGrp="1"/>
          </p:cNvSpPr>
          <p:nvPr>
            <p:ph idx="1"/>
          </p:nvPr>
        </p:nvSpPr>
        <p:spPr/>
        <p:txBody>
          <a:bodyPr/>
          <a:lstStyle/>
          <a:p>
            <a:r>
              <a:rPr lang="en-US" altLang="en-US" dirty="0"/>
              <a:t>The </a:t>
            </a:r>
            <a:r>
              <a:rPr lang="en-US" altLang="en-US" b="1" dirty="0"/>
              <a:t>nominal exchange rate</a:t>
            </a:r>
            <a:r>
              <a:rPr lang="en-US" altLang="en-US" dirty="0"/>
              <a:t>, or </a:t>
            </a:r>
            <a:r>
              <a:rPr lang="en-US" altLang="en-US" b="1" dirty="0"/>
              <a:t>exchange rate</a:t>
            </a:r>
            <a:r>
              <a:rPr lang="en-US" altLang="en-US" dirty="0"/>
              <a:t>, between two currencies, </a:t>
            </a:r>
            <a:r>
              <a:rPr lang="en-US" altLang="en-US" i="1" dirty="0" err="1"/>
              <a:t>e</a:t>
            </a:r>
            <a:r>
              <a:rPr lang="en-US" altLang="en-US" i="1" baseline="-25000" dirty="0" err="1"/>
              <a:t>nom</a:t>
            </a:r>
            <a:r>
              <a:rPr lang="en-US" altLang="en-US" dirty="0"/>
              <a:t>, is the number of units of foreign currency which can be purchased with a unit of the domestic currency.</a:t>
            </a:r>
            <a:endParaRPr lang="en-US" dirty="0"/>
          </a:p>
        </p:txBody>
      </p:sp>
      <p:sp>
        <p:nvSpPr>
          <p:cNvPr id="4" name="Content Placeholder 3"/>
          <p:cNvSpPr>
            <a:spLocks noGrp="1"/>
          </p:cNvSpPr>
          <p:nvPr>
            <p:ph idx="13"/>
          </p:nvPr>
        </p:nvSpPr>
        <p:spPr/>
        <p:txBody>
          <a:bodyPr/>
          <a:lstStyle/>
          <a:p>
            <a:pPr marL="0" indent="0" algn="ctr">
              <a:buNone/>
            </a:pPr>
            <a:r>
              <a:rPr lang="en-CA" altLang="en-US" dirty="0"/>
              <a:t>e.g. if C$1 = ¥78 then </a:t>
            </a:r>
            <a:r>
              <a:rPr lang="en-US" altLang="en-US" i="1" dirty="0" err="1"/>
              <a:t>e</a:t>
            </a:r>
            <a:r>
              <a:rPr lang="en-US" altLang="en-US" i="1" baseline="-25000" dirty="0" err="1"/>
              <a:t>nom</a:t>
            </a:r>
            <a:r>
              <a:rPr lang="en-CA" altLang="en-US" dirty="0"/>
              <a:t> = </a:t>
            </a:r>
            <a:r>
              <a:rPr lang="en-US" altLang="en-US" dirty="0"/>
              <a:t>78</a:t>
            </a:r>
            <a:r>
              <a:rPr lang="en-CA" altLang="en-US" dirty="0"/>
              <a:t>¥/C$</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Overvalued Exchange Rate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To support the domestic currency the central bank must use reserves equal to the country’s balance of payment deficit.</a:t>
            </a:r>
          </a:p>
          <a:p>
            <a:pPr>
              <a:buSzPct val="101000"/>
            </a:pPr>
            <a:r>
              <a:rPr lang="en-US" altLang="en-US" dirty="0"/>
              <a:t>It cannot do that forever because the amount of reserves is limited.</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Speculative Run</a:t>
            </a:r>
            <a:endParaRPr lang="en-US" dirty="0"/>
          </a:p>
        </p:txBody>
      </p:sp>
      <p:sp>
        <p:nvSpPr>
          <p:cNvPr id="3" name="Content Placeholder 2"/>
          <p:cNvSpPr>
            <a:spLocks noGrp="1"/>
          </p:cNvSpPr>
          <p:nvPr>
            <p:ph idx="1"/>
          </p:nvPr>
        </p:nvSpPr>
        <p:spPr/>
        <p:txBody>
          <a:bodyPr/>
          <a:lstStyle/>
          <a:p>
            <a:r>
              <a:rPr lang="en-US" altLang="en-US" dirty="0"/>
              <a:t>An attempt to support an overvalued currency </a:t>
            </a:r>
            <a:r>
              <a:rPr lang="en-CA" altLang="en-US" dirty="0"/>
              <a:t>can be ended by a </a:t>
            </a:r>
            <a:r>
              <a:rPr lang="en-CA" altLang="en-US" b="1" dirty="0"/>
              <a:t>speculative run</a:t>
            </a:r>
            <a:r>
              <a:rPr lang="en-CA" altLang="en-US" dirty="0"/>
              <a:t>.</a:t>
            </a:r>
          </a:p>
          <a:p>
            <a:r>
              <a:rPr lang="en-CA" altLang="en-US" dirty="0"/>
              <a:t>To avoid losses, financial investors frantically sell assets denominated in the overvalued currency.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How to Support an Overvalued Currency</a:t>
            </a:r>
            <a:endParaRPr lang="en-US" dirty="0"/>
          </a:p>
        </p:txBody>
      </p:sp>
      <p:sp>
        <p:nvSpPr>
          <p:cNvPr id="3" name="Content Placeholder 2"/>
          <p:cNvSpPr>
            <a:spLocks noGrp="1"/>
          </p:cNvSpPr>
          <p:nvPr>
            <p:ph idx="1"/>
          </p:nvPr>
        </p:nvSpPr>
        <p:spPr/>
        <p:txBody>
          <a:bodyPr/>
          <a:lstStyle/>
          <a:p>
            <a:pPr>
              <a:buSzPct val="101000"/>
            </a:pPr>
            <a:r>
              <a:rPr lang="en-US" altLang="en-US" dirty="0"/>
              <a:t>To support an overvalued currency a country could</a:t>
            </a:r>
          </a:p>
          <a:p>
            <a:pPr lvl="1">
              <a:buSzPct val="101000"/>
            </a:pPr>
            <a:r>
              <a:rPr lang="en-US" altLang="en-US" dirty="0"/>
              <a:t>Impose strong restrictions on international trade and finance.</a:t>
            </a:r>
          </a:p>
          <a:p>
            <a:pPr lvl="1">
              <a:buSzPct val="101000"/>
            </a:pPr>
            <a:r>
              <a:rPr lang="en-US" altLang="en-US" dirty="0"/>
              <a:t>Devalue its currency.</a:t>
            </a:r>
          </a:p>
          <a:p>
            <a:pPr lvl="1">
              <a:buSzPct val="101000"/>
            </a:pPr>
            <a:r>
              <a:rPr lang="en-US" altLang="en-US" dirty="0"/>
              <a:t>Make a policy change to raise the </a:t>
            </a:r>
            <a:r>
              <a:rPr lang="en-US" altLang="en-US" b="1" dirty="0"/>
              <a:t>fundamental value of the exchange rate </a:t>
            </a:r>
            <a:r>
              <a:rPr lang="en-US" altLang="en-US" dirty="0"/>
              <a:t>(use monetary policy).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Undervalued Exchange Rate</a:t>
            </a:r>
            <a:endParaRPr lang="en-US" dirty="0"/>
          </a:p>
        </p:txBody>
      </p:sp>
      <p:sp>
        <p:nvSpPr>
          <p:cNvPr id="3" name="Content Placeholder 2"/>
          <p:cNvSpPr>
            <a:spLocks noGrp="1"/>
          </p:cNvSpPr>
          <p:nvPr>
            <p:ph idx="1"/>
          </p:nvPr>
        </p:nvSpPr>
        <p:spPr/>
        <p:txBody>
          <a:bodyPr/>
          <a:lstStyle/>
          <a:p>
            <a:pPr>
              <a:buSzPct val="101000"/>
            </a:pPr>
            <a:r>
              <a:rPr lang="en-US" altLang="en-US" dirty="0"/>
              <a:t>An </a:t>
            </a:r>
            <a:r>
              <a:rPr lang="en-US" altLang="en-US" b="1" dirty="0"/>
              <a:t>undervalued exchange rate </a:t>
            </a:r>
            <a:r>
              <a:rPr lang="en-US" altLang="en-US" dirty="0"/>
              <a:t>exists if the officially fixed value is lower than the fundamental value of the exchange rate.</a:t>
            </a:r>
          </a:p>
          <a:p>
            <a:pPr>
              <a:buSzPct val="101000"/>
            </a:pPr>
            <a:r>
              <a:rPr lang="en-US" altLang="en-US" dirty="0"/>
              <a:t>Could be maintained indefinitely if a country trading partners would not lose their reserves.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Monetary Policy and the Fixed Exchange Rate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An increase in </a:t>
            </a:r>
            <a:r>
              <a:rPr lang="en-US" altLang="en-US" i="1" dirty="0"/>
              <a:t>M</a:t>
            </a:r>
            <a:endParaRPr lang="en-US" altLang="en-US" dirty="0"/>
          </a:p>
          <a:p>
            <a:pPr lvl="1">
              <a:buSzPct val="101000"/>
            </a:pPr>
            <a:r>
              <a:rPr lang="en-US" altLang="en-US" dirty="0"/>
              <a:t>Shifts the </a:t>
            </a:r>
            <a:r>
              <a:rPr lang="en-US" altLang="en-US" i="1" dirty="0"/>
              <a:t>LM</a:t>
            </a:r>
            <a:r>
              <a:rPr lang="en-US" altLang="en-US" dirty="0"/>
              <a:t> curve to the right, </a:t>
            </a:r>
            <a:r>
              <a:rPr lang="en-US" altLang="en-US" i="1" dirty="0"/>
              <a:t>r</a:t>
            </a:r>
            <a:r>
              <a:rPr lang="en-US" altLang="en-US" dirty="0"/>
              <a:t> is below </a:t>
            </a:r>
            <a:r>
              <a:rPr lang="en-US" altLang="en-US" i="1" dirty="0" err="1"/>
              <a:t>r</a:t>
            </a:r>
            <a:r>
              <a:rPr lang="en-US" altLang="en-US" i="1" baseline="-25000" dirty="0" err="1"/>
              <a:t>For</a:t>
            </a:r>
            <a:endParaRPr lang="en-US" altLang="en-US" dirty="0"/>
          </a:p>
          <a:p>
            <a:pPr lvl="1">
              <a:buSzPct val="101000"/>
            </a:pPr>
            <a:r>
              <a:rPr lang="en-US" altLang="en-US" dirty="0"/>
              <a:t>The exchange rate is overvalued.</a:t>
            </a:r>
          </a:p>
          <a:p>
            <a:pPr>
              <a:buSzPct val="101000"/>
            </a:pPr>
            <a:r>
              <a:rPr lang="en-US" altLang="en-US" dirty="0"/>
              <a:t>A decrease in </a:t>
            </a:r>
            <a:r>
              <a:rPr lang="en-US" altLang="en-US" i="1" dirty="0"/>
              <a:t>M</a:t>
            </a:r>
            <a:endParaRPr lang="en-US" altLang="en-US" dirty="0"/>
          </a:p>
          <a:p>
            <a:pPr lvl="1">
              <a:buSzPct val="101000"/>
            </a:pPr>
            <a:r>
              <a:rPr lang="en-US" altLang="en-US" dirty="0"/>
              <a:t>Shifts the </a:t>
            </a:r>
            <a:r>
              <a:rPr lang="en-US" altLang="en-US" i="1" dirty="0"/>
              <a:t>LM</a:t>
            </a:r>
            <a:r>
              <a:rPr lang="en-US" altLang="en-US" dirty="0"/>
              <a:t> curve to the left, </a:t>
            </a:r>
            <a:r>
              <a:rPr lang="en-US" altLang="en-US" i="1" dirty="0"/>
              <a:t>r</a:t>
            </a:r>
            <a:r>
              <a:rPr lang="en-US" altLang="en-US" dirty="0"/>
              <a:t> is above </a:t>
            </a:r>
            <a:r>
              <a:rPr lang="en-US" altLang="en-US" i="1" dirty="0" err="1"/>
              <a:t>r</a:t>
            </a:r>
            <a:r>
              <a:rPr lang="en-US" altLang="en-US" i="1" baseline="-25000" dirty="0" err="1"/>
              <a:t>For</a:t>
            </a:r>
            <a:endParaRPr lang="en-US" altLang="en-US" dirty="0"/>
          </a:p>
          <a:p>
            <a:pPr lvl="1">
              <a:buSzPct val="101000"/>
            </a:pPr>
            <a:r>
              <a:rPr lang="en-US" altLang="en-US" dirty="0"/>
              <a:t>The exchange rate is undervalued.</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Monetary Policy and the Fixed Exchange Rate </a:t>
            </a:r>
            <a:r>
              <a:rPr lang="en-US" altLang="en-US" sz="2000" b="0" dirty="0"/>
              <a:t>(2 of 2)</a:t>
            </a:r>
            <a:endParaRPr lang="en-US" dirty="0"/>
          </a:p>
        </p:txBody>
      </p:sp>
      <p:sp>
        <p:nvSpPr>
          <p:cNvPr id="3" name="Content Placeholder 2"/>
          <p:cNvSpPr>
            <a:spLocks noGrp="1"/>
          </p:cNvSpPr>
          <p:nvPr>
            <p:ph idx="1"/>
          </p:nvPr>
        </p:nvSpPr>
        <p:spPr/>
        <p:txBody>
          <a:bodyPr/>
          <a:lstStyle/>
          <a:p>
            <a:r>
              <a:rPr lang="en-US" altLang="en-US" dirty="0"/>
              <a:t>Under a fixed exchange rate the central bank cannot use monetary policy to pursue macroeconomic stabilization goals.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A21BC-3E84-4EAA-843C-2FE8A9F56411}"/>
              </a:ext>
            </a:extLst>
          </p:cNvPr>
          <p:cNvSpPr>
            <a:spLocks noGrp="1"/>
          </p:cNvSpPr>
          <p:nvPr>
            <p:ph type="title"/>
          </p:nvPr>
        </p:nvSpPr>
        <p:spPr/>
        <p:txBody>
          <a:bodyPr/>
          <a:lstStyle/>
          <a:p>
            <a:r>
              <a:rPr lang="en-US" altLang="en-US" dirty="0"/>
              <a:t>A Fiscal Policy and the Fixed Exchange Rate </a:t>
            </a:r>
            <a:r>
              <a:rPr lang="en-US" altLang="en-US" sz="2000" b="0" dirty="0"/>
              <a:t>(1 of 3)</a:t>
            </a:r>
            <a:endParaRPr lang="en-AU" sz="2000" dirty="0"/>
          </a:p>
        </p:txBody>
      </p:sp>
      <p:sp>
        <p:nvSpPr>
          <p:cNvPr id="3" name="Content Placeholder 2"/>
          <p:cNvSpPr>
            <a:spLocks noGrp="1"/>
          </p:cNvSpPr>
          <p:nvPr>
            <p:ph idx="1"/>
          </p:nvPr>
        </p:nvSpPr>
        <p:spPr/>
        <p:txBody>
          <a:bodyPr/>
          <a:lstStyle/>
          <a:p>
            <a:pPr>
              <a:buSzPct val="101000"/>
            </a:pPr>
            <a:r>
              <a:rPr lang="en-US" altLang="en-US" dirty="0"/>
              <a:t>An increase in </a:t>
            </a:r>
            <a:r>
              <a:rPr lang="en-US" altLang="en-US" i="1" dirty="0"/>
              <a:t>G</a:t>
            </a:r>
            <a:endParaRPr lang="en-US" altLang="en-US" dirty="0"/>
          </a:p>
          <a:p>
            <a:pPr lvl="1">
              <a:buSzPct val="101000"/>
            </a:pPr>
            <a:r>
              <a:rPr lang="en-US" altLang="en-US" dirty="0"/>
              <a:t>Shifts the </a:t>
            </a:r>
            <a:r>
              <a:rPr lang="en-US" altLang="en-US" i="1" dirty="0"/>
              <a:t>IS</a:t>
            </a:r>
            <a:r>
              <a:rPr lang="en-US" altLang="en-US" dirty="0"/>
              <a:t> curve to the right, </a:t>
            </a:r>
            <a:r>
              <a:rPr lang="en-US" altLang="en-US" i="1" dirty="0"/>
              <a:t>r</a:t>
            </a:r>
            <a:r>
              <a:rPr lang="en-US" altLang="en-US" dirty="0"/>
              <a:t> is above </a:t>
            </a:r>
            <a:r>
              <a:rPr lang="en-US" altLang="en-US" i="1" dirty="0" err="1"/>
              <a:t>r</a:t>
            </a:r>
            <a:r>
              <a:rPr lang="en-US" altLang="en-US" i="1" baseline="-25000" dirty="0" err="1"/>
              <a:t>For</a:t>
            </a:r>
            <a:endParaRPr lang="en-US" altLang="en-US" dirty="0"/>
          </a:p>
          <a:p>
            <a:pPr lvl="1">
              <a:buSzPct val="101000"/>
            </a:pPr>
            <a:r>
              <a:rPr lang="en-US" altLang="en-US" dirty="0"/>
              <a:t>The exchange rate is undervalued</a:t>
            </a:r>
          </a:p>
          <a:p>
            <a:pPr lvl="1">
              <a:buSzPct val="101000"/>
            </a:pPr>
            <a:r>
              <a:rPr lang="en-US" altLang="en-US" dirty="0"/>
              <a:t>The monetary expansion required to fix the exchange rate accommodates the fiscal expansion</a:t>
            </a:r>
          </a:p>
          <a:p>
            <a:pPr lvl="1">
              <a:buSzPct val="101000"/>
            </a:pPr>
            <a:r>
              <a:rPr lang="en-US" altLang="en-US" i="1" dirty="0"/>
              <a:t>LM</a:t>
            </a:r>
            <a:r>
              <a:rPr lang="en-US" altLang="en-US" dirty="0"/>
              <a:t> shifts to the right where </a:t>
            </a:r>
            <a:r>
              <a:rPr lang="en-US" altLang="en-US" i="1" dirty="0"/>
              <a:t>r = </a:t>
            </a:r>
            <a:r>
              <a:rPr lang="en-US" altLang="en-US" i="1" dirty="0" err="1"/>
              <a:t>r</a:t>
            </a:r>
            <a:r>
              <a:rPr lang="en-US" altLang="en-US" i="1" baseline="-25000" dirty="0" err="1"/>
              <a:t>For</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Fiscal Policy and the Fixed Exchange Rate </a:t>
            </a:r>
            <a:r>
              <a:rPr lang="en-US" altLang="en-US" sz="2000" b="0" dirty="0"/>
              <a:t>(2 of 3)</a:t>
            </a:r>
            <a:endParaRPr lang="en-US" dirty="0"/>
          </a:p>
        </p:txBody>
      </p:sp>
      <p:sp>
        <p:nvSpPr>
          <p:cNvPr id="3" name="Content Placeholder 2"/>
          <p:cNvSpPr>
            <a:spLocks noGrp="1"/>
          </p:cNvSpPr>
          <p:nvPr>
            <p:ph idx="1"/>
          </p:nvPr>
        </p:nvSpPr>
        <p:spPr/>
        <p:txBody>
          <a:bodyPr/>
          <a:lstStyle/>
          <a:p>
            <a:pPr>
              <a:buSzPct val="101000"/>
            </a:pPr>
            <a:r>
              <a:rPr lang="en-US" altLang="en-US" i="1" dirty="0" err="1"/>
              <a:t>e</a:t>
            </a:r>
            <a:r>
              <a:rPr lang="en-US" altLang="en-US" i="1" baseline="-25000" dirty="0" err="1"/>
              <a:t>nom</a:t>
            </a:r>
            <a:r>
              <a:rPr lang="en-US" altLang="en-US" dirty="0"/>
              <a:t>, </a:t>
            </a:r>
            <a:r>
              <a:rPr lang="en-US" altLang="en-US" i="1" dirty="0"/>
              <a:t>P</a:t>
            </a:r>
            <a:r>
              <a:rPr lang="en-US" altLang="en-US" dirty="0"/>
              <a:t> and </a:t>
            </a:r>
            <a:r>
              <a:rPr lang="en-US" altLang="en-US" i="1" dirty="0" err="1"/>
              <a:t>P</a:t>
            </a:r>
            <a:r>
              <a:rPr lang="en-US" altLang="en-US" i="1" baseline="-25000" dirty="0" err="1"/>
              <a:t>For</a:t>
            </a:r>
            <a:r>
              <a:rPr lang="en-US" altLang="en-US" i="1" dirty="0"/>
              <a:t> </a:t>
            </a:r>
            <a:r>
              <a:rPr lang="en-US" altLang="en-US" dirty="0"/>
              <a:t>are fixed in the short run and under the fixed exchange rate, </a:t>
            </a:r>
            <a:r>
              <a:rPr lang="en-US" altLang="en-US" i="1" dirty="0"/>
              <a:t>e</a:t>
            </a:r>
            <a:r>
              <a:rPr lang="en-US" altLang="en-US" dirty="0"/>
              <a:t> is fixed.</a:t>
            </a:r>
          </a:p>
          <a:p>
            <a:pPr>
              <a:buSzPct val="101000"/>
            </a:pPr>
            <a:r>
              <a:rPr lang="en-US" altLang="en-US" dirty="0"/>
              <a:t>In the long run </a:t>
            </a:r>
            <a:r>
              <a:rPr lang="en-US" altLang="en-US" i="1" dirty="0"/>
              <a:t>P</a:t>
            </a:r>
            <a:r>
              <a:rPr lang="en-US" altLang="en-US" dirty="0"/>
              <a:t> increases, </a:t>
            </a:r>
            <a:r>
              <a:rPr lang="en-US" altLang="en-US" i="1" dirty="0"/>
              <a:t>e</a:t>
            </a:r>
            <a:r>
              <a:rPr lang="en-US" altLang="en-US" dirty="0"/>
              <a:t> increases, </a:t>
            </a:r>
            <a:r>
              <a:rPr lang="en-US" altLang="en-US" i="1" dirty="0"/>
              <a:t>NX</a:t>
            </a:r>
            <a:r>
              <a:rPr lang="en-US" altLang="en-US" dirty="0"/>
              <a:t> fall. </a:t>
            </a:r>
          </a:p>
          <a:p>
            <a:pPr>
              <a:buSzPct val="101000"/>
            </a:pPr>
            <a:r>
              <a:rPr lang="en-US" altLang="en-US" dirty="0"/>
              <a:t>Eventually </a:t>
            </a:r>
            <a:r>
              <a:rPr lang="en-US" altLang="en-US" i="1" dirty="0"/>
              <a:t>NX</a:t>
            </a:r>
            <a:r>
              <a:rPr lang="en-US" altLang="en-US" dirty="0"/>
              <a:t> have been crowded out by the fiscal expansion.</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 Fiscal Policy and the Fixed Exchange Rate </a:t>
            </a:r>
            <a:r>
              <a:rPr lang="en-US" altLang="en-US" sz="2000" b="0" dirty="0"/>
              <a:t>(3 of 3)</a:t>
            </a:r>
            <a:endParaRPr lang="en-US" dirty="0"/>
          </a:p>
        </p:txBody>
      </p:sp>
      <p:sp>
        <p:nvSpPr>
          <p:cNvPr id="3" name="Content Placeholder 2"/>
          <p:cNvSpPr>
            <a:spLocks noGrp="1"/>
          </p:cNvSpPr>
          <p:nvPr>
            <p:ph idx="1"/>
          </p:nvPr>
        </p:nvSpPr>
        <p:spPr/>
        <p:txBody>
          <a:bodyPr/>
          <a:lstStyle/>
          <a:p>
            <a:pPr>
              <a:buSzPct val="101000"/>
            </a:pPr>
            <a:r>
              <a:rPr lang="en-US" altLang="en-US" dirty="0"/>
              <a:t>In the classical model </a:t>
            </a:r>
            <a:r>
              <a:rPr lang="en-US" altLang="en-US" i="1" dirty="0"/>
              <a:t>P </a:t>
            </a:r>
            <a:r>
              <a:rPr lang="en-US" altLang="en-US" dirty="0"/>
              <a:t>and</a:t>
            </a:r>
            <a:r>
              <a:rPr lang="en-US" altLang="en-US" i="1" dirty="0"/>
              <a:t> e</a:t>
            </a:r>
            <a:r>
              <a:rPr lang="en-US" altLang="en-US" dirty="0"/>
              <a:t> increase immediately in response to the fiscal expansion and </a:t>
            </a:r>
            <a:r>
              <a:rPr lang="en-US" altLang="en-US" i="1" dirty="0"/>
              <a:t>NX</a:t>
            </a:r>
            <a:r>
              <a:rPr lang="en-US" altLang="en-US" dirty="0"/>
              <a:t> is immediately crowded out.</a:t>
            </a:r>
          </a:p>
          <a:p>
            <a:pPr>
              <a:buSzPct val="101000"/>
            </a:pPr>
            <a:r>
              <a:rPr lang="en-US" altLang="en-US" dirty="0"/>
              <a:t>Under the fixed exchange rate fiscal policy is an effective tool for adjusting domestic output in the Keynesian short run.</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Fixed versus Flexible Exchange Rates</a:t>
            </a:r>
            <a:endParaRPr lang="en-US" dirty="0"/>
          </a:p>
        </p:txBody>
      </p:sp>
      <p:sp>
        <p:nvSpPr>
          <p:cNvPr id="3" name="Content Placeholder 2"/>
          <p:cNvSpPr>
            <a:spLocks noGrp="1"/>
          </p:cNvSpPr>
          <p:nvPr>
            <p:ph idx="1"/>
          </p:nvPr>
        </p:nvSpPr>
        <p:spPr/>
        <p:txBody>
          <a:bodyPr/>
          <a:lstStyle/>
          <a:p>
            <a:pPr>
              <a:buSzPct val="101000"/>
            </a:pPr>
            <a:r>
              <a:rPr lang="en-US" altLang="en-US" dirty="0"/>
              <a:t>Benefits of fixed-exchange-rate systems</a:t>
            </a:r>
          </a:p>
          <a:p>
            <a:pPr lvl="1">
              <a:buSzPct val="101000"/>
            </a:pPr>
            <a:r>
              <a:rPr lang="en-US" altLang="en-US" dirty="0"/>
              <a:t>Less costly trade in goods between countries</a:t>
            </a:r>
          </a:p>
          <a:p>
            <a:pPr lvl="2">
              <a:buSzPct val="101000"/>
            </a:pPr>
            <a:r>
              <a:rPr lang="en-US" altLang="en-US" dirty="0"/>
              <a:t>i.e. lower transaction cost</a:t>
            </a:r>
          </a:p>
          <a:p>
            <a:pPr lvl="1">
              <a:buSzPct val="101000"/>
            </a:pPr>
            <a:r>
              <a:rPr lang="en-US" altLang="en-US" dirty="0"/>
              <a:t>Promotes monetary policy discipline</a:t>
            </a:r>
          </a:p>
          <a:p>
            <a:pPr>
              <a:buSzPct val="101000"/>
            </a:pPr>
            <a:r>
              <a:rPr lang="en-US" altLang="en-US" dirty="0"/>
              <a:t>The downside is inability of a country to use its monetary policy to deal with recessions.</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Exchange Rate Systems </a:t>
            </a:r>
            <a:r>
              <a:rPr lang="en-US" altLang="en-US" sz="2000" b="0" dirty="0"/>
              <a:t>(1 of 2)</a:t>
            </a:r>
            <a:endParaRPr lang="en-US" b="0" dirty="0"/>
          </a:p>
        </p:txBody>
      </p:sp>
      <p:sp>
        <p:nvSpPr>
          <p:cNvPr id="3" name="Content Placeholder 2"/>
          <p:cNvSpPr>
            <a:spLocks noGrp="1"/>
          </p:cNvSpPr>
          <p:nvPr>
            <p:ph idx="1"/>
          </p:nvPr>
        </p:nvSpPr>
        <p:spPr/>
        <p:txBody>
          <a:bodyPr/>
          <a:lstStyle/>
          <a:p>
            <a:pPr>
              <a:buSzPct val="101000"/>
            </a:pPr>
            <a:r>
              <a:rPr lang="en-US" altLang="en-US" dirty="0"/>
              <a:t>In a </a:t>
            </a:r>
            <a:r>
              <a:rPr lang="en-US" altLang="en-US" b="1" dirty="0"/>
              <a:t>flexible-exchange-rate</a:t>
            </a:r>
            <a:r>
              <a:rPr lang="en-US" altLang="en-US" dirty="0"/>
              <a:t>, or </a:t>
            </a:r>
            <a:r>
              <a:rPr lang="en-US" altLang="en-US" b="1" dirty="0"/>
              <a:t>floating-exchange-rate</a:t>
            </a:r>
            <a:r>
              <a:rPr lang="en-US" altLang="en-US" dirty="0"/>
              <a:t>, exchange rates are not officially fixed, but are determined by conditions of supply and demand in the </a:t>
            </a:r>
            <a:r>
              <a:rPr lang="en-US" altLang="en-US" b="1" dirty="0"/>
              <a:t>foreign exchange market</a:t>
            </a:r>
            <a:r>
              <a:rPr lang="en-US" altLang="en-US" dirty="0"/>
              <a:t>.</a:t>
            </a:r>
          </a:p>
          <a:p>
            <a:pPr>
              <a:buSzPct val="101000"/>
            </a:pPr>
            <a:r>
              <a:rPr lang="en-US" altLang="en-US" dirty="0"/>
              <a:t>Under this system exchange rates adjust continuously.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Open-Economy </a:t>
            </a:r>
            <a:r>
              <a:rPr lang="en-US" altLang="en-US" dirty="0" err="1"/>
              <a:t>Trilemma</a:t>
            </a:r>
            <a:endParaRPr lang="en-US" dirty="0"/>
          </a:p>
        </p:txBody>
      </p:sp>
      <p:sp>
        <p:nvSpPr>
          <p:cNvPr id="3" name="Content Placeholder 2"/>
          <p:cNvSpPr>
            <a:spLocks noGrp="1"/>
          </p:cNvSpPr>
          <p:nvPr>
            <p:ph idx="1"/>
          </p:nvPr>
        </p:nvSpPr>
        <p:spPr/>
        <p:txBody>
          <a:bodyPr/>
          <a:lstStyle/>
          <a:p>
            <a:pPr>
              <a:buSzPct val="101000"/>
            </a:pPr>
            <a:r>
              <a:rPr lang="en-US" altLang="en-US" dirty="0"/>
              <a:t>In selecting an exchange rate system a country can choose only two of three features</a:t>
            </a:r>
          </a:p>
          <a:p>
            <a:pPr marL="914400" lvl="1" indent="-457200">
              <a:buSzPct val="101000"/>
              <a:buFont typeface="+mj-lt"/>
              <a:buAutoNum type="arabicPeriod"/>
            </a:pPr>
            <a:r>
              <a:rPr lang="en-US" altLang="en-US" dirty="0"/>
              <a:t>A fixed exchange rate to promote trade</a:t>
            </a:r>
          </a:p>
          <a:p>
            <a:pPr marL="914400" lvl="1" indent="-457200">
              <a:buSzPct val="101000"/>
              <a:buFont typeface="+mj-lt"/>
              <a:buAutoNum type="arabicPeriod"/>
            </a:pPr>
            <a:r>
              <a:rPr lang="en-US" altLang="en-US" dirty="0"/>
              <a:t>Free international movement of capital</a:t>
            </a:r>
          </a:p>
          <a:p>
            <a:pPr marL="914400" lvl="1" indent="-457200">
              <a:buSzPct val="101000"/>
              <a:buFont typeface="+mj-lt"/>
              <a:buAutoNum type="arabicPeriod"/>
            </a:pPr>
            <a:r>
              <a:rPr lang="en-US" altLang="en-US" dirty="0"/>
              <a:t>Autonomy for domestic monetary policy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Fixed Exchange Rate System</a:t>
            </a:r>
            <a:endParaRPr lang="en-US" dirty="0"/>
          </a:p>
        </p:txBody>
      </p:sp>
      <p:sp>
        <p:nvSpPr>
          <p:cNvPr id="3" name="Content Placeholder 2"/>
          <p:cNvSpPr>
            <a:spLocks noGrp="1"/>
          </p:cNvSpPr>
          <p:nvPr>
            <p:ph idx="1"/>
          </p:nvPr>
        </p:nvSpPr>
        <p:spPr/>
        <p:txBody>
          <a:bodyPr/>
          <a:lstStyle/>
          <a:p>
            <a:pPr>
              <a:buSzPct val="101000"/>
            </a:pPr>
            <a:r>
              <a:rPr lang="en-US" altLang="en-US" dirty="0"/>
              <a:t>Fixed exchange rates are useful when used in a group of countries.</a:t>
            </a:r>
          </a:p>
          <a:p>
            <a:pPr lvl="1">
              <a:buSzPct val="101000"/>
            </a:pPr>
            <a:r>
              <a:rPr lang="en-US" altLang="en-US" dirty="0"/>
              <a:t>Large benefits can be gained from increased trade and integration.</a:t>
            </a:r>
          </a:p>
          <a:p>
            <a:pPr lvl="1">
              <a:buSzPct val="101000"/>
            </a:pPr>
            <a:r>
              <a:rPr lang="en-US" altLang="en-US" dirty="0"/>
              <a:t>Monetary policies can be coordinated closely.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Flexible Exchange Rates System</a:t>
            </a:r>
            <a:endParaRPr lang="en-US" dirty="0"/>
          </a:p>
        </p:txBody>
      </p:sp>
      <p:sp>
        <p:nvSpPr>
          <p:cNvPr id="3" name="Content Placeholder 2"/>
          <p:cNvSpPr>
            <a:spLocks noGrp="1"/>
          </p:cNvSpPr>
          <p:nvPr>
            <p:ph idx="1"/>
          </p:nvPr>
        </p:nvSpPr>
        <p:spPr/>
        <p:txBody>
          <a:bodyPr/>
          <a:lstStyle/>
          <a:p>
            <a:r>
              <a:rPr lang="en-US" altLang="en-US" dirty="0"/>
              <a:t>A flexible exchange rate system is useful if a country has specific macroeconomic shocks. </a:t>
            </a:r>
          </a:p>
          <a:p>
            <a:r>
              <a:rPr lang="en-US" altLang="en-US" dirty="0"/>
              <a:t>Shocks can be reduced with help of monetary policy.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Currency Unions</a:t>
            </a:r>
            <a:endParaRPr lang="en-US" dirty="0"/>
          </a:p>
        </p:txBody>
      </p:sp>
      <p:sp>
        <p:nvSpPr>
          <p:cNvPr id="3" name="Content Placeholder 2"/>
          <p:cNvSpPr>
            <a:spLocks noGrp="1"/>
          </p:cNvSpPr>
          <p:nvPr>
            <p:ph idx="1"/>
          </p:nvPr>
        </p:nvSpPr>
        <p:spPr/>
        <p:txBody>
          <a:bodyPr/>
          <a:lstStyle/>
          <a:p>
            <a:pPr>
              <a:buSzPct val="101000"/>
            </a:pPr>
            <a:r>
              <a:rPr lang="en-US" altLang="en-US" dirty="0"/>
              <a:t>A </a:t>
            </a:r>
            <a:r>
              <a:rPr lang="en-US" altLang="en-US" b="1" dirty="0"/>
              <a:t>currency union </a:t>
            </a:r>
            <a:r>
              <a:rPr lang="en-US" altLang="en-US" dirty="0"/>
              <a:t>is sharing of a common currency by a group of countries.</a:t>
            </a:r>
          </a:p>
          <a:p>
            <a:pPr>
              <a:buSzPct val="101000"/>
            </a:pPr>
            <a:r>
              <a:rPr lang="en-US" altLang="en-US" dirty="0"/>
              <a:t>Reduces the cost of trading and prevents speculative attacks on currencies.</a:t>
            </a:r>
          </a:p>
          <a:p>
            <a:pPr>
              <a:buSzPct val="101000"/>
            </a:pPr>
            <a:r>
              <a:rPr lang="en-US" altLang="en-US" dirty="0"/>
              <a:t>However, monetary policies cannot be independent</a:t>
            </a:r>
            <a:r>
              <a:rPr lang="en-US" altLang="en-US" sz="2400" dirty="0"/>
              <a: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458200" cy="1097280"/>
          </a:xfrm>
        </p:spPr>
        <p:txBody>
          <a:bodyPr/>
          <a:lstStyle/>
          <a:p>
            <a:r>
              <a:rPr lang="en-US" altLang="en-US" dirty="0"/>
              <a:t>The Self-Correcting Small Economy </a:t>
            </a:r>
            <a:r>
              <a:rPr lang="en-US" altLang="en-US" sz="2000" b="0" dirty="0"/>
              <a:t>(1 of 3)</a:t>
            </a:r>
            <a:endParaRPr lang="en-US" b="0" dirty="0"/>
          </a:p>
        </p:txBody>
      </p:sp>
      <p:sp>
        <p:nvSpPr>
          <p:cNvPr id="3" name="Content Placeholder 2"/>
          <p:cNvSpPr>
            <a:spLocks noGrp="1"/>
          </p:cNvSpPr>
          <p:nvPr>
            <p:ph idx="1"/>
          </p:nvPr>
        </p:nvSpPr>
        <p:spPr/>
        <p:txBody>
          <a:bodyPr/>
          <a:lstStyle/>
          <a:p>
            <a:pPr>
              <a:buSzPct val="101000"/>
            </a:pPr>
            <a:r>
              <a:rPr lang="en-US" altLang="en-US" dirty="0"/>
              <a:t>A small open economy has more sources of unexpected shocks.</a:t>
            </a:r>
          </a:p>
          <a:p>
            <a:pPr>
              <a:buSzPct val="101000"/>
            </a:pPr>
            <a:r>
              <a:rPr lang="en-US" altLang="en-US" dirty="0"/>
              <a:t>However, if the exchange rate is flexible there also exists a correcting mechanism in addition to the price level—an exchange rate adjustment.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82000" cy="1097280"/>
          </a:xfrm>
        </p:spPr>
        <p:txBody>
          <a:bodyPr/>
          <a:lstStyle/>
          <a:p>
            <a:r>
              <a:rPr lang="en-US" altLang="en-US" dirty="0"/>
              <a:t>The Self-Correcting Small Economy </a:t>
            </a:r>
            <a:r>
              <a:rPr lang="en-US" altLang="en-US" sz="2000" b="0" dirty="0"/>
              <a:t>(2 of 3)</a:t>
            </a:r>
            <a:endParaRPr lang="en-US" dirty="0"/>
          </a:p>
        </p:txBody>
      </p:sp>
      <p:sp>
        <p:nvSpPr>
          <p:cNvPr id="3" name="Content Placeholder 2"/>
          <p:cNvSpPr>
            <a:spLocks noGrp="1"/>
          </p:cNvSpPr>
          <p:nvPr>
            <p:ph idx="1"/>
          </p:nvPr>
        </p:nvSpPr>
        <p:spPr/>
        <p:txBody>
          <a:bodyPr/>
          <a:lstStyle/>
          <a:p>
            <a:pPr>
              <a:buSzPct val="101000"/>
            </a:pPr>
            <a:r>
              <a:rPr lang="en-US" altLang="en-US" dirty="0"/>
              <a:t>A fixed-exchange-rate system</a:t>
            </a:r>
          </a:p>
          <a:p>
            <a:pPr lvl="1">
              <a:buSzPct val="101000"/>
            </a:pPr>
            <a:r>
              <a:rPr lang="en-US" altLang="en-US" dirty="0"/>
              <a:t>Neutralizes the effects of both fiscal policy and shocks to the </a:t>
            </a:r>
            <a:r>
              <a:rPr lang="en-US" altLang="en-US" i="1" dirty="0"/>
              <a:t>IS</a:t>
            </a:r>
            <a:r>
              <a:rPr lang="en-US" altLang="en-US" dirty="0"/>
              <a:t> curve</a:t>
            </a:r>
          </a:p>
          <a:p>
            <a:pPr lvl="1">
              <a:buSzPct val="101000"/>
            </a:pPr>
            <a:r>
              <a:rPr lang="en-US" altLang="en-US" dirty="0"/>
              <a:t>Monetary policy and shocks to the </a:t>
            </a:r>
            <a:r>
              <a:rPr lang="en-US" altLang="en-US" i="1" dirty="0"/>
              <a:t>LM</a:t>
            </a:r>
            <a:r>
              <a:rPr lang="en-US" altLang="en-US" dirty="0"/>
              <a:t> curve have a magnified impact</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82000" cy="1097280"/>
          </a:xfrm>
        </p:spPr>
        <p:txBody>
          <a:bodyPr/>
          <a:lstStyle/>
          <a:p>
            <a:r>
              <a:rPr lang="en-US" altLang="en-US" dirty="0"/>
              <a:t>The Self-Correcting Small Economy </a:t>
            </a:r>
            <a:r>
              <a:rPr lang="en-US" altLang="en-US" sz="2000" b="0" dirty="0"/>
              <a:t>(3 of 3)</a:t>
            </a:r>
            <a:endParaRPr lang="en-US" dirty="0"/>
          </a:p>
        </p:txBody>
      </p:sp>
      <p:sp>
        <p:nvSpPr>
          <p:cNvPr id="3" name="Content Placeholder 2"/>
          <p:cNvSpPr>
            <a:spLocks noGrp="1"/>
          </p:cNvSpPr>
          <p:nvPr>
            <p:ph idx="1"/>
          </p:nvPr>
        </p:nvSpPr>
        <p:spPr/>
        <p:txBody>
          <a:bodyPr/>
          <a:lstStyle/>
          <a:p>
            <a:r>
              <a:rPr lang="en-US" altLang="en-US" dirty="0"/>
              <a:t>A flexible exchange rate system neutralizes monetary shocks and magnifies effects of the fiscal policy.</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Exchange Rate Systems </a:t>
            </a:r>
            <a:r>
              <a:rPr lang="en-US" altLang="en-US" sz="2000" b="0" dirty="0"/>
              <a:t>(2 of 2)</a:t>
            </a:r>
            <a:endParaRPr lang="en-US" dirty="0"/>
          </a:p>
        </p:txBody>
      </p:sp>
      <p:sp>
        <p:nvSpPr>
          <p:cNvPr id="3" name="Content Placeholder 2"/>
          <p:cNvSpPr>
            <a:spLocks noGrp="1"/>
          </p:cNvSpPr>
          <p:nvPr>
            <p:ph idx="1"/>
          </p:nvPr>
        </p:nvSpPr>
        <p:spPr/>
        <p:txBody>
          <a:bodyPr/>
          <a:lstStyle/>
          <a:p>
            <a:pPr>
              <a:buSzPct val="101000"/>
            </a:pPr>
            <a:r>
              <a:rPr lang="en-US" altLang="en-US" dirty="0"/>
              <a:t>In a </a:t>
            </a:r>
            <a:r>
              <a:rPr lang="en-US" altLang="en-US" b="1" dirty="0"/>
              <a:t>fixed-exchange-rate system </a:t>
            </a:r>
            <a:r>
              <a:rPr lang="en-US" altLang="en-US" dirty="0"/>
              <a:t>exchange rates are set at officially determined levels.</a:t>
            </a:r>
          </a:p>
          <a:p>
            <a:pPr>
              <a:buSzPct val="101000"/>
            </a:pPr>
            <a:r>
              <a:rPr lang="en-US" altLang="en-US" dirty="0"/>
              <a:t>The official rates are maintained by the commitment of nations’ central banks to buy and sell their own currencies at the fixed exchange rate.</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Real Exchange Rate </a:t>
            </a:r>
            <a:r>
              <a:rPr lang="en-US" altLang="en-US" sz="2000" b="0" dirty="0"/>
              <a:t>(1 of 3)</a:t>
            </a:r>
            <a:endParaRPr lang="en-US" b="0" dirty="0"/>
          </a:p>
        </p:txBody>
      </p:sp>
      <p:sp>
        <p:nvSpPr>
          <p:cNvPr id="3" name="Content Placeholder 2"/>
          <p:cNvSpPr>
            <a:spLocks noGrp="1"/>
          </p:cNvSpPr>
          <p:nvPr>
            <p:ph idx="1"/>
          </p:nvPr>
        </p:nvSpPr>
        <p:spPr/>
        <p:txBody>
          <a:bodyPr/>
          <a:lstStyle/>
          <a:p>
            <a:pPr>
              <a:buSzPct val="101000"/>
            </a:pPr>
            <a:r>
              <a:rPr lang="en-US" altLang="en-US" dirty="0"/>
              <a:t>The real exchange rate is the number of foreign goods someone gets in exchange for one domestic good.</a:t>
            </a:r>
          </a:p>
          <a:p>
            <a:pPr>
              <a:buSzPct val="101000"/>
            </a:pPr>
            <a:r>
              <a:rPr lang="en-US" altLang="en-US" dirty="0"/>
              <a:t>Real exchange rates are based on price indexes of “baskets” of goods. We assume that each country produces a single good.</a:t>
            </a:r>
            <a:endParaRPr lang="en-US" dirty="0"/>
          </a:p>
        </p:txBody>
      </p:sp>
    </p:spTree>
    <p:extLst>
      <p:ext uri="{BB962C8B-B14F-4D97-AF65-F5344CB8AC3E}">
        <p14:creationId xmlns:p14="http://schemas.microsoft.com/office/powerpoint/2010/main" val="3746050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Real Exchange Rate </a:t>
            </a:r>
            <a:r>
              <a:rPr lang="en-US" altLang="en-US" sz="2000" b="0" dirty="0"/>
              <a:t>(2 of 3)</a:t>
            </a:r>
            <a:endParaRPr lang="en-US" dirty="0"/>
          </a:p>
        </p:txBody>
      </p:sp>
      <p:graphicFrame>
        <p:nvGraphicFramePr>
          <p:cNvPr id="4" name="Object 3"/>
          <p:cNvGraphicFramePr>
            <a:graphicFrameLocks noGrp="1" noChangeAspect="1"/>
          </p:cNvGraphicFramePr>
          <p:nvPr>
            <p:extLst>
              <p:ext uri="{D42A27DB-BD31-4B8C-83A1-F6EECF244321}">
                <p14:modId xmlns:p14="http://schemas.microsoft.com/office/powerpoint/2010/main" val="1248990490"/>
              </p:ext>
            </p:extLst>
          </p:nvPr>
        </p:nvGraphicFramePr>
        <p:xfrm>
          <a:off x="3124200" y="1752600"/>
          <a:ext cx="2057400" cy="1411288"/>
        </p:xfrm>
        <a:graphic>
          <a:graphicData uri="http://schemas.openxmlformats.org/presentationml/2006/ole">
            <mc:AlternateContent xmlns:mc="http://schemas.openxmlformats.org/markup-compatibility/2006">
              <mc:Choice xmlns:v="urn:schemas-microsoft-com:vml" Requires="v">
                <p:oleObj spid="_x0000_s1134" name="Equation" r:id="rId3" imgW="647640" imgH="444240" progId="Equation.DSMT4">
                  <p:embed/>
                </p:oleObj>
              </mc:Choice>
              <mc:Fallback>
                <p:oleObj name="Equation" r:id="rId3" imgW="647640" imgH="444240" progId="Equation.DSMT4">
                  <p:embed/>
                  <p:pic>
                    <p:nvPicPr>
                      <p:cNvPr id="0" name="Picture 6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752600"/>
                        <a:ext cx="2057400" cy="1411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Content Placeholder 2"/>
          <p:cNvSpPr>
            <a:spLocks noGrp="1"/>
          </p:cNvSpPr>
          <p:nvPr>
            <p:ph idx="1"/>
          </p:nvPr>
        </p:nvSpPr>
        <p:spPr>
          <a:xfrm>
            <a:off x="457200" y="3505200"/>
            <a:ext cx="8229600" cy="2620963"/>
          </a:xfrm>
        </p:spPr>
        <p:txBody>
          <a:bodyPr/>
          <a:lstStyle/>
          <a:p>
            <a:pPr marL="0" indent="0">
              <a:buSzPct val="101000"/>
              <a:buNone/>
            </a:pPr>
            <a:r>
              <a:rPr lang="en-US" altLang="en-US" i="1" dirty="0" err="1"/>
              <a:t>e</a:t>
            </a:r>
            <a:r>
              <a:rPr lang="en-US" altLang="en-US" i="1" baseline="-25000" dirty="0" err="1"/>
              <a:t>nom</a:t>
            </a:r>
            <a:r>
              <a:rPr lang="en-US" altLang="en-US" i="1" dirty="0"/>
              <a:t> </a:t>
            </a:r>
            <a:r>
              <a:rPr lang="en-US" altLang="en-US" dirty="0"/>
              <a:t>is the nominal exchange rate</a:t>
            </a:r>
          </a:p>
          <a:p>
            <a:pPr marL="0" indent="0">
              <a:buSzPct val="101000"/>
              <a:buNone/>
            </a:pPr>
            <a:r>
              <a:rPr lang="en-US" altLang="en-US" i="1" dirty="0" err="1"/>
              <a:t>P</a:t>
            </a:r>
            <a:r>
              <a:rPr lang="en-US" altLang="en-US" i="1" baseline="-25000" dirty="0" err="1"/>
              <a:t>For</a:t>
            </a:r>
            <a:r>
              <a:rPr lang="en-US" altLang="en-US" dirty="0"/>
              <a:t> is the price of foreign goods, measured in the foreign currency</a:t>
            </a:r>
          </a:p>
          <a:p>
            <a:pPr marL="0" indent="0">
              <a:buSzPct val="101000"/>
              <a:buNone/>
            </a:pPr>
            <a:r>
              <a:rPr lang="en-US" altLang="en-US" i="1" dirty="0"/>
              <a:t>P</a:t>
            </a:r>
            <a:r>
              <a:rPr lang="en-US" altLang="en-US" dirty="0"/>
              <a:t> is the price of domestic goods, measured in nominal currency</a:t>
            </a:r>
            <a:endParaRPr lang="en-US" dirty="0"/>
          </a:p>
        </p:txBody>
      </p:sp>
    </p:spTree>
    <p:extLst>
      <p:ext uri="{BB962C8B-B14F-4D97-AF65-F5344CB8AC3E}">
        <p14:creationId xmlns:p14="http://schemas.microsoft.com/office/powerpoint/2010/main" val="3746050573"/>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7604</TotalTime>
  <Words>2719</Words>
  <Application>Microsoft Office PowerPoint</Application>
  <PresentationFormat>On-screen Show (4:3)</PresentationFormat>
  <Paragraphs>245</Paragraphs>
  <Slides>66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2" baseType="lpstr">
      <vt:lpstr>Arial</vt:lpstr>
      <vt:lpstr>Cambria Math</vt:lpstr>
      <vt:lpstr>Verdana</vt:lpstr>
      <vt:lpstr>Wingdings</vt:lpstr>
      <vt:lpstr>508 Lecture</vt:lpstr>
      <vt:lpstr>Equation</vt:lpstr>
      <vt:lpstr>Macroeconomics</vt:lpstr>
      <vt:lpstr>Main Questions</vt:lpstr>
      <vt:lpstr>The Open Economy</vt:lpstr>
      <vt:lpstr>Nominal Exchange Rates (1 of 2)</vt:lpstr>
      <vt:lpstr>Nominal Exchange Rates (2 of 2)</vt:lpstr>
      <vt:lpstr>Exchange Rate Systems (1 of 2)</vt:lpstr>
      <vt:lpstr>Exchange Rate Systems (2 of 2)</vt:lpstr>
      <vt:lpstr>Real Exchange Rate (1 of 3)</vt:lpstr>
      <vt:lpstr>Real Exchange Rate (2 of 3)</vt:lpstr>
      <vt:lpstr>Real Exchange Rate (3 of 3)</vt:lpstr>
      <vt:lpstr>Appreciation and Depreciation (1 of 3)</vt:lpstr>
      <vt:lpstr>Appreciation and Depreciation (2 of 3)</vt:lpstr>
      <vt:lpstr>Appreciation and Depreciation (3 of 3)</vt:lpstr>
      <vt:lpstr>Purchasing Power Parity (1 of 3)</vt:lpstr>
      <vt:lpstr>Purchasing Power Parity (2 of 3)</vt:lpstr>
      <vt:lpstr>Purchasing Power Parity (3 of 3)</vt:lpstr>
      <vt:lpstr>The Real Exchange Rate and Net Exports</vt:lpstr>
      <vt:lpstr>How Exchange Rates are Determined</vt:lpstr>
      <vt:lpstr>Demand for Dollars</vt:lpstr>
      <vt:lpstr>Supply of Dollars</vt:lpstr>
      <vt:lpstr>Effects of Changes in Output (Income) (1 of 2)</vt:lpstr>
      <vt:lpstr>Effects of Changes in Output (Income) (2 of 2)</vt:lpstr>
      <vt:lpstr>Effects of Changes in Export Quality</vt:lpstr>
      <vt:lpstr>Effects of Changes in Real Interest Rate (1 of 2)</vt:lpstr>
      <vt:lpstr>Effects of Changes in Real Interest Rate (2 of 2)</vt:lpstr>
      <vt:lpstr>Returns on Domestic and Foreign Assets (1 of 3)</vt:lpstr>
      <vt:lpstr>Returns on Domestic and Foreign Assets (2 of 3)</vt:lpstr>
      <vt:lpstr>Returns on Domestic and Foreign Assets (3 of 3)</vt:lpstr>
      <vt:lpstr>Interest Rate Parity (1 of 4)</vt:lpstr>
      <vt:lpstr>Interest Rate Parity (2 of 4)</vt:lpstr>
      <vt:lpstr>Interest Rate Parity (3 of 4)</vt:lpstr>
      <vt:lpstr>Interest Rate Parity (4 of 4)</vt:lpstr>
      <vt:lpstr>The IS-LM-FE Model for an Open Economy</vt:lpstr>
      <vt:lpstr>The Open-Economy IS Curve (1 of 5)</vt:lpstr>
      <vt:lpstr>The Open-Economy IS Curve (2 of 5)</vt:lpstr>
      <vt:lpstr>The Open-Economy IS Curve (3 of 5)</vt:lpstr>
      <vt:lpstr>The Open-Economy IS Curve (4 of 5)</vt:lpstr>
      <vt:lpstr>The Open-Economy IS Curve (5 of 5)</vt:lpstr>
      <vt:lpstr>The Open-Economy IS Curve Shifters</vt:lpstr>
      <vt:lpstr>The Transmission of Business Cycles</vt:lpstr>
      <vt:lpstr>Macroeconomic Policy with Flexible Exchange Rates</vt:lpstr>
      <vt:lpstr>A Fiscal Expansion and the Flexible Exchange Rate (1 of 2)</vt:lpstr>
      <vt:lpstr>A Fiscal Expansion and the Flexible Exchange Rate (2 of 2)</vt:lpstr>
      <vt:lpstr>A Monetary Expansion and the Flexible Exchange Rate (1 of 4)</vt:lpstr>
      <vt:lpstr>A Monetary Expansion and the Flexible Exchange Rate (2 of 4)</vt:lpstr>
      <vt:lpstr>A Monetary Expansion and the Flexible Exchange Rate (3 of 4)</vt:lpstr>
      <vt:lpstr>A Monetary Expansion and the Flexible Exchange Rate (4 of 4)</vt:lpstr>
      <vt:lpstr>Fixing the Exchange Rate</vt:lpstr>
      <vt:lpstr>Overvalued Exchange Rate (1 of 2)</vt:lpstr>
      <vt:lpstr>Overvalued Exchange Rate (2 of 2)</vt:lpstr>
      <vt:lpstr>A Speculative Run</vt:lpstr>
      <vt:lpstr>How to Support an Overvalued Currency</vt:lpstr>
      <vt:lpstr>Undervalued Exchange Rate</vt:lpstr>
      <vt:lpstr>A Monetary Policy and the Fixed Exchange Rate (1 of 2)</vt:lpstr>
      <vt:lpstr>A Monetary Policy and the Fixed Exchange Rate (2 of 2)</vt:lpstr>
      <vt:lpstr>A Fiscal Policy and the Fixed Exchange Rate (1 of 3)</vt:lpstr>
      <vt:lpstr>A Fiscal Policy and the Fixed Exchange Rate (2 of 3)</vt:lpstr>
      <vt:lpstr>A Fiscal Policy and the Fixed Exchange Rate (3 of 3)</vt:lpstr>
      <vt:lpstr>Fixed versus Flexible Exchange Rates</vt:lpstr>
      <vt:lpstr>Open-Economy Trilemma</vt:lpstr>
      <vt:lpstr>Fixed Exchange Rate System</vt:lpstr>
      <vt:lpstr>Flexible Exchange Rates System</vt:lpstr>
      <vt:lpstr>Currency Unions</vt:lpstr>
      <vt:lpstr>The Self-Correcting Small Economy (1 of 3)</vt:lpstr>
      <vt:lpstr>The Self-Correcting Small Economy (2 of 3)</vt:lpstr>
      <vt:lpstr>The Self-Correcting Small Economy (3 of 3)</vt:lpstr>
    </vt:vector>
  </TitlesOfParts>
  <Company>Cenveo Publisher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Canadian Edition</dc:title>
  <dc:subject>Economics</dc:subject>
  <dc:creator>Andrew B. Abel, Ben S. Bernanke, Dean Croushore and Ronald D. Kneebone</dc:creator>
  <cp:keywords>Macroeconomics</cp:keywords>
  <cp:lastModifiedBy>Balwantsingh, Rawat</cp:lastModifiedBy>
  <cp:revision>576</cp:revision>
  <dcterms:created xsi:type="dcterms:W3CDTF">2014-07-14T20:04:21Z</dcterms:created>
  <dcterms:modified xsi:type="dcterms:W3CDTF">2020-10-22T12:17:05Z</dcterms:modified>
  <cp:category>Economics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