
<file path=[Content_Types].xml><?xml version="1.0" encoding="utf-8"?>
<Types xmlns="http://schemas.openxmlformats.org/package/2006/content-types">
  <Default Extension="bin" ContentType="application/vnd.openxmlformats-officedocument.oleObject"/>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22" autoAdjust="0"/>
    <p:restoredTop sz="86495" autoAdjust="0"/>
  </p:normalViewPr>
  <p:slideViewPr>
    <p:cSldViewPr>
      <p:cViewPr varScale="1">
        <p:scale>
          <a:sx n="95" d="100"/>
          <a:sy n="95" d="100"/>
        </p:scale>
        <p:origin x="1416" y="78"/>
      </p:cViewPr>
      <p:guideLst>
        <p:guide orient="horz" pos="2160"/>
        <p:guide pos="2880"/>
      </p:guideLst>
    </p:cSldViewPr>
  </p:slideViewPr>
  <p:outlineViewPr>
    <p:cViewPr>
      <p:scale>
        <a:sx n="33" d="100"/>
        <a:sy n="33" d="100"/>
      </p:scale>
      <p:origin x="0" y="15348"/>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10/22/2020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10/22/2020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a:t>
            </a:r>
            <a:r>
              <a:rPr lang="en-IN" dirty="0" err="1"/>
              <a:t>MathType</a:t>
            </a:r>
            <a:r>
              <a:rPr lang="en-IN" dirty="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9822319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10/22/2020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16" name="Text Placeholder 15"/>
          <p:cNvSpPr>
            <a:spLocks noGrp="1"/>
          </p:cNvSpPr>
          <p:nvPr>
            <p:ph type="body" sz="quarter" idx="18"/>
          </p:nvPr>
        </p:nvSpPr>
        <p:spPr>
          <a:xfrm>
            <a:off x="457200" y="1457450"/>
            <a:ext cx="82296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10/22/2020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10/22/2020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1210909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3154799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10/22/2020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10/22/2020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Arial" panose="020B0604020202020204" pitchFamily="34" charset="0"/>
                <a:ea typeface="+mj-ea"/>
                <a:cs typeface="Arial" panose="020B0604020202020204" pitchFamily="34" charset="0"/>
              </a:defRPr>
            </a:lvl1pPr>
          </a:lstStyle>
          <a:p>
            <a:pPr lvl="0"/>
            <a:r>
              <a:rPr lang="en-US" dirty="0"/>
              <a:t>Click to edit Master title style</a:t>
            </a:r>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p:cNvSpPr>
            <a:spLocks noGrp="1"/>
          </p:cNvSpPr>
          <p:nvPr>
            <p:ph sz="quarter" idx="14"/>
          </p:nvPr>
        </p:nvSpPr>
        <p:spPr>
          <a:xfrm>
            <a:off x="4732563" y="4055609"/>
            <a:ext cx="3965124"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5103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10/22/2020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10/22/2020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10/22/2020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10/22/2020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10/22/2020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xStyles>
    <p:titleStyle>
      <a:lvl1pPr algn="l" defTabSz="914400" rtl="0" eaLnBrk="1" latinLnBrk="0" hangingPunct="1">
        <a:lnSpc>
          <a:spcPct val="100000"/>
        </a:lnSpc>
        <a:spcBef>
          <a:spcPct val="0"/>
        </a:spcBef>
        <a:buNone/>
        <a:defRPr sz="3400" b="1" kern="1200">
          <a:solidFill>
            <a:srgbClr val="007FA3"/>
          </a:solidFill>
          <a:latin typeface="Arial" panose="020B0604020202020204" pitchFamily="34" charset="0"/>
          <a:ea typeface="+mj-ea"/>
          <a:cs typeface="Arial" panose="020B0604020202020204" pitchFamily="34"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Macroeconomics</a:t>
            </a:r>
          </a:p>
        </p:txBody>
      </p:sp>
      <p:sp>
        <p:nvSpPr>
          <p:cNvPr id="3" name="Text Placeholder 2"/>
          <p:cNvSpPr>
            <a:spLocks noGrp="1"/>
          </p:cNvSpPr>
          <p:nvPr>
            <p:ph type="body" sz="quarter" idx="13"/>
          </p:nvPr>
        </p:nvSpPr>
        <p:spPr>
          <a:xfrm>
            <a:off x="457200" y="874486"/>
            <a:ext cx="8229600" cy="391886"/>
          </a:xfrm>
        </p:spPr>
        <p:txBody>
          <a:bodyPr/>
          <a:lstStyle/>
          <a:p>
            <a:r>
              <a:rPr lang="en-US" dirty="0"/>
              <a:t>Ninth Canadian Edition</a:t>
            </a:r>
          </a:p>
        </p:txBody>
      </p:sp>
      <p:sp>
        <p:nvSpPr>
          <p:cNvPr id="4" name="Text Placeholder 3"/>
          <p:cNvSpPr>
            <a:spLocks noGrp="1"/>
          </p:cNvSpPr>
          <p:nvPr>
            <p:ph type="body" sz="quarter" idx="14"/>
          </p:nvPr>
        </p:nvSpPr>
        <p:spPr/>
        <p:txBody>
          <a:bodyPr/>
          <a:lstStyle/>
          <a:p>
            <a:r>
              <a:rPr lang="en-US" dirty="0"/>
              <a:t>Chapter 11</a:t>
            </a:r>
          </a:p>
        </p:txBody>
      </p:sp>
      <p:sp>
        <p:nvSpPr>
          <p:cNvPr id="5" name="Text Placeholder 4"/>
          <p:cNvSpPr>
            <a:spLocks noGrp="1"/>
          </p:cNvSpPr>
          <p:nvPr>
            <p:ph type="body" sz="quarter" idx="15"/>
          </p:nvPr>
        </p:nvSpPr>
        <p:spPr/>
        <p:txBody>
          <a:bodyPr/>
          <a:lstStyle/>
          <a:p>
            <a:r>
              <a:rPr lang="en-US" altLang="en-US" dirty="0"/>
              <a:t>Classical Business Cycle Analysis: Market-Clearing Macroeconomics</a:t>
            </a:r>
            <a:endParaRPr lang="en-US" dirty="0"/>
          </a:p>
        </p:txBody>
      </p:sp>
      <p:sp>
        <p:nvSpPr>
          <p:cNvPr id="8" name="TextBox 7">
            <a:extLst>
              <a:ext uri="{FF2B5EF4-FFF2-40B4-BE49-F238E27FC236}">
                <a16:creationId xmlns:a16="http://schemas.microsoft.com/office/drawing/2014/main" id="{A2C34270-C674-4C7A-8A63-888166BF85CB}"/>
              </a:ext>
            </a:extLst>
          </p:cNvPr>
          <p:cNvSpPr txBox="1"/>
          <p:nvPr/>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9" name="Picture 2" descr="Macroeconomics, Ninth Canadian Edition by Andrew B. Abel">
            <a:extLst>
              <a:ext uri="{FF2B5EF4-FFF2-40B4-BE49-F238E27FC236}">
                <a16:creationId xmlns:a16="http://schemas.microsoft.com/office/drawing/2014/main" id="{B823AB59-93D1-46D7-8CAA-7C1F09141C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457200" y="1302658"/>
            <a:ext cx="3785604" cy="4988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RBC Theory and Business Cycle Facts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Fact not explained by RBC theory</a:t>
            </a:r>
          </a:p>
          <a:p>
            <a:pPr lvl="1">
              <a:buSzPct val="101000"/>
            </a:pPr>
            <a:r>
              <a:rPr lang="en-US" altLang="en-US" dirty="0"/>
              <a:t>Inflation tends to slow during or immediately after a recession, contrary to the prediction of inflation.</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Are Productivity Shocks the Only Source of Recessions?</a:t>
            </a:r>
            <a:endParaRPr lang="en-US" dirty="0"/>
          </a:p>
        </p:txBody>
      </p:sp>
      <p:sp>
        <p:nvSpPr>
          <p:cNvPr id="3" name="Content Placeholder 2"/>
          <p:cNvSpPr>
            <a:spLocks noGrp="1"/>
          </p:cNvSpPr>
          <p:nvPr>
            <p:ph idx="1"/>
          </p:nvPr>
        </p:nvSpPr>
        <p:spPr/>
        <p:txBody>
          <a:bodyPr/>
          <a:lstStyle/>
          <a:p>
            <a:pPr>
              <a:buSzPct val="101000"/>
            </a:pPr>
            <a:r>
              <a:rPr lang="en-US" altLang="en-US" dirty="0"/>
              <a:t>The assumption of RBC theorists that productivity shocks are the only source of economic fluctuations is criticized by both </a:t>
            </a:r>
            <a:r>
              <a:rPr lang="en-US" altLang="en-US" dirty="0" err="1"/>
              <a:t>Classicals</a:t>
            </a:r>
            <a:r>
              <a:rPr lang="en-US" altLang="en-US" dirty="0"/>
              <a:t> and Keynesians.</a:t>
            </a:r>
          </a:p>
          <a:p>
            <a:pPr>
              <a:buSzPct val="101000"/>
            </a:pPr>
            <a:r>
              <a:rPr lang="en-US" altLang="en-US" dirty="0"/>
              <a:t>The RBC theorists’ response is that a series of small shocks can cause large fluctuations.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Solow Residual and Technology Shocks </a:t>
            </a:r>
            <a:r>
              <a:rPr lang="en-US" altLang="en-US" sz="2000" b="0" dirty="0"/>
              <a:t>(1 of 5)</a:t>
            </a:r>
            <a:endParaRPr lang="en-US" b="0" dirty="0"/>
          </a:p>
        </p:txBody>
      </p:sp>
      <p:sp>
        <p:nvSpPr>
          <p:cNvPr id="3" name="Content Placeholder 2"/>
          <p:cNvSpPr>
            <a:spLocks noGrp="1"/>
          </p:cNvSpPr>
          <p:nvPr>
            <p:ph idx="1"/>
          </p:nvPr>
        </p:nvSpPr>
        <p:spPr/>
        <p:txBody>
          <a:bodyPr/>
          <a:lstStyle/>
          <a:p>
            <a:pPr>
              <a:buSzPct val="101000"/>
            </a:pPr>
            <a:r>
              <a:rPr lang="en-US" altLang="en-US" dirty="0"/>
              <a:t>The most common measure of productivity shocks is the </a:t>
            </a:r>
            <a:r>
              <a:rPr lang="en-US" altLang="en-US" b="1" dirty="0"/>
              <a:t>Solow residual</a:t>
            </a:r>
            <a:r>
              <a:rPr lang="en-US" altLang="en-US" dirty="0"/>
              <a:t>, an empirical measure of total factor productivity, </a:t>
            </a:r>
            <a:r>
              <a:rPr lang="en-US" altLang="en-US" i="1" dirty="0"/>
              <a:t>A</a:t>
            </a:r>
            <a:r>
              <a:rPr lang="en-US" altLang="en-US" dirty="0"/>
              <a:t>.</a:t>
            </a:r>
            <a:endParaRPr lang="en-US" altLang="en-US" sz="2400" dirty="0"/>
          </a:p>
        </p:txBody>
      </p:sp>
      <p:sp>
        <p:nvSpPr>
          <p:cNvPr id="4" name="Content Placeholder 3"/>
          <p:cNvSpPr>
            <a:spLocks noGrp="1"/>
          </p:cNvSpPr>
          <p:nvPr>
            <p:ph idx="4294967295"/>
          </p:nvPr>
        </p:nvSpPr>
        <p:spPr>
          <a:xfrm>
            <a:off x="457200" y="5181600"/>
            <a:ext cx="8229600" cy="944563"/>
          </a:xfrm>
        </p:spPr>
        <p:txBody>
          <a:bodyPr/>
          <a:lstStyle/>
          <a:p>
            <a:r>
              <a:rPr lang="en-US" altLang="en-US" dirty="0"/>
              <a:t>The Solow residual is </a:t>
            </a:r>
            <a:r>
              <a:rPr lang="en-US" altLang="en-US" dirty="0" err="1"/>
              <a:t>procyclical</a:t>
            </a:r>
            <a:r>
              <a:rPr lang="en-US" altLang="en-US" dirty="0"/>
              <a:t>.</a:t>
            </a:r>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2274863478"/>
              </p:ext>
            </p:extLst>
          </p:nvPr>
        </p:nvGraphicFramePr>
        <p:xfrm>
          <a:off x="1371960" y="3333750"/>
          <a:ext cx="5943240" cy="1218240"/>
        </p:xfrm>
        <a:graphic>
          <a:graphicData uri="http://schemas.openxmlformats.org/presentationml/2006/ole">
            <mc:AlternateContent xmlns:mc="http://schemas.openxmlformats.org/markup-compatibility/2006">
              <mc:Choice xmlns:v="urn:schemas-microsoft-com:vml" Requires="v">
                <p:oleObj spid="_x0000_s1082" name="Equation" r:id="rId3" imgW="1981080" imgH="406080" progId="Equation.DSMT4">
                  <p:embed/>
                </p:oleObj>
              </mc:Choice>
              <mc:Fallback>
                <p:oleObj name="Equation" r:id="rId3" imgW="1981080" imgH="406080" progId="Equation.DSMT4">
                  <p:embed/>
                  <p:pic>
                    <p:nvPicPr>
                      <p:cNvPr id="0" name="Picture 28"/>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960" y="3333750"/>
                        <a:ext cx="5943240" cy="1218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18717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Solow Residual and Technology Shocks </a:t>
            </a:r>
            <a:r>
              <a:rPr lang="en-US" altLang="en-US" sz="2000" b="0" dirty="0"/>
              <a:t>(2 of 5)</a:t>
            </a:r>
            <a:endParaRPr lang="en-US" dirty="0"/>
          </a:p>
        </p:txBody>
      </p:sp>
      <p:sp>
        <p:nvSpPr>
          <p:cNvPr id="4" name="Text Placeholder 3">
            <a:extLst>
              <a:ext uri="{FF2B5EF4-FFF2-40B4-BE49-F238E27FC236}">
                <a16:creationId xmlns:a16="http://schemas.microsoft.com/office/drawing/2014/main" id="{76272AC9-9F0B-47F8-AC37-485187D7AD04}"/>
              </a:ext>
            </a:extLst>
          </p:cNvPr>
          <p:cNvSpPr>
            <a:spLocks noGrp="1"/>
          </p:cNvSpPr>
          <p:nvPr>
            <p:ph type="body" sz="quarter" idx="13"/>
          </p:nvPr>
        </p:nvSpPr>
        <p:spPr>
          <a:xfrm>
            <a:off x="457200" y="5884906"/>
            <a:ext cx="8229600" cy="400110"/>
          </a:xfrm>
        </p:spPr>
        <p:txBody>
          <a:bodyPr/>
          <a:lstStyle/>
          <a:p>
            <a:r>
              <a:rPr lang="en-US" sz="1200" dirty="0">
                <a:latin typeface="Verdana" panose="020B0604030504040204" pitchFamily="34" charset="0"/>
                <a:ea typeface="Verdana" panose="020B0604030504040204" pitchFamily="34" charset="0"/>
              </a:rPr>
              <a:t>Figure 11.4 Canadian Solow Residuals, 1961-2018</a:t>
            </a:r>
            <a:endParaRPr lang="en-AU" sz="1200" dirty="0">
              <a:latin typeface="Verdana" panose="020B0604030504040204" pitchFamily="34" charset="0"/>
              <a:ea typeface="Verdana" panose="020B0604030504040204" pitchFamily="34" charset="0"/>
            </a:endParaRPr>
          </a:p>
        </p:txBody>
      </p:sp>
      <p:pic>
        <p:nvPicPr>
          <p:cNvPr id="6" name="Picture 5" descr="The horizontal axis is labeled, Year and ranges from 19 61 to 20 18 in increments of 3. The vertical axis is labeled, Solow residual and ranges from 12 to 28 in increments of 2. The line starts from 14.75 for 19 61 and gradually increases to a value of 18 by 19 73, 20 by 19 85, 22 by 19 97, and to a value of 24 by the year 2000. The line then continues to rise to 26 in 20 18. The following intervals are shaded for the entire range of the vertical axis. Mid 19 74, 19 81 to 19 83, 1990 to 19 92, and 2008 to 2009. All values are estimated.">
            <a:extLst>
              <a:ext uri="{FF2B5EF4-FFF2-40B4-BE49-F238E27FC236}">
                <a16:creationId xmlns:a16="http://schemas.microsoft.com/office/drawing/2014/main" id="{2458EC04-69A8-4449-97FD-119200C3B2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9663" y="1449000"/>
            <a:ext cx="6084675" cy="3960000"/>
          </a:xfrm>
          <a:prstGeom prst="rect">
            <a:avLst/>
          </a:prstGeom>
        </p:spPr>
      </p:pic>
    </p:spTree>
    <p:extLst>
      <p:ext uri="{BB962C8B-B14F-4D97-AF65-F5344CB8AC3E}">
        <p14:creationId xmlns:p14="http://schemas.microsoft.com/office/powerpoint/2010/main" val="2518717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Solow Residual and Technology Shocks </a:t>
            </a:r>
            <a:r>
              <a:rPr lang="en-US" altLang="en-US" sz="2000" b="0" dirty="0"/>
              <a:t>(3 of 5)</a:t>
            </a:r>
            <a:endParaRPr lang="en-US" dirty="0"/>
          </a:p>
        </p:txBody>
      </p:sp>
      <p:sp>
        <p:nvSpPr>
          <p:cNvPr id="3" name="Content Placeholder 2"/>
          <p:cNvSpPr>
            <a:spLocks noGrp="1"/>
          </p:cNvSpPr>
          <p:nvPr>
            <p:ph idx="1"/>
          </p:nvPr>
        </p:nvSpPr>
        <p:spPr/>
        <p:txBody>
          <a:bodyPr/>
          <a:lstStyle/>
          <a:p>
            <a:pPr>
              <a:buSzPct val="101000"/>
            </a:pPr>
            <a:r>
              <a:rPr lang="en-US" altLang="en-US" dirty="0"/>
              <a:t>Many question the interpretation of the Solow residual as a measure of technology.</a:t>
            </a:r>
          </a:p>
          <a:p>
            <a:pPr>
              <a:buSzPct val="101000"/>
            </a:pPr>
            <a:r>
              <a:rPr lang="en-US" altLang="en-US" dirty="0"/>
              <a:t>Some statistical studies reveal that it is also correlated with such factors as government expenditures.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Solow Residual and Technology Shocks </a:t>
            </a:r>
            <a:r>
              <a:rPr lang="en-US" altLang="en-US" sz="2000" b="0" dirty="0"/>
              <a:t>(4 of 5)</a:t>
            </a:r>
            <a:endParaRPr lang="en-US" dirty="0"/>
          </a:p>
        </p:txBody>
      </p:sp>
      <p:sp>
        <p:nvSpPr>
          <p:cNvPr id="3" name="Content Placeholder 2"/>
          <p:cNvSpPr>
            <a:spLocks noGrp="1"/>
          </p:cNvSpPr>
          <p:nvPr>
            <p:ph idx="1"/>
          </p:nvPr>
        </p:nvSpPr>
        <p:spPr/>
        <p:txBody>
          <a:bodyPr/>
          <a:lstStyle/>
          <a:p>
            <a:pPr>
              <a:buSzPct val="101000"/>
            </a:pPr>
            <a:r>
              <a:rPr lang="en-US" altLang="en-US" dirty="0"/>
              <a:t>Capital and </a:t>
            </a:r>
            <a:r>
              <a:rPr lang="en-US" altLang="en-US" dirty="0" err="1"/>
              <a:t>labour</a:t>
            </a:r>
            <a:r>
              <a:rPr lang="en-US" altLang="en-US" dirty="0"/>
              <a:t> can be used with different utilization rates </a:t>
            </a:r>
            <a:r>
              <a:rPr lang="en-US" altLang="en-US" i="1" dirty="0" err="1"/>
              <a:t>u</a:t>
            </a:r>
            <a:r>
              <a:rPr lang="en-US" altLang="en-US" i="1" baseline="-25000" dirty="0" err="1"/>
              <a:t>K</a:t>
            </a:r>
            <a:r>
              <a:rPr lang="en-US" altLang="en-US" dirty="0"/>
              <a:t> and </a:t>
            </a:r>
            <a:r>
              <a:rPr lang="en-US" altLang="en-US" i="1" dirty="0" err="1"/>
              <a:t>u</a:t>
            </a:r>
            <a:r>
              <a:rPr lang="en-US" altLang="en-US" i="1" baseline="-25000" dirty="0" err="1"/>
              <a:t>N</a:t>
            </a:r>
            <a:r>
              <a:rPr lang="en-US" altLang="en-US" i="1" dirty="0"/>
              <a:t>.</a:t>
            </a:r>
            <a:endParaRPr lang="en-US" altLang="en-US" dirty="0"/>
          </a:p>
        </p:txBody>
      </p:sp>
      <p:sp>
        <p:nvSpPr>
          <p:cNvPr id="4" name="Content Placeholder 3"/>
          <p:cNvSpPr>
            <a:spLocks noGrp="1"/>
          </p:cNvSpPr>
          <p:nvPr>
            <p:ph idx="4294967295"/>
          </p:nvPr>
        </p:nvSpPr>
        <p:spPr>
          <a:xfrm>
            <a:off x="457200" y="4721068"/>
            <a:ext cx="8229600" cy="1401763"/>
          </a:xfrm>
        </p:spPr>
        <p:txBody>
          <a:bodyPr/>
          <a:lstStyle/>
          <a:p>
            <a:r>
              <a:rPr lang="en-US" altLang="en-US" dirty="0"/>
              <a:t>The evidence of utilization of both capital and </a:t>
            </a:r>
            <a:r>
              <a:rPr lang="en-US" altLang="en-US" dirty="0" err="1"/>
              <a:t>labour</a:t>
            </a:r>
            <a:r>
              <a:rPr lang="en-US" altLang="en-US" dirty="0"/>
              <a:t> is </a:t>
            </a:r>
            <a:r>
              <a:rPr lang="en-US" altLang="en-US" dirty="0" err="1"/>
              <a:t>procyclical</a:t>
            </a:r>
            <a:r>
              <a:rPr lang="en-US" altLang="en-US" dirty="0"/>
              <a:t>.</a:t>
            </a:r>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862891743"/>
              </p:ext>
            </p:extLst>
          </p:nvPr>
        </p:nvGraphicFramePr>
        <p:xfrm>
          <a:off x="687875" y="3053454"/>
          <a:ext cx="8303725" cy="1090817"/>
        </p:xfrm>
        <a:graphic>
          <a:graphicData uri="http://schemas.openxmlformats.org/presentationml/2006/ole">
            <mc:AlternateContent xmlns:mc="http://schemas.openxmlformats.org/markup-compatibility/2006">
              <mc:Choice xmlns:v="urn:schemas-microsoft-com:vml" Requires="v">
                <p:oleObj spid="_x0000_s2104" name="Equation" r:id="rId3" imgW="3200400" imgH="419040" progId="Equation.DSMT4">
                  <p:embed/>
                </p:oleObj>
              </mc:Choice>
              <mc:Fallback>
                <p:oleObj name="Equation" r:id="rId3" imgW="3200400" imgH="419040" progId="Equation.DSMT4">
                  <p:embed/>
                  <p:pic>
                    <p:nvPicPr>
                      <p:cNvPr id="0" name="Picture 26"/>
                      <p:cNvPicPr>
                        <a:picLocks noGrp="1" noChangeAspect="1" noChangeArrowheads="1"/>
                      </p:cNvPicPr>
                      <p:nvPr/>
                    </p:nvPicPr>
                    <p:blipFill>
                      <a:blip r:embed="rId4"/>
                      <a:srcRect/>
                      <a:stretch>
                        <a:fillRect/>
                      </a:stretch>
                    </p:blipFill>
                    <p:spPr bwMode="auto">
                      <a:xfrm>
                        <a:off x="687875" y="3053454"/>
                        <a:ext cx="8303725" cy="10908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1871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Solow Residual and Technology Shocks </a:t>
            </a:r>
            <a:r>
              <a:rPr lang="en-US" altLang="en-US" sz="2000" b="0" dirty="0"/>
              <a:t>(5 of 5)</a:t>
            </a:r>
            <a:endParaRPr lang="en-US" dirty="0"/>
          </a:p>
        </p:txBody>
      </p:sp>
      <p:sp>
        <p:nvSpPr>
          <p:cNvPr id="3" name="Content Placeholder 2"/>
          <p:cNvSpPr>
            <a:spLocks noGrp="1"/>
          </p:cNvSpPr>
          <p:nvPr>
            <p:ph idx="1"/>
          </p:nvPr>
        </p:nvSpPr>
        <p:spPr/>
        <p:txBody>
          <a:bodyPr/>
          <a:lstStyle/>
          <a:p>
            <a:pPr>
              <a:buSzPct val="101000"/>
            </a:pPr>
            <a:r>
              <a:rPr lang="en-CA" altLang="en-US" b="1" dirty="0"/>
              <a:t>Labour </a:t>
            </a:r>
            <a:r>
              <a:rPr lang="en-US" altLang="en-US" b="1" dirty="0"/>
              <a:t>hoarding</a:t>
            </a:r>
            <a:r>
              <a:rPr lang="en-US" altLang="en-US" dirty="0"/>
              <a:t> occurs when due to the cost of hiring and firing workers, firms retain some workers in a recession that they would otherwise lay-off.</a:t>
            </a:r>
          </a:p>
          <a:p>
            <a:pPr>
              <a:buSzPct val="101000"/>
            </a:pPr>
            <a:r>
              <a:rPr lang="en-US" altLang="en-US" dirty="0"/>
              <a:t>Some economists find that technology shocks are </a:t>
            </a:r>
            <a:r>
              <a:rPr lang="en-US" altLang="en-US" dirty="0" err="1"/>
              <a:t>acyclical</a:t>
            </a:r>
            <a:r>
              <a:rPr lang="en-US" altLang="en-US" dirty="0"/>
              <a:t> due to lags.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Fiscal Policy Shocks in the Classical Model </a:t>
            </a:r>
            <a:r>
              <a:rPr lang="en-US" altLang="en-US" sz="2000" b="0" dirty="0"/>
              <a:t>(1 of 6)</a:t>
            </a:r>
            <a:endParaRPr lang="en-US" b="0" dirty="0"/>
          </a:p>
        </p:txBody>
      </p:sp>
      <p:sp>
        <p:nvSpPr>
          <p:cNvPr id="3" name="Content Placeholder 2"/>
          <p:cNvSpPr>
            <a:spLocks noGrp="1"/>
          </p:cNvSpPr>
          <p:nvPr>
            <p:ph idx="1"/>
          </p:nvPr>
        </p:nvSpPr>
        <p:spPr/>
        <p:txBody>
          <a:bodyPr/>
          <a:lstStyle/>
          <a:p>
            <a:pPr>
              <a:buSzPct val="101000"/>
            </a:pPr>
            <a:r>
              <a:rPr lang="en-US" altLang="en-US" dirty="0"/>
              <a:t>Classical economist argue that an increase in government purchases will not only shift </a:t>
            </a:r>
            <a:r>
              <a:rPr lang="en-US" altLang="en-US" i="1" dirty="0"/>
              <a:t>IS </a:t>
            </a:r>
            <a:r>
              <a:rPr lang="en-US" altLang="en-US" dirty="0"/>
              <a:t>up but may also shift the </a:t>
            </a:r>
            <a:r>
              <a:rPr lang="en-US" altLang="en-US" i="1" dirty="0"/>
              <a:t>FE </a:t>
            </a:r>
            <a:r>
              <a:rPr lang="en-US" altLang="en-US" dirty="0"/>
              <a:t>line to the right.</a:t>
            </a:r>
          </a:p>
          <a:p>
            <a:pPr>
              <a:buSzPct val="101000"/>
            </a:pPr>
            <a:r>
              <a:rPr lang="en-US" altLang="en-US" dirty="0"/>
              <a:t>If so, an increase in government purchases causes full employment output </a:t>
            </a:r>
            <a:r>
              <a:rPr lang="en-US" altLang="en-US" i="1" dirty="0"/>
              <a:t>Y </a:t>
            </a:r>
            <a:r>
              <a:rPr lang="en-US" altLang="en-US" dirty="0"/>
              <a:t>to increase.</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153400" cy="1097280"/>
          </a:xfrm>
        </p:spPr>
        <p:txBody>
          <a:bodyPr/>
          <a:lstStyle/>
          <a:p>
            <a:r>
              <a:rPr lang="en-US" altLang="en-US" dirty="0"/>
              <a:t>Fiscal Policy Shocks in the Classical Model </a:t>
            </a:r>
            <a:r>
              <a:rPr lang="en-US" altLang="en-US" sz="2000" b="0" dirty="0"/>
              <a:t>(2 of 6)</a:t>
            </a:r>
            <a:endParaRPr lang="en-US" dirty="0"/>
          </a:p>
        </p:txBody>
      </p:sp>
      <p:sp>
        <p:nvSpPr>
          <p:cNvPr id="3" name="Content Placeholder 2"/>
          <p:cNvSpPr>
            <a:spLocks noGrp="1"/>
          </p:cNvSpPr>
          <p:nvPr>
            <p:ph idx="1"/>
          </p:nvPr>
        </p:nvSpPr>
        <p:spPr/>
        <p:txBody>
          <a:bodyPr/>
          <a:lstStyle/>
          <a:p>
            <a:r>
              <a:rPr lang="en-US" altLang="en-US" dirty="0"/>
              <a:t>In the classical model, fiscal policy might shift the </a:t>
            </a:r>
            <a:r>
              <a:rPr lang="en-US" altLang="en-US" i="1" dirty="0"/>
              <a:t>FE </a:t>
            </a:r>
            <a:r>
              <a:rPr lang="en-US" altLang="en-US" dirty="0"/>
              <a:t>line and so affect real output through the possible effect that a change in government purchases has on wealth.</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Fiscal Policy Shocks in the Classical Model </a:t>
            </a:r>
            <a:r>
              <a:rPr lang="en-US" altLang="en-US" sz="2000" b="0" dirty="0"/>
              <a:t>(3 of 6)</a:t>
            </a:r>
            <a:endParaRPr lang="en-US" dirty="0"/>
          </a:p>
        </p:txBody>
      </p:sp>
      <p:sp>
        <p:nvSpPr>
          <p:cNvPr id="3" name="Content Placeholder 2"/>
          <p:cNvSpPr>
            <a:spLocks noGrp="1"/>
          </p:cNvSpPr>
          <p:nvPr>
            <p:ph idx="1"/>
          </p:nvPr>
        </p:nvSpPr>
        <p:spPr/>
        <p:txBody>
          <a:bodyPr/>
          <a:lstStyle/>
          <a:p>
            <a:pPr>
              <a:buSzPct val="101000"/>
            </a:pPr>
            <a:r>
              <a:rPr lang="en-US" altLang="en-US" dirty="0"/>
              <a:t>If government increases the share of the nation’s output for public spending, then people may feel their wealth has been reduced.</a:t>
            </a:r>
          </a:p>
          <a:p>
            <a:pPr>
              <a:buSzPct val="101000"/>
            </a:pPr>
            <a:r>
              <a:rPr lang="en-US" altLang="en-US" dirty="0"/>
              <a:t>Decrease in wealth increases </a:t>
            </a:r>
            <a:r>
              <a:rPr lang="en-US" altLang="en-US" dirty="0" err="1"/>
              <a:t>labour</a:t>
            </a:r>
            <a:r>
              <a:rPr lang="en-US" altLang="en-US" dirty="0"/>
              <a:t> supply of workers and therefore, increases the equilibrium level of employment and the full employment level of output.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Main Question</a:t>
            </a:r>
            <a:endParaRPr lang="en-US" dirty="0"/>
          </a:p>
        </p:txBody>
      </p:sp>
      <p:sp>
        <p:nvSpPr>
          <p:cNvPr id="3" name="Content Placeholder 2"/>
          <p:cNvSpPr>
            <a:spLocks noGrp="1"/>
          </p:cNvSpPr>
          <p:nvPr>
            <p:ph idx="1"/>
          </p:nvPr>
        </p:nvSpPr>
        <p:spPr/>
        <p:txBody>
          <a:bodyPr/>
          <a:lstStyle/>
          <a:p>
            <a:pPr>
              <a:buSzPct val="101000"/>
            </a:pPr>
            <a:r>
              <a:rPr lang="en-US" altLang="en-US" dirty="0"/>
              <a:t>How are business cycles described in the classical model?</a:t>
            </a:r>
          </a:p>
          <a:p>
            <a:pPr>
              <a:buSzPct val="101000"/>
            </a:pPr>
            <a:r>
              <a:rPr lang="en-US" altLang="en-US" dirty="0"/>
              <a:t>What is the role of money in the classical model?</a:t>
            </a:r>
          </a:p>
          <a:p>
            <a:pPr>
              <a:buSzPct val="101000"/>
            </a:pPr>
            <a:r>
              <a:rPr lang="en-US" altLang="en-US" dirty="0"/>
              <a:t>What are the misperceptions theory?</a:t>
            </a:r>
          </a:p>
          <a:p>
            <a:pPr>
              <a:buSzPct val="101000"/>
            </a:pPr>
            <a:r>
              <a:rPr lang="en-US" altLang="en-US" dirty="0"/>
              <a:t>How does rational expectation affect monetary policies?</a:t>
            </a:r>
            <a:endParaRPr lang="en-US" dirty="0"/>
          </a:p>
        </p:txBody>
      </p:sp>
    </p:spTree>
    <p:extLst>
      <p:ext uri="{BB962C8B-B14F-4D97-AF65-F5344CB8AC3E}">
        <p14:creationId xmlns:p14="http://schemas.microsoft.com/office/powerpoint/2010/main" val="535869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153400" cy="1097280"/>
          </a:xfrm>
        </p:spPr>
        <p:txBody>
          <a:bodyPr/>
          <a:lstStyle/>
          <a:p>
            <a:r>
              <a:rPr lang="en-US" altLang="en-US" dirty="0"/>
              <a:t>Fiscal Policy Shocks in the Classical Model </a:t>
            </a:r>
            <a:r>
              <a:rPr lang="en-US" altLang="en-US" sz="2000" b="0" dirty="0"/>
              <a:t>(4 of 6)</a:t>
            </a:r>
            <a:endParaRPr lang="en-US" dirty="0"/>
          </a:p>
        </p:txBody>
      </p:sp>
      <p:sp>
        <p:nvSpPr>
          <p:cNvPr id="3" name="Content Placeholder 2"/>
          <p:cNvSpPr>
            <a:spLocks noGrp="1"/>
          </p:cNvSpPr>
          <p:nvPr>
            <p:ph idx="1"/>
          </p:nvPr>
        </p:nvSpPr>
        <p:spPr/>
        <p:txBody>
          <a:bodyPr/>
          <a:lstStyle/>
          <a:p>
            <a:r>
              <a:rPr lang="en-US" altLang="en-US" dirty="0"/>
              <a:t>Increase in employment reduces the average </a:t>
            </a:r>
            <a:r>
              <a:rPr lang="en-US" altLang="en-US" dirty="0" err="1"/>
              <a:t>labour</a:t>
            </a:r>
            <a:r>
              <a:rPr lang="en-US" altLang="en-US" dirty="0"/>
              <a:t> productivity because of diminishing marginal productivity of </a:t>
            </a:r>
            <a:r>
              <a:rPr lang="en-US" altLang="en-US" dirty="0" err="1"/>
              <a:t>labour</a:t>
            </a:r>
            <a:r>
              <a:rPr lang="en-US" altLang="en-US" dirty="0"/>
              <a: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153400" cy="1097280"/>
          </a:xfrm>
        </p:spPr>
        <p:txBody>
          <a:bodyPr/>
          <a:lstStyle/>
          <a:p>
            <a:r>
              <a:rPr lang="en-US" altLang="en-US" dirty="0"/>
              <a:t>Fiscal Policy Shocks in the Classical Model </a:t>
            </a:r>
            <a:r>
              <a:rPr lang="en-US" altLang="en-US" sz="2000" b="0" dirty="0"/>
              <a:t>(5 of 6)</a:t>
            </a:r>
            <a:endParaRPr lang="en-US" dirty="0"/>
          </a:p>
        </p:txBody>
      </p:sp>
      <p:sp>
        <p:nvSpPr>
          <p:cNvPr id="3" name="Content Placeholder 2"/>
          <p:cNvSpPr>
            <a:spLocks noGrp="1"/>
          </p:cNvSpPr>
          <p:nvPr>
            <p:ph idx="1"/>
          </p:nvPr>
        </p:nvSpPr>
        <p:spPr/>
        <p:txBody>
          <a:bodyPr/>
          <a:lstStyle/>
          <a:p>
            <a:r>
              <a:rPr lang="en-US" altLang="en-US" dirty="0"/>
              <a:t>Weak correlation between GNP and the average </a:t>
            </a:r>
            <a:r>
              <a:rPr lang="en-US" altLang="en-US" dirty="0" err="1"/>
              <a:t>labour</a:t>
            </a:r>
            <a:r>
              <a:rPr lang="en-US" altLang="en-US" dirty="0"/>
              <a:t> productivity in the data implies that classical economists can claim an increase in government purchases lowers the wealth of individuals and so, causes them to increase their supply of </a:t>
            </a:r>
            <a:r>
              <a:rPr lang="en-US" altLang="en-US" dirty="0" err="1"/>
              <a:t>labour</a:t>
            </a:r>
            <a:r>
              <a:rPr lang="en-US" altLang="en-US" dirty="0"/>
              <a: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Fiscal Policy Shocks in the Classical Model </a:t>
            </a:r>
            <a:r>
              <a:rPr lang="en-US" altLang="en-US" sz="2000" b="0" dirty="0"/>
              <a:t>(6 of 6)</a:t>
            </a:r>
            <a:endParaRPr lang="en-US" dirty="0"/>
          </a:p>
        </p:txBody>
      </p:sp>
      <p:sp>
        <p:nvSpPr>
          <p:cNvPr id="3" name="Content Placeholder 2"/>
          <p:cNvSpPr>
            <a:spLocks noGrp="1"/>
          </p:cNvSpPr>
          <p:nvPr>
            <p:ph idx="1"/>
          </p:nvPr>
        </p:nvSpPr>
        <p:spPr/>
        <p:txBody>
          <a:bodyPr/>
          <a:lstStyle/>
          <a:p>
            <a:pPr>
              <a:buSzPct val="101000"/>
            </a:pPr>
            <a:r>
              <a:rPr lang="en-US" altLang="en-US" dirty="0"/>
              <a:t>Classical assumption is difficult to make!</a:t>
            </a:r>
          </a:p>
          <a:p>
            <a:pPr>
              <a:buSzPct val="101000"/>
            </a:pPr>
            <a:r>
              <a:rPr lang="en-US" altLang="en-US" dirty="0"/>
              <a:t>In practice, an increase in government purchases may have no effect or even positive effect on private wealth.</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Fiscal Policy and the Cycle</a:t>
            </a:r>
            <a:endParaRPr lang="en-US" dirty="0"/>
          </a:p>
        </p:txBody>
      </p:sp>
      <p:sp>
        <p:nvSpPr>
          <p:cNvPr id="3" name="Content Placeholder 2"/>
          <p:cNvSpPr>
            <a:spLocks noGrp="1"/>
          </p:cNvSpPr>
          <p:nvPr>
            <p:ph idx="1"/>
          </p:nvPr>
        </p:nvSpPr>
        <p:spPr/>
        <p:txBody>
          <a:bodyPr/>
          <a:lstStyle/>
          <a:p>
            <a:pPr>
              <a:buSzPct val="101000"/>
            </a:pPr>
            <a:r>
              <a:rPr lang="en-US" altLang="en-US" dirty="0"/>
              <a:t>Increased government spending may make workers worse-off and forces them to increase their supply of </a:t>
            </a:r>
            <a:r>
              <a:rPr lang="en-US" altLang="en-US" dirty="0" err="1"/>
              <a:t>labour</a:t>
            </a:r>
            <a:r>
              <a:rPr lang="en-US" altLang="en-US" dirty="0"/>
              <a:t>.</a:t>
            </a:r>
          </a:p>
          <a:p>
            <a:pPr>
              <a:buSzPct val="101000"/>
            </a:pPr>
            <a:r>
              <a:rPr lang="en-US" altLang="en-US" dirty="0"/>
              <a:t>Government spending should be used to stabilize the economy only when the benefits of doing so exceed the costs.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Unemployment in the Classical Model </a:t>
            </a:r>
            <a:r>
              <a:rPr lang="en-US" altLang="en-US" sz="2000" b="0" dirty="0"/>
              <a:t>(1 of 3)</a:t>
            </a:r>
            <a:endParaRPr lang="en-US" b="0" dirty="0"/>
          </a:p>
        </p:txBody>
      </p:sp>
      <p:sp>
        <p:nvSpPr>
          <p:cNvPr id="3" name="Content Placeholder 2"/>
          <p:cNvSpPr>
            <a:spLocks noGrp="1"/>
          </p:cNvSpPr>
          <p:nvPr>
            <p:ph idx="1"/>
          </p:nvPr>
        </p:nvSpPr>
        <p:spPr/>
        <p:txBody>
          <a:bodyPr/>
          <a:lstStyle/>
          <a:p>
            <a:pPr>
              <a:buSzPct val="101000"/>
            </a:pPr>
            <a:r>
              <a:rPr lang="en-US" altLang="en-US" dirty="0"/>
              <a:t>In the simple classical model unemployment is zero, but in reality it is not.</a:t>
            </a:r>
          </a:p>
          <a:p>
            <a:pPr>
              <a:buSzPct val="101000"/>
            </a:pPr>
            <a:r>
              <a:rPr lang="en-US" altLang="en-US" dirty="0"/>
              <a:t>Differences among workers and jobs explain not only why the unemployment rate is always greater than zero, but also why it rises so sharply in recessions.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Unemployment in the Classical Model </a:t>
            </a:r>
            <a:r>
              <a:rPr lang="en-US" altLang="en-US" sz="2000" b="0" dirty="0"/>
              <a:t>(2 of 3)</a:t>
            </a:r>
            <a:endParaRPr lang="en-US" dirty="0"/>
          </a:p>
        </p:txBody>
      </p:sp>
      <p:sp>
        <p:nvSpPr>
          <p:cNvPr id="3" name="Content Placeholder 2"/>
          <p:cNvSpPr>
            <a:spLocks noGrp="1"/>
          </p:cNvSpPr>
          <p:nvPr>
            <p:ph idx="1"/>
          </p:nvPr>
        </p:nvSpPr>
        <p:spPr/>
        <p:txBody>
          <a:bodyPr/>
          <a:lstStyle/>
          <a:p>
            <a:r>
              <a:rPr lang="en-US" altLang="en-US" dirty="0"/>
              <a:t>Many economists believe that the dynamic reallocation of workers between sectors is an important source of unemployment.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Unemployment in the Classical Model </a:t>
            </a:r>
            <a:r>
              <a:rPr lang="en-US" altLang="en-US" sz="2000" b="0" dirty="0"/>
              <a:t>(3 of 3)</a:t>
            </a:r>
            <a:endParaRPr lang="en-US" dirty="0"/>
          </a:p>
        </p:txBody>
      </p:sp>
      <p:sp>
        <p:nvSpPr>
          <p:cNvPr id="3" name="Content Placeholder 2"/>
          <p:cNvSpPr>
            <a:spLocks noGrp="1"/>
          </p:cNvSpPr>
          <p:nvPr>
            <p:ph idx="1"/>
          </p:nvPr>
        </p:nvSpPr>
        <p:spPr/>
        <p:txBody>
          <a:bodyPr/>
          <a:lstStyle/>
          <a:p>
            <a:r>
              <a:rPr lang="en-US" altLang="en-US" dirty="0"/>
              <a:t>Classical economists point out that fiscal policy cannot directly address the microeconomic level problem arising from the mismatch.</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Monetary Policy and the Economy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Classical economists view money as neutral for any time horizon.</a:t>
            </a:r>
          </a:p>
          <a:p>
            <a:pPr>
              <a:buSzPct val="101000"/>
            </a:pPr>
            <a:r>
              <a:rPr lang="en-US" altLang="en-US" dirty="0"/>
              <a:t>The fact that money is a leading </a:t>
            </a:r>
            <a:r>
              <a:rPr lang="en-US" altLang="en-US" dirty="0" err="1"/>
              <a:t>procyclical</a:t>
            </a:r>
            <a:r>
              <a:rPr lang="en-US" altLang="en-US" dirty="0"/>
              <a:t> variable is inconsistent with the predictions of the classical model.</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Monetary Policy and the Economy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Classical economists argue that reverse causation can explain the </a:t>
            </a:r>
            <a:r>
              <a:rPr lang="en-US" altLang="en-US" dirty="0" err="1"/>
              <a:t>procyclical</a:t>
            </a:r>
            <a:r>
              <a:rPr lang="en-US" altLang="en-US" dirty="0"/>
              <a:t> </a:t>
            </a:r>
            <a:r>
              <a:rPr lang="en-US" altLang="en-US" dirty="0" err="1"/>
              <a:t>behaviour</a:t>
            </a:r>
            <a:r>
              <a:rPr lang="en-US" altLang="en-US" dirty="0"/>
              <a:t> of money.</a:t>
            </a:r>
          </a:p>
          <a:p>
            <a:pPr>
              <a:buSzPct val="101000"/>
            </a:pPr>
            <a:r>
              <a:rPr lang="en-US" altLang="en-US" b="1" dirty="0"/>
              <a:t>Reverse causation </a:t>
            </a:r>
            <a:r>
              <a:rPr lang="en-US" altLang="en-US" dirty="0"/>
              <a:t>means that expected future increases and decreases in output cause increases and decreases in the money supply.</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Evidence on the </a:t>
            </a:r>
            <a:r>
              <a:rPr lang="en-US" altLang="en-US" dirty="0" err="1"/>
              <a:t>Nonneutrality</a:t>
            </a:r>
            <a:r>
              <a:rPr lang="en-US" altLang="en-US" dirty="0"/>
              <a:t> of Money</a:t>
            </a:r>
            <a:endParaRPr lang="en-US" dirty="0"/>
          </a:p>
        </p:txBody>
      </p:sp>
      <p:sp>
        <p:nvSpPr>
          <p:cNvPr id="3" name="Content Placeholder 2"/>
          <p:cNvSpPr>
            <a:spLocks noGrp="1"/>
          </p:cNvSpPr>
          <p:nvPr>
            <p:ph idx="1"/>
          </p:nvPr>
        </p:nvSpPr>
        <p:spPr/>
        <p:txBody>
          <a:bodyPr/>
          <a:lstStyle/>
          <a:p>
            <a:pPr>
              <a:buSzPct val="101000"/>
            </a:pPr>
            <a:r>
              <a:rPr lang="en-US" altLang="en-US" dirty="0"/>
              <a:t>Reverse causation cannot explain the entire relationship between money and real income. Friedman and Schwartz found that:</a:t>
            </a:r>
          </a:p>
          <a:p>
            <a:pPr lvl="1">
              <a:buSzPct val="101000"/>
            </a:pPr>
            <a:r>
              <a:rPr lang="en-US" altLang="en-US" dirty="0"/>
              <a:t>money is </a:t>
            </a:r>
            <a:r>
              <a:rPr lang="en-US" altLang="en-US" dirty="0" err="1"/>
              <a:t>procyclical</a:t>
            </a:r>
            <a:r>
              <a:rPr lang="en-US" altLang="en-US" dirty="0"/>
              <a:t>;</a:t>
            </a:r>
          </a:p>
          <a:p>
            <a:pPr lvl="1">
              <a:buSzPct val="101000"/>
            </a:pPr>
            <a:r>
              <a:rPr lang="en-US" altLang="en-US" dirty="0"/>
              <a:t>monetary changes have an independent origin.</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Business Cycle in a Classical Model</a:t>
            </a:r>
            <a:endParaRPr lang="en-US" dirty="0"/>
          </a:p>
        </p:txBody>
      </p:sp>
      <p:sp>
        <p:nvSpPr>
          <p:cNvPr id="3" name="Content Placeholder 2"/>
          <p:cNvSpPr>
            <a:spLocks noGrp="1"/>
          </p:cNvSpPr>
          <p:nvPr>
            <p:ph idx="1"/>
          </p:nvPr>
        </p:nvSpPr>
        <p:spPr/>
        <p:txBody>
          <a:bodyPr/>
          <a:lstStyle/>
          <a:p>
            <a:pPr>
              <a:buSzPct val="101000"/>
            </a:pPr>
            <a:r>
              <a:rPr lang="en-US" altLang="en-US" dirty="0"/>
              <a:t>We assume that prices and wages adjust rapidly.</a:t>
            </a:r>
          </a:p>
          <a:p>
            <a:pPr>
              <a:buSzPct val="101000"/>
            </a:pPr>
            <a:r>
              <a:rPr lang="en-US" altLang="en-US" dirty="0"/>
              <a:t>So, the economy is in or near the general equilibrium.</a:t>
            </a:r>
          </a:p>
          <a:p>
            <a:pPr>
              <a:buSzPct val="101000"/>
            </a:pPr>
            <a:r>
              <a:rPr lang="en-US" altLang="en-US" dirty="0"/>
              <a:t>A challenge of the classical theory of business cycle is a fact that the money stock leads the cycle when money should be neutral.</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Misperceptions Theory </a:t>
            </a:r>
            <a:r>
              <a:rPr lang="en-US" altLang="en-US" sz="2000" b="0" dirty="0"/>
              <a:t>(1 of 6)</a:t>
            </a:r>
            <a:endParaRPr lang="en-US" b="0" dirty="0"/>
          </a:p>
        </p:txBody>
      </p:sp>
      <p:sp>
        <p:nvSpPr>
          <p:cNvPr id="3" name="Content Placeholder 2"/>
          <p:cNvSpPr>
            <a:spLocks noGrp="1"/>
          </p:cNvSpPr>
          <p:nvPr>
            <p:ph idx="1"/>
          </p:nvPr>
        </p:nvSpPr>
        <p:spPr/>
        <p:txBody>
          <a:bodyPr/>
          <a:lstStyle/>
          <a:p>
            <a:pPr>
              <a:buSzPct val="101000"/>
            </a:pPr>
            <a:r>
              <a:rPr lang="en-US" altLang="en-US" dirty="0"/>
              <a:t>Most economists believe that money is not neutral.</a:t>
            </a:r>
          </a:p>
          <a:p>
            <a:pPr>
              <a:buSzPct val="101000"/>
            </a:pPr>
            <a:r>
              <a:rPr lang="en-US" altLang="en-US" dirty="0"/>
              <a:t>The </a:t>
            </a:r>
            <a:r>
              <a:rPr lang="en-US" altLang="en-US" b="1" dirty="0"/>
              <a:t>misperceptions theory </a:t>
            </a:r>
            <a:r>
              <a:rPr lang="en-US" altLang="en-US" dirty="0"/>
              <a:t>implies that the </a:t>
            </a:r>
            <a:r>
              <a:rPr lang="en-US" altLang="en-US" i="1" dirty="0"/>
              <a:t>SRAS </a:t>
            </a:r>
            <a:r>
              <a:rPr lang="en-US" altLang="en-US" dirty="0"/>
              <a:t>curve is upward sloping even when prices adjust quickly.</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Misperceptions Theory </a:t>
            </a:r>
            <a:r>
              <a:rPr lang="en-US" altLang="en-US" sz="2000" b="0" dirty="0"/>
              <a:t>(2 of 6)</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altLang="en-US" dirty="0"/>
                  <a:t>The misperception theory says that the aggregate quantity of output supplied rises above the full-employment level, </a:t>
                </a:r>
                <a14:m>
                  <m:oMath xmlns:m="http://schemas.openxmlformats.org/officeDocument/2006/math">
                    <m:acc>
                      <m:accPr>
                        <m:chr m:val="̅"/>
                        <m:ctrlPr>
                          <a:rPr lang="en-US" altLang="en-US" b="1" i="1" dirty="0" smtClean="0">
                            <a:latin typeface="Cambria Math" panose="02040503050406030204" pitchFamily="18" charset="0"/>
                          </a:rPr>
                        </m:ctrlPr>
                      </m:accPr>
                      <m:e>
                        <m:r>
                          <a:rPr lang="en-US" altLang="en-US" b="1" i="0" dirty="0" smtClean="0">
                            <a:latin typeface="+mj-lt"/>
                          </a:rPr>
                          <m:t>𝐘</m:t>
                        </m:r>
                      </m:e>
                    </m:acc>
                  </m:oMath>
                </a14:m>
                <a:r>
                  <a:rPr lang="en-US" altLang="en-US" dirty="0"/>
                  <a:t> when the aggregate price level, </a:t>
                </a:r>
                <a:r>
                  <a:rPr lang="en-US" altLang="en-US" i="1" dirty="0"/>
                  <a:t>P</a:t>
                </a:r>
                <a:r>
                  <a:rPr lang="en-US" altLang="en-US" dirty="0"/>
                  <a:t>, is higher than expected.</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444" t="-2426" r="-2222"/>
                </a:stretch>
              </a:blipFill>
            </p:spPr>
            <p:txBody>
              <a:bodyPr/>
              <a:lstStyle/>
              <a:p>
                <a:r>
                  <a:rPr lang="en-AU">
                    <a:noFill/>
                  </a:rPr>
                  <a:t> </a:t>
                </a:r>
              </a:p>
            </p:txBody>
          </p:sp>
        </mc:Fallback>
      </mc:AlternateContent>
    </p:spTree>
    <p:extLst>
      <p:ext uri="{BB962C8B-B14F-4D97-AF65-F5344CB8AC3E}">
        <p14:creationId xmlns:p14="http://schemas.microsoft.com/office/powerpoint/2010/main" val="2518717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Misperceptions Theory </a:t>
            </a:r>
            <a:r>
              <a:rPr lang="en-US" altLang="en-US" sz="2000" b="0" dirty="0"/>
              <a:t>(3 of 6)</a:t>
            </a:r>
            <a:endParaRPr lang="en-US" dirty="0"/>
          </a:p>
        </p:txBody>
      </p:sp>
      <p:sp>
        <p:nvSpPr>
          <p:cNvPr id="3" name="Content Placeholder 2"/>
          <p:cNvSpPr>
            <a:spLocks noGrp="1"/>
          </p:cNvSpPr>
          <p:nvPr>
            <p:ph idx="1"/>
          </p:nvPr>
        </p:nvSpPr>
        <p:spPr/>
        <p:txBody>
          <a:bodyPr/>
          <a:lstStyle/>
          <a:p>
            <a:pPr>
              <a:buSzPct val="101000"/>
            </a:pPr>
            <a:r>
              <a:rPr lang="en-US" altLang="en-US" dirty="0"/>
              <a:t>The </a:t>
            </a:r>
            <a:r>
              <a:rPr lang="en-US" altLang="en-US" b="1" dirty="0"/>
              <a:t>aggregate supply curve </a:t>
            </a:r>
            <a:r>
              <a:rPr lang="en-US" altLang="en-US" dirty="0"/>
              <a:t>relates the aggregate amount of output produced to the general price level.</a:t>
            </a:r>
          </a:p>
          <a:p>
            <a:pPr>
              <a:buSzPct val="101000"/>
            </a:pPr>
            <a:r>
              <a:rPr lang="en-US" altLang="en-US" dirty="0"/>
              <a:t>A producer does not know the general price level and forms expectations of it.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Misperceptions Theory </a:t>
            </a:r>
            <a:r>
              <a:rPr lang="en-US" altLang="en-US" sz="2000" b="0" dirty="0"/>
              <a:t>(4 of 6)</a:t>
            </a:r>
            <a:endParaRPr lang="en-US" dirty="0"/>
          </a:p>
        </p:txBody>
      </p:sp>
      <p:sp>
        <p:nvSpPr>
          <p:cNvPr id="3" name="Content Placeholder 2"/>
          <p:cNvSpPr>
            <a:spLocks noGrp="1"/>
          </p:cNvSpPr>
          <p:nvPr>
            <p:ph idx="1"/>
          </p:nvPr>
        </p:nvSpPr>
        <p:spPr>
          <a:xfrm>
            <a:off x="457200" y="1600201"/>
            <a:ext cx="8229600" cy="1371600"/>
          </a:xfrm>
        </p:spPr>
        <p:txBody>
          <a:bodyPr/>
          <a:lstStyle/>
          <a:p>
            <a:pPr>
              <a:lnSpc>
                <a:spcPct val="90000"/>
              </a:lnSpc>
              <a:buSzPct val="101000"/>
            </a:pPr>
            <a:r>
              <a:rPr lang="en-US" altLang="en-US" dirty="0"/>
              <a:t>If an actual price level, </a:t>
            </a:r>
            <a:r>
              <a:rPr lang="en-US" altLang="en-US" i="1" dirty="0"/>
              <a:t>P</a:t>
            </a:r>
            <a:r>
              <a:rPr lang="en-US" altLang="en-US" dirty="0"/>
              <a:t>, rises above the expected price level, </a:t>
            </a:r>
            <a:r>
              <a:rPr lang="en-US" altLang="en-US" i="1" dirty="0" err="1"/>
              <a:t>P</a:t>
            </a:r>
            <a:r>
              <a:rPr lang="en-US" altLang="en-US" i="1" baseline="30000" dirty="0" err="1"/>
              <a:t>e</a:t>
            </a:r>
            <a:r>
              <a:rPr lang="en-US" altLang="en-US" dirty="0"/>
              <a:t>, the producer responds by producing a higher level of output,</a:t>
            </a:r>
            <a:endParaRPr lang="en-US" altLang="en-US" i="1"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4294013779"/>
              </p:ext>
            </p:extLst>
          </p:nvPr>
        </p:nvGraphicFramePr>
        <p:xfrm>
          <a:off x="2514600" y="3429000"/>
          <a:ext cx="3504600" cy="685800"/>
        </p:xfrm>
        <a:graphic>
          <a:graphicData uri="http://schemas.openxmlformats.org/presentationml/2006/ole">
            <mc:AlternateContent xmlns:mc="http://schemas.openxmlformats.org/markup-compatibility/2006">
              <mc:Choice xmlns:v="urn:schemas-microsoft-com:vml" Requires="v">
                <p:oleObj spid="_x0000_s3123" name="Equation" r:id="rId3" imgW="1168200" imgH="228600" progId="Equation.DSMT4">
                  <p:embed/>
                </p:oleObj>
              </mc:Choice>
              <mc:Fallback>
                <p:oleObj name="Equation" r:id="rId3" imgW="1168200" imgH="228600" progId="Equation.DSMT4">
                  <p:embed/>
                  <p:pic>
                    <p:nvPicPr>
                      <p:cNvPr id="0" name="Picture 21"/>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3429000"/>
                        <a:ext cx="35046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ontent Placeholder 3"/>
          <p:cNvSpPr>
            <a:spLocks noGrp="1"/>
          </p:cNvSpPr>
          <p:nvPr>
            <p:ph idx="13"/>
          </p:nvPr>
        </p:nvSpPr>
        <p:spPr>
          <a:xfrm>
            <a:off x="457200" y="4922837"/>
            <a:ext cx="8229600" cy="944563"/>
          </a:xfrm>
        </p:spPr>
        <p:txBody>
          <a:bodyPr/>
          <a:lstStyle/>
          <a:p>
            <a:pPr marL="0" indent="0">
              <a:buNone/>
            </a:pPr>
            <a:r>
              <a:rPr lang="en-US" altLang="en-US" dirty="0"/>
              <a:t>where</a:t>
            </a:r>
            <a:r>
              <a:rPr lang="en-US" altLang="en-US" i="1" dirty="0"/>
              <a:t> b</a:t>
            </a:r>
            <a:r>
              <a:rPr lang="en-US" altLang="en-US" dirty="0"/>
              <a:t> is a positive number that describes how strongly output responds when </a:t>
            </a:r>
            <a:r>
              <a:rPr lang="en-US" altLang="en-US" i="1" dirty="0"/>
              <a:t>P</a:t>
            </a:r>
            <a:r>
              <a:rPr lang="en-US" altLang="en-US" dirty="0"/>
              <a:t> &gt; </a:t>
            </a:r>
            <a:r>
              <a:rPr lang="en-US" altLang="en-US" i="1" dirty="0" err="1"/>
              <a:t>P</a:t>
            </a:r>
            <a:r>
              <a:rPr lang="en-US" altLang="en-US" i="1" baseline="30000" dirty="0" err="1"/>
              <a:t>e</a:t>
            </a:r>
            <a:r>
              <a:rPr lang="en-US" altLang="en-US" dirty="0"/>
              <a: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Misperceptions Theory </a:t>
            </a:r>
            <a:r>
              <a:rPr lang="en-US" altLang="en-US" sz="2000" b="0" dirty="0"/>
              <a:t>(5 of 6)</a:t>
            </a:r>
            <a:endParaRPr lang="en-US" dirty="0"/>
          </a:p>
        </p:txBody>
      </p:sp>
      <p:sp>
        <p:nvSpPr>
          <p:cNvPr id="3" name="Content Placeholder 2"/>
          <p:cNvSpPr>
            <a:spLocks noGrp="1"/>
          </p:cNvSpPr>
          <p:nvPr>
            <p:ph idx="1"/>
          </p:nvPr>
        </p:nvSpPr>
        <p:spPr/>
        <p:txBody>
          <a:bodyPr/>
          <a:lstStyle/>
          <a:p>
            <a:pPr>
              <a:buSzPct val="101000"/>
            </a:pPr>
            <a:r>
              <a:rPr lang="en-US" altLang="en-US" dirty="0"/>
              <a:t>The </a:t>
            </a:r>
            <a:r>
              <a:rPr lang="en-US" altLang="en-US" b="1" dirty="0"/>
              <a:t>short-run aggregate supply curve </a:t>
            </a:r>
            <a:r>
              <a:rPr lang="en-US" altLang="en-US" dirty="0"/>
              <a:t>applies to the period of time when the price level has yet to fully adjust.</a:t>
            </a:r>
          </a:p>
          <a:p>
            <a:pPr>
              <a:buSzPct val="101000"/>
            </a:pPr>
            <a:r>
              <a:rPr lang="en-US" altLang="en-US" dirty="0"/>
              <a:t>In the long run, people learn what is actually happening to prices and the expected price level adjusts to the actual price level.</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Misperceptions Theory </a:t>
            </a:r>
            <a:r>
              <a:rPr lang="en-US" altLang="en-US" sz="2000" b="0" dirty="0"/>
              <a:t>(6 of 6)</a:t>
            </a:r>
            <a:endParaRPr lang="en-US" dirty="0"/>
          </a:p>
        </p:txBody>
      </p:sp>
      <p:sp>
        <p:nvSpPr>
          <p:cNvPr id="3" name="Content Placeholder 2"/>
          <p:cNvSpPr>
            <a:spLocks noGrp="1"/>
          </p:cNvSpPr>
          <p:nvPr>
            <p:ph idx="1"/>
          </p:nvPr>
        </p:nvSpPr>
        <p:spPr/>
        <p:txBody>
          <a:bodyPr/>
          <a:lstStyle/>
          <a:p>
            <a:pPr>
              <a:buSzPct val="101000"/>
            </a:pPr>
            <a:r>
              <a:rPr lang="en-US" altLang="en-US" dirty="0"/>
              <a:t>In the long-run the observed price level turns out to be what was expected.</a:t>
            </a:r>
          </a:p>
          <a:p>
            <a:pPr>
              <a:buSzPct val="101000"/>
            </a:pPr>
            <a:r>
              <a:rPr lang="en-US" altLang="en-US" dirty="0"/>
              <a:t>The </a:t>
            </a:r>
            <a:r>
              <a:rPr lang="en-US" altLang="en-US" i="1" dirty="0"/>
              <a:t>SRAS</a:t>
            </a:r>
            <a:r>
              <a:rPr lang="en-US" altLang="en-US" dirty="0"/>
              <a:t> must always intersect </a:t>
            </a:r>
            <a:r>
              <a:rPr lang="en-US" altLang="en-US" i="1" dirty="0"/>
              <a:t>LRAS</a:t>
            </a:r>
            <a:r>
              <a:rPr lang="en-US" altLang="en-US" dirty="0"/>
              <a:t> at the expected price level.</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Aggregate Demand And Aggregate Supply Equilibrium </a:t>
            </a:r>
            <a:r>
              <a:rPr lang="en-US" altLang="en-US" sz="2000" b="0" dirty="0"/>
              <a:t>(1 of 2)</a:t>
            </a:r>
            <a:endParaRPr lang="en-US" b="0" dirty="0"/>
          </a:p>
        </p:txBody>
      </p:sp>
      <p:sp>
        <p:nvSpPr>
          <p:cNvPr id="3" name="Content Placeholder 2"/>
          <p:cNvSpPr>
            <a:spLocks noGrp="1"/>
          </p:cNvSpPr>
          <p:nvPr>
            <p:ph idx="1"/>
          </p:nvPr>
        </p:nvSpPr>
        <p:spPr/>
        <p:txBody>
          <a:bodyPr/>
          <a:lstStyle/>
          <a:p>
            <a:r>
              <a:rPr lang="en-US" altLang="en-US" dirty="0"/>
              <a:t>The reason to introduce AD-AS model is to relax the assumption that “what households and firms expect to see and experience in the future is not affected by what they see and experience today.”</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Aggregate Demand And Aggregate Supply Equilibrium </a:t>
            </a:r>
            <a:r>
              <a:rPr lang="en-US" altLang="en-US" sz="2000" b="0" dirty="0"/>
              <a:t>(2 of 2)</a:t>
            </a:r>
            <a:endParaRPr lang="en-US" dirty="0"/>
          </a:p>
        </p:txBody>
      </p:sp>
      <p:sp>
        <p:nvSpPr>
          <p:cNvPr id="3" name="Content Placeholder 2"/>
          <p:cNvSpPr>
            <a:spLocks noGrp="1"/>
          </p:cNvSpPr>
          <p:nvPr>
            <p:ph idx="1"/>
          </p:nvPr>
        </p:nvSpPr>
        <p:spPr/>
        <p:txBody>
          <a:bodyPr/>
          <a:lstStyle/>
          <a:p>
            <a:r>
              <a:rPr lang="en-US" altLang="en-US" dirty="0"/>
              <a:t>We now allow current events, including the announcements of policymakers, to influence how households and firms make plans with respect to their consumption, investment, and employment choices.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Rational Price Expectations </a:t>
            </a:r>
            <a:r>
              <a:rPr lang="en-US" altLang="en-US" sz="2000" b="0" dirty="0"/>
              <a:t>(1 of 2)</a:t>
            </a:r>
            <a:endParaRPr lang="en-US" b="0" dirty="0"/>
          </a:p>
        </p:txBody>
      </p:sp>
      <p:sp>
        <p:nvSpPr>
          <p:cNvPr id="3" name="Content Placeholder 2"/>
          <p:cNvSpPr>
            <a:spLocks noGrp="1"/>
          </p:cNvSpPr>
          <p:nvPr>
            <p:ph idx="1"/>
          </p:nvPr>
        </p:nvSpPr>
        <p:spPr/>
        <p:txBody>
          <a:bodyPr/>
          <a:lstStyle/>
          <a:p>
            <a:r>
              <a:rPr lang="en-US" altLang="en-US" dirty="0"/>
              <a:t>The hypothesis of </a:t>
            </a:r>
            <a:r>
              <a:rPr lang="en-US" altLang="en-US" b="1" dirty="0"/>
              <a:t>rational expectations</a:t>
            </a:r>
            <a:r>
              <a:rPr lang="en-US" altLang="en-US" dirty="0"/>
              <a:t> states that the public’s forecasts of various economic variables, including the price level, are based on a reasoned and an intelligent examination of available economic data.</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Rational Price Expectations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The </a:t>
            </a:r>
            <a:r>
              <a:rPr lang="en-US" altLang="en-US" b="1" dirty="0"/>
              <a:t>rational price expectation </a:t>
            </a:r>
            <a:r>
              <a:rPr lang="en-US" altLang="en-US" dirty="0"/>
              <a:t>is formed given the expected position of the aggregate demand curve.</a:t>
            </a:r>
          </a:p>
          <a:p>
            <a:pPr>
              <a:buSzPct val="101000"/>
            </a:pPr>
            <a:r>
              <a:rPr lang="en-US" altLang="en-US" dirty="0"/>
              <a:t>If the expectation is correct, the actual price level will correspond to the expected price level.</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Real Business Cycle Theory </a:t>
            </a:r>
            <a:r>
              <a:rPr lang="en-US" altLang="en-US" sz="2000" b="0" dirty="0"/>
              <a:t>(1 of 3)</a:t>
            </a:r>
            <a:endParaRPr lang="en-US" b="0" dirty="0"/>
          </a:p>
        </p:txBody>
      </p:sp>
      <p:sp>
        <p:nvSpPr>
          <p:cNvPr id="3" name="Content Placeholder 2"/>
          <p:cNvSpPr>
            <a:spLocks noGrp="1"/>
          </p:cNvSpPr>
          <p:nvPr>
            <p:ph idx="1"/>
          </p:nvPr>
        </p:nvSpPr>
        <p:spPr/>
        <p:txBody>
          <a:bodyPr/>
          <a:lstStyle/>
          <a:p>
            <a:r>
              <a:rPr lang="en-US" altLang="en-US" dirty="0"/>
              <a:t>The </a:t>
            </a:r>
            <a:r>
              <a:rPr lang="en-US" altLang="en-US" b="1" dirty="0"/>
              <a:t>real business cycle (RBC) theory </a:t>
            </a:r>
            <a:r>
              <a:rPr lang="en-US" altLang="en-US" dirty="0"/>
              <a:t>argues that real shocks to the economy are the primary cause of business cycle.</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Monetary Policy and the Money Supply</a:t>
            </a:r>
            <a:endParaRPr lang="en-US" dirty="0"/>
          </a:p>
        </p:txBody>
      </p:sp>
      <p:sp>
        <p:nvSpPr>
          <p:cNvPr id="3" name="Content Placeholder 2"/>
          <p:cNvSpPr>
            <a:spLocks noGrp="1"/>
          </p:cNvSpPr>
          <p:nvPr>
            <p:ph idx="1"/>
          </p:nvPr>
        </p:nvSpPr>
        <p:spPr/>
        <p:txBody>
          <a:bodyPr/>
          <a:lstStyle/>
          <a:p>
            <a:r>
              <a:rPr lang="en-US" altLang="en-US" dirty="0"/>
              <a:t>Unanticipated changes in money supply have real effects in the short-run, but anticipated changes are neutral and have no real effects.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Unanticipated Changes in the Money Supply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Suppose the Bank of Canada increases</a:t>
            </a:r>
            <a:r>
              <a:rPr lang="en-US" altLang="en-US" i="1" dirty="0"/>
              <a:t> M</a:t>
            </a:r>
            <a:r>
              <a:rPr lang="en-US" altLang="en-US" dirty="0"/>
              <a:t>, unexpectedly and without publicity.</a:t>
            </a:r>
          </a:p>
          <a:p>
            <a:pPr>
              <a:buSzPct val="101000"/>
            </a:pPr>
            <a:r>
              <a:rPr lang="en-US" altLang="en-US" dirty="0"/>
              <a:t>The AD curve shifts up, the short-run equilibrium price level increases.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Unanticipated Changes in the Money Supply </a:t>
            </a:r>
            <a:r>
              <a:rPr lang="en-US" altLang="en-US" sz="2000" b="0" dirty="0"/>
              <a:t>(2 of 2)</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a:buSzPct val="101000"/>
                </a:pPr>
                <a:r>
                  <a:rPr lang="en-US" altLang="en-US" i="1" dirty="0"/>
                  <a:t>Y</a:t>
                </a:r>
                <a:r>
                  <a:rPr lang="en-US" altLang="en-US" dirty="0"/>
                  <a:t> exceeds</a:t>
                </a:r>
                <a:r>
                  <a:rPr lang="en-US" altLang="en-US" b="1" dirty="0"/>
                  <a:t> </a:t>
                </a:r>
                <a14:m>
                  <m:oMath xmlns:m="http://schemas.openxmlformats.org/officeDocument/2006/math">
                    <m:acc>
                      <m:accPr>
                        <m:chr m:val="̅"/>
                        <m:ctrlPr>
                          <a:rPr lang="en-US" altLang="en-US" b="1" i="1" dirty="0">
                            <a:latin typeface="Cambria Math" panose="02040503050406030204" pitchFamily="18" charset="0"/>
                          </a:rPr>
                        </m:ctrlPr>
                      </m:accPr>
                      <m:e>
                        <m:r>
                          <a:rPr lang="en-US" altLang="en-US" b="1" i="1" dirty="0">
                            <a:latin typeface="Cambria Math" panose="02040503050406030204" pitchFamily="18" charset="0"/>
                          </a:rPr>
                          <m:t>𝒀</m:t>
                        </m:r>
                      </m:e>
                    </m:acc>
                  </m:oMath>
                </a14:m>
                <a:r>
                  <a:rPr lang="en-US" altLang="en-US" dirty="0"/>
                  <a:t>, money is not neutral.</a:t>
                </a:r>
              </a:p>
              <a:p>
                <a:pPr>
                  <a:buSzPct val="101000"/>
                </a:pPr>
                <a:r>
                  <a:rPr lang="en-US" altLang="en-US" dirty="0"/>
                  <a:t>In the long-run people learn about true prices, adjust their </a:t>
                </a:r>
                <a:r>
                  <a:rPr lang="en-US" altLang="en-US" i="1" dirty="0" err="1"/>
                  <a:t>P</a:t>
                </a:r>
                <a:r>
                  <a:rPr lang="en-US" altLang="en-US" i="1" baseline="30000" dirty="0" err="1"/>
                  <a:t>e</a:t>
                </a:r>
                <a:r>
                  <a:rPr lang="en-US" altLang="en-US" dirty="0"/>
                  <a:t> and equilibrium </a:t>
                </a:r>
                <a:r>
                  <a:rPr lang="en-US" altLang="en-US" i="1" dirty="0"/>
                  <a:t>P</a:t>
                </a:r>
                <a:r>
                  <a:rPr lang="en-US" altLang="en-US" dirty="0"/>
                  <a:t> goes up.</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444" t="-2426"/>
                </a:stretch>
              </a:blipFill>
            </p:spPr>
            <p:txBody>
              <a:bodyPr/>
              <a:lstStyle/>
              <a:p>
                <a:r>
                  <a:rPr lang="en-AU">
                    <a:noFill/>
                  </a:rPr>
                  <a:t> </a:t>
                </a:r>
              </a:p>
            </p:txBody>
          </p:sp>
        </mc:Fallback>
      </mc:AlternateContent>
    </p:spTree>
    <p:extLst>
      <p:ext uri="{BB962C8B-B14F-4D97-AF65-F5344CB8AC3E}">
        <p14:creationId xmlns:p14="http://schemas.microsoft.com/office/powerpoint/2010/main" val="2518717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Anticipated Changes in the Money Supply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Suppose the Bank of Canada announces an increase in</a:t>
            </a:r>
            <a:r>
              <a:rPr lang="en-US" altLang="en-US" i="1" dirty="0"/>
              <a:t> M</a:t>
            </a:r>
            <a:r>
              <a:rPr lang="en-US" altLang="en-US" dirty="0"/>
              <a:t>.</a:t>
            </a:r>
          </a:p>
          <a:p>
            <a:pPr>
              <a:buSzPct val="101000"/>
            </a:pPr>
            <a:r>
              <a:rPr lang="en-US" altLang="en-US" dirty="0"/>
              <a:t>The AD curve shifts up.</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Anticipated Changes in the Money Supply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The expected price level rises, the </a:t>
            </a:r>
            <a:r>
              <a:rPr lang="en-US" altLang="en-US" i="1" dirty="0"/>
              <a:t>SRAS</a:t>
            </a:r>
            <a:r>
              <a:rPr lang="en-US" altLang="en-US" dirty="0"/>
              <a:t> curve shifts up, and equilibrium </a:t>
            </a:r>
            <a:r>
              <a:rPr lang="en-US" altLang="en-US" i="1" dirty="0"/>
              <a:t>P</a:t>
            </a:r>
            <a:r>
              <a:rPr lang="en-US" altLang="en-US" dirty="0"/>
              <a:t> goes up.</a:t>
            </a:r>
            <a:endParaRPr lang="en-CA" altLang="en-US" dirty="0"/>
          </a:p>
          <a:p>
            <a:pPr>
              <a:buSzPct val="101000"/>
            </a:pPr>
            <a:r>
              <a:rPr lang="en-US" altLang="en-US" i="1" dirty="0"/>
              <a:t>Y</a:t>
            </a:r>
            <a:r>
              <a:rPr lang="en-US" altLang="en-US" dirty="0"/>
              <a:t> is not affected, money is neutral.</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Rational Expectations and the Role of Monetary Policy </a:t>
            </a:r>
            <a:r>
              <a:rPr lang="en-US" altLang="en-US" sz="2000" b="0" dirty="0"/>
              <a:t>(1 of 2)</a:t>
            </a:r>
            <a:endParaRPr lang="en-US" b="0" dirty="0"/>
          </a:p>
        </p:txBody>
      </p:sp>
      <p:sp>
        <p:nvSpPr>
          <p:cNvPr id="3" name="Content Placeholder 2"/>
          <p:cNvSpPr>
            <a:spLocks noGrp="1"/>
          </p:cNvSpPr>
          <p:nvPr>
            <p:ph idx="1"/>
          </p:nvPr>
        </p:nvSpPr>
        <p:spPr/>
        <p:txBody>
          <a:bodyPr/>
          <a:lstStyle/>
          <a:p>
            <a:r>
              <a:rPr lang="en-US" altLang="en-US" dirty="0"/>
              <a:t>Any unanticipated change in aggregate demand will affect output.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Rational Expectations and the Role of Monetary Policy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Those who suggest that monetary policy should not be used as stabilization policy argue:</a:t>
            </a:r>
          </a:p>
          <a:p>
            <a:pPr lvl="1">
              <a:buSzPct val="101000"/>
            </a:pPr>
            <a:r>
              <a:rPr lang="en-US" altLang="en-US" dirty="0"/>
              <a:t>expectations adjust quickly;</a:t>
            </a:r>
          </a:p>
          <a:p>
            <a:pPr lvl="1">
              <a:buSzPct val="101000"/>
            </a:pPr>
            <a:r>
              <a:rPr lang="en-US" altLang="en-US" dirty="0"/>
              <a:t>prices adjust quickly;</a:t>
            </a:r>
          </a:p>
          <a:p>
            <a:pPr lvl="1">
              <a:buSzPct val="101000"/>
            </a:pPr>
            <a:r>
              <a:rPr lang="en-US" altLang="en-US" dirty="0"/>
              <a:t>and so economic fluctuations are short-lived</a:t>
            </a:r>
            <a:r>
              <a:rPr lang="en-CA" altLang="en-US" dirty="0"/>
              <a: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Effects of Unanticipated Changes in </a:t>
            </a:r>
            <a:r>
              <a:rPr lang="en-US" altLang="en-US" i="1" dirty="0"/>
              <a:t>AD</a:t>
            </a:r>
            <a:endParaRPr lang="en-US" i="1" dirty="0"/>
          </a:p>
        </p:txBody>
      </p:sp>
      <p:sp>
        <p:nvSpPr>
          <p:cNvPr id="3" name="Content Placeholder 2"/>
          <p:cNvSpPr>
            <a:spLocks noGrp="1"/>
          </p:cNvSpPr>
          <p:nvPr>
            <p:ph idx="1"/>
          </p:nvPr>
        </p:nvSpPr>
        <p:spPr/>
        <p:txBody>
          <a:bodyPr/>
          <a:lstStyle/>
          <a:p>
            <a:pPr>
              <a:buSzPct val="101000"/>
            </a:pPr>
            <a:r>
              <a:rPr lang="en-US" altLang="en-US" dirty="0"/>
              <a:t>In reality shifts in aggregate demand last more than several weeks.</a:t>
            </a:r>
          </a:p>
          <a:p>
            <a:pPr>
              <a:buSzPct val="101000"/>
            </a:pPr>
            <a:r>
              <a:rPr lang="en-US" altLang="en-US" dirty="0"/>
              <a:t>Classical economists stress the role of </a:t>
            </a:r>
            <a:r>
              <a:rPr lang="en-US" altLang="en-US" b="1" dirty="0"/>
              <a:t>propagation mechanism</a:t>
            </a:r>
            <a:r>
              <a:rPr lang="en-US" altLang="en-US" dirty="0"/>
              <a:t>, which is an aspect of the economy that allows short-lived shocks to have relatively long-term effects.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Real Business Cycle Theory </a:t>
            </a:r>
            <a:r>
              <a:rPr lang="en-US" altLang="en-US" sz="2000" b="0" dirty="0"/>
              <a:t>(2 of 3)</a:t>
            </a:r>
            <a:endParaRPr lang="en-US" dirty="0"/>
          </a:p>
        </p:txBody>
      </p:sp>
      <p:sp>
        <p:nvSpPr>
          <p:cNvPr id="3" name="Content Placeholder 2"/>
          <p:cNvSpPr>
            <a:spLocks noGrp="1"/>
          </p:cNvSpPr>
          <p:nvPr>
            <p:ph idx="1"/>
          </p:nvPr>
        </p:nvSpPr>
        <p:spPr/>
        <p:txBody>
          <a:bodyPr/>
          <a:lstStyle/>
          <a:p>
            <a:pPr>
              <a:buSzPct val="101000"/>
            </a:pPr>
            <a:r>
              <a:rPr lang="en-US" altLang="en-US" dirty="0"/>
              <a:t>Real shocks are disturbances to the real side of the economy</a:t>
            </a:r>
          </a:p>
          <a:p>
            <a:pPr lvl="1">
              <a:buSzPct val="101000"/>
            </a:pPr>
            <a:r>
              <a:rPr lang="en-US" altLang="en-US" dirty="0"/>
              <a:t>Production function</a:t>
            </a:r>
          </a:p>
          <a:p>
            <a:pPr lvl="1">
              <a:buSzPct val="101000"/>
            </a:pPr>
            <a:r>
              <a:rPr lang="en-US" altLang="en-US" dirty="0"/>
              <a:t>Size of the </a:t>
            </a:r>
            <a:r>
              <a:rPr lang="en-US" altLang="en-US" dirty="0" err="1"/>
              <a:t>labour</a:t>
            </a:r>
            <a:r>
              <a:rPr lang="en-US" altLang="en-US" dirty="0"/>
              <a:t> force</a:t>
            </a:r>
          </a:p>
          <a:p>
            <a:pPr lvl="1">
              <a:buSzPct val="101000"/>
            </a:pPr>
            <a:r>
              <a:rPr lang="en-US" altLang="en-US" dirty="0"/>
              <a:t>Real quantity of government purchases</a:t>
            </a:r>
          </a:p>
          <a:p>
            <a:pPr lvl="1">
              <a:buSzPct val="101000"/>
            </a:pPr>
            <a:r>
              <a:rPr lang="en-US" altLang="en-US" dirty="0"/>
              <a:t>Spending and saving decisions of consumers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Real Business Cycle Theory </a:t>
            </a:r>
            <a:r>
              <a:rPr lang="en-US" altLang="en-US" sz="2000" b="0" dirty="0"/>
              <a:t>(3 of 3)</a:t>
            </a:r>
            <a:endParaRPr lang="en-US" dirty="0"/>
          </a:p>
        </p:txBody>
      </p:sp>
      <p:sp>
        <p:nvSpPr>
          <p:cNvPr id="3" name="Content Placeholder 2"/>
          <p:cNvSpPr>
            <a:spLocks noGrp="1"/>
          </p:cNvSpPr>
          <p:nvPr>
            <p:ph idx="1"/>
          </p:nvPr>
        </p:nvSpPr>
        <p:spPr/>
        <p:txBody>
          <a:bodyPr/>
          <a:lstStyle/>
          <a:p>
            <a:pPr>
              <a:buSzPct val="101000"/>
            </a:pPr>
            <a:r>
              <a:rPr lang="en-US" altLang="en-US" b="1" dirty="0"/>
              <a:t>Nominal shocks</a:t>
            </a:r>
            <a:r>
              <a:rPr lang="en-US" altLang="en-US" dirty="0"/>
              <a:t> are shocks to money supply and money demand (affect </a:t>
            </a:r>
            <a:r>
              <a:rPr lang="en-US" altLang="en-US" i="1" dirty="0"/>
              <a:t>LM</a:t>
            </a:r>
            <a:r>
              <a:rPr lang="en-US" altLang="en-US" dirty="0"/>
              <a:t> curve in </a:t>
            </a:r>
            <a:r>
              <a:rPr lang="en-US" altLang="en-US" i="1" dirty="0"/>
              <a:t>IS-LM</a:t>
            </a:r>
            <a:r>
              <a:rPr lang="en-US" altLang="en-US" dirty="0"/>
              <a:t> model).</a:t>
            </a:r>
          </a:p>
          <a:p>
            <a:pPr>
              <a:buSzPct val="101000"/>
            </a:pPr>
            <a:r>
              <a:rPr lang="en-US" altLang="en-US" b="1" dirty="0"/>
              <a:t>Productivity</a:t>
            </a:r>
            <a:r>
              <a:rPr lang="en-US" altLang="en-US" dirty="0"/>
              <a:t> </a:t>
            </a:r>
            <a:r>
              <a:rPr lang="en-US" altLang="en-US" b="1" dirty="0"/>
              <a:t>shocks</a:t>
            </a:r>
            <a:r>
              <a:rPr lang="en-US" altLang="en-US" dirty="0"/>
              <a:t> (supply shocks) play the largest role in the real business cycle theory, they are the dominant form of economic disturbances.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Adverse Productivity Shocks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An adverse productivity shock</a:t>
            </a:r>
          </a:p>
          <a:p>
            <a:pPr lvl="1">
              <a:buSzPct val="101000"/>
            </a:pPr>
            <a:r>
              <a:rPr lang="en-US" altLang="en-US" dirty="0"/>
              <a:t>Reduces </a:t>
            </a:r>
            <a:r>
              <a:rPr lang="en-US" altLang="en-US" i="1" dirty="0"/>
              <a:t>MPN</a:t>
            </a:r>
          </a:p>
          <a:p>
            <a:pPr lvl="1">
              <a:buSzPct val="101000"/>
            </a:pPr>
            <a:r>
              <a:rPr lang="en-US" altLang="en-US" dirty="0"/>
              <a:t>The demand for </a:t>
            </a:r>
            <a:r>
              <a:rPr lang="en-US" altLang="en-US" dirty="0" err="1"/>
              <a:t>labour</a:t>
            </a:r>
            <a:r>
              <a:rPr lang="en-US" altLang="en-US" dirty="0"/>
              <a:t> falls</a:t>
            </a:r>
          </a:p>
          <a:p>
            <a:pPr lvl="1">
              <a:buSzPct val="101000"/>
            </a:pPr>
            <a:r>
              <a:rPr lang="en-US" altLang="en-US" dirty="0"/>
              <a:t>Equilibrium employment level and real wage fall</a:t>
            </a:r>
          </a:p>
          <a:p>
            <a:pPr lvl="1">
              <a:buSzPct val="101000"/>
            </a:pPr>
            <a:r>
              <a:rPr lang="en-US" altLang="en-US" dirty="0"/>
              <a:t>Equilibrium level of output falls</a:t>
            </a:r>
          </a:p>
          <a:p>
            <a:pPr lvl="1">
              <a:buSzPct val="101000"/>
            </a:pPr>
            <a:r>
              <a:rPr lang="en-US" altLang="en-US" dirty="0"/>
              <a:t>The interest rate rises</a:t>
            </a:r>
          </a:p>
          <a:p>
            <a:pPr lvl="1">
              <a:buSzPct val="101000"/>
            </a:pPr>
            <a:r>
              <a:rPr lang="en-US" altLang="en-US" dirty="0"/>
              <a:t>Consumption and investment rises</a:t>
            </a:r>
          </a:p>
          <a:p>
            <a:pPr lvl="1">
              <a:buSzPct val="101000"/>
            </a:pPr>
            <a:r>
              <a:rPr lang="en-US" altLang="en-US" dirty="0"/>
              <a:t>The price level rises</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Adverse Productivity Shocks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In the RBC approach, output declines in recessions and rises in booms because</a:t>
            </a:r>
          </a:p>
          <a:p>
            <a:pPr lvl="1">
              <a:buSzPct val="101000"/>
            </a:pPr>
            <a:r>
              <a:rPr lang="en-US" altLang="en-US" dirty="0"/>
              <a:t>The general equilibrium level of output has changed.</a:t>
            </a:r>
          </a:p>
          <a:p>
            <a:pPr lvl="1">
              <a:buSzPct val="101000"/>
            </a:pPr>
            <a:r>
              <a:rPr lang="en-US" altLang="en-US" dirty="0"/>
              <a:t>Rapid price adjustment ensures that actual output always equal full-employment output.</a:t>
            </a:r>
            <a:endParaRPr lang="en-US" dirty="0"/>
          </a:p>
        </p:txBody>
      </p:sp>
    </p:spTree>
    <p:extLst>
      <p:ext uri="{BB962C8B-B14F-4D97-AF65-F5344CB8AC3E}">
        <p14:creationId xmlns:p14="http://schemas.microsoft.com/office/powerpoint/2010/main" val="2518717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RBC Theory and Business Cycle Facts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Correct predictions of RBC theory</a:t>
            </a:r>
          </a:p>
          <a:p>
            <a:pPr lvl="1">
              <a:buSzPct val="101000"/>
            </a:pPr>
            <a:r>
              <a:rPr lang="en-US" altLang="en-US" dirty="0"/>
              <a:t>Productivity shocks cause recurrent fluctuations in aggregate output.</a:t>
            </a:r>
          </a:p>
          <a:p>
            <a:pPr lvl="1">
              <a:buSzPct val="101000"/>
            </a:pPr>
            <a:r>
              <a:rPr lang="en-US" altLang="en-US" dirty="0"/>
              <a:t>Employment is procyclical.</a:t>
            </a:r>
          </a:p>
          <a:p>
            <a:pPr lvl="1">
              <a:buSzPct val="101000"/>
            </a:pPr>
            <a:r>
              <a:rPr lang="en-US" altLang="en-US" dirty="0"/>
              <a:t>Real wages are procyclical.</a:t>
            </a:r>
          </a:p>
          <a:p>
            <a:pPr lvl="1">
              <a:buSzPct val="101000"/>
            </a:pPr>
            <a:r>
              <a:rPr lang="en-US" altLang="en-US" dirty="0"/>
              <a:t>Average </a:t>
            </a:r>
            <a:r>
              <a:rPr lang="en-US" altLang="en-US" dirty="0" err="1"/>
              <a:t>labour</a:t>
            </a:r>
            <a:r>
              <a:rPr lang="en-US" altLang="en-US" dirty="0"/>
              <a:t> productivity is procyclical.</a:t>
            </a:r>
          </a:p>
          <a:p>
            <a:pPr lvl="1">
              <a:buSzPct val="101000"/>
            </a:pPr>
            <a:r>
              <a:rPr lang="en-US" altLang="en-US" dirty="0"/>
              <a:t>Saving and investment move closely in different countries.</a:t>
            </a:r>
            <a:endParaRPr lang="en-US" dirty="0"/>
          </a:p>
        </p:txBody>
      </p:sp>
    </p:spTree>
    <p:extLst>
      <p:ext uri="{BB962C8B-B14F-4D97-AF65-F5344CB8AC3E}">
        <p14:creationId xmlns:p14="http://schemas.microsoft.com/office/powerpoint/2010/main" val="2518717400"/>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7520</TotalTime>
  <Words>1943</Words>
  <Application>Microsoft Office PowerPoint</Application>
  <PresentationFormat>On-screen Show (4:3)</PresentationFormat>
  <Paragraphs>155</Paragraphs>
  <Slides>47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3" baseType="lpstr">
      <vt:lpstr>Arial</vt:lpstr>
      <vt:lpstr>Cambria Math</vt:lpstr>
      <vt:lpstr>Verdana</vt:lpstr>
      <vt:lpstr>Wingdings</vt:lpstr>
      <vt:lpstr>508 Lecture</vt:lpstr>
      <vt:lpstr>Equation</vt:lpstr>
      <vt:lpstr>Macroeconomics</vt:lpstr>
      <vt:lpstr>Main Question</vt:lpstr>
      <vt:lpstr>Business Cycle in a Classical Model</vt:lpstr>
      <vt:lpstr>The Real Business Cycle Theory (1 of 3)</vt:lpstr>
      <vt:lpstr>The Real Business Cycle Theory (2 of 3)</vt:lpstr>
      <vt:lpstr>The Real Business Cycle Theory (3 of 3)</vt:lpstr>
      <vt:lpstr>Adverse Productivity Shocks (1 of 2)</vt:lpstr>
      <vt:lpstr>Adverse Productivity Shocks (2 of 2)</vt:lpstr>
      <vt:lpstr>RBC Theory and Business Cycle Facts (1 of 2)</vt:lpstr>
      <vt:lpstr>RBC Theory and Business Cycle Facts (2 of 2)</vt:lpstr>
      <vt:lpstr>Are Productivity Shocks the Only Source of Recessions?</vt:lpstr>
      <vt:lpstr>The Solow Residual and Technology Shocks (1 of 5)</vt:lpstr>
      <vt:lpstr>The Solow Residual and Technology Shocks (2 of 5)</vt:lpstr>
      <vt:lpstr>The Solow Residual and Technology Shocks (3 of 5)</vt:lpstr>
      <vt:lpstr>The Solow Residual and Technology Shocks (4 of 5)</vt:lpstr>
      <vt:lpstr>The Solow Residual and Technology Shocks (5 of 5)</vt:lpstr>
      <vt:lpstr>Fiscal Policy Shocks in the Classical Model (1 of 6)</vt:lpstr>
      <vt:lpstr>Fiscal Policy Shocks in the Classical Model (2 of 6)</vt:lpstr>
      <vt:lpstr>Fiscal Policy Shocks in the Classical Model (3 of 6)</vt:lpstr>
      <vt:lpstr>Fiscal Policy Shocks in the Classical Model (4 of 6)</vt:lpstr>
      <vt:lpstr>Fiscal Policy Shocks in the Classical Model (5 of 6)</vt:lpstr>
      <vt:lpstr>Fiscal Policy Shocks in the Classical Model (6 of 6)</vt:lpstr>
      <vt:lpstr>Fiscal Policy and the Cycle</vt:lpstr>
      <vt:lpstr>Unemployment in the Classical Model (1 of 3)</vt:lpstr>
      <vt:lpstr>Unemployment in the Classical Model (2 of 3)</vt:lpstr>
      <vt:lpstr>Unemployment in the Classical Model (3 of 3)</vt:lpstr>
      <vt:lpstr>Monetary Policy and the Economy (1 of 2)</vt:lpstr>
      <vt:lpstr>Monetary Policy and the Economy (2 of 2)</vt:lpstr>
      <vt:lpstr>The Evidence on the Nonneutrality of Money</vt:lpstr>
      <vt:lpstr>The Misperceptions Theory (1 of 6)</vt:lpstr>
      <vt:lpstr>The Misperceptions Theory (2 of 6)</vt:lpstr>
      <vt:lpstr>The Misperceptions Theory (3 of 6)</vt:lpstr>
      <vt:lpstr>The Misperceptions Theory (4 of 6)</vt:lpstr>
      <vt:lpstr>The Misperceptions Theory (5 of 6)</vt:lpstr>
      <vt:lpstr>The Misperceptions Theory (6 of 6)</vt:lpstr>
      <vt:lpstr>Aggregate Demand And Aggregate Supply Equilibrium (1 of 2)</vt:lpstr>
      <vt:lpstr>Aggregate Demand And Aggregate Supply Equilibrium (2 of 2)</vt:lpstr>
      <vt:lpstr>Rational Price Expectations (1 of 2)</vt:lpstr>
      <vt:lpstr>Rational Price Expectations (2 of 2)</vt:lpstr>
      <vt:lpstr>Monetary Policy and the Money Supply</vt:lpstr>
      <vt:lpstr>Unanticipated Changes in the Money Supply (1 of 2)</vt:lpstr>
      <vt:lpstr>Unanticipated Changes in the Money Supply (2 of 2)</vt:lpstr>
      <vt:lpstr>Anticipated Changes in the Money Supply (1 of 2)</vt:lpstr>
      <vt:lpstr>Anticipated Changes in the Money Supply (2 of 2)</vt:lpstr>
      <vt:lpstr>Rational Expectations and the Role of Monetary Policy (1 of 2)</vt:lpstr>
      <vt:lpstr>Rational Expectations and the Role of Monetary Policy (2 of 2)</vt:lpstr>
      <vt:lpstr>The Effects of Unanticipated Changes in AD</vt:lpstr>
    </vt:vector>
  </TitlesOfParts>
  <Company>Cenveo Publisher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Canadian Edition</dc:title>
  <dc:subject>Economics</dc:subject>
  <dc:creator>Andrew B. Abel, Ben S. Bernanke, Dean Croushore and Ronald D. Kneebone</dc:creator>
  <cp:keywords>Macroeconomics</cp:keywords>
  <cp:lastModifiedBy>Balwantsingh, Rawat</cp:lastModifiedBy>
  <cp:revision>531</cp:revision>
  <dcterms:created xsi:type="dcterms:W3CDTF">2014-07-14T20:04:21Z</dcterms:created>
  <dcterms:modified xsi:type="dcterms:W3CDTF">2020-10-22T12:20:42Z</dcterms:modified>
  <cp:category>Economics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