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</p:sldIdLst>
  <p:sldSz cx="9144000" cy="5143500" type="screen16x9"/>
  <p:notesSz cx="6858000" cy="9144000"/>
  <p:embeddedFontLst>
    <p:embeddedFont>
      <p:font typeface="Libre Franklin" panose="020B0604020202020204" charset="0"/>
      <p:regular r:id="rId15"/>
      <p:bold r:id="rId16"/>
      <p:italic r:id="rId17"/>
      <p:boldItalic r:id="rId18"/>
    </p:embeddedFont>
    <p:embeddedFont>
      <p:font typeface="Roboto" panose="020B0604020202020204" charset="0"/>
      <p:regular r:id="rId19"/>
      <p:bold r:id="rId20"/>
      <p:italic r:id="rId21"/>
      <p:boldItalic r:id="rId22"/>
    </p:embeddedFont>
    <p:embeddedFont>
      <p:font typeface="Libre Franklin Medium" panose="020B0604020202020204" charset="0"/>
      <p:regular r:id="rId23"/>
      <p: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24" autoAdjust="0"/>
  </p:normalViewPr>
  <p:slideViewPr>
    <p:cSldViewPr snapToGrid="0">
      <p:cViewPr varScale="1">
        <p:scale>
          <a:sx n="192" d="100"/>
          <a:sy n="192" d="100"/>
        </p:scale>
        <p:origin x="902" y="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th, Rebecca" userId="5bf01bde-832b-47a3-87fd-aa4b8b9354a5" providerId="ADAL" clId="{DC81CE42-28D8-4EFA-A739-01E0E4D937B8}"/>
    <pc:docChg chg="custSel delSld modSld">
      <pc:chgData name="North, Rebecca" userId="5bf01bde-832b-47a3-87fd-aa4b8b9354a5" providerId="ADAL" clId="{DC81CE42-28D8-4EFA-A739-01E0E4D937B8}" dt="2022-10-20T15:14:07.975" v="144" actId="6549"/>
      <pc:docMkLst>
        <pc:docMk/>
      </pc:docMkLst>
      <pc:sldChg chg="modSp mod modNotesTx">
        <pc:chgData name="North, Rebecca" userId="5bf01bde-832b-47a3-87fd-aa4b8b9354a5" providerId="ADAL" clId="{DC81CE42-28D8-4EFA-A739-01E0E4D937B8}" dt="2022-10-20T15:12:03.087" v="139" actId="1076"/>
        <pc:sldMkLst>
          <pc:docMk/>
          <pc:sldMk cId="0" sldId="256"/>
        </pc:sldMkLst>
        <pc:spChg chg="mod">
          <ac:chgData name="North, Rebecca" userId="5bf01bde-832b-47a3-87fd-aa4b8b9354a5" providerId="ADAL" clId="{DC81CE42-28D8-4EFA-A739-01E0E4D937B8}" dt="2022-10-20T15:12:03.087" v="139" actId="1076"/>
          <ac:spMkLst>
            <pc:docMk/>
            <pc:sldMk cId="0" sldId="256"/>
            <ac:spMk id="92" creationId="{00000000-0000-0000-0000-000000000000}"/>
          </ac:spMkLst>
        </pc:spChg>
      </pc:sldChg>
      <pc:sldChg chg="modSp mod">
        <pc:chgData name="North, Rebecca" userId="5bf01bde-832b-47a3-87fd-aa4b8b9354a5" providerId="ADAL" clId="{DC81CE42-28D8-4EFA-A739-01E0E4D937B8}" dt="2022-10-20T15:12:35.757" v="141" actId="6549"/>
        <pc:sldMkLst>
          <pc:docMk/>
          <pc:sldMk cId="0" sldId="257"/>
        </pc:sldMkLst>
        <pc:spChg chg="mod">
          <ac:chgData name="North, Rebecca" userId="5bf01bde-832b-47a3-87fd-aa4b8b9354a5" providerId="ADAL" clId="{DC81CE42-28D8-4EFA-A739-01E0E4D937B8}" dt="2022-10-20T15:12:35.757" v="141" actId="6549"/>
          <ac:spMkLst>
            <pc:docMk/>
            <pc:sldMk cId="0" sldId="257"/>
            <ac:spMk id="99" creationId="{00000000-0000-0000-0000-000000000000}"/>
          </ac:spMkLst>
        </pc:spChg>
      </pc:sldChg>
      <pc:sldChg chg="del">
        <pc:chgData name="North, Rebecca" userId="5bf01bde-832b-47a3-87fd-aa4b8b9354a5" providerId="ADAL" clId="{DC81CE42-28D8-4EFA-A739-01E0E4D937B8}" dt="2022-10-20T15:13:49.273" v="142" actId="47"/>
        <pc:sldMkLst>
          <pc:docMk/>
          <pc:sldMk cId="0" sldId="268"/>
        </pc:sldMkLst>
      </pc:sldChg>
      <pc:sldChg chg="del">
        <pc:chgData name="North, Rebecca" userId="5bf01bde-832b-47a3-87fd-aa4b8b9354a5" providerId="ADAL" clId="{DC81CE42-28D8-4EFA-A739-01E0E4D937B8}" dt="2022-10-20T15:13:53.440" v="143" actId="47"/>
        <pc:sldMkLst>
          <pc:docMk/>
          <pc:sldMk cId="0" sldId="269"/>
        </pc:sldMkLst>
      </pc:sldChg>
      <pc:sldChg chg="modSp mod">
        <pc:chgData name="North, Rebecca" userId="5bf01bde-832b-47a3-87fd-aa4b8b9354a5" providerId="ADAL" clId="{DC81CE42-28D8-4EFA-A739-01E0E4D937B8}" dt="2022-10-20T15:14:07.975" v="144" actId="6549"/>
        <pc:sldMkLst>
          <pc:docMk/>
          <pc:sldMk cId="128646797" sldId="270"/>
        </pc:sldMkLst>
        <pc:spChg chg="mod">
          <ac:chgData name="North, Rebecca" userId="5bf01bde-832b-47a3-87fd-aa4b8b9354a5" providerId="ADAL" clId="{DC81CE42-28D8-4EFA-A739-01E0E4D937B8}" dt="2022-10-20T15:14:07.975" v="144" actId="6549"/>
          <ac:spMkLst>
            <pc:docMk/>
            <pc:sldMk cId="128646797" sldId="270"/>
            <ac:spMk id="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15 min presentation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Sunday at 16:30- one hour time slot, 15 min presentation followed by discussion.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Start with introductions and which WGs they are moderating- experience with moderating- first time?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7e4f1080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7e4f1080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Facilitator can step up in the “groan zone”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Know better- do better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6f8b774e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96f8b774e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Get suggestions here on techniques: parking lot, </a:t>
            </a:r>
            <a:r>
              <a:rPr lang="en-US" dirty="0" err="1"/>
              <a:t>queing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7038e3b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7038e3b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788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7038e3b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7038e3b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7038e3b9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7038e3b9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8677148c8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8677148c8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331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431db83e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431db83e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431db83e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431db83e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431db83e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431db83e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7038e3b9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7038e3b9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6f8b774e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6f8b774e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 rot="-1985953">
            <a:off x="309006" y="4391142"/>
            <a:ext cx="1960664" cy="17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517514" y="4713841"/>
            <a:ext cx="4724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>
            <a:spLocks noGrp="1"/>
          </p:cNvSpPr>
          <p:nvPr>
            <p:ph type="sldNum" idx="12"/>
          </p:nvPr>
        </p:nvSpPr>
        <p:spPr>
          <a:xfrm>
            <a:off x="8401038" y="4628116"/>
            <a:ext cx="502800" cy="377100"/>
          </a:xfrm>
          <a:prstGeom prst="ellipse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" tIns="9125" rIns="9125" bIns="9125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583252" y="1487564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600" b="1" dirty="0" smtClean="0">
                <a:solidFill>
                  <a:schemeClr val="accent3"/>
                </a:solidFill>
              </a:rPr>
              <a:t>GLEON Facilitation </a:t>
            </a:r>
            <a:r>
              <a:rPr lang="de" sz="3600" b="1" dirty="0">
                <a:solidFill>
                  <a:schemeClr val="accent3"/>
                </a:solidFill>
              </a:rPr>
              <a:t>and Participation in Working groups</a:t>
            </a: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69560" y="3416203"/>
            <a:ext cx="8019227" cy="1579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Original presentation </a:t>
            </a:r>
            <a:r>
              <a:rPr lang="de" sz="1100" dirty="0">
                <a:latin typeface="Roboto"/>
                <a:ea typeface="Roboto"/>
                <a:cs typeface="Roboto"/>
                <a:sym typeface="Roboto"/>
              </a:rPr>
              <a:t>and activities 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developed as part of the GLEON Fellowship 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Training Program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and also presented at GLEON 16, October </a:t>
            </a:r>
            <a:r>
              <a:rPr lang="de" sz="1100" dirty="0">
                <a:latin typeface="Roboto"/>
                <a:ea typeface="Roboto"/>
                <a:cs typeface="Roboto"/>
                <a:sym typeface="Roboto"/>
              </a:rPr>
              <a:t>2014, Orford, 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Quebec (E.Read and G. Hong).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ources:  Kaner </a:t>
            </a:r>
            <a:r>
              <a:rPr lang="de" sz="1100" dirty="0">
                <a:latin typeface="Roboto"/>
                <a:ea typeface="Roboto"/>
                <a:cs typeface="Roboto"/>
                <a:sym typeface="Roboto"/>
              </a:rPr>
              <a:t>et al. 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2007, 2014 Facilitator’s </a:t>
            </a:r>
            <a:r>
              <a:rPr lang="de" sz="1100" dirty="0">
                <a:latin typeface="Roboto"/>
                <a:ea typeface="Roboto"/>
                <a:cs typeface="Roboto"/>
                <a:sym typeface="Roboto"/>
              </a:rPr>
              <a:t>Guide to Participatory Decision-making. </a:t>
            </a: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2nd and 3rd Eds.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 smtClean="0">
                <a:ea typeface="Roboto"/>
                <a:cs typeface="Roboto"/>
                <a:sym typeface="Roboto"/>
              </a:rPr>
              <a:t>Additions </a:t>
            </a:r>
            <a:r>
              <a:rPr lang="en-US" sz="1100" dirty="0">
                <a:ea typeface="Roboto"/>
                <a:cs typeface="Roboto"/>
                <a:sym typeface="Roboto"/>
              </a:rPr>
              <a:t>and refinements over time by </a:t>
            </a:r>
            <a:r>
              <a:rPr lang="de" sz="1100" dirty="0">
                <a:ea typeface="Roboto"/>
                <a:cs typeface="Roboto"/>
                <a:sym typeface="Roboto"/>
              </a:rPr>
              <a:t>GLEON‘s Comittee on InClusive Collaboration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" sz="1100" dirty="0" smtClean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de" sz="1100" dirty="0" smtClean="0"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+mn-lt"/>
                <a:ea typeface="Roboto"/>
                <a:cs typeface="Roboto"/>
                <a:sym typeface="Roboto"/>
              </a:rPr>
              <a:t>Supported by </a:t>
            </a:r>
            <a:r>
              <a:rPr lang="de" sz="1100" dirty="0" smtClean="0">
                <a:latin typeface="+mn-lt"/>
                <a:ea typeface="Roboto"/>
                <a:cs typeface="Roboto"/>
                <a:sym typeface="Roboto"/>
              </a:rPr>
              <a:t>NSF </a:t>
            </a:r>
            <a:r>
              <a:rPr lang="de" sz="1100" dirty="0" smtClean="0">
                <a:latin typeface="+mn-lt"/>
                <a:ea typeface="Roboto"/>
                <a:cs typeface="Roboto"/>
                <a:sym typeface="Roboto"/>
              </a:rPr>
              <a:t>awards </a:t>
            </a:r>
            <a:r>
              <a:rPr lang="en-US" sz="1100" dirty="0">
                <a:latin typeface="+mn-lt"/>
              </a:rPr>
              <a:t>#</a:t>
            </a:r>
            <a:r>
              <a:rPr lang="en-US" sz="1100" dirty="0" smtClean="0">
                <a:latin typeface="+mn-lt"/>
              </a:rPr>
              <a:t>1137353, #1137327, #1702991 (</a:t>
            </a:r>
            <a:r>
              <a:rPr lang="en-US" sz="1100" dirty="0" err="1" smtClean="0">
                <a:latin typeface="+mn-lt"/>
              </a:rPr>
              <a:t>Macrosystems</a:t>
            </a:r>
            <a:r>
              <a:rPr lang="en-US" sz="1100" dirty="0" smtClean="0">
                <a:latin typeface="+mn-lt"/>
              </a:rPr>
              <a:t>: GLEON FP and Grassroots Global Network)</a:t>
            </a:r>
            <a:endParaRPr lang="de" sz="1100" dirty="0" smtClean="0"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 smtClean="0">
                <a:latin typeface="Roboto"/>
                <a:ea typeface="Roboto"/>
                <a:cs typeface="Roboto"/>
                <a:sym typeface="Roboto"/>
              </a:rPr>
              <a:t>\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" name="Picture 7" descr="New Effective Date for the Revised NSF Proposal &amp; Award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48" y="3866170"/>
            <a:ext cx="601980" cy="605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561" y="325657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37"/>
    </mc:Choice>
    <mc:Fallback xmlns="">
      <p:transition spd="slow" advTm="6213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/>
          <p:nvPr/>
        </p:nvSpPr>
        <p:spPr>
          <a:xfrm>
            <a:off x="533732" y="374353"/>
            <a:ext cx="6915600" cy="445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4204924" y="4485791"/>
            <a:ext cx="752697" cy="313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Time</a:t>
            </a: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pSp>
        <p:nvGrpSpPr>
          <p:cNvPr id="152" name="Google Shape;152;p23"/>
          <p:cNvGrpSpPr/>
          <p:nvPr/>
        </p:nvGrpSpPr>
        <p:grpSpPr>
          <a:xfrm>
            <a:off x="157528" y="596915"/>
            <a:ext cx="8420539" cy="3888821"/>
            <a:chOff x="-429843" y="1219525"/>
            <a:chExt cx="10556023" cy="4586415"/>
          </a:xfrm>
        </p:grpSpPr>
        <p:sp>
          <p:nvSpPr>
            <p:cNvPr id="205" name="Google Shape;205;p23"/>
            <p:cNvSpPr/>
            <p:nvPr/>
          </p:nvSpPr>
          <p:spPr>
            <a:xfrm>
              <a:off x="5674986" y="1219525"/>
              <a:ext cx="2093100" cy="4398000"/>
            </a:xfrm>
            <a:prstGeom prst="rect">
              <a:avLst/>
            </a:prstGeom>
            <a:gradFill>
              <a:gsLst>
                <a:gs pos="0">
                  <a:srgbClr val="787A7E">
                    <a:alpha val="37647"/>
                  </a:srgbClr>
                </a:gs>
                <a:gs pos="100000">
                  <a:srgbClr val="C8C8CC">
                    <a:alpha val="37647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cxnSp>
          <p:nvCxnSpPr>
            <p:cNvPr id="153" name="Google Shape;153;p23"/>
            <p:cNvCxnSpPr/>
            <p:nvPr/>
          </p:nvCxnSpPr>
          <p:spPr>
            <a:xfrm flipH="1">
              <a:off x="4017" y="1486944"/>
              <a:ext cx="27900" cy="42366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stealth" w="med" len="med"/>
              <a:tailEnd type="stealth" w="med" len="med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154" name="Google Shape;154;p23"/>
            <p:cNvSpPr txBox="1"/>
            <p:nvPr/>
          </p:nvSpPr>
          <p:spPr>
            <a:xfrm rot="-5400000">
              <a:off x="-1598793" y="3211294"/>
              <a:ext cx="2707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Diversity of ideas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cxnSp>
          <p:nvCxnSpPr>
            <p:cNvPr id="155" name="Google Shape;155;p23"/>
            <p:cNvCxnSpPr/>
            <p:nvPr/>
          </p:nvCxnSpPr>
          <p:spPr>
            <a:xfrm>
              <a:off x="429216" y="5777740"/>
              <a:ext cx="8056800" cy="282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156" name="Google Shape;156;p23"/>
            <p:cNvSpPr txBox="1"/>
            <p:nvPr/>
          </p:nvSpPr>
          <p:spPr>
            <a:xfrm>
              <a:off x="311999" y="3072837"/>
              <a:ext cx="16086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New topic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latin typeface="Libre Franklin"/>
                  <a:ea typeface="Libre Franklin"/>
                  <a:cs typeface="Libre Franklin"/>
                  <a:sym typeface="Libre Franklin"/>
                </a:rPr>
                <a:t>Familiar opinions</a:t>
              </a:r>
              <a:endParaRPr sz="1800">
                <a:latin typeface="Libre Franklin"/>
                <a:ea typeface="Libre Franklin"/>
                <a:cs typeface="Libre Franklin"/>
                <a:sym typeface="Libre Frankli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57" name="Google Shape;157;p23"/>
            <p:cNvSpPr txBox="1"/>
            <p:nvPr/>
          </p:nvSpPr>
          <p:spPr>
            <a:xfrm rot="1947360">
              <a:off x="1750593" y="4161298"/>
              <a:ext cx="2430067" cy="6590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Diverse perspectives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58" name="Google Shape;158;p23"/>
            <p:cNvSpPr txBox="1"/>
            <p:nvPr/>
          </p:nvSpPr>
          <p:spPr>
            <a:xfrm rot="19463215">
              <a:off x="5501650" y="4006538"/>
              <a:ext cx="24750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 dirty="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Consolidated thinking</a:t>
              </a:r>
              <a:endParaRPr dirty="0"/>
            </a:p>
          </p:txBody>
        </p:sp>
        <p:sp>
          <p:nvSpPr>
            <p:cNvPr id="159" name="Google Shape;159;p23"/>
            <p:cNvSpPr txBox="1"/>
            <p:nvPr/>
          </p:nvSpPr>
          <p:spPr>
            <a:xfrm rot="-5400000">
              <a:off x="3005291" y="3399295"/>
              <a:ext cx="18768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Refinements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0" name="Google Shape;160;p23"/>
            <p:cNvSpPr txBox="1"/>
            <p:nvPr/>
          </p:nvSpPr>
          <p:spPr>
            <a:xfrm>
              <a:off x="7095093" y="3223961"/>
              <a:ext cx="3031087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 dirty="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Decision point</a:t>
              </a:r>
              <a:endParaRPr sz="1800" dirty="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cxnSp>
          <p:nvCxnSpPr>
            <p:cNvPr id="161" name="Google Shape;161;p23"/>
            <p:cNvCxnSpPr/>
            <p:nvPr/>
          </p:nvCxnSpPr>
          <p:spPr>
            <a:xfrm rot="10800000" flipH="1">
              <a:off x="1991513" y="1981729"/>
              <a:ext cx="1948200" cy="12054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162" name="Google Shape;162;p23"/>
            <p:cNvCxnSpPr/>
            <p:nvPr/>
          </p:nvCxnSpPr>
          <p:spPr>
            <a:xfrm>
              <a:off x="1862515" y="3806364"/>
              <a:ext cx="2077200" cy="13533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163" name="Google Shape;163;p23"/>
            <p:cNvCxnSpPr/>
            <p:nvPr/>
          </p:nvCxnSpPr>
          <p:spPr>
            <a:xfrm>
              <a:off x="5686532" y="2014732"/>
              <a:ext cx="1951200" cy="11724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cxnSp>
          <p:nvCxnSpPr>
            <p:cNvPr id="164" name="Google Shape;164;p23"/>
            <p:cNvCxnSpPr/>
            <p:nvPr/>
          </p:nvCxnSpPr>
          <p:spPr>
            <a:xfrm flipH="1">
              <a:off x="5642476" y="3786601"/>
              <a:ext cx="1995300" cy="137310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</p:cxnSp>
        <p:sp>
          <p:nvSpPr>
            <p:cNvPr id="165" name="Google Shape;165;p23"/>
            <p:cNvSpPr txBox="1"/>
            <p:nvPr/>
          </p:nvSpPr>
          <p:spPr>
            <a:xfrm rot="-5400000">
              <a:off x="4851010" y="3306846"/>
              <a:ext cx="18768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Refinements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grpSp>
          <p:nvGrpSpPr>
            <p:cNvPr id="166" name="Google Shape;166;p23"/>
            <p:cNvGrpSpPr/>
            <p:nvPr/>
          </p:nvGrpSpPr>
          <p:grpSpPr>
            <a:xfrm>
              <a:off x="3997081" y="2014767"/>
              <a:ext cx="1677689" cy="360764"/>
              <a:chOff x="2467744" y="952400"/>
              <a:chExt cx="2224167" cy="187595"/>
            </a:xfrm>
          </p:grpSpPr>
          <p:cxnSp>
            <p:nvCxnSpPr>
              <p:cNvPr id="167" name="Google Shape;167;p23"/>
              <p:cNvCxnSpPr/>
              <p:nvPr/>
            </p:nvCxnSpPr>
            <p:spPr>
              <a:xfrm>
                <a:off x="2467744" y="952400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68" name="Google Shape;168;p23"/>
              <p:cNvCxnSpPr/>
              <p:nvPr/>
            </p:nvCxnSpPr>
            <p:spPr>
              <a:xfrm rot="10800000" flipH="1">
                <a:off x="2976325" y="952495"/>
                <a:ext cx="6189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69" name="Google Shape;169;p23"/>
              <p:cNvCxnSpPr/>
              <p:nvPr/>
            </p:nvCxnSpPr>
            <p:spPr>
              <a:xfrm>
                <a:off x="3595124" y="952400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70" name="Google Shape;170;p23"/>
              <p:cNvCxnSpPr/>
              <p:nvPr/>
            </p:nvCxnSpPr>
            <p:spPr>
              <a:xfrm rot="10800000" flipH="1">
                <a:off x="4143511" y="952494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</p:grpSp>
        <p:grpSp>
          <p:nvGrpSpPr>
            <p:cNvPr id="171" name="Google Shape;171;p23"/>
            <p:cNvGrpSpPr/>
            <p:nvPr/>
          </p:nvGrpSpPr>
          <p:grpSpPr>
            <a:xfrm rot="10800000">
              <a:off x="3912031" y="4812820"/>
              <a:ext cx="1677689" cy="360764"/>
              <a:chOff x="2467744" y="952400"/>
              <a:chExt cx="2224167" cy="187595"/>
            </a:xfrm>
          </p:grpSpPr>
          <p:cxnSp>
            <p:nvCxnSpPr>
              <p:cNvPr id="172" name="Google Shape;172;p23"/>
              <p:cNvCxnSpPr/>
              <p:nvPr/>
            </p:nvCxnSpPr>
            <p:spPr>
              <a:xfrm>
                <a:off x="2467744" y="952400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73" name="Google Shape;173;p23"/>
              <p:cNvCxnSpPr/>
              <p:nvPr/>
            </p:nvCxnSpPr>
            <p:spPr>
              <a:xfrm rot="10800000" flipH="1">
                <a:off x="2976325" y="952495"/>
                <a:ext cx="6189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74" name="Google Shape;174;p23"/>
              <p:cNvCxnSpPr/>
              <p:nvPr/>
            </p:nvCxnSpPr>
            <p:spPr>
              <a:xfrm>
                <a:off x="3595124" y="952400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  <p:cxnSp>
            <p:nvCxnSpPr>
              <p:cNvPr id="175" name="Google Shape;175;p23"/>
              <p:cNvCxnSpPr/>
              <p:nvPr/>
            </p:nvCxnSpPr>
            <p:spPr>
              <a:xfrm rot="10800000" flipH="1">
                <a:off x="4143511" y="952494"/>
                <a:ext cx="548400" cy="1875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</p:cxnSp>
        </p:grpSp>
        <p:sp>
          <p:nvSpPr>
            <p:cNvPr id="176" name="Google Shape;176;p23"/>
            <p:cNvSpPr/>
            <p:nvPr/>
          </p:nvSpPr>
          <p:spPr>
            <a:xfrm rot="10800000" flipH="1">
              <a:off x="2547983" y="3267844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7" name="Google Shape;177;p23"/>
            <p:cNvSpPr/>
            <p:nvPr/>
          </p:nvSpPr>
          <p:spPr>
            <a:xfrm rot="10800000" flipH="1">
              <a:off x="3824280" y="2264236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8" name="Google Shape;178;p23"/>
            <p:cNvSpPr/>
            <p:nvPr/>
          </p:nvSpPr>
          <p:spPr>
            <a:xfrm rot="10800000" flipH="1">
              <a:off x="5455631" y="3418626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grpSp>
          <p:nvGrpSpPr>
            <p:cNvPr id="179" name="Google Shape;179;p23"/>
            <p:cNvGrpSpPr/>
            <p:nvPr/>
          </p:nvGrpSpPr>
          <p:grpSpPr>
            <a:xfrm>
              <a:off x="7885770" y="1354552"/>
              <a:ext cx="1477652" cy="369300"/>
              <a:chOff x="7276878" y="1200158"/>
              <a:chExt cx="1477652" cy="369300"/>
            </a:xfrm>
          </p:grpSpPr>
          <p:sp>
            <p:nvSpPr>
              <p:cNvPr id="180" name="Google Shape;180;p23"/>
              <p:cNvSpPr/>
              <p:nvPr/>
            </p:nvSpPr>
            <p:spPr>
              <a:xfrm rot="10800000" flipH="1">
                <a:off x="7276878" y="1316614"/>
                <a:ext cx="231000" cy="222600"/>
              </a:xfrm>
              <a:prstGeom prst="donut">
                <a:avLst>
                  <a:gd name="adj" fmla="val 2500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3000" dir="5400000" rotWithShape="0">
                  <a:srgbClr val="000000">
                    <a:alpha val="349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81" name="Google Shape;181;p23"/>
              <p:cNvSpPr txBox="1"/>
              <p:nvPr/>
            </p:nvSpPr>
            <p:spPr>
              <a:xfrm>
                <a:off x="7479830" y="1200158"/>
                <a:ext cx="12747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de" sz="1800">
                    <a:solidFill>
                      <a:srgbClr val="000000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Idea</a:t>
                </a:r>
                <a:endParaRPr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  <p:sp>
          <p:nvSpPr>
            <p:cNvPr id="182" name="Google Shape;182;p23"/>
            <p:cNvSpPr/>
            <p:nvPr/>
          </p:nvSpPr>
          <p:spPr>
            <a:xfrm rot="10800000" flipH="1">
              <a:off x="4260981" y="3506281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3" name="Google Shape;183;p23"/>
            <p:cNvSpPr/>
            <p:nvPr/>
          </p:nvSpPr>
          <p:spPr>
            <a:xfrm rot="10800000" flipH="1">
              <a:off x="6331576" y="2859950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4" name="Google Shape;184;p23"/>
            <p:cNvSpPr/>
            <p:nvPr/>
          </p:nvSpPr>
          <p:spPr>
            <a:xfrm rot="10800000" flipH="1">
              <a:off x="3424734" y="2637255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5" name="Google Shape;185;p23"/>
            <p:cNvSpPr/>
            <p:nvPr/>
          </p:nvSpPr>
          <p:spPr>
            <a:xfrm rot="10800000" flipH="1">
              <a:off x="3049083" y="2981108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6" name="Google Shape;186;p23"/>
            <p:cNvSpPr/>
            <p:nvPr/>
          </p:nvSpPr>
          <p:spPr>
            <a:xfrm rot="10800000" flipH="1">
              <a:off x="3406369" y="3080728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7" name="Google Shape;187;p23"/>
            <p:cNvSpPr/>
            <p:nvPr/>
          </p:nvSpPr>
          <p:spPr>
            <a:xfrm rot="10800000" flipH="1">
              <a:off x="4306969" y="2665064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8" name="Google Shape;188;p23"/>
            <p:cNvSpPr/>
            <p:nvPr/>
          </p:nvSpPr>
          <p:spPr>
            <a:xfrm rot="10800000" flipH="1">
              <a:off x="2678726" y="3583764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9" name="Google Shape;189;p23"/>
            <p:cNvSpPr/>
            <p:nvPr/>
          </p:nvSpPr>
          <p:spPr>
            <a:xfrm rot="10800000" flipH="1">
              <a:off x="5019982" y="2981108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0" name="Google Shape;190;p23"/>
            <p:cNvSpPr/>
            <p:nvPr/>
          </p:nvSpPr>
          <p:spPr>
            <a:xfrm rot="10800000" flipH="1">
              <a:off x="4380847" y="4006716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1" name="Google Shape;191;p23"/>
            <p:cNvSpPr/>
            <p:nvPr/>
          </p:nvSpPr>
          <p:spPr>
            <a:xfrm rot="10800000" flipH="1">
              <a:off x="5169928" y="2595095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2" name="Google Shape;192;p23"/>
            <p:cNvSpPr/>
            <p:nvPr/>
          </p:nvSpPr>
          <p:spPr>
            <a:xfrm rot="10800000" flipH="1">
              <a:off x="6100110" y="4048737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3" name="Google Shape;193;p23"/>
            <p:cNvSpPr/>
            <p:nvPr/>
          </p:nvSpPr>
          <p:spPr>
            <a:xfrm rot="10800000" flipH="1">
              <a:off x="6327834" y="3506281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4" name="Google Shape;194;p23"/>
            <p:cNvSpPr/>
            <p:nvPr/>
          </p:nvSpPr>
          <p:spPr>
            <a:xfrm rot="10800000" flipH="1">
              <a:off x="7272083" y="3283680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5" name="Google Shape;195;p23"/>
            <p:cNvSpPr/>
            <p:nvPr/>
          </p:nvSpPr>
          <p:spPr>
            <a:xfrm rot="10800000" flipH="1">
              <a:off x="4750708" y="2261089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6" name="Google Shape;196;p23"/>
            <p:cNvSpPr/>
            <p:nvPr/>
          </p:nvSpPr>
          <p:spPr>
            <a:xfrm rot="10800000" flipH="1">
              <a:off x="5036986" y="4040977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7" name="Google Shape;197;p23"/>
            <p:cNvSpPr/>
            <p:nvPr/>
          </p:nvSpPr>
          <p:spPr>
            <a:xfrm rot="10800000" flipH="1">
              <a:off x="3456017" y="3524195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8" name="Google Shape;198;p23"/>
            <p:cNvSpPr/>
            <p:nvPr/>
          </p:nvSpPr>
          <p:spPr>
            <a:xfrm rot="10800000" flipH="1">
              <a:off x="4720643" y="3527430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9" name="Google Shape;199;p23"/>
            <p:cNvSpPr/>
            <p:nvPr/>
          </p:nvSpPr>
          <p:spPr>
            <a:xfrm rot="10800000" flipH="1">
              <a:off x="5445599" y="2340032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0" name="Google Shape;200;p23"/>
            <p:cNvSpPr/>
            <p:nvPr/>
          </p:nvSpPr>
          <p:spPr>
            <a:xfrm rot="10800000" flipH="1">
              <a:off x="3288326" y="4193364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1" name="Google Shape;201;p23"/>
            <p:cNvSpPr/>
            <p:nvPr/>
          </p:nvSpPr>
          <p:spPr>
            <a:xfrm rot="10800000" flipH="1">
              <a:off x="5686531" y="4345763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2" name="Google Shape;202;p23"/>
            <p:cNvSpPr/>
            <p:nvPr/>
          </p:nvSpPr>
          <p:spPr>
            <a:xfrm rot="10800000" flipH="1">
              <a:off x="5036986" y="4547698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3" name="Google Shape;203;p23"/>
            <p:cNvSpPr/>
            <p:nvPr/>
          </p:nvSpPr>
          <p:spPr>
            <a:xfrm rot="10800000" flipH="1">
              <a:off x="4605192" y="4794252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4" name="Google Shape;204;p23"/>
            <p:cNvSpPr/>
            <p:nvPr/>
          </p:nvSpPr>
          <p:spPr>
            <a:xfrm rot="10800000" flipH="1">
              <a:off x="6886195" y="3624816"/>
              <a:ext cx="231000" cy="2226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6" name="Google Shape;206;p23"/>
            <p:cNvSpPr txBox="1"/>
            <p:nvPr/>
          </p:nvSpPr>
          <p:spPr>
            <a:xfrm>
              <a:off x="3748823" y="1547971"/>
              <a:ext cx="2590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 dirty="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‘the groan zone’</a:t>
              </a:r>
              <a:endParaRPr sz="1800" dirty="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7" name="Google Shape;207;p23"/>
            <p:cNvSpPr txBox="1"/>
            <p:nvPr/>
          </p:nvSpPr>
          <p:spPr>
            <a:xfrm rot="-1919923">
              <a:off x="1863487" y="2240851"/>
              <a:ext cx="1914134" cy="3692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Divergent thinking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8" name="Google Shape;208;p23"/>
            <p:cNvSpPr/>
            <p:nvPr/>
          </p:nvSpPr>
          <p:spPr>
            <a:xfrm rot="10800000" flipH="1">
              <a:off x="1896623" y="3448989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9" name="Google Shape;209;p23"/>
            <p:cNvSpPr/>
            <p:nvPr/>
          </p:nvSpPr>
          <p:spPr>
            <a:xfrm rot="10800000" flipH="1">
              <a:off x="6036067" y="3122303"/>
              <a:ext cx="231000" cy="222601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10" name="Google Shape;210;p23"/>
            <p:cNvSpPr txBox="1"/>
            <p:nvPr/>
          </p:nvSpPr>
          <p:spPr>
            <a:xfrm rot="1886886">
              <a:off x="5764410" y="2313816"/>
              <a:ext cx="2154579" cy="3692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" sz="1800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Convergent thinking</a:t>
              </a:r>
              <a:endParaRPr sz="18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1" name="Google Shape;211;p23"/>
          <p:cNvSpPr/>
          <p:nvPr/>
        </p:nvSpPr>
        <p:spPr>
          <a:xfrm rot="10800000" flipH="1">
            <a:off x="3803386" y="3380967"/>
            <a:ext cx="175500" cy="188700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4" name="Google Shape;176;p23"/>
          <p:cNvSpPr/>
          <p:nvPr/>
        </p:nvSpPr>
        <p:spPr>
          <a:xfrm rot="10800000" flipH="1">
            <a:off x="2299589" y="2680721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5" name="Google Shape;188;p23"/>
          <p:cNvSpPr/>
          <p:nvPr/>
        </p:nvSpPr>
        <p:spPr>
          <a:xfrm rot="10800000" flipH="1">
            <a:off x="2809313" y="2882614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5" name="Google Shape;186;p23"/>
          <p:cNvSpPr/>
          <p:nvPr/>
        </p:nvSpPr>
        <p:spPr>
          <a:xfrm rot="10800000" flipH="1">
            <a:off x="2918339" y="2405593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6" name="Google Shape;186;p23"/>
          <p:cNvSpPr/>
          <p:nvPr/>
        </p:nvSpPr>
        <p:spPr>
          <a:xfrm rot="10800000" flipH="1">
            <a:off x="4194767" y="2082392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7" name="Google Shape;196;p23"/>
          <p:cNvSpPr/>
          <p:nvPr/>
        </p:nvSpPr>
        <p:spPr>
          <a:xfrm rot="10800000" flipH="1">
            <a:off x="4780996" y="3395083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8" name="Google Shape;196;p23"/>
          <p:cNvSpPr/>
          <p:nvPr/>
        </p:nvSpPr>
        <p:spPr>
          <a:xfrm rot="10800000" flipH="1">
            <a:off x="4242657" y="3228140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9" name="Google Shape;204;p23"/>
          <p:cNvSpPr/>
          <p:nvPr/>
        </p:nvSpPr>
        <p:spPr>
          <a:xfrm rot="10800000" flipH="1">
            <a:off x="5870626" y="2280891"/>
            <a:ext cx="184269" cy="188743"/>
          </a:xfrm>
          <a:prstGeom prst="donut">
            <a:avLst>
              <a:gd name="adj" fmla="val 25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9296" y="18843"/>
            <a:ext cx="3680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Kaner</a:t>
            </a:r>
            <a:r>
              <a:rPr lang="en-US" dirty="0" smtClean="0"/>
              <a:t> et al. 2007, 2014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20"/>
    </mc:Choice>
    <mc:Fallback xmlns="">
      <p:transition spd="slow" advTm="12702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 txBox="1">
            <a:spLocks noGrp="1"/>
          </p:cNvSpPr>
          <p:nvPr>
            <p:ph type="title"/>
          </p:nvPr>
        </p:nvSpPr>
        <p:spPr>
          <a:xfrm>
            <a:off x="311700" y="100717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Moderating and Facilitating a working group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Tools and Strategies:</a:t>
            </a:r>
            <a:endParaRPr b="1" dirty="0"/>
          </a:p>
        </p:txBody>
      </p:sp>
      <p:sp>
        <p:nvSpPr>
          <p:cNvPr id="223" name="Google Shape;223;p25"/>
          <p:cNvSpPr txBox="1">
            <a:spLocks noGrp="1"/>
          </p:cNvSpPr>
          <p:nvPr>
            <p:ph type="body" idx="1"/>
          </p:nvPr>
        </p:nvSpPr>
        <p:spPr>
          <a:xfrm>
            <a:off x="80346" y="1102659"/>
            <a:ext cx="8520600" cy="4040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e" sz="2400" b="1" dirty="0"/>
              <a:t>Organizing the flow of a discussion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e" sz="2400" b="1" dirty="0"/>
              <a:t>Broadening participation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e" sz="2400" b="1" dirty="0"/>
              <a:t>Helping individuals make their points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e" sz="2400" b="1" dirty="0"/>
              <a:t>Managing divergent perspectives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e" sz="2400" b="1" dirty="0"/>
              <a:t>Techniques for focusing a discussion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b="1" dirty="0"/>
              <a:t>Further process management considerations </a:t>
            </a:r>
          </a:p>
          <a:p>
            <a:pPr lvl="1" indent="-381000">
              <a:spcBef>
                <a:spcPts val="0"/>
              </a:spcBef>
              <a:buSzPts val="2400"/>
              <a:buChar char="●"/>
            </a:pPr>
            <a:r>
              <a:rPr lang="en-US" sz="2000" b="1" dirty="0"/>
              <a:t>Introducing an open discussion</a:t>
            </a:r>
          </a:p>
          <a:p>
            <a:pPr lvl="1" indent="-381000">
              <a:spcBef>
                <a:spcPts val="0"/>
              </a:spcBef>
              <a:buSzPts val="2400"/>
              <a:buChar char="●"/>
            </a:pPr>
            <a:r>
              <a:rPr lang="en-US" sz="2000" b="1" dirty="0"/>
              <a:t>Tolerating silences</a:t>
            </a:r>
            <a:endParaRPr sz="2000"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8D31-AD5C-4397-B7B9-EA075DED6AFC}"/>
              </a:ext>
            </a:extLst>
          </p:cNvPr>
          <p:cNvSpPr txBox="1"/>
          <p:nvPr/>
        </p:nvSpPr>
        <p:spPr>
          <a:xfrm>
            <a:off x="0" y="4579611"/>
            <a:ext cx="159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Kaner</a:t>
            </a:r>
            <a:r>
              <a:rPr lang="en-US" dirty="0"/>
              <a:t> et al., 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16"/>
    </mc:Choice>
    <mc:Fallback xmlns="">
      <p:transition spd="slow" advTm="6421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Structure/Topics of the facilitation training</a:t>
            </a:r>
            <a:endParaRPr b="1"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What are good practices in Participatory Groups?</a:t>
            </a:r>
            <a:endParaRPr sz="2000" b="1" dirty="0">
              <a:solidFill>
                <a:schemeClr val="bg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What are the different roles in a group &amp; project?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Which tools and strategies can be used for moderating a </a:t>
            </a:r>
            <a:r>
              <a:rPr lang="de" sz="2000" b="1">
                <a:solidFill>
                  <a:schemeClr val="bg2"/>
                </a:solidFill>
              </a:rPr>
              <a:t>WG?</a:t>
            </a:r>
            <a:endParaRPr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95"/>
    </mc:Choice>
    <mc:Fallback xmlns="">
      <p:transition spd="slow" advTm="502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Structure/Topics of the facilitation training</a:t>
            </a:r>
            <a:endParaRPr b="1"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What are good practices in Participatory Groups?</a:t>
            </a:r>
            <a:endParaRPr sz="2000" b="1" dirty="0">
              <a:solidFill>
                <a:schemeClr val="bg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What are the different roles in a group &amp; project?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de" sz="2000" b="1" dirty="0">
                <a:solidFill>
                  <a:schemeClr val="bg2"/>
                </a:solidFill>
              </a:rPr>
              <a:t>Which tools and strategies can be used for moderating a WG?</a:t>
            </a:r>
            <a:endParaRPr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95"/>
    </mc:Choice>
    <mc:Fallback xmlns="">
      <p:transition spd="slow" advTm="5029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6" descr="Screen Shot 2014-01-16 at 11.35.40 AM.png"/>
          <p:cNvPicPr preferRelativeResize="0"/>
          <p:nvPr/>
        </p:nvPicPr>
        <p:blipFill rotWithShape="1">
          <a:blip r:embed="rId3">
            <a:alphaModFix/>
          </a:blip>
          <a:srcRect l="9455" r="9455"/>
          <a:stretch/>
        </p:blipFill>
        <p:spPr>
          <a:xfrm>
            <a:off x="4572000" y="528631"/>
            <a:ext cx="4362680" cy="1996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 descr="Screen Shot 2014-01-16 at 11.36.06 AM.png"/>
          <p:cNvPicPr preferRelativeResize="0"/>
          <p:nvPr/>
        </p:nvPicPr>
        <p:blipFill rotWithShape="1">
          <a:blip r:embed="rId4">
            <a:alphaModFix/>
          </a:blip>
          <a:srcRect l="7686" r="10449"/>
          <a:stretch/>
        </p:blipFill>
        <p:spPr>
          <a:xfrm>
            <a:off x="4560983" y="2447001"/>
            <a:ext cx="4515080" cy="199600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/>
          <p:nvPr/>
        </p:nvSpPr>
        <p:spPr>
          <a:xfrm>
            <a:off x="2632619" y="4437347"/>
            <a:ext cx="3878754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Figures from p. 43 and 44 Kaner et al. 2007 </a:t>
            </a:r>
            <a:r>
              <a:rPr lang="de" sz="1100" i="1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Facilitator’s Guide to Participatory Decision-making</a:t>
            </a:r>
            <a:endParaRPr sz="700" dirty="0"/>
          </a:p>
        </p:txBody>
      </p:sp>
      <p:sp>
        <p:nvSpPr>
          <p:cNvPr id="108" name="Google Shape;108;p16"/>
          <p:cNvSpPr txBox="1"/>
          <p:nvPr/>
        </p:nvSpPr>
        <p:spPr>
          <a:xfrm>
            <a:off x="15297" y="3509925"/>
            <a:ext cx="48237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de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ARE </a:t>
            </a:r>
            <a:r>
              <a:rPr lang="de" sz="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PRODUCTIVE GROUP </a:t>
            </a:r>
            <a:r>
              <a:rPr lang="de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BEHAVIORS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282296" y="1170450"/>
            <a:ext cx="4289700" cy="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de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ARE </a:t>
            </a:r>
            <a:r>
              <a:rPr lang="de" sz="20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UNPRODUCTIVE GROUP</a:t>
            </a:r>
            <a:r>
              <a:rPr lang="de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BEHAVIORS?</a:t>
            </a:r>
            <a:endParaRPr sz="1800" cap="none">
              <a:solidFill>
                <a:srgbClr val="434343"/>
              </a:solidFill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PARTICIPATORY </a:t>
            </a:r>
            <a:r>
              <a:rPr lang="de" b="1" i="1" dirty="0"/>
              <a:t>PRODUCTIVE</a:t>
            </a:r>
            <a:r>
              <a:rPr lang="de" b="1" dirty="0"/>
              <a:t> GROUPS</a:t>
            </a: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39"/>
    </mc:Choice>
    <mc:Fallback xmlns="">
      <p:transition spd="slow" advTm="8573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311700" y="93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</a:pPr>
            <a:r>
              <a:rPr lang="de" b="1" dirty="0"/>
              <a:t>PARTICIPATORY GROUPS and ROLES </a:t>
            </a:r>
            <a:endParaRPr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t="-965" r="29720" b="5099"/>
          <a:stretch/>
        </p:blipFill>
        <p:spPr>
          <a:xfrm>
            <a:off x="311700" y="1339776"/>
            <a:ext cx="3496353" cy="2681382"/>
          </a:xfrm>
          <a:prstGeom prst="rect">
            <a:avLst/>
          </a:prstGeom>
          <a:ln w="19050">
            <a:solidFill>
              <a:schemeClr val="accent3"/>
            </a:solidFill>
          </a:ln>
        </p:spPr>
      </p:pic>
      <p:sp>
        <p:nvSpPr>
          <p:cNvPr id="3" name="Rectángulo 2"/>
          <p:cNvSpPr/>
          <p:nvPr/>
        </p:nvSpPr>
        <p:spPr>
          <a:xfrm>
            <a:off x="-245212" y="4164111"/>
            <a:ext cx="3999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>
              <a:spcBef>
                <a:spcPts val="1600"/>
              </a:spcBef>
            </a:pPr>
            <a:r>
              <a:rPr lang="en-US" b="1" dirty="0">
                <a:latin typeface="Roboto" panose="020B0604020202020204" charset="0"/>
                <a:ea typeface="Roboto" panose="020B0604020202020204" charset="0"/>
              </a:rPr>
              <a:t>Participatory vs Conventional groups .pdf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098275" y="4163846"/>
            <a:ext cx="2770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>
              <a:spcBef>
                <a:spcPts val="1600"/>
              </a:spcBef>
            </a:pPr>
            <a:r>
              <a:rPr lang="en-US" b="1" dirty="0">
                <a:latin typeface="Roboto" panose="020B0604020202020204" charset="0"/>
                <a:ea typeface="Roboto" panose="020B0604020202020204" charset="0"/>
              </a:rPr>
              <a:t>GLEONWellPractice.docx</a:t>
            </a:r>
          </a:p>
        </p:txBody>
      </p:sp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0529752F-9802-4740-9F93-C0A8DDA8F7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132" y="1314868"/>
            <a:ext cx="3496353" cy="278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66"/>
    </mc:Choice>
    <mc:Fallback xmlns="">
      <p:transition spd="slow" advTm="356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311700" y="93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PARTICIPATORY GROUPS vs. CONVENTIONAL</a:t>
            </a:r>
            <a:endParaRPr b="1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832299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Everyone participates (be active)</a:t>
            </a:r>
            <a:endParaRPr sz="12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People give each other room to think and express their thoughts (avoid interrupting)</a:t>
            </a:r>
            <a:endParaRPr sz="12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Opposing viewpoints are allowed to co-exist</a:t>
            </a:r>
            <a:endParaRPr sz="12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People draw each other out with supportive questions</a:t>
            </a:r>
            <a:endParaRPr sz="12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People are able to listen to each other’s ideas because they know their own ideas will also be heard</a:t>
            </a:r>
            <a:endParaRPr sz="12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sz="1200" b="1" dirty="0"/>
              <a:t>When people agree, it is assumed that the decision still reflects a wide range of perspectives</a:t>
            </a:r>
            <a:endParaRPr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72"/>
    </mc:Choice>
    <mc:Fallback xmlns="">
      <p:transition spd="slow" advTm="1691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What are the different roles and the expectation of each role in a group?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311700" y="969100"/>
            <a:ext cx="8520600" cy="33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Participants:</a:t>
            </a:r>
            <a:r>
              <a:rPr lang="de" dirty="0"/>
              <a:t> </a:t>
            </a:r>
            <a:r>
              <a:rPr lang="de" b="1" i="1" dirty="0">
                <a:solidFill>
                  <a:schemeClr val="accent3"/>
                </a:solidFill>
              </a:rPr>
              <a:t>every person attending the working group</a:t>
            </a:r>
            <a:endParaRPr b="1" i="1" dirty="0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Be proactive to engage in the discussions and share their thoughts and ideas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e" b="1" dirty="0"/>
              <a:t>Champion:</a:t>
            </a:r>
            <a:r>
              <a:rPr lang="de" dirty="0"/>
              <a:t> </a:t>
            </a:r>
            <a:r>
              <a:rPr lang="de" b="1" i="1" dirty="0">
                <a:solidFill>
                  <a:schemeClr val="accent3"/>
                </a:solidFill>
              </a:rPr>
              <a:t>anyone in the working group can propose themself to take the lead on a certain idea discussed during the working group </a:t>
            </a:r>
            <a:endParaRPr b="1" i="1" dirty="0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The champion is the person that would organize the next steps for turning a working group idea into a research publication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Graduate students and early careers are encouraged to embrace the champion roles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045"/>
    </mc:Choice>
    <mc:Fallback xmlns="">
      <p:transition spd="slow" advTm="9404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What are the different roles and the expectation of each role in a group?</a:t>
            </a:r>
            <a:endParaRPr dirty="0"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489650"/>
            <a:ext cx="8520600" cy="30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b="1"/>
              <a:t>Moderator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Keep groups on time</a:t>
            </a:r>
            <a:r>
              <a:rPr lang="de"/>
              <a:t> (i.e., given session time constraints)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Keep groups on target </a:t>
            </a:r>
            <a:r>
              <a:rPr lang="de"/>
              <a:t>(i.e., within the scope of their charge)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de" b="1"/>
              <a:t>Facilitator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Keep groups balanced in terms of individual contributions to dialogue, plans, and projects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654"/>
    </mc:Choice>
    <mc:Fallback xmlns="">
      <p:transition spd="slow" advTm="6965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2612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b="1"/>
              <a:t>Moderating and Facilitating a working group:</a:t>
            </a:r>
            <a:endParaRPr b="1"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955725"/>
            <a:ext cx="8520600" cy="3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Practice being culturally aware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Be mindful to encourage diverse opportunities that are inclusive of native-language, ethnicity, race, gender, age, and expertise</a:t>
            </a:r>
            <a:r>
              <a:rPr lang="de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Speak clearly, slowly, and enunciate.</a:t>
            </a:r>
            <a:r>
              <a:rPr lang="de"/>
              <a:t> Avoid colloquialisms and abbreviations.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Proactively engage individuals who appear interested but are quiet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Provide ample opportunities for questions, requests, and feedback.</a:t>
            </a:r>
            <a:r>
              <a:rPr lang="de"/>
              <a:t> Invite the least senior members to share input first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Give context as to what happened in the working group previously </a:t>
            </a:r>
            <a:r>
              <a:rPr lang="de"/>
              <a:t>for newcomers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solidFill>
                  <a:schemeClr val="accent3"/>
                </a:solidFill>
              </a:rPr>
              <a:t>Document working group process and participants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54"/>
    </mc:Choice>
    <mc:Fallback xmlns="">
      <p:transition spd="slow" advTm="11995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311700" y="505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Moderating and Facilitating a working group:</a:t>
            </a:r>
            <a:endParaRPr b="1"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311700" y="757550"/>
            <a:ext cx="8654400" cy="39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Actively listen and provide feedback: </a:t>
            </a:r>
            <a:r>
              <a:rPr lang="de" dirty="0"/>
              <a:t>we encourage </a:t>
            </a:r>
            <a:r>
              <a:rPr lang="de" b="1" dirty="0">
                <a:solidFill>
                  <a:schemeClr val="accent3"/>
                </a:solidFill>
              </a:rPr>
              <a:t>working group leaders</a:t>
            </a:r>
            <a:r>
              <a:rPr lang="de" dirty="0"/>
              <a:t> to </a:t>
            </a:r>
            <a:r>
              <a:rPr lang="de" b="1" dirty="0">
                <a:solidFill>
                  <a:schemeClr val="accent3"/>
                </a:solidFill>
              </a:rPr>
              <a:t>spend the majority of their WG time listening and not dominating the discussion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 b="1" dirty="0">
                <a:solidFill>
                  <a:schemeClr val="accent3"/>
                </a:solidFill>
              </a:rPr>
              <a:t>Observe</a:t>
            </a:r>
            <a:r>
              <a:rPr lang="de" dirty="0"/>
              <a:t> actions and gestures to gauge people’s </a:t>
            </a:r>
            <a:r>
              <a:rPr lang="de" b="1" dirty="0">
                <a:solidFill>
                  <a:schemeClr val="accent3"/>
                </a:solidFill>
              </a:rPr>
              <a:t>level of interest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 dirty="0">
                <a:solidFill>
                  <a:schemeClr val="accent3"/>
                </a:solidFill>
              </a:rPr>
              <a:t>Ask questions constructively to invite participation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 dirty="0">
                <a:solidFill>
                  <a:schemeClr val="accent3"/>
                </a:solidFill>
              </a:rPr>
              <a:t>Summarize important points, concepts, and ideas for the group in text</a:t>
            </a:r>
            <a:r>
              <a:rPr lang="de" dirty="0"/>
              <a:t>. This will help non-native English speakers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 dirty="0">
                <a:solidFill>
                  <a:schemeClr val="accent3"/>
                </a:solidFill>
              </a:rPr>
              <a:t>Offer tools and techniques to keep the group moving</a:t>
            </a:r>
            <a:r>
              <a:rPr lang="de" dirty="0"/>
              <a:t> if progress slows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Point out digressions and try to </a:t>
            </a:r>
            <a:r>
              <a:rPr lang="de" b="1" dirty="0">
                <a:solidFill>
                  <a:schemeClr val="accent3"/>
                </a:solidFill>
              </a:rPr>
              <a:t>keep the group on target </a:t>
            </a:r>
            <a:endParaRPr b="1" dirty="0"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de" b="1" dirty="0">
                <a:solidFill>
                  <a:schemeClr val="accent3"/>
                </a:solidFill>
              </a:rPr>
              <a:t>Encourage the group to work together to articulate clear next steps for projects</a:t>
            </a:r>
            <a:endParaRPr b="1" dirty="0">
              <a:solidFill>
                <a:schemeClr val="accent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62"/>
    </mc:Choice>
    <mc:Fallback xmlns="">
      <p:transition spd="slow" advTm="125862"/>
    </mc:Fallback>
  </mc:AlternateContent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774</Words>
  <Application>Microsoft Office PowerPoint</Application>
  <PresentationFormat>On-screen Show (16:9)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Libre Franklin</vt:lpstr>
      <vt:lpstr>Roboto</vt:lpstr>
      <vt:lpstr>Libre Franklin Medium</vt:lpstr>
      <vt:lpstr>Arial</vt:lpstr>
      <vt:lpstr>Geometric</vt:lpstr>
      <vt:lpstr>GLEON Facilitation and Participation in Working groups</vt:lpstr>
      <vt:lpstr>Structure/Topics of the facilitation training</vt:lpstr>
      <vt:lpstr>PARTICIPATORY PRODUCTIVE GROUPS</vt:lpstr>
      <vt:lpstr>PARTICIPATORY GROUPS and ROLES </vt:lpstr>
      <vt:lpstr>PARTICIPATORY GROUPS vs. CONVENTIONAL</vt:lpstr>
      <vt:lpstr>What are the different roles and the expectation of each role in a group? </vt:lpstr>
      <vt:lpstr>What are the different roles and the expectation of each role in a group?</vt:lpstr>
      <vt:lpstr>Moderating and Facilitating a working group:</vt:lpstr>
      <vt:lpstr>Moderating and Facilitating a working group:</vt:lpstr>
      <vt:lpstr>PowerPoint Presentation</vt:lpstr>
      <vt:lpstr>Moderating and Facilitating a working group Tools and Strategies:</vt:lpstr>
      <vt:lpstr>Structure/Topics of the facilitation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Facilitation and Participation in Working groups</dc:title>
  <dc:creator>Facundo</dc:creator>
  <cp:lastModifiedBy>Kathleen Weathers</cp:lastModifiedBy>
  <cp:revision>34</cp:revision>
  <dcterms:modified xsi:type="dcterms:W3CDTF">2022-11-09T14:11:34Z</dcterms:modified>
</cp:coreProperties>
</file>