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0"/>
  </p:notesMasterIdLst>
  <p:sldIdLst>
    <p:sldId id="256" r:id="rId5"/>
    <p:sldId id="269" r:id="rId6"/>
    <p:sldId id="257" r:id="rId7"/>
    <p:sldId id="268" r:id="rId8"/>
    <p:sldId id="258" r:id="rId9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6"/>
    <p:restoredTop sz="94675"/>
  </p:normalViewPr>
  <p:slideViewPr>
    <p:cSldViewPr snapToGrid="0" snapToObjects="1">
      <p:cViewPr>
        <p:scale>
          <a:sx n="100" d="100"/>
          <a:sy n="100" d="100"/>
        </p:scale>
        <p:origin x="-59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388B9-36C1-7144-93ED-51FC834C6AB3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09B89-B13B-1740-ADAF-DAF1CFC4285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41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4"/>
          <p:cNvSpPr/>
          <p:nvPr userDrawn="1"/>
        </p:nvSpPr>
        <p:spPr>
          <a:xfrm>
            <a:off x="1382" y="11434"/>
            <a:ext cx="8942729" cy="694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Afbeelding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 b="11765"/>
          <a:stretch/>
        </p:blipFill>
        <p:spPr>
          <a:xfrm>
            <a:off x="0" y="1524478"/>
            <a:ext cx="9144000" cy="2484000"/>
          </a:xfrm>
          <a:prstGeom prst="rect">
            <a:avLst/>
          </a:prstGeom>
        </p:spPr>
      </p:pic>
      <p:sp>
        <p:nvSpPr>
          <p:cNvPr id="14" name="Rechthoek 21"/>
          <p:cNvSpPr/>
          <p:nvPr userDrawn="1"/>
        </p:nvSpPr>
        <p:spPr>
          <a:xfrm>
            <a:off x="413810" y="7385"/>
            <a:ext cx="793484" cy="4001093"/>
          </a:xfrm>
          <a:prstGeom prst="rect">
            <a:avLst/>
          </a:prstGeom>
          <a:solidFill>
            <a:srgbClr val="F8AF0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89" y="1951853"/>
            <a:ext cx="7551078" cy="129070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9" y="3311609"/>
            <a:ext cx="7551078" cy="681171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ijdelijke aanduiding voor tekst 13"/>
          <p:cNvSpPr>
            <a:spLocks noGrp="1"/>
          </p:cNvSpPr>
          <p:nvPr>
            <p:ph type="body" sz="quarter" idx="11" hasCustomPrompt="1"/>
          </p:nvPr>
        </p:nvSpPr>
        <p:spPr>
          <a:xfrm>
            <a:off x="1385889" y="706384"/>
            <a:ext cx="7482147" cy="35952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000" baseline="0">
                <a:solidFill>
                  <a:srgbClr val="183D76"/>
                </a:solidFill>
                <a:latin typeface="+mn-lt"/>
                <a:ea typeface="Lato" charset="0"/>
                <a:cs typeface="Lato" charset="0"/>
              </a:defRPr>
            </a:lvl1pPr>
          </a:lstStyle>
          <a:p>
            <a:pPr lvl="0"/>
            <a:r>
              <a:rPr lang="nl-NL" dirty="0"/>
              <a:t>Name presenter</a:t>
            </a:r>
            <a:endParaRPr lang="en-US" dirty="0"/>
          </a:p>
        </p:txBody>
      </p:sp>
      <p:sp>
        <p:nvSpPr>
          <p:cNvPr id="11" name="Tijdelijke aanduiding voor tekst 23"/>
          <p:cNvSpPr>
            <a:spLocks noGrp="1"/>
          </p:cNvSpPr>
          <p:nvPr>
            <p:ph type="body" sz="quarter" idx="12" hasCustomPrompt="1"/>
          </p:nvPr>
        </p:nvSpPr>
        <p:spPr>
          <a:xfrm>
            <a:off x="1386376" y="1065294"/>
            <a:ext cx="7481659" cy="37623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600" baseline="0">
                <a:solidFill>
                  <a:schemeClr val="bg2">
                    <a:lumMod val="50000"/>
                  </a:schemeClr>
                </a:solidFill>
                <a:latin typeface="+mn-lt"/>
                <a:ea typeface="Lato" charset="0"/>
                <a:cs typeface="Lato" charset="0"/>
              </a:defRPr>
            </a:lvl1pPr>
            <a:lvl2pPr marL="457200" indent="0" algn="r">
              <a:buFontTx/>
              <a:buNone/>
              <a:defRPr sz="1200">
                <a:solidFill>
                  <a:schemeClr val="bg2">
                    <a:lumMod val="75000"/>
                  </a:schemeClr>
                </a:solidFill>
              </a:defRPr>
            </a:lvl2pPr>
            <a:lvl3pPr marL="914400" indent="0" algn="r">
              <a:buFontTx/>
              <a:buNone/>
              <a:defRPr sz="1200">
                <a:solidFill>
                  <a:schemeClr val="bg2">
                    <a:lumMod val="75000"/>
                  </a:schemeClr>
                </a:solidFill>
              </a:defRPr>
            </a:lvl3pPr>
            <a:lvl4pPr marL="1371600" indent="0" algn="r">
              <a:buFontTx/>
              <a:buNone/>
              <a:defRPr sz="1200">
                <a:solidFill>
                  <a:schemeClr val="bg2">
                    <a:lumMod val="75000"/>
                  </a:schemeClr>
                </a:solidFill>
              </a:defRPr>
            </a:lvl4pPr>
            <a:lvl5pPr marL="1828800" indent="0" algn="r">
              <a:buFontTx/>
              <a:buNone/>
              <a:defRPr sz="1200"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nl-NL" dirty="0" err="1"/>
              <a:t>Affiliation</a:t>
            </a:r>
            <a:r>
              <a:rPr lang="nl-NL" dirty="0"/>
              <a:t> or </a:t>
            </a:r>
            <a:r>
              <a:rPr lang="nl-NL" dirty="0" err="1"/>
              <a:t>Location</a:t>
            </a:r>
            <a:r>
              <a:rPr lang="nl-NL" dirty="0"/>
              <a:t> or Event</a:t>
            </a:r>
            <a:endParaRPr lang="en-US" dirty="0"/>
          </a:p>
        </p:txBody>
      </p:sp>
      <p:pic>
        <p:nvPicPr>
          <p:cNvPr id="12" name="Afbeelding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10" y="4091424"/>
            <a:ext cx="2354328" cy="10087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B3B24-6552-B744-81C4-7DC13DFF0D43}" type="datetime1">
              <a:rPr lang="en-GB" smtClean="0"/>
              <a:t>15/01/2019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9DD2-1A31-B94E-9643-1FC31CC7692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62032"/>
            <a:ext cx="1971675" cy="435887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9178" y="662032"/>
            <a:ext cx="6110198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0B0A-4F55-C143-8472-3F6E60BED8D0}" type="datetime1">
              <a:rPr lang="en-GB" smtClean="0"/>
              <a:t>15/01/2019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9DD2-1A31-B94E-9643-1FC31CC7692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20513-8E4A-8D4A-9DF1-8B2BAF3C41FA}" type="datetime1">
              <a:rPr lang="en-GB" smtClean="0"/>
              <a:t>15/01/2019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9DD2-1A31-B94E-9643-1FC31CC7692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008E-857C-9641-BFEC-97DAF78AA82F}" type="datetime1">
              <a:rPr lang="en-GB" smtClean="0"/>
              <a:t>15/01/2019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9DD2-1A31-B94E-9643-1FC31CC7692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6DC8-9E4E-B040-A8D7-0D529FED40E5}" type="datetime1">
              <a:rPr lang="en-GB" smtClean="0"/>
              <a:t>15/01/2019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9DD2-1A31-B94E-9643-1FC31CC7692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580F-B11C-594D-B140-0E0CA23C3307}" type="datetime1">
              <a:rPr lang="en-GB" smtClean="0"/>
              <a:t>15/01/2019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9DD2-1A31-B94E-9643-1FC31CC7692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F610-46B1-7847-9CA1-70673FB32D72}" type="datetime1">
              <a:rPr lang="en-GB" smtClean="0"/>
              <a:t>15/01/2019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9DD2-1A31-B94E-9643-1FC31CC7692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6887-FFD8-BC49-8D16-5B101C787772}" type="datetime1">
              <a:rPr lang="en-GB" smtClean="0"/>
              <a:t>15/01/2019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9DD2-1A31-B94E-9643-1FC31CC7692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297" y="740569"/>
            <a:ext cx="3285721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6018" y="740569"/>
            <a:ext cx="4954684" cy="405884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3297" y="1940719"/>
            <a:ext cx="3285721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77B68-0B03-2448-9D8A-3134D9214FC2}" type="datetime1">
              <a:rPr lang="en-GB" smtClean="0"/>
              <a:t>15/01/2019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9DD2-1A31-B94E-9643-1FC31CC7692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298" y="740569"/>
            <a:ext cx="3285721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911552" cy="405884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3298" y="1940719"/>
            <a:ext cx="3285721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FCAD-65BA-D44D-925A-60CDB68B241E}" type="datetime1">
              <a:rPr lang="en-GB" smtClean="0"/>
              <a:t>15/01/2019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9DD2-1A31-B94E-9643-1FC31CC7692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0551" y="682228"/>
            <a:ext cx="8514272" cy="97229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0551" y="1777603"/>
            <a:ext cx="8514272" cy="3191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99872" y="43078"/>
            <a:ext cx="8399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A107E1-8C6F-644F-9F06-EA20EA42B323}" type="datetime1">
              <a:rPr lang="en-GB" smtClean="0"/>
              <a:t>15/01/2019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1867" y="45871"/>
            <a:ext cx="49213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fld id="{BCA69DD2-1A31-B94E-9643-1FC31CC76927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35" y="157961"/>
            <a:ext cx="943113" cy="404077"/>
          </a:xfrm>
          <a:prstGeom prst="rect">
            <a:avLst/>
          </a:prstGeom>
        </p:spPr>
      </p:pic>
      <p:cxnSp>
        <p:nvCxnSpPr>
          <p:cNvPr id="8" name="Rechte verbindingslijn 8"/>
          <p:cNvCxnSpPr/>
          <p:nvPr userDrawn="1"/>
        </p:nvCxnSpPr>
        <p:spPr>
          <a:xfrm>
            <a:off x="8545868" y="0"/>
            <a:ext cx="0" cy="36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200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a typeface="Calibri"/>
                <a:cs typeface="Calibri"/>
                <a:sym typeface="Calibri"/>
              </a:rPr>
              <a:t>FAIR </a:t>
            </a:r>
            <a:r>
              <a:rPr lang="en-US" dirty="0">
                <a:ea typeface="Calibri"/>
                <a:cs typeface="Calibri"/>
                <a:sym typeface="Calibri"/>
              </a:rPr>
              <a:t>Data Steward as </a:t>
            </a:r>
            <a:r>
              <a:rPr lang="en-US" dirty="0" smtClean="0">
                <a:ea typeface="Calibri"/>
                <a:cs typeface="Calibri"/>
                <a:sym typeface="Calibri"/>
              </a:rPr>
              <a:t>profession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collaborative </a:t>
            </a:r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Salome Scholtens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DTL, Data4Lifesciences, LCRDM, </a:t>
            </a:r>
            <a:r>
              <a:rPr lang="en-US" dirty="0" err="1" smtClean="0"/>
              <a:t>ZonMw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70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551" y="1968103"/>
            <a:ext cx="8514272" cy="97229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What is a data steward?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20513-8E4A-8D4A-9DF1-8B2BAF3C41FA}" type="datetime1">
              <a:rPr lang="en-GB" smtClean="0"/>
              <a:t>15/01/2019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9DD2-1A31-B94E-9643-1FC31CC769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1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551" y="729853"/>
            <a:ext cx="8514272" cy="972298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551" y="1329863"/>
            <a:ext cx="8514272" cy="35727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1600" dirty="0" smtClean="0"/>
              <a:t>Sufficient high-quality </a:t>
            </a:r>
            <a:r>
              <a:rPr lang="en-GB" sz="1600" dirty="0"/>
              <a:t>data steward expertise </a:t>
            </a:r>
            <a:r>
              <a:rPr lang="en-GB" sz="1600" dirty="0" smtClean="0"/>
              <a:t>is </a:t>
            </a:r>
            <a:r>
              <a:rPr lang="en-GB" sz="1600" dirty="0"/>
              <a:t>essential </a:t>
            </a:r>
            <a:r>
              <a:rPr lang="en-GB" sz="1600" dirty="0" smtClean="0"/>
              <a:t>for </a:t>
            </a:r>
            <a:r>
              <a:rPr lang="en-GB" sz="1600" dirty="0"/>
              <a:t>FAIR data management in Lifesciences </a:t>
            </a:r>
            <a:endParaRPr lang="en-GB" sz="1600" dirty="0" smtClean="0"/>
          </a:p>
          <a:p>
            <a:pPr>
              <a:lnSpc>
                <a:spcPct val="100000"/>
              </a:lnSpc>
            </a:pPr>
            <a:r>
              <a:rPr lang="en-GB" sz="1600" dirty="0" smtClean="0"/>
              <a:t>These persons are currently insufficiently available, which is a concern for FAIR data</a:t>
            </a:r>
          </a:p>
          <a:p>
            <a:pPr>
              <a:lnSpc>
                <a:spcPct val="100000"/>
              </a:lnSpc>
            </a:pPr>
            <a:r>
              <a:rPr lang="en-GB" sz="1600" dirty="0" smtClean="0"/>
              <a:t>No consensus on what a data steward is or does</a:t>
            </a:r>
          </a:p>
          <a:p>
            <a:pPr>
              <a:lnSpc>
                <a:spcPct val="100000"/>
              </a:lnSpc>
            </a:pPr>
            <a:r>
              <a:rPr lang="en-GB" sz="1600" dirty="0" smtClean="0"/>
              <a:t>No education or certification available</a:t>
            </a:r>
          </a:p>
          <a:p>
            <a:pPr>
              <a:lnSpc>
                <a:spcPct val="100000"/>
              </a:lnSpc>
            </a:pPr>
            <a:endParaRPr lang="en-GB" sz="16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sz="1600" i="1" dirty="0" smtClean="0">
                <a:solidFill>
                  <a:srgbClr val="183D76"/>
                </a:solidFill>
                <a:sym typeface="Calibri"/>
              </a:rPr>
              <a:t> </a:t>
            </a:r>
            <a:endParaRPr lang="en-US" sz="1600" i="1" dirty="0" smtClean="0">
              <a:solidFill>
                <a:srgbClr val="183D76"/>
              </a:solidFill>
              <a:sym typeface="Calibri"/>
            </a:endParaRPr>
          </a:p>
          <a:p>
            <a:pPr lvl="0">
              <a:lnSpc>
                <a:spcPct val="100000"/>
              </a:lnSpc>
              <a:buClr>
                <a:schemeClr val="tx1">
                  <a:lumMod val="65000"/>
                  <a:lumOff val="35000"/>
                </a:schemeClr>
              </a:buClr>
              <a:buSzPct val="100000"/>
            </a:pPr>
            <a:r>
              <a:rPr lang="en-US" sz="1600" dirty="0" err="1" smtClean="0">
                <a:sym typeface="Calibri"/>
              </a:rPr>
              <a:t>Professionalise</a:t>
            </a:r>
            <a:r>
              <a:rPr lang="en-US" sz="1600" dirty="0" smtClean="0">
                <a:sym typeface="Calibri"/>
              </a:rPr>
              <a:t> the </a:t>
            </a:r>
            <a:r>
              <a:rPr lang="en-US" sz="1600" dirty="0">
                <a:sym typeface="Calibri"/>
              </a:rPr>
              <a:t>data steward function within the L</a:t>
            </a:r>
            <a:r>
              <a:rPr lang="en-US" sz="1600" dirty="0" smtClean="0">
                <a:sym typeface="Calibri"/>
              </a:rPr>
              <a:t>ifesciences </a:t>
            </a:r>
            <a:r>
              <a:rPr lang="en-US" sz="1600" dirty="0">
                <a:sym typeface="Calibri"/>
              </a:rPr>
              <a:t>domain, with a special focus on implementation of the FAIR principles. </a:t>
            </a:r>
          </a:p>
          <a:p>
            <a:pPr lvl="0">
              <a:lnSpc>
                <a:spcPct val="100000"/>
              </a:lnSpc>
              <a:buClr>
                <a:schemeClr val="tx1">
                  <a:lumMod val="65000"/>
                  <a:lumOff val="35000"/>
                </a:schemeClr>
              </a:buClr>
              <a:buSzPct val="100000"/>
            </a:pPr>
            <a:r>
              <a:rPr lang="en-US" sz="1600" dirty="0" smtClean="0">
                <a:sym typeface="Calibri"/>
              </a:rPr>
              <a:t>By </a:t>
            </a:r>
            <a:r>
              <a:rPr lang="en-US" sz="1600" dirty="0">
                <a:sym typeface="Calibri"/>
              </a:rPr>
              <a:t>creating a standardized job description, </a:t>
            </a:r>
            <a:r>
              <a:rPr lang="en-US" sz="1600" dirty="0" err="1">
                <a:sym typeface="Calibri"/>
              </a:rPr>
              <a:t>formalising</a:t>
            </a:r>
            <a:r>
              <a:rPr lang="en-US" sz="1600" dirty="0">
                <a:sym typeface="Calibri"/>
              </a:rPr>
              <a:t> the </a:t>
            </a:r>
            <a:r>
              <a:rPr lang="en-US" sz="1600" dirty="0" smtClean="0">
                <a:sym typeface="Calibri"/>
              </a:rPr>
              <a:t>function, developing </a:t>
            </a:r>
            <a:r>
              <a:rPr lang="en-US" sz="1600" dirty="0">
                <a:sym typeface="Calibri"/>
              </a:rPr>
              <a:t>training for existing and new data stewards, </a:t>
            </a:r>
            <a:r>
              <a:rPr lang="en-US" sz="1600" dirty="0" smtClean="0">
                <a:sym typeface="Calibri"/>
              </a:rPr>
              <a:t>and </a:t>
            </a:r>
            <a:r>
              <a:rPr lang="en-US" sz="1600" dirty="0">
                <a:sym typeface="Calibri"/>
              </a:rPr>
              <a:t>creating more visibility of the function.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20513-8E4A-8D4A-9DF1-8B2BAF3C41FA}" type="datetime1">
              <a:rPr lang="en-GB" smtClean="0"/>
              <a:t>15/01/2019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9DD2-1A31-B94E-9643-1FC31CC76927}" type="slidenum">
              <a:rPr lang="en-US" smtClean="0"/>
              <a:t>3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10551" y="2882503"/>
            <a:ext cx="8514272" cy="97229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Aim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47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551" y="729853"/>
            <a:ext cx="8514272" cy="575072"/>
          </a:xfrm>
        </p:spPr>
        <p:txBody>
          <a:bodyPr/>
          <a:lstStyle/>
          <a:p>
            <a:r>
              <a:rPr lang="en-US" dirty="0" smtClean="0"/>
              <a:t>Project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551" y="1244138"/>
            <a:ext cx="8514272" cy="35727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chemeClr val="tx1">
                  <a:lumMod val="65000"/>
                  <a:lumOff val="35000"/>
                </a:schemeClr>
              </a:buClr>
              <a:buSzPct val="100000"/>
            </a:pPr>
            <a:r>
              <a:rPr lang="en-US" sz="1600" dirty="0" smtClean="0">
                <a:sym typeface="Calibri"/>
              </a:rPr>
              <a:t>1 </a:t>
            </a:r>
            <a:r>
              <a:rPr lang="en-US" sz="1600" dirty="0">
                <a:sym typeface="Calibri"/>
              </a:rPr>
              <a:t>year project, </a:t>
            </a:r>
            <a:r>
              <a:rPr lang="en-US" sz="1600" dirty="0" smtClean="0">
                <a:sym typeface="Calibri"/>
              </a:rPr>
              <a:t>started August </a:t>
            </a:r>
            <a:r>
              <a:rPr lang="en-US" sz="1600" dirty="0">
                <a:sym typeface="Calibri"/>
              </a:rPr>
              <a:t>1, 2018</a:t>
            </a:r>
            <a:endParaRPr lang="en-US" sz="1600" dirty="0"/>
          </a:p>
          <a:p>
            <a:pPr>
              <a:lnSpc>
                <a:spcPct val="100000"/>
              </a:lnSpc>
              <a:buClr>
                <a:schemeClr val="tx1">
                  <a:lumMod val="65000"/>
                  <a:lumOff val="35000"/>
                </a:schemeClr>
              </a:buClr>
              <a:buSzPct val="100000"/>
            </a:pPr>
            <a:r>
              <a:rPr lang="en-US" sz="1600" dirty="0" err="1">
                <a:sym typeface="Calibri"/>
              </a:rPr>
              <a:t>ZonMw</a:t>
            </a:r>
            <a:r>
              <a:rPr lang="en-US" sz="1600" dirty="0">
                <a:sym typeface="Calibri"/>
              </a:rPr>
              <a:t> </a:t>
            </a:r>
            <a:r>
              <a:rPr lang="en-US" sz="1600" dirty="0" smtClean="0">
                <a:sym typeface="Calibri"/>
              </a:rPr>
              <a:t>funded</a:t>
            </a:r>
            <a:r>
              <a:rPr lang="en-US" sz="1600" dirty="0" smtClean="0">
                <a:sym typeface="Calibri"/>
              </a:rPr>
              <a:t>, </a:t>
            </a:r>
            <a:r>
              <a:rPr lang="en-US" sz="1600" dirty="0" smtClean="0">
                <a:sym typeface="Calibri"/>
              </a:rPr>
              <a:t>complemented </a:t>
            </a:r>
            <a:r>
              <a:rPr lang="en-US" sz="1600" dirty="0">
                <a:sym typeface="Calibri"/>
              </a:rPr>
              <a:t>with in-kind </a:t>
            </a:r>
            <a:r>
              <a:rPr lang="en-US" sz="1600" dirty="0" smtClean="0">
                <a:sym typeface="Calibri"/>
              </a:rPr>
              <a:t>contributions</a:t>
            </a:r>
            <a:endParaRPr lang="en-US" sz="1600" dirty="0">
              <a:sym typeface="Calibri"/>
            </a:endParaRPr>
          </a:p>
          <a:p>
            <a:pPr>
              <a:lnSpc>
                <a:spcPct val="100000"/>
              </a:lnSpc>
              <a:buClr>
                <a:schemeClr val="tx1">
                  <a:lumMod val="65000"/>
                  <a:lumOff val="35000"/>
                </a:schemeClr>
              </a:buClr>
              <a:buSzPct val="100000"/>
            </a:pPr>
            <a:r>
              <a:rPr lang="en-US" sz="1600" dirty="0">
                <a:sym typeface="Calibri"/>
              </a:rPr>
              <a:t>Core team: DTL, UMCG/RUG, </a:t>
            </a:r>
            <a:r>
              <a:rPr lang="en-US" sz="1600" dirty="0" err="1">
                <a:sym typeface="Calibri"/>
              </a:rPr>
              <a:t>RadboudUMC</a:t>
            </a:r>
            <a:r>
              <a:rPr lang="en-US" sz="1600" dirty="0">
                <a:sym typeface="Calibri"/>
              </a:rPr>
              <a:t>/RU, UMCU </a:t>
            </a:r>
            <a:endParaRPr lang="en-US" sz="1600" dirty="0"/>
          </a:p>
          <a:p>
            <a:pPr>
              <a:lnSpc>
                <a:spcPct val="100000"/>
              </a:lnSpc>
              <a:buClr>
                <a:schemeClr val="tx1">
                  <a:lumMod val="65000"/>
                  <a:lumOff val="35000"/>
                </a:schemeClr>
              </a:buClr>
              <a:buSzPct val="100000"/>
            </a:pPr>
            <a:r>
              <a:rPr lang="en-US" sz="1600" dirty="0">
                <a:sym typeface="Calibri"/>
              </a:rPr>
              <a:t>Consultation committee: representatives of main stakeholders: LCRDM, Data4Lifesciences, DTL, Health-RI, 4TU, SURF, NFU, DAS (</a:t>
            </a:r>
            <a:r>
              <a:rPr lang="en-US" sz="1600" dirty="0" err="1">
                <a:sym typeface="Calibri"/>
              </a:rPr>
              <a:t>hogescholen</a:t>
            </a:r>
            <a:r>
              <a:rPr lang="en-US" sz="1600" dirty="0">
                <a:sym typeface="Calibri"/>
              </a:rPr>
              <a:t>), </a:t>
            </a:r>
            <a:r>
              <a:rPr lang="en-US" sz="1600" dirty="0" err="1">
                <a:sym typeface="Calibri"/>
              </a:rPr>
              <a:t>ZonMw</a:t>
            </a:r>
            <a:r>
              <a:rPr lang="en-US" sz="1600" dirty="0">
                <a:sym typeface="Calibri"/>
              </a:rPr>
              <a:t> and </a:t>
            </a:r>
            <a:r>
              <a:rPr lang="en-US" sz="1600" dirty="0" smtClean="0">
                <a:sym typeface="Calibri"/>
              </a:rPr>
              <a:t>ELIXIR-NL</a:t>
            </a:r>
          </a:p>
          <a:p>
            <a:pPr marL="0" indent="0">
              <a:lnSpc>
                <a:spcPct val="100000"/>
              </a:lnSpc>
              <a:buClr>
                <a:srgbClr val="FF7D00"/>
              </a:buClr>
              <a:buSzPts val="2035"/>
              <a:buNone/>
            </a:pPr>
            <a:endParaRPr lang="nl-NL" sz="1600" b="1" dirty="0" smtClean="0">
              <a:solidFill>
                <a:srgbClr val="183D76"/>
              </a:solidFill>
            </a:endParaRPr>
          </a:p>
          <a:p>
            <a:pPr marL="0" indent="0">
              <a:lnSpc>
                <a:spcPct val="100000"/>
              </a:lnSpc>
              <a:buClr>
                <a:srgbClr val="FF7D00"/>
              </a:buClr>
              <a:buSzPts val="2035"/>
              <a:buNone/>
            </a:pPr>
            <a:endParaRPr lang="en-US" sz="1600" dirty="0">
              <a:sym typeface="Calibri"/>
            </a:endParaRPr>
          </a:p>
          <a:p>
            <a:r>
              <a:rPr lang="en-GB" sz="1600" dirty="0" smtClean="0"/>
              <a:t>Use of existing </a:t>
            </a:r>
            <a:r>
              <a:rPr lang="en-GB" sz="1600" dirty="0"/>
              <a:t>competency frameworks for data management and data stewardship </a:t>
            </a:r>
            <a:r>
              <a:rPr lang="en-GB" sz="1600" dirty="0" smtClean="0"/>
              <a:t>(Purdue, DAMA) and projects as </a:t>
            </a:r>
            <a:r>
              <a:rPr lang="en-GB" sz="1600" dirty="0"/>
              <a:t>the EOSC </a:t>
            </a:r>
            <a:r>
              <a:rPr lang="en-GB" sz="1600" dirty="0" smtClean="0"/>
              <a:t>pilot, </a:t>
            </a:r>
            <a:r>
              <a:rPr lang="en-GB" sz="1600" dirty="0" smtClean="0"/>
              <a:t>EDISON. </a:t>
            </a:r>
            <a:endParaRPr lang="en-GB" sz="1600" dirty="0" smtClean="0"/>
          </a:p>
          <a:p>
            <a:r>
              <a:rPr lang="en-GB" sz="1600" dirty="0" smtClean="0"/>
              <a:t>Analysis </a:t>
            </a:r>
            <a:r>
              <a:rPr lang="en-GB" sz="1600" dirty="0"/>
              <a:t>is complemented by a review of over 40 published vacancies texts and experiences of persons working as data experts. </a:t>
            </a:r>
            <a:endParaRPr lang="nl-NL" sz="1600" dirty="0"/>
          </a:p>
          <a:p>
            <a:pPr>
              <a:lnSpc>
                <a:spcPct val="100000"/>
              </a:lnSpc>
              <a:buClr>
                <a:srgbClr val="FF7D00"/>
              </a:buClr>
              <a:buSzPts val="2035"/>
            </a:pPr>
            <a:endParaRPr lang="en-US" sz="1600" dirty="0" smtClean="0">
              <a:sym typeface="Calibri"/>
            </a:endParaRPr>
          </a:p>
          <a:p>
            <a:pPr>
              <a:lnSpc>
                <a:spcPct val="100000"/>
              </a:lnSpc>
              <a:buClr>
                <a:srgbClr val="FF7D00"/>
              </a:buClr>
              <a:buSzPts val="2035"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20513-8E4A-8D4A-9DF1-8B2BAF3C41FA}" type="datetime1">
              <a:rPr lang="en-GB" smtClean="0"/>
              <a:t>15/01/2019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9DD2-1A31-B94E-9643-1FC31CC76927}" type="slidenum">
              <a:rPr lang="en-US" smtClean="0"/>
              <a:t>4</a:t>
            </a:fld>
            <a:endParaRPr lang="en-US"/>
          </a:p>
        </p:txBody>
      </p:sp>
      <p:pic>
        <p:nvPicPr>
          <p:cNvPr id="6" name="Google Shape;146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372372" y="4734161"/>
            <a:ext cx="901277" cy="29070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47;p22" descr="C:\Users\scholtenss\Dropbox\Salome\WERK\Presentaties\Pictures\zonmw-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49879" y="4713223"/>
            <a:ext cx="1358462" cy="311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49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35196" y="4624251"/>
            <a:ext cx="809345" cy="40061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310551" y="3044428"/>
            <a:ext cx="8514272" cy="5750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Method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00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551" y="1244138"/>
            <a:ext cx="8514272" cy="35727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SzPct val="100000"/>
            </a:pPr>
            <a:r>
              <a:rPr lang="en-US" sz="1600" dirty="0" smtClean="0">
                <a:sym typeface="Calibri"/>
              </a:rPr>
              <a:t>Function </a:t>
            </a:r>
            <a:r>
              <a:rPr lang="en-US" sz="1600" dirty="0">
                <a:sym typeface="Calibri"/>
              </a:rPr>
              <a:t>description for a data steward specific for L</a:t>
            </a:r>
            <a:r>
              <a:rPr lang="en-US" sz="1600" dirty="0" smtClean="0">
                <a:sym typeface="Calibri"/>
              </a:rPr>
              <a:t>ifesciences</a:t>
            </a:r>
            <a:endParaRPr lang="en-US" sz="1600" dirty="0">
              <a:sym typeface="Calibri"/>
            </a:endParaRPr>
          </a:p>
          <a:p>
            <a:pPr>
              <a:lnSpc>
                <a:spcPct val="100000"/>
              </a:lnSpc>
              <a:buSzPct val="100000"/>
            </a:pPr>
            <a:r>
              <a:rPr lang="en-US" sz="1600" dirty="0">
                <a:sym typeface="Calibri"/>
              </a:rPr>
              <a:t>Definition of the knowledge base, skills and </a:t>
            </a:r>
            <a:r>
              <a:rPr lang="en-US" sz="1600" dirty="0" smtClean="0">
                <a:sym typeface="Calibri"/>
              </a:rPr>
              <a:t>abilities</a:t>
            </a:r>
            <a:endParaRPr lang="en-US" sz="1600" dirty="0">
              <a:sym typeface="Calibri"/>
            </a:endParaRPr>
          </a:p>
          <a:p>
            <a:pPr>
              <a:lnSpc>
                <a:spcPct val="100000"/>
              </a:lnSpc>
              <a:buSzPct val="100000"/>
            </a:pPr>
            <a:r>
              <a:rPr lang="en-US" sz="1600" dirty="0">
                <a:sym typeface="Calibri"/>
              </a:rPr>
              <a:t>Education line &amp; accompanying training </a:t>
            </a:r>
            <a:r>
              <a:rPr lang="en-US" sz="1600" dirty="0" smtClean="0">
                <a:sym typeface="Calibri"/>
              </a:rPr>
              <a:t>material</a:t>
            </a:r>
            <a:endParaRPr lang="en-US" sz="1600" dirty="0">
              <a:sym typeface="Calibri"/>
            </a:endParaRPr>
          </a:p>
          <a:p>
            <a:pPr>
              <a:lnSpc>
                <a:spcPct val="100000"/>
              </a:lnSpc>
              <a:buSzPct val="100000"/>
            </a:pPr>
            <a:r>
              <a:rPr lang="en-US" sz="1600" smtClean="0">
                <a:sym typeface="Calibri"/>
              </a:rPr>
              <a:t>Design </a:t>
            </a:r>
            <a:r>
              <a:rPr lang="en-US" sz="1600" dirty="0">
                <a:sym typeface="Calibri"/>
              </a:rPr>
              <a:t>a script for an eLearning module</a:t>
            </a:r>
          </a:p>
          <a:p>
            <a:pPr>
              <a:lnSpc>
                <a:spcPct val="100000"/>
              </a:lnSpc>
              <a:buSzPct val="100000"/>
            </a:pPr>
            <a:r>
              <a:rPr lang="en-US" sz="1600" dirty="0">
                <a:sym typeface="Calibri"/>
              </a:rPr>
              <a:t>Sustainability plan to ensure national </a:t>
            </a:r>
            <a:r>
              <a:rPr lang="en-US" sz="1600" dirty="0" smtClean="0">
                <a:sym typeface="Calibri"/>
              </a:rPr>
              <a:t>embedding</a:t>
            </a:r>
            <a:endParaRPr lang="en-US" sz="1400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indent="0">
              <a:buNone/>
            </a:pPr>
            <a:endParaRPr lang="nl-NL" sz="1400" b="1" dirty="0" smtClean="0">
              <a:solidFill>
                <a:srgbClr val="183D76"/>
              </a:solidFill>
            </a:endParaRPr>
          </a:p>
          <a:p>
            <a:pPr marL="0" indent="0">
              <a:buNone/>
            </a:pPr>
            <a:endParaRPr lang="nl-NL" sz="1400" b="1" dirty="0">
              <a:solidFill>
                <a:srgbClr val="183D76"/>
              </a:solidFill>
            </a:endParaRPr>
          </a:p>
          <a:p>
            <a:pPr marL="0" indent="0">
              <a:buNone/>
            </a:pPr>
            <a:r>
              <a:rPr lang="nl-NL" sz="1800" b="1" dirty="0" smtClean="0">
                <a:solidFill>
                  <a:srgbClr val="183D76"/>
                </a:solidFill>
                <a:sym typeface="Wingdings" panose="05000000000000000000" pitchFamily="2" charset="2"/>
              </a:rPr>
              <a:t> </a:t>
            </a:r>
            <a:r>
              <a:rPr lang="nl-NL" sz="1800" b="1" dirty="0" err="1" smtClean="0">
                <a:solidFill>
                  <a:srgbClr val="183D76"/>
                </a:solidFill>
              </a:rPr>
              <a:t>Visit</a:t>
            </a:r>
            <a:r>
              <a:rPr lang="nl-NL" sz="1800" b="1" dirty="0" smtClean="0">
                <a:solidFill>
                  <a:srgbClr val="183D76"/>
                </a:solidFill>
              </a:rPr>
              <a:t> </a:t>
            </a:r>
            <a:r>
              <a:rPr lang="nl-NL" sz="1800" b="1" dirty="0" err="1" smtClean="0">
                <a:solidFill>
                  <a:srgbClr val="183D76"/>
                </a:solidFill>
              </a:rPr>
              <a:t>our</a:t>
            </a:r>
            <a:r>
              <a:rPr lang="nl-NL" sz="1800" b="1" dirty="0" smtClean="0">
                <a:solidFill>
                  <a:srgbClr val="183D76"/>
                </a:solidFill>
              </a:rPr>
              <a:t> </a:t>
            </a:r>
            <a:r>
              <a:rPr lang="nl-NL" sz="1800" b="1" dirty="0" smtClean="0">
                <a:solidFill>
                  <a:srgbClr val="183D76"/>
                </a:solidFill>
              </a:rPr>
              <a:t>poster </a:t>
            </a:r>
            <a:r>
              <a:rPr lang="nl-NL" sz="1800" b="1" dirty="0" err="1" smtClean="0">
                <a:solidFill>
                  <a:srgbClr val="183D76"/>
                </a:solidFill>
              </a:rPr>
              <a:t>for</a:t>
            </a:r>
            <a:r>
              <a:rPr lang="nl-NL" sz="1800" b="1" dirty="0" smtClean="0">
                <a:solidFill>
                  <a:srgbClr val="183D76"/>
                </a:solidFill>
              </a:rPr>
              <a:t> </a:t>
            </a:r>
            <a:r>
              <a:rPr lang="nl-NL" sz="1800" b="1" dirty="0" err="1" smtClean="0">
                <a:solidFill>
                  <a:srgbClr val="183D76"/>
                </a:solidFill>
              </a:rPr>
              <a:t>the</a:t>
            </a:r>
            <a:r>
              <a:rPr lang="nl-NL" sz="1800" b="1" dirty="0" smtClean="0">
                <a:solidFill>
                  <a:srgbClr val="183D76"/>
                </a:solidFill>
              </a:rPr>
              <a:t> first </a:t>
            </a:r>
            <a:r>
              <a:rPr lang="nl-NL" sz="1800" b="1" dirty="0" err="1" smtClean="0">
                <a:solidFill>
                  <a:srgbClr val="183D76"/>
                </a:solidFill>
              </a:rPr>
              <a:t>results</a:t>
            </a:r>
            <a:r>
              <a:rPr lang="nl-NL" sz="1800" b="1" dirty="0" smtClean="0">
                <a:solidFill>
                  <a:srgbClr val="183D76"/>
                </a:solidFill>
              </a:rPr>
              <a:t>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20513-8E4A-8D4A-9DF1-8B2BAF3C41FA}" type="datetime1">
              <a:rPr lang="en-GB" smtClean="0"/>
              <a:t>15/01/2019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9DD2-1A31-B94E-9643-1FC31CC76927}" type="slidenum">
              <a:rPr lang="en-US" smtClean="0"/>
              <a:t>5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123" y="714375"/>
            <a:ext cx="2836997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920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HRI 2018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83D76"/>
      </a:accent1>
      <a:accent2>
        <a:srgbClr val="F8AF00"/>
      </a:accent2>
      <a:accent3>
        <a:srgbClr val="8FAB70"/>
      </a:accent3>
      <a:accent4>
        <a:srgbClr val="EA7E73"/>
      </a:accent4>
      <a:accent5>
        <a:srgbClr val="BFB2A3"/>
      </a:accent5>
      <a:accent6>
        <a:srgbClr val="E66423"/>
      </a:accent6>
      <a:hlink>
        <a:srgbClr val="183D76"/>
      </a:hlink>
      <a:folHlink>
        <a:srgbClr val="92B3C1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D3BEE2765B5444B156F6C987043D62" ma:contentTypeVersion="4" ma:contentTypeDescription="Create a new document." ma:contentTypeScope="" ma:versionID="b9102e7fbda7a2c11043dc5743c6537a">
  <xsd:schema xmlns:xsd="http://www.w3.org/2001/XMLSchema" xmlns:xs="http://www.w3.org/2001/XMLSchema" xmlns:p="http://schemas.microsoft.com/office/2006/metadata/properties" xmlns:ns2="99ceb0d9-5947-4721-9d05-d5994437af97" targetNamespace="http://schemas.microsoft.com/office/2006/metadata/properties" ma:root="true" ma:fieldsID="46ccbd2f860400d24a7ffe082a75061a" ns2:_="">
    <xsd:import namespace="99ceb0d9-5947-4721-9d05-d5994437af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eb0d9-5947-4721-9d05-d5994437af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539FA5A-BE2C-4737-8C3F-8A08DE9DE0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ceb0d9-5947-4721-9d05-d5994437af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F725B6-B24A-4328-A817-3C79D3CD19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18FB75-02C0-41FD-AA52-017B3DA6DA6E}">
  <ds:schemaRefs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99ceb0d9-5947-4721-9d05-d5994437af9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275</Words>
  <Application>Microsoft Office PowerPoint</Application>
  <PresentationFormat>Diavoorstelling (16:9)</PresentationFormat>
  <Paragraphs>42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 Theme</vt:lpstr>
      <vt:lpstr>FAIR Data Steward as profession</vt:lpstr>
      <vt:lpstr>What is a data steward?</vt:lpstr>
      <vt:lpstr>Background</vt:lpstr>
      <vt:lpstr>Project</vt:lpstr>
      <vt:lpstr>Deliverables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Wong</dc:creator>
  <cp:lastModifiedBy>Scholtens, S (medgen)</cp:lastModifiedBy>
  <cp:revision>15</cp:revision>
  <dcterms:created xsi:type="dcterms:W3CDTF">2018-04-17T10:19:24Z</dcterms:created>
  <dcterms:modified xsi:type="dcterms:W3CDTF">2019-01-15T21:25:38Z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0x01010015D3BEE2765B5444B156F6C987043D62</vt:lpwstr>
  </property>
</Properties>
</file>