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gif" ContentType="image/gif"/>
  <Default Extension="jpg" ContentType="image/jpeg"/>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27"/>
  </p:notesMasterIdLst>
  <p:sldIdLst>
    <p:sldId id="256" r:id="rId2"/>
    <p:sldId id="257" r:id="rId3"/>
    <p:sldId id="271" r:id="rId4"/>
    <p:sldId id="272" r:id="rId5"/>
    <p:sldId id="273" r:id="rId6"/>
    <p:sldId id="279" r:id="rId7"/>
    <p:sldId id="280" r:id="rId8"/>
    <p:sldId id="274" r:id="rId9"/>
    <p:sldId id="275" r:id="rId10"/>
    <p:sldId id="276" r:id="rId11"/>
    <p:sldId id="260" r:id="rId12"/>
    <p:sldId id="261" r:id="rId13"/>
    <p:sldId id="262" r:id="rId14"/>
    <p:sldId id="263" r:id="rId15"/>
    <p:sldId id="264" r:id="rId16"/>
    <p:sldId id="265" r:id="rId17"/>
    <p:sldId id="266" r:id="rId18"/>
    <p:sldId id="268" r:id="rId19"/>
    <p:sldId id="269" r:id="rId20"/>
    <p:sldId id="270" r:id="rId21"/>
    <p:sldId id="267" r:id="rId22"/>
    <p:sldId id="277" r:id="rId23"/>
    <p:sldId id="258" r:id="rId24"/>
    <p:sldId id="278" r:id="rId25"/>
    <p:sldId id="259" r:id="rId2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6"/>
  </p:normalViewPr>
  <p:slideViewPr>
    <p:cSldViewPr snapToGrid="0" snapToObjects="1">
      <p:cViewPr varScale="1">
        <p:scale>
          <a:sx n="107" d="100"/>
          <a:sy n="107" d="100"/>
        </p:scale>
        <p:origin x="1760" y="168"/>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G:\__LibSci\Work\IFLA\IFLA%20Data%20Curation%20Project\Analysis\Spreadsheets\Job%20Announcements.xlsx" TargetMode="External"/><Relationship Id="rId2"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dirty="0"/>
              <a:t>Percentage</a:t>
            </a:r>
            <a:r>
              <a:rPr lang="en-US" sz="1400" baseline="0" dirty="0"/>
              <a:t> of Positions with</a:t>
            </a:r>
          </a:p>
          <a:p>
            <a:pPr>
              <a:defRPr sz="1400"/>
            </a:pPr>
            <a:r>
              <a:rPr lang="en-US" sz="1400" baseline="0" dirty="0"/>
              <a:t>Data Curation Responsibilities</a:t>
            </a:r>
            <a:endParaRPr lang="en-US" sz="1400" dirty="0"/>
          </a:p>
        </c:rich>
      </c:tx>
      <c:layout>
        <c:manualLayout>
          <c:xMode val="edge"/>
          <c:yMode val="edge"/>
          <c:x val="0.0717299400074991"/>
          <c:y val="0.0014397783610382"/>
        </c:manualLayout>
      </c:layout>
      <c:overlay val="0"/>
    </c:title>
    <c:autoTitleDeleted val="0"/>
    <c:plotArea>
      <c:layout>
        <c:manualLayout>
          <c:layoutTarget val="inner"/>
          <c:xMode val="edge"/>
          <c:yMode val="edge"/>
          <c:x val="0.0713006186726659"/>
          <c:y val="0.174856517935258"/>
          <c:w val="0.660535011248595"/>
          <c:h val="0.821999125109361"/>
        </c:manualLayout>
      </c:layout>
      <c:pieChart>
        <c:varyColors val="1"/>
        <c:ser>
          <c:idx val="0"/>
          <c:order val="0"/>
          <c:spPr>
            <a:solidFill>
              <a:schemeClr val="accent4">
                <a:lumMod val="60000"/>
                <a:lumOff val="40000"/>
              </a:schemeClr>
            </a:solidFill>
          </c:spPr>
          <c:explosion val="5"/>
          <c:dPt>
            <c:idx val="0"/>
            <c:bubble3D val="0"/>
            <c:spPr>
              <a:solidFill>
                <a:schemeClr val="accent1">
                  <a:lumMod val="60000"/>
                  <a:lumOff val="40000"/>
                </a:schemeClr>
              </a:solidFill>
            </c:spPr>
            <c:extLst xmlns:c16r2="http://schemas.microsoft.com/office/drawing/2015/06/chart">
              <c:ext xmlns:c16="http://schemas.microsoft.com/office/drawing/2014/chart" uri="{C3380CC4-5D6E-409C-BE32-E72D297353CC}">
                <c16:uniqueId val="{00000000-7AF0-47F2-A28E-8BF2A34E775B}"/>
              </c:ext>
            </c:extLst>
          </c:dPt>
          <c:dPt>
            <c:idx val="1"/>
            <c:bubble3D val="0"/>
            <c:spPr>
              <a:solidFill>
                <a:schemeClr val="accent6"/>
              </a:solidFill>
            </c:spPr>
            <c:extLst xmlns:c16r2="http://schemas.microsoft.com/office/drawing/2015/06/chart">
              <c:ext xmlns:c16="http://schemas.microsoft.com/office/drawing/2014/chart" uri="{C3380CC4-5D6E-409C-BE32-E72D297353CC}">
                <c16:uniqueId val="{00000001-7AF0-47F2-A28E-8BF2A34E775B}"/>
              </c:ext>
            </c:extLst>
          </c:dPt>
          <c:dPt>
            <c:idx val="2"/>
            <c:bubble3D val="0"/>
            <c:spPr>
              <a:solidFill>
                <a:schemeClr val="accent3">
                  <a:lumMod val="75000"/>
                </a:schemeClr>
              </a:solidFill>
            </c:spPr>
            <c:extLst xmlns:c16r2="http://schemas.microsoft.com/office/drawing/2015/06/chart">
              <c:ext xmlns:c16="http://schemas.microsoft.com/office/drawing/2014/chart" uri="{C3380CC4-5D6E-409C-BE32-E72D297353CC}">
                <c16:uniqueId val="{00000002-7AF0-47F2-A28E-8BF2A34E775B}"/>
              </c:ext>
            </c:extLst>
          </c:dPt>
          <c:dLbls>
            <c:dLbl>
              <c:idx val="0"/>
              <c:delete val="1"/>
              <c:extLst xmlns:c16r2="http://schemas.microsoft.com/office/drawing/2015/06/chart">
                <c:ext xmlns:c16="http://schemas.microsoft.com/office/drawing/2014/chart" uri="{C3380CC4-5D6E-409C-BE32-E72D297353CC}">
                  <c16:uniqueId val="{00000000-7AF0-47F2-A28E-8BF2A34E775B}"/>
                </c:ext>
                <c:ext xmlns:c15="http://schemas.microsoft.com/office/drawing/2012/chart" uri="{CE6537A1-D6FC-4f65-9D91-7224C49458BB}"/>
              </c:extLst>
            </c:dLbl>
            <c:dLbl>
              <c:idx val="1"/>
              <c:layout>
                <c:manualLayout>
                  <c:x val="0.0161471222347207"/>
                  <c:y val="-0.0455160104986877"/>
                </c:manualLayout>
              </c:layout>
              <c:tx>
                <c:rich>
                  <a:bodyPr/>
                  <a:lstStyle/>
                  <a:p>
                    <a:pPr>
                      <a:defRPr b="1">
                        <a:solidFill>
                          <a:schemeClr val="bg1"/>
                        </a:solidFill>
                      </a:defRPr>
                    </a:pPr>
                    <a:r>
                      <a:rPr lang="en-US" dirty="0">
                        <a:solidFill>
                          <a:schemeClr val="bg1"/>
                        </a:solidFill>
                      </a:rPr>
                      <a:t>sdf</a:t>
                    </a:r>
                  </a:p>
                </c:rich>
              </c:tx>
              <c:spPr/>
              <c:showLegendKey val="0"/>
              <c:showVal val="1"/>
              <c:showCatName val="1"/>
              <c:showSerName val="0"/>
              <c:showPercent val="0"/>
              <c:showBubbleSize val="0"/>
              <c:extLst xmlns:c16r2="http://schemas.microsoft.com/office/drawing/2015/06/chart">
                <c:ext xmlns:c16="http://schemas.microsoft.com/office/drawing/2014/chart" uri="{C3380CC4-5D6E-409C-BE32-E72D297353CC}">
                  <c16:uniqueId val="{00000001-7AF0-47F2-A28E-8BF2A34E775B}"/>
                </c:ext>
                <c:ext xmlns:c15="http://schemas.microsoft.com/office/drawing/2012/chart" uri="{CE6537A1-D6FC-4f65-9D91-7224C49458BB}"/>
              </c:extLst>
            </c:dLbl>
            <c:dLbl>
              <c:idx val="2"/>
              <c:layout>
                <c:manualLayout>
                  <c:x val="0.00988246034463087"/>
                  <c:y val="0.0632221464442929"/>
                </c:manualLayout>
              </c:layout>
              <c:tx>
                <c:rich>
                  <a:bodyPr/>
                  <a:lstStyle/>
                  <a:p>
                    <a:r>
                      <a:rPr lang="en-US" dirty="0"/>
                      <a:t>Other</a:t>
                    </a:r>
                  </a:p>
                  <a:p>
                    <a:r>
                      <a:rPr lang="en-US" sz="1000" b="1" i="0" u="none" strike="noStrike" baseline="0" dirty="0"/>
                      <a:t>1%</a:t>
                    </a:r>
                  </a:p>
                  <a:p>
                    <a:r>
                      <a:rPr lang="en-US" sz="1000" b="1" i="0" u="none" strike="noStrike" baseline="0" dirty="0"/>
                      <a:t>(</a:t>
                    </a:r>
                    <a:r>
                      <a:rPr lang="en-US" dirty="0"/>
                      <a:t>49)</a:t>
                    </a:r>
                  </a:p>
                </c:rich>
              </c:tx>
              <c:showLegendKey val="0"/>
              <c:showVal val="1"/>
              <c:showCatName val="1"/>
              <c:showSerName val="0"/>
              <c:showPercent val="0"/>
              <c:showBubbleSize val="0"/>
              <c:extLst xmlns:c16r2="http://schemas.microsoft.com/office/drawing/2015/06/chart">
                <c:ext xmlns:c16="http://schemas.microsoft.com/office/drawing/2014/chart" uri="{C3380CC4-5D6E-409C-BE32-E72D297353CC}">
                  <c16:uniqueId val="{00000002-7AF0-47F2-A28E-8BF2A34E775B}"/>
                </c:ext>
                <c:ext xmlns:c15="http://schemas.microsoft.com/office/drawing/2012/chart" uri="{CE6537A1-D6FC-4f65-9D91-7224C49458BB}"/>
              </c:extLst>
            </c:dLbl>
            <c:spPr>
              <a:noFill/>
              <a:ln>
                <a:noFill/>
              </a:ln>
              <a:effectLst/>
            </c:spPr>
            <c:txPr>
              <a:bodyPr/>
              <a:lstStyle/>
              <a:p>
                <a:pPr>
                  <a:defRPr b="1"/>
                </a:pPr>
                <a:endParaRPr lang="it-IT"/>
              </a:p>
            </c:txPr>
            <c:showLegendKey val="0"/>
            <c:showVal val="1"/>
            <c:showCatName val="1"/>
            <c:showSerName val="0"/>
            <c:showPercent val="0"/>
            <c:showBubbleSize val="0"/>
            <c:showLeaderLines val="1"/>
            <c:extLst xmlns:c16r2="http://schemas.microsoft.com/office/drawing/2015/06/chart">
              <c:ext xmlns:c15="http://schemas.microsoft.com/office/drawing/2012/chart" uri="{CE6537A1-D6FC-4f65-9D91-7224C49458BB}"/>
            </c:extLst>
          </c:dLbls>
          <c:val>
            <c:numRef>
              <c:f>Descriptive!$J$3:$K$3</c:f>
              <c:numCache>
                <c:formatCode>General</c:formatCode>
                <c:ptCount val="2"/>
                <c:pt idx="0">
                  <c:v>5333.0</c:v>
                </c:pt>
                <c:pt idx="1">
                  <c:v>441.0</c:v>
                </c:pt>
              </c:numCache>
            </c:numRef>
          </c:val>
          <c:extLst xmlns:c16r2="http://schemas.microsoft.com/office/drawing/2015/06/chart">
            <c:ext xmlns:c16="http://schemas.microsoft.com/office/drawing/2014/chart" uri="{C3380CC4-5D6E-409C-BE32-E72D297353CC}">
              <c16:uniqueId val="{00000003-7AF0-47F2-A28E-8BF2A34E775B}"/>
            </c:ext>
          </c:extLst>
        </c:ser>
        <c:dLbls>
          <c:showLegendKey val="0"/>
          <c:showVal val="0"/>
          <c:showCatName val="0"/>
          <c:showSerName val="0"/>
          <c:showPercent val="0"/>
          <c:showBubbleSize val="0"/>
          <c:showLeaderLines val="1"/>
        </c:dLbls>
        <c:firstSliceAng val="105"/>
      </c:pieChart>
    </c:plotArea>
    <c:plotVisOnly val="1"/>
    <c:dispBlanksAs val="zero"/>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0.73214</cdr:x>
      <cdr:y>0.48889</cdr:y>
    </cdr:from>
    <cdr:to>
      <cdr:x>1</cdr:x>
      <cdr:y>0.60891</cdr:y>
    </cdr:to>
    <cdr:sp macro="" textlink="">
      <cdr:nvSpPr>
        <cdr:cNvPr id="2" name="TextBox 4"/>
        <cdr:cNvSpPr txBox="1"/>
      </cdr:nvSpPr>
      <cdr:spPr>
        <a:xfrm xmlns:a="http://schemas.openxmlformats.org/drawingml/2006/main">
          <a:off x="3276600" y="1676400"/>
          <a:ext cx="1143000" cy="41154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pPr algn="ctr"/>
          <a:r>
            <a:rPr lang="en-US" sz="1000" b="1" dirty="0"/>
            <a:t>Data Curation</a:t>
          </a:r>
        </a:p>
        <a:p xmlns:a="http://schemas.openxmlformats.org/drawingml/2006/main">
          <a:pPr algn="ctr"/>
          <a:r>
            <a:rPr lang="en-US" sz="1000" b="1" dirty="0"/>
            <a:t>8.3% (441)</a:t>
          </a:r>
        </a:p>
      </cdr:txBody>
    </cdr:sp>
  </cdr:relSizeAnchor>
  <cdr:relSizeAnchor xmlns:cdr="http://schemas.openxmlformats.org/drawingml/2006/chartDrawing">
    <cdr:from>
      <cdr:x>0.16071</cdr:x>
      <cdr:y>0.32</cdr:y>
    </cdr:from>
    <cdr:to>
      <cdr:x>0.42857</cdr:x>
      <cdr:y>0.44002</cdr:y>
    </cdr:to>
    <cdr:sp macro="" textlink="">
      <cdr:nvSpPr>
        <cdr:cNvPr id="3" name="TextBox 5"/>
        <cdr:cNvSpPr txBox="1"/>
      </cdr:nvSpPr>
      <cdr:spPr>
        <a:xfrm xmlns:a="http://schemas.openxmlformats.org/drawingml/2006/main">
          <a:off x="685800" y="1066800"/>
          <a:ext cx="1143000" cy="4001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pPr algn="ctr"/>
          <a:r>
            <a:rPr lang="en-US" sz="1000" b="1" dirty="0"/>
            <a:t>Everything Else</a:t>
          </a:r>
        </a:p>
        <a:p xmlns:a="http://schemas.openxmlformats.org/drawingml/2006/main">
          <a:pPr algn="ctr"/>
          <a:r>
            <a:rPr lang="en-US" sz="1000" b="1" dirty="0"/>
            <a:t>91.7 % (4892)</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8788"/>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8788"/>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371600" y="1143000"/>
            <a:ext cx="4114800" cy="3086099"/>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lstStyle>
            <a:lvl1pPr marL="0" marR="0" lvl="0" indent="0" algn="l" rtl="0">
              <a:spcBef>
                <a:spcPts val="0"/>
              </a:spcBef>
              <a:buChar char="●"/>
              <a:defRPr sz="1200" b="0" i="0" u="none" strike="noStrike" cap="none">
                <a:solidFill>
                  <a:schemeClr val="dk1"/>
                </a:solidFill>
                <a:latin typeface="Calibri"/>
                <a:ea typeface="Calibri"/>
                <a:cs typeface="Calibri"/>
                <a:sym typeface="Calibri"/>
              </a:defRPr>
            </a:lvl1pPr>
            <a:lvl2pPr marL="457200" marR="0" lvl="1" indent="0" algn="l" rtl="0">
              <a:spcBef>
                <a:spcPts val="0"/>
              </a:spcBef>
              <a:buChar char="○"/>
              <a:defRPr sz="1200" b="0" i="0" u="none" strike="noStrike" cap="none">
                <a:solidFill>
                  <a:schemeClr val="dk1"/>
                </a:solidFill>
                <a:latin typeface="Calibri"/>
                <a:ea typeface="Calibri"/>
                <a:cs typeface="Calibri"/>
                <a:sym typeface="Calibri"/>
              </a:defRPr>
            </a:lvl2pPr>
            <a:lvl3pPr marL="914400" marR="0" lvl="2" indent="0" algn="l" rtl="0">
              <a:spcBef>
                <a:spcPts val="0"/>
              </a:spcBef>
              <a:buChar char="■"/>
              <a:defRPr sz="1200" b="0" i="0" u="none" strike="noStrike" cap="none">
                <a:solidFill>
                  <a:schemeClr val="dk1"/>
                </a:solidFill>
                <a:latin typeface="Calibri"/>
                <a:ea typeface="Calibri"/>
                <a:cs typeface="Calibri"/>
                <a:sym typeface="Calibri"/>
              </a:defRPr>
            </a:lvl3pPr>
            <a:lvl4pPr marL="1371600" marR="0" lvl="3" indent="0" algn="l" rtl="0">
              <a:spcBef>
                <a:spcPts val="0"/>
              </a:spcBef>
              <a:buChar char="●"/>
              <a:defRPr sz="1200" b="0" i="0" u="none" strike="noStrike" cap="none">
                <a:solidFill>
                  <a:schemeClr val="dk1"/>
                </a:solidFill>
                <a:latin typeface="Calibri"/>
                <a:ea typeface="Calibri"/>
                <a:cs typeface="Calibri"/>
                <a:sym typeface="Calibri"/>
              </a:defRPr>
            </a:lvl4pPr>
            <a:lvl5pPr marL="1828800" marR="0" lvl="4" indent="0" algn="l" rtl="0">
              <a:spcBef>
                <a:spcPts val="0"/>
              </a:spcBef>
              <a:buChar char="○"/>
              <a:defRPr sz="1200" b="0" i="0" u="none" strike="noStrike" cap="none">
                <a:solidFill>
                  <a:schemeClr val="dk1"/>
                </a:solidFill>
                <a:latin typeface="Calibri"/>
                <a:ea typeface="Calibri"/>
                <a:cs typeface="Calibri"/>
                <a:sym typeface="Calibri"/>
              </a:defRPr>
            </a:lvl5pPr>
            <a:lvl6pPr marL="2286000" marR="0" lvl="5" indent="0" algn="l" rtl="0">
              <a:spcBef>
                <a:spcPts val="0"/>
              </a:spcBef>
              <a:buChar char="■"/>
              <a:defRPr sz="1200" b="0" i="0" u="none" strike="noStrike" cap="none">
                <a:solidFill>
                  <a:schemeClr val="dk1"/>
                </a:solidFill>
                <a:latin typeface="Calibri"/>
                <a:ea typeface="Calibri"/>
                <a:cs typeface="Calibri"/>
                <a:sym typeface="Calibri"/>
              </a:defRPr>
            </a:lvl6pPr>
            <a:lvl7pPr marL="2743200" marR="0" lvl="6" indent="0" algn="l" rtl="0">
              <a:spcBef>
                <a:spcPts val="0"/>
              </a:spcBef>
              <a:buChar char="●"/>
              <a:defRPr sz="1200" b="0" i="0" u="none" strike="noStrike" cap="none">
                <a:solidFill>
                  <a:schemeClr val="dk1"/>
                </a:solidFill>
                <a:latin typeface="Calibri"/>
                <a:ea typeface="Calibri"/>
                <a:cs typeface="Calibri"/>
                <a:sym typeface="Calibri"/>
              </a:defRPr>
            </a:lvl7pPr>
            <a:lvl8pPr marL="3200400" marR="0" lvl="7" indent="0" algn="l" rtl="0">
              <a:spcBef>
                <a:spcPts val="0"/>
              </a:spcBef>
              <a:buChar char="○"/>
              <a:defRPr sz="1200" b="0" i="0" u="none" strike="noStrike" cap="none">
                <a:solidFill>
                  <a:schemeClr val="dk1"/>
                </a:solidFill>
                <a:latin typeface="Calibri"/>
                <a:ea typeface="Calibri"/>
                <a:cs typeface="Calibri"/>
                <a:sym typeface="Calibri"/>
              </a:defRPr>
            </a:lvl8pPr>
            <a:lvl9pPr marL="3657600" marR="0" lvl="8" indent="0" algn="l" rtl="0">
              <a:spcBef>
                <a:spcPts val="0"/>
              </a:spcBef>
              <a:buChar char="■"/>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8786"/>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sr-Latn-BA" sz="1200" b="0" i="0" u="none" strike="noStrike" cap="none">
                <a:solidFill>
                  <a:schemeClr val="dk1"/>
                </a:solidFill>
                <a:latin typeface="Calibri"/>
                <a:ea typeface="Calibri"/>
                <a:cs typeface="Calibri"/>
                <a:sym typeface="Calibri"/>
              </a:rPr>
              <a:t>‹n.›</a:t>
            </a:fld>
            <a:endParaRPr lang="sr-Latn-BA"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4824272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18" name="Shape 118"/>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441872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47A0B6-3DD7-4D27-BFB9-0BF690B0EBAA}" type="slidenum">
              <a:rPr lang="en-US" smtClean="0"/>
              <a:t>13</a:t>
            </a:fld>
            <a:endParaRPr lang="en-US" dirty="0"/>
          </a:p>
        </p:txBody>
      </p:sp>
    </p:spTree>
    <p:extLst>
      <p:ext uri="{BB962C8B-B14F-4D97-AF65-F5344CB8AC3E}">
        <p14:creationId xmlns:p14="http://schemas.microsoft.com/office/powerpoint/2010/main" val="8095361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47A0B6-3DD7-4D27-BFB9-0BF690B0EBAA}" type="slidenum">
              <a:rPr lang="en-US" smtClean="0"/>
              <a:t>14</a:t>
            </a:fld>
            <a:endParaRPr lang="en-US" dirty="0"/>
          </a:p>
        </p:txBody>
      </p:sp>
    </p:spTree>
    <p:extLst>
      <p:ext uri="{BB962C8B-B14F-4D97-AF65-F5344CB8AC3E}">
        <p14:creationId xmlns:p14="http://schemas.microsoft.com/office/powerpoint/2010/main" val="310976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47A0B6-3DD7-4D27-BFB9-0BF690B0EBAA}" type="slidenum">
              <a:rPr lang="en-US" smtClean="0"/>
              <a:t>15</a:t>
            </a:fld>
            <a:endParaRPr lang="en-US" dirty="0"/>
          </a:p>
        </p:txBody>
      </p:sp>
    </p:spTree>
    <p:extLst>
      <p:ext uri="{BB962C8B-B14F-4D97-AF65-F5344CB8AC3E}">
        <p14:creationId xmlns:p14="http://schemas.microsoft.com/office/powerpoint/2010/main" val="10533399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47A0B6-3DD7-4D27-BFB9-0BF690B0EBAA}" type="slidenum">
              <a:rPr lang="en-US" smtClean="0"/>
              <a:t>16</a:t>
            </a:fld>
            <a:endParaRPr lang="en-US" dirty="0"/>
          </a:p>
        </p:txBody>
      </p:sp>
    </p:spTree>
    <p:extLst>
      <p:ext uri="{BB962C8B-B14F-4D97-AF65-F5344CB8AC3E}">
        <p14:creationId xmlns:p14="http://schemas.microsoft.com/office/powerpoint/2010/main" val="1710785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47A0B6-3DD7-4D27-BFB9-0BF690B0EBAA}" type="slidenum">
              <a:rPr lang="en-US" smtClean="0"/>
              <a:t>17</a:t>
            </a:fld>
            <a:endParaRPr lang="en-US" dirty="0"/>
          </a:p>
        </p:txBody>
      </p:sp>
    </p:spTree>
    <p:extLst>
      <p:ext uri="{BB962C8B-B14F-4D97-AF65-F5344CB8AC3E}">
        <p14:creationId xmlns:p14="http://schemas.microsoft.com/office/powerpoint/2010/main" val="2534940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47A0B6-3DD7-4D27-BFB9-0BF690B0EBAA}" type="slidenum">
              <a:rPr lang="en-US" smtClean="0"/>
              <a:t>18</a:t>
            </a:fld>
            <a:endParaRPr lang="en-US" dirty="0"/>
          </a:p>
        </p:txBody>
      </p:sp>
    </p:spTree>
    <p:extLst>
      <p:ext uri="{BB962C8B-B14F-4D97-AF65-F5344CB8AC3E}">
        <p14:creationId xmlns:p14="http://schemas.microsoft.com/office/powerpoint/2010/main" val="18422467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47A0B6-3DD7-4D27-BFB9-0BF690B0EBAA}" type="slidenum">
              <a:rPr lang="en-US" smtClean="0"/>
              <a:t>19</a:t>
            </a:fld>
            <a:endParaRPr lang="en-US" dirty="0"/>
          </a:p>
        </p:txBody>
      </p:sp>
    </p:spTree>
    <p:extLst>
      <p:ext uri="{BB962C8B-B14F-4D97-AF65-F5344CB8AC3E}">
        <p14:creationId xmlns:p14="http://schemas.microsoft.com/office/powerpoint/2010/main" val="18015461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47A0B6-3DD7-4D27-BFB9-0BF690B0EBAA}" type="slidenum">
              <a:rPr lang="en-US" smtClean="0"/>
              <a:t>20</a:t>
            </a:fld>
            <a:endParaRPr lang="en-US" dirty="0"/>
          </a:p>
        </p:txBody>
      </p:sp>
    </p:spTree>
    <p:extLst>
      <p:ext uri="{BB962C8B-B14F-4D97-AF65-F5344CB8AC3E}">
        <p14:creationId xmlns:p14="http://schemas.microsoft.com/office/powerpoint/2010/main" val="17403225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47A0B6-3DD7-4D27-BFB9-0BF690B0EBAA}" type="slidenum">
              <a:rPr lang="en-US" smtClean="0"/>
              <a:t>21</a:t>
            </a:fld>
            <a:endParaRPr lang="en-US" dirty="0"/>
          </a:p>
        </p:txBody>
      </p:sp>
    </p:spTree>
    <p:extLst>
      <p:ext uri="{BB962C8B-B14F-4D97-AF65-F5344CB8AC3E}">
        <p14:creationId xmlns:p14="http://schemas.microsoft.com/office/powerpoint/2010/main" val="4208498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34" name="Shape 13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20720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27" name="Shape 127"/>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77415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47A0B6-3DD7-4D27-BFB9-0BF690B0EBAA}" type="slidenum">
              <a:rPr lang="en-US" smtClean="0"/>
              <a:t>3</a:t>
            </a:fld>
            <a:endParaRPr lang="en-US" dirty="0"/>
          </a:p>
        </p:txBody>
      </p:sp>
    </p:spTree>
    <p:extLst>
      <p:ext uri="{BB962C8B-B14F-4D97-AF65-F5344CB8AC3E}">
        <p14:creationId xmlns:p14="http://schemas.microsoft.com/office/powerpoint/2010/main" val="1954070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47A0B6-3DD7-4D27-BFB9-0BF690B0EBAA}" type="slidenum">
              <a:rPr lang="en-US" smtClean="0"/>
              <a:t>4</a:t>
            </a:fld>
            <a:endParaRPr lang="en-US" dirty="0"/>
          </a:p>
        </p:txBody>
      </p:sp>
    </p:spTree>
    <p:extLst>
      <p:ext uri="{BB962C8B-B14F-4D97-AF65-F5344CB8AC3E}">
        <p14:creationId xmlns:p14="http://schemas.microsoft.com/office/powerpoint/2010/main" val="89793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47A0B6-3DD7-4D27-BFB9-0BF690B0EBAA}" type="slidenum">
              <a:rPr lang="en-US" smtClean="0"/>
              <a:t>5</a:t>
            </a:fld>
            <a:endParaRPr lang="en-US" dirty="0"/>
          </a:p>
        </p:txBody>
      </p:sp>
    </p:spTree>
    <p:extLst>
      <p:ext uri="{BB962C8B-B14F-4D97-AF65-F5344CB8AC3E}">
        <p14:creationId xmlns:p14="http://schemas.microsoft.com/office/powerpoint/2010/main" val="1737314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47A0B6-3DD7-4D27-BFB9-0BF690B0EBAA}" type="slidenum">
              <a:rPr lang="en-US" smtClean="0"/>
              <a:pPr/>
              <a:t>9</a:t>
            </a:fld>
            <a:endParaRPr lang="en-US" dirty="0"/>
          </a:p>
        </p:txBody>
      </p:sp>
    </p:spTree>
    <p:extLst>
      <p:ext uri="{BB962C8B-B14F-4D97-AF65-F5344CB8AC3E}">
        <p14:creationId xmlns:p14="http://schemas.microsoft.com/office/powerpoint/2010/main" val="6734243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47A0B6-3DD7-4D27-BFB9-0BF690B0EBAA}" type="slidenum">
              <a:rPr lang="en-US" smtClean="0"/>
              <a:t>10</a:t>
            </a:fld>
            <a:endParaRPr lang="en-US" dirty="0"/>
          </a:p>
        </p:txBody>
      </p:sp>
    </p:spTree>
    <p:extLst>
      <p:ext uri="{BB962C8B-B14F-4D97-AF65-F5344CB8AC3E}">
        <p14:creationId xmlns:p14="http://schemas.microsoft.com/office/powerpoint/2010/main" val="5219308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47A0B6-3DD7-4D27-BFB9-0BF690B0EBAA}" type="slidenum">
              <a:rPr lang="en-US" smtClean="0"/>
              <a:t>11</a:t>
            </a:fld>
            <a:endParaRPr lang="en-US" dirty="0"/>
          </a:p>
        </p:txBody>
      </p:sp>
    </p:spTree>
    <p:extLst>
      <p:ext uri="{BB962C8B-B14F-4D97-AF65-F5344CB8AC3E}">
        <p14:creationId xmlns:p14="http://schemas.microsoft.com/office/powerpoint/2010/main" val="707111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47A0B6-3DD7-4D27-BFB9-0BF690B0EBAA}" type="slidenum">
              <a:rPr lang="en-US" smtClean="0"/>
              <a:t>12</a:t>
            </a:fld>
            <a:endParaRPr lang="en-US" dirty="0"/>
          </a:p>
        </p:txBody>
      </p:sp>
    </p:spTree>
    <p:extLst>
      <p:ext uri="{BB962C8B-B14F-4D97-AF65-F5344CB8AC3E}">
        <p14:creationId xmlns:p14="http://schemas.microsoft.com/office/powerpoint/2010/main" val="253677653"/>
      </p:ext>
    </p:extLst>
  </p:cSld>
  <p:clrMapOvr>
    <a:masterClrMapping/>
  </p:clrMapOvr>
</p:notes>
</file>

<file path=ppt/slideLayouts/_rels/slideLayout1.xml.rels><?xml version="1.0" encoding="UTF-8" standalone="yes"?>
<Relationships xmlns="http://schemas.openxmlformats.org/package/2006/relationships"><Relationship Id="rId11" Type="http://schemas.openxmlformats.org/officeDocument/2006/relationships/image" Target="../media/image10.png"/><Relationship Id="rId12" Type="http://schemas.openxmlformats.org/officeDocument/2006/relationships/image" Target="../media/image11.png"/><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gif"/><Relationship Id="rId7" Type="http://schemas.openxmlformats.org/officeDocument/2006/relationships/image" Target="../media/image6.png"/><Relationship Id="rId8" Type="http://schemas.openxmlformats.org/officeDocument/2006/relationships/image" Target="../media/image7.jpg"/><Relationship Id="rId9" Type="http://schemas.openxmlformats.org/officeDocument/2006/relationships/image" Target="../media/image8.png"/><Relationship Id="rId10" Type="http://schemas.openxmlformats.org/officeDocument/2006/relationships/image" Target="../media/image9.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gif"/><Relationship Id="rId7" Type="http://schemas.openxmlformats.org/officeDocument/2006/relationships/image" Target="../media/image6.png"/><Relationship Id="rId8" Type="http://schemas.openxmlformats.org/officeDocument/2006/relationships/image" Target="../media/image7.jpg"/><Relationship Id="rId9" Type="http://schemas.openxmlformats.org/officeDocument/2006/relationships/image" Target="../media/image8.png"/><Relationship Id="rId10" Type="http://schemas.openxmlformats.org/officeDocument/2006/relationships/image" Target="../media/image9.png"/><Relationship Id="rId11" Type="http://schemas.openxmlformats.org/officeDocument/2006/relationships/image" Target="../media/image11.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1143000" y="1122362"/>
            <a:ext cx="6858000" cy="2387600"/>
          </a:xfrm>
          <a:prstGeom prst="rect">
            <a:avLst/>
          </a:prstGeom>
          <a:noFill/>
          <a:ln>
            <a:noFill/>
          </a:ln>
        </p:spPr>
        <p:txBody>
          <a:bodyPr lIns="91425" tIns="91425" rIns="91425" bIns="91425" anchor="b" anchorCtr="0"/>
          <a:lstStyle>
            <a:lvl1pPr marL="0" marR="0" lvl="0" indent="0" algn="ctr" rtl="0">
              <a:lnSpc>
                <a:spcPct val="90000"/>
              </a:lnSpc>
              <a:spcBef>
                <a:spcPts val="0"/>
              </a:spcBef>
              <a:buClr>
                <a:schemeClr val="dk1"/>
              </a:buClr>
              <a:buFont typeface="Calibri"/>
              <a:buNone/>
              <a:defRPr sz="45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7" name="Shape 17"/>
          <p:cNvSpPr txBox="1">
            <a:spLocks noGrp="1"/>
          </p:cNvSpPr>
          <p:nvPr>
            <p:ph type="subTitle" idx="1"/>
          </p:nvPr>
        </p:nvSpPr>
        <p:spPr>
          <a:xfrm>
            <a:off x="1143000" y="3602037"/>
            <a:ext cx="6858000" cy="1655761"/>
          </a:xfrm>
          <a:prstGeom prst="rect">
            <a:avLst/>
          </a:prstGeom>
          <a:noFill/>
          <a:ln>
            <a:noFill/>
          </a:ln>
        </p:spPr>
        <p:txBody>
          <a:bodyPr lIns="91425" tIns="91425" rIns="91425" bIns="91425" anchor="t" anchorCtr="0"/>
          <a:lstStyle>
            <a:lvl1pPr marL="0" marR="0" lvl="0" indent="0" algn="ctr" rtl="0">
              <a:lnSpc>
                <a:spcPct val="90000"/>
              </a:lnSpc>
              <a:spcBef>
                <a:spcPts val="750"/>
              </a:spcBef>
              <a:buClr>
                <a:schemeClr val="dk1"/>
              </a:buClr>
              <a:buFont typeface="Arial"/>
              <a:buNone/>
              <a:defRPr sz="1800" b="0" i="0" u="none" strike="noStrike" cap="none">
                <a:solidFill>
                  <a:schemeClr val="dk1"/>
                </a:solidFill>
                <a:latin typeface="Calibri"/>
                <a:ea typeface="Calibri"/>
                <a:cs typeface="Calibri"/>
                <a:sym typeface="Calibri"/>
              </a:defRPr>
            </a:lvl1pPr>
            <a:lvl2pPr marL="342900" marR="0" lvl="1" indent="0" algn="ctr" rtl="0">
              <a:lnSpc>
                <a:spcPct val="90000"/>
              </a:lnSpc>
              <a:spcBef>
                <a:spcPts val="375"/>
              </a:spcBef>
              <a:buClr>
                <a:schemeClr val="dk1"/>
              </a:buClr>
              <a:buFont typeface="Arial"/>
              <a:buNone/>
              <a:defRPr sz="1500" b="0" i="0" u="none" strike="noStrike" cap="none">
                <a:solidFill>
                  <a:schemeClr val="dk1"/>
                </a:solidFill>
                <a:latin typeface="Calibri"/>
                <a:ea typeface="Calibri"/>
                <a:cs typeface="Calibri"/>
                <a:sym typeface="Calibri"/>
              </a:defRPr>
            </a:lvl2pPr>
            <a:lvl3pPr marL="685800" marR="0" lvl="2" indent="0" algn="ctr" rtl="0">
              <a:lnSpc>
                <a:spcPct val="90000"/>
              </a:lnSpc>
              <a:spcBef>
                <a:spcPts val="375"/>
              </a:spcBef>
              <a:buClr>
                <a:schemeClr val="dk1"/>
              </a:buClr>
              <a:buFont typeface="Arial"/>
              <a:buNone/>
              <a:defRPr sz="1350" b="0" i="0" u="none" strike="noStrike" cap="none">
                <a:solidFill>
                  <a:schemeClr val="dk1"/>
                </a:solidFill>
                <a:latin typeface="Calibri"/>
                <a:ea typeface="Calibri"/>
                <a:cs typeface="Calibri"/>
                <a:sym typeface="Calibri"/>
              </a:defRPr>
            </a:lvl3pPr>
            <a:lvl4pPr marL="1028700" marR="0" lvl="3" indent="0" algn="ctr" rtl="0">
              <a:lnSpc>
                <a:spcPct val="90000"/>
              </a:lnSpc>
              <a:spcBef>
                <a:spcPts val="375"/>
              </a:spcBef>
              <a:buClr>
                <a:schemeClr val="dk1"/>
              </a:buClr>
              <a:buFont typeface="Arial"/>
              <a:buNone/>
              <a:defRPr sz="1200" b="0" i="0" u="none" strike="noStrike" cap="none">
                <a:solidFill>
                  <a:schemeClr val="dk1"/>
                </a:solidFill>
                <a:latin typeface="Calibri"/>
                <a:ea typeface="Calibri"/>
                <a:cs typeface="Calibri"/>
                <a:sym typeface="Calibri"/>
              </a:defRPr>
            </a:lvl4pPr>
            <a:lvl5pPr marL="1371600" marR="0" lvl="4" indent="0" algn="ctr" rtl="0">
              <a:lnSpc>
                <a:spcPct val="90000"/>
              </a:lnSpc>
              <a:spcBef>
                <a:spcPts val="375"/>
              </a:spcBef>
              <a:buClr>
                <a:schemeClr val="dk1"/>
              </a:buClr>
              <a:buFont typeface="Arial"/>
              <a:buNone/>
              <a:defRPr sz="1200" b="0" i="0" u="none" strike="noStrike" cap="none">
                <a:solidFill>
                  <a:schemeClr val="dk1"/>
                </a:solidFill>
                <a:latin typeface="Calibri"/>
                <a:ea typeface="Calibri"/>
                <a:cs typeface="Calibri"/>
                <a:sym typeface="Calibri"/>
              </a:defRPr>
            </a:lvl5pPr>
            <a:lvl6pPr marL="1714500" marR="0" lvl="5" indent="0" algn="ctr" rtl="0">
              <a:lnSpc>
                <a:spcPct val="90000"/>
              </a:lnSpc>
              <a:spcBef>
                <a:spcPts val="375"/>
              </a:spcBef>
              <a:buClr>
                <a:schemeClr val="dk1"/>
              </a:buClr>
              <a:buFont typeface="Arial"/>
              <a:buNone/>
              <a:defRPr sz="1200" b="0" i="0" u="none" strike="noStrike" cap="none">
                <a:solidFill>
                  <a:schemeClr val="dk1"/>
                </a:solidFill>
                <a:latin typeface="Calibri"/>
                <a:ea typeface="Calibri"/>
                <a:cs typeface="Calibri"/>
                <a:sym typeface="Calibri"/>
              </a:defRPr>
            </a:lvl6pPr>
            <a:lvl7pPr marL="2057400" marR="0" lvl="6" indent="0" algn="ctr" rtl="0">
              <a:lnSpc>
                <a:spcPct val="90000"/>
              </a:lnSpc>
              <a:spcBef>
                <a:spcPts val="375"/>
              </a:spcBef>
              <a:buClr>
                <a:schemeClr val="dk1"/>
              </a:buClr>
              <a:buFont typeface="Arial"/>
              <a:buNone/>
              <a:defRPr sz="1200" b="0" i="0" u="none" strike="noStrike" cap="none">
                <a:solidFill>
                  <a:schemeClr val="dk1"/>
                </a:solidFill>
                <a:latin typeface="Calibri"/>
                <a:ea typeface="Calibri"/>
                <a:cs typeface="Calibri"/>
                <a:sym typeface="Calibri"/>
              </a:defRPr>
            </a:lvl7pPr>
            <a:lvl8pPr marL="2400300" marR="0" lvl="7" indent="0" algn="ctr" rtl="0">
              <a:lnSpc>
                <a:spcPct val="90000"/>
              </a:lnSpc>
              <a:spcBef>
                <a:spcPts val="375"/>
              </a:spcBef>
              <a:buClr>
                <a:schemeClr val="dk1"/>
              </a:buClr>
              <a:buFont typeface="Arial"/>
              <a:buNone/>
              <a:defRPr sz="1200" b="0" i="0" u="none" strike="noStrike" cap="none">
                <a:solidFill>
                  <a:schemeClr val="dk1"/>
                </a:solidFill>
                <a:latin typeface="Calibri"/>
                <a:ea typeface="Calibri"/>
                <a:cs typeface="Calibri"/>
                <a:sym typeface="Calibri"/>
              </a:defRPr>
            </a:lvl8pPr>
            <a:lvl9pPr marL="2743200" marR="0" lvl="8" indent="0" algn="ctr" rtl="0">
              <a:lnSpc>
                <a:spcPct val="90000"/>
              </a:lnSpc>
              <a:spcBef>
                <a:spcPts val="375"/>
              </a:spcBef>
              <a:buClr>
                <a:schemeClr val="dk1"/>
              </a:buClr>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18" name="Shape 18"/>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9" name="Shape 19"/>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900" b="0" i="0" u="none" strike="noStrike" cap="none">
                <a:solidFill>
                  <a:srgbClr val="888888"/>
                </a:solidFill>
                <a:latin typeface="Calibri"/>
                <a:ea typeface="Calibri"/>
                <a:cs typeface="Calibri"/>
                <a:sym typeface="Calibri"/>
              </a:rPr>
              <a:t>‹n.›</a:t>
            </a:fld>
            <a:endParaRPr lang="sr-Latn-BA" sz="900" b="0" i="0" u="none" strike="noStrike" cap="none">
              <a:solidFill>
                <a:srgbClr val="888888"/>
              </a:solidFill>
              <a:latin typeface="Calibri"/>
              <a:ea typeface="Calibri"/>
              <a:cs typeface="Calibri"/>
              <a:sym typeface="Calibri"/>
            </a:endParaRPr>
          </a:p>
        </p:txBody>
      </p:sp>
      <p:pic>
        <p:nvPicPr>
          <p:cNvPr id="21" name="Shape 21"/>
          <p:cNvPicPr preferRelativeResize="0"/>
          <p:nvPr/>
        </p:nvPicPr>
        <p:blipFill rotWithShape="1">
          <a:blip r:embed="rId2">
            <a:alphaModFix/>
          </a:blip>
          <a:srcRect/>
          <a:stretch/>
        </p:blipFill>
        <p:spPr>
          <a:xfrm>
            <a:off x="6991350" y="103821"/>
            <a:ext cx="2076449" cy="469264"/>
          </a:xfrm>
          <a:prstGeom prst="rect">
            <a:avLst/>
          </a:prstGeom>
          <a:noFill/>
          <a:ln>
            <a:noFill/>
          </a:ln>
        </p:spPr>
      </p:pic>
      <p:grpSp>
        <p:nvGrpSpPr>
          <p:cNvPr id="22" name="Shape 22"/>
          <p:cNvGrpSpPr/>
          <p:nvPr/>
        </p:nvGrpSpPr>
        <p:grpSpPr>
          <a:xfrm>
            <a:off x="110183" y="5333998"/>
            <a:ext cx="8915400" cy="1469325"/>
            <a:chOff x="110183" y="5333998"/>
            <a:chExt cx="8915400" cy="1469325"/>
          </a:xfrm>
        </p:grpSpPr>
        <p:sp>
          <p:nvSpPr>
            <p:cNvPr id="23" name="Shape 23"/>
            <p:cNvSpPr/>
            <p:nvPr/>
          </p:nvSpPr>
          <p:spPr>
            <a:xfrm>
              <a:off x="110183" y="5333998"/>
              <a:ext cx="8915400" cy="1469325"/>
            </a:xfrm>
            <a:prstGeom prst="rect">
              <a:avLst/>
            </a:prstGeom>
            <a:solidFill>
              <a:srgbClr val="B3C0DF"/>
            </a:solidFill>
            <a:ln w="12700" cap="flat" cmpd="sng">
              <a:solidFill>
                <a:srgbClr val="002060"/>
              </a:solidFill>
              <a:prstDash val="solid"/>
              <a:miter lim="800000"/>
              <a:headEnd type="none" w="med" len="med"/>
              <a:tailEnd type="none" w="med" len="med"/>
            </a:ln>
          </p:spPr>
          <p:txBody>
            <a:bodyPr lIns="91425" tIns="45700" rIns="91425" bIns="45700" anchor="ctr" anchorCtr="0">
              <a:noAutofit/>
            </a:bodyPr>
            <a:lstStyle/>
            <a:p>
              <a:pPr marL="0" marR="0" lvl="0" indent="0" algn="ctr" rtl="0">
                <a:lnSpc>
                  <a:spcPct val="107000"/>
                </a:lnSpc>
                <a:spcBef>
                  <a:spcPts val="0"/>
                </a:spcBef>
                <a:spcAft>
                  <a:spcPts val="0"/>
                </a:spcAft>
                <a:buClr>
                  <a:srgbClr val="072B62"/>
                </a:buClr>
                <a:buSzPct val="25000"/>
                <a:buFont typeface="Calibri"/>
                <a:buNone/>
              </a:pPr>
              <a:r>
                <a:rPr lang="sr-Latn-BA" sz="1100" b="1" i="0" u="none" strike="noStrike" cap="none">
                  <a:solidFill>
                    <a:srgbClr val="072B62"/>
                  </a:solidFill>
                  <a:latin typeface="Calibri"/>
                  <a:ea typeface="Calibri"/>
                  <a:cs typeface="Calibri"/>
                  <a:sym typeface="Calibri"/>
                </a:rPr>
                <a:t>Project number: 573700-EPP-1-2016-1-PS-EPPKA2-CBHE-JP</a:t>
              </a:r>
            </a:p>
            <a:p>
              <a:pPr marL="0" marR="0" lvl="0" indent="0" algn="ctr" rtl="0">
                <a:lnSpc>
                  <a:spcPct val="107000"/>
                </a:lnSpc>
                <a:spcBef>
                  <a:spcPts val="0"/>
                </a:spcBef>
                <a:spcAft>
                  <a:spcPts val="0"/>
                </a:spcAft>
                <a:buClr>
                  <a:schemeClr val="lt1"/>
                </a:buClr>
                <a:buFont typeface="Calibri"/>
                <a:buNone/>
              </a:pPr>
              <a:endParaRPr sz="1100" b="1" i="0" u="none" strike="noStrike" cap="none">
                <a:solidFill>
                  <a:srgbClr val="072B62"/>
                </a:solidFill>
                <a:latin typeface="Calibri"/>
                <a:ea typeface="Calibri"/>
                <a:cs typeface="Calibri"/>
                <a:sym typeface="Calibri"/>
              </a:endParaRPr>
            </a:p>
            <a:p>
              <a:pPr marL="0" marR="0" lvl="0" indent="0" algn="ctr" rtl="0">
                <a:lnSpc>
                  <a:spcPct val="107000"/>
                </a:lnSpc>
                <a:spcBef>
                  <a:spcPts val="0"/>
                </a:spcBef>
                <a:spcAft>
                  <a:spcPts val="0"/>
                </a:spcAft>
                <a:buClr>
                  <a:schemeClr val="lt1"/>
                </a:buClr>
                <a:buFont typeface="Calibri"/>
                <a:buNone/>
              </a:pPr>
              <a:endParaRPr sz="1100" b="1" i="0" u="none" strike="noStrike" cap="none">
                <a:solidFill>
                  <a:srgbClr val="072B62"/>
                </a:solidFill>
                <a:latin typeface="Calibri"/>
                <a:ea typeface="Calibri"/>
                <a:cs typeface="Calibri"/>
                <a:sym typeface="Calibri"/>
              </a:endParaRPr>
            </a:p>
            <a:p>
              <a:pPr marL="0" marR="0" lvl="0" indent="0" algn="just" rtl="0">
                <a:lnSpc>
                  <a:spcPct val="107000"/>
                </a:lnSpc>
                <a:spcBef>
                  <a:spcPts val="0"/>
                </a:spcBef>
                <a:spcAft>
                  <a:spcPts val="0"/>
                </a:spcAft>
                <a:buClr>
                  <a:schemeClr val="lt1"/>
                </a:buClr>
                <a:buFont typeface="Calibri"/>
                <a:buNone/>
              </a:pPr>
              <a:endParaRPr sz="1100" b="1" i="0" u="none" strike="noStrike" cap="none">
                <a:solidFill>
                  <a:srgbClr val="072B62"/>
                </a:solidFill>
                <a:latin typeface="Calibri"/>
                <a:ea typeface="Calibri"/>
                <a:cs typeface="Calibri"/>
                <a:sym typeface="Calibri"/>
              </a:endParaRPr>
            </a:p>
            <a:p>
              <a:pPr marL="0" marR="0" lvl="0" indent="0" algn="just" rtl="0">
                <a:lnSpc>
                  <a:spcPct val="107000"/>
                </a:lnSpc>
                <a:spcBef>
                  <a:spcPts val="0"/>
                </a:spcBef>
                <a:spcAft>
                  <a:spcPts val="0"/>
                </a:spcAft>
                <a:buClr>
                  <a:srgbClr val="072B62"/>
                </a:buClr>
                <a:buSzPct val="25000"/>
                <a:buFont typeface="Calibri"/>
                <a:buNone/>
              </a:pPr>
              <a:r>
                <a:rPr lang="sr-Latn-BA" sz="1100" b="1" i="0" u="none" strike="noStrike" cap="none">
                  <a:solidFill>
                    <a:srgbClr val="072B62"/>
                  </a:solidFill>
                  <a:latin typeface="Calibri"/>
                  <a:ea typeface="Calibri"/>
                  <a:cs typeface="Calibri"/>
                  <a:sym typeface="Calibri"/>
                </a:rPr>
                <a:t>This project has been co-funded with support from the European Commission. 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p>
          </p:txBody>
        </p:sp>
        <p:grpSp>
          <p:nvGrpSpPr>
            <p:cNvPr id="24" name="Shape 24"/>
            <p:cNvGrpSpPr/>
            <p:nvPr/>
          </p:nvGrpSpPr>
          <p:grpSpPr>
            <a:xfrm>
              <a:off x="3310583" y="5648182"/>
              <a:ext cx="2514600" cy="420479"/>
              <a:chOff x="4098901" y="2586871"/>
              <a:chExt cx="4053182" cy="594359"/>
            </a:xfrm>
          </p:grpSpPr>
          <p:sp>
            <p:nvSpPr>
              <p:cNvPr id="25" name="Shape 25"/>
              <p:cNvSpPr/>
              <p:nvPr/>
            </p:nvSpPr>
            <p:spPr>
              <a:xfrm>
                <a:off x="4107000" y="2586871"/>
                <a:ext cx="4045084" cy="594359"/>
              </a:xfrm>
              <a:prstGeom prst="rect">
                <a:avLst/>
              </a:prstGeom>
              <a:solidFill>
                <a:srgbClr val="B3C0DF"/>
              </a:solidFill>
              <a:ln w="12700" cap="flat" cmpd="sng">
                <a:solidFill>
                  <a:srgbClr val="364A7D"/>
                </a:solidFill>
                <a:prstDash val="solid"/>
                <a:miter lim="800000"/>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pic>
            <p:nvPicPr>
              <p:cNvPr id="26" name="Shape 26" descr="IUGaza"/>
              <p:cNvPicPr preferRelativeResize="0"/>
              <p:nvPr/>
            </p:nvPicPr>
            <p:blipFill rotWithShape="1">
              <a:blip r:embed="rId3">
                <a:alphaModFix/>
              </a:blip>
              <a:srcRect l="73611" b="-2704"/>
              <a:stretch/>
            </p:blipFill>
            <p:spPr>
              <a:xfrm>
                <a:off x="4098901" y="2712719"/>
                <a:ext cx="411480" cy="411480"/>
              </a:xfrm>
              <a:prstGeom prst="rect">
                <a:avLst/>
              </a:prstGeom>
              <a:noFill/>
              <a:ln>
                <a:noFill/>
              </a:ln>
            </p:spPr>
          </p:pic>
          <p:pic>
            <p:nvPicPr>
              <p:cNvPr id="27" name="Shape 27" descr="الرئيسية"/>
              <p:cNvPicPr preferRelativeResize="0"/>
              <p:nvPr/>
            </p:nvPicPr>
            <p:blipFill rotWithShape="1">
              <a:blip r:embed="rId4">
                <a:alphaModFix/>
              </a:blip>
              <a:srcRect/>
              <a:stretch/>
            </p:blipFill>
            <p:spPr>
              <a:xfrm>
                <a:off x="4513944" y="2633472"/>
                <a:ext cx="865810" cy="493775"/>
              </a:xfrm>
              <a:prstGeom prst="rect">
                <a:avLst/>
              </a:prstGeom>
              <a:noFill/>
              <a:ln>
                <a:noFill/>
              </a:ln>
            </p:spPr>
          </p:pic>
          <p:pic>
            <p:nvPicPr>
              <p:cNvPr id="28" name="Shape 28" descr="‪Image‬‏"/>
              <p:cNvPicPr preferRelativeResize="0"/>
              <p:nvPr/>
            </p:nvPicPr>
            <p:blipFill rotWithShape="1">
              <a:blip r:embed="rId5">
                <a:alphaModFix/>
              </a:blip>
              <a:srcRect/>
              <a:stretch/>
            </p:blipFill>
            <p:spPr>
              <a:xfrm>
                <a:off x="5455919" y="2715767"/>
                <a:ext cx="411480" cy="413583"/>
              </a:xfrm>
              <a:prstGeom prst="rect">
                <a:avLst/>
              </a:prstGeom>
              <a:noFill/>
              <a:ln>
                <a:noFill/>
              </a:ln>
            </p:spPr>
          </p:pic>
          <p:pic>
            <p:nvPicPr>
              <p:cNvPr id="29" name="Shape 29" descr="Technische Universität Wien"/>
              <p:cNvPicPr preferRelativeResize="0"/>
              <p:nvPr/>
            </p:nvPicPr>
            <p:blipFill rotWithShape="1">
              <a:blip r:embed="rId6">
                <a:alphaModFix/>
              </a:blip>
              <a:srcRect r="87684"/>
              <a:stretch/>
            </p:blipFill>
            <p:spPr>
              <a:xfrm>
                <a:off x="5913119" y="2715767"/>
                <a:ext cx="411480" cy="411480"/>
              </a:xfrm>
              <a:prstGeom prst="rect">
                <a:avLst/>
              </a:prstGeom>
              <a:noFill/>
              <a:ln>
                <a:noFill/>
              </a:ln>
            </p:spPr>
          </p:pic>
          <p:pic>
            <p:nvPicPr>
              <p:cNvPr id="30" name="Shape 30" descr="Università degli Studi di Parma"/>
              <p:cNvPicPr preferRelativeResize="0"/>
              <p:nvPr/>
            </p:nvPicPr>
            <p:blipFill rotWithShape="1">
              <a:blip r:embed="rId7">
                <a:alphaModFix/>
              </a:blip>
              <a:srcRect r="84834"/>
              <a:stretch/>
            </p:blipFill>
            <p:spPr>
              <a:xfrm>
                <a:off x="6370319" y="2715767"/>
                <a:ext cx="411480" cy="411480"/>
              </a:xfrm>
              <a:prstGeom prst="rect">
                <a:avLst/>
              </a:prstGeom>
              <a:solidFill>
                <a:schemeClr val="accent1"/>
              </a:solidFill>
              <a:ln>
                <a:noFill/>
              </a:ln>
            </p:spPr>
          </p:pic>
          <p:pic>
            <p:nvPicPr>
              <p:cNvPr id="31" name="Shape 31" descr="‪Image‬‏"/>
              <p:cNvPicPr preferRelativeResize="0"/>
              <p:nvPr/>
            </p:nvPicPr>
            <p:blipFill rotWithShape="1">
              <a:blip r:embed="rId8">
                <a:alphaModFix/>
              </a:blip>
              <a:srcRect/>
              <a:stretch/>
            </p:blipFill>
            <p:spPr>
              <a:xfrm>
                <a:off x="6827520" y="2715767"/>
                <a:ext cx="411480" cy="411480"/>
              </a:xfrm>
              <a:prstGeom prst="rect">
                <a:avLst/>
              </a:prstGeom>
              <a:noFill/>
              <a:ln>
                <a:noFill/>
              </a:ln>
            </p:spPr>
          </p:pic>
          <p:pic>
            <p:nvPicPr>
              <p:cNvPr id="32" name="Shape 32" descr="http://www.ptuk.edu.ps/images/logo.png"/>
              <p:cNvPicPr preferRelativeResize="0"/>
              <p:nvPr/>
            </p:nvPicPr>
            <p:blipFill rotWithShape="1">
              <a:blip r:embed="rId9">
                <a:alphaModFix/>
              </a:blip>
              <a:srcRect r="70615"/>
              <a:stretch/>
            </p:blipFill>
            <p:spPr>
              <a:xfrm>
                <a:off x="7696200" y="2715767"/>
                <a:ext cx="411480" cy="411480"/>
              </a:xfrm>
              <a:prstGeom prst="rect">
                <a:avLst/>
              </a:prstGeom>
              <a:noFill/>
              <a:ln>
                <a:noFill/>
              </a:ln>
            </p:spPr>
          </p:pic>
          <p:pic>
            <p:nvPicPr>
              <p:cNvPr id="33" name="Shape 33" descr="University of Glasgow logo"/>
              <p:cNvPicPr preferRelativeResize="0"/>
              <p:nvPr/>
            </p:nvPicPr>
            <p:blipFill rotWithShape="1">
              <a:blip r:embed="rId10">
                <a:alphaModFix/>
              </a:blip>
              <a:srcRect t="-1" r="73449" b="1341"/>
              <a:stretch/>
            </p:blipFill>
            <p:spPr>
              <a:xfrm>
                <a:off x="7239000" y="2715767"/>
                <a:ext cx="411480" cy="411480"/>
              </a:xfrm>
              <a:prstGeom prst="rect">
                <a:avLst/>
              </a:prstGeom>
              <a:noFill/>
              <a:ln>
                <a:noFill/>
              </a:ln>
            </p:spPr>
          </p:pic>
        </p:grpSp>
      </p:grpSp>
      <p:cxnSp>
        <p:nvCxnSpPr>
          <p:cNvPr id="34" name="Shape 34"/>
          <p:cNvCxnSpPr/>
          <p:nvPr/>
        </p:nvCxnSpPr>
        <p:spPr>
          <a:xfrm>
            <a:off x="0" y="1219200"/>
            <a:ext cx="9144000" cy="0"/>
          </a:xfrm>
          <a:prstGeom prst="straightConnector1">
            <a:avLst/>
          </a:prstGeom>
          <a:noFill/>
          <a:ln w="25400" cap="flat" cmpd="sng">
            <a:solidFill>
              <a:srgbClr val="002060"/>
            </a:solidFill>
            <a:prstDash val="solid"/>
            <a:miter lim="800000"/>
            <a:headEnd type="none" w="med" len="med"/>
            <a:tailEnd type="none" w="med" len="med"/>
          </a:ln>
        </p:spPr>
      </p:cxnSp>
      <p:pic>
        <p:nvPicPr>
          <p:cNvPr id="35" name="Shape 35"/>
          <p:cNvPicPr preferRelativeResize="0"/>
          <p:nvPr/>
        </p:nvPicPr>
        <p:blipFill rotWithShape="1">
          <a:blip r:embed="rId11">
            <a:alphaModFix/>
          </a:blip>
          <a:srcRect/>
          <a:stretch/>
        </p:blipFill>
        <p:spPr>
          <a:xfrm>
            <a:off x="685462" y="533400"/>
            <a:ext cx="7773073" cy="652329"/>
          </a:xfrm>
          <a:prstGeom prst="rect">
            <a:avLst/>
          </a:prstGeom>
          <a:noFill/>
          <a:ln>
            <a:noFill/>
          </a:ln>
        </p:spPr>
      </p:pic>
      <p:pic>
        <p:nvPicPr>
          <p:cNvPr id="36" name="Shape 36"/>
          <p:cNvPicPr preferRelativeResize="0"/>
          <p:nvPr/>
        </p:nvPicPr>
        <p:blipFill rotWithShape="1">
          <a:blip r:embed="rId12">
            <a:alphaModFix/>
          </a:blip>
          <a:srcRect/>
          <a:stretch/>
        </p:blipFill>
        <p:spPr>
          <a:xfrm>
            <a:off x="3657600" y="0"/>
            <a:ext cx="1894839" cy="628649"/>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628650" y="365126"/>
            <a:ext cx="7886700"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33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06" name="Shape 106"/>
          <p:cNvSpPr txBox="1">
            <a:spLocks noGrp="1"/>
          </p:cNvSpPr>
          <p:nvPr>
            <p:ph type="body" idx="1"/>
          </p:nvPr>
        </p:nvSpPr>
        <p:spPr>
          <a:xfrm rot="5400000">
            <a:off x="2396330" y="57943"/>
            <a:ext cx="4351338" cy="7886700"/>
          </a:xfrm>
          <a:prstGeom prst="rect">
            <a:avLst/>
          </a:prstGeom>
          <a:noFill/>
          <a:ln>
            <a:noFill/>
          </a:ln>
        </p:spPr>
        <p:txBody>
          <a:bodyPr lIns="91425" tIns="91425" rIns="91425" bIns="91425" anchor="t" anchorCtr="0"/>
          <a:lstStyle>
            <a:lvl1pPr marL="171450" marR="0" lvl="0" indent="-38100" algn="l" rtl="0">
              <a:lnSpc>
                <a:spcPct val="90000"/>
              </a:lnSpc>
              <a:spcBef>
                <a:spcPts val="750"/>
              </a:spcBef>
              <a:buClr>
                <a:schemeClr val="dk1"/>
              </a:buClr>
              <a:buSzPct val="100000"/>
              <a:buFont typeface="Arial"/>
              <a:buChar char="•"/>
              <a:defRPr sz="2100" b="0" i="0" u="none" strike="noStrike" cap="none">
                <a:solidFill>
                  <a:schemeClr val="dk1"/>
                </a:solidFill>
                <a:latin typeface="Calibri"/>
                <a:ea typeface="Calibri"/>
                <a:cs typeface="Calibri"/>
                <a:sym typeface="Calibri"/>
              </a:defRPr>
            </a:lvl1pPr>
            <a:lvl2pPr marL="514350" marR="0" lvl="1" indent="-57150" algn="l" rtl="0">
              <a:lnSpc>
                <a:spcPct val="90000"/>
              </a:lnSpc>
              <a:spcBef>
                <a:spcPts val="375"/>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2pPr>
            <a:lvl3pPr marL="857250" marR="0" lvl="2"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3pPr>
            <a:lvl4pPr marL="1200150" marR="0" lvl="3"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4pPr>
            <a:lvl5pPr marL="1543050" marR="0" lvl="4"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5pPr>
            <a:lvl6pPr marL="1885950" marR="0" lvl="5"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6pPr>
            <a:lvl7pPr marL="2228850" marR="0" lvl="6"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7pPr>
            <a:lvl8pPr marL="2571750" marR="0" lvl="7"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8pPr>
            <a:lvl9pPr marL="2914650" marR="0" lvl="8"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07" name="Shape 107"/>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08" name="Shape 108"/>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09" name="Shape 109"/>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900" b="0" i="0" u="none" strike="noStrike" cap="none">
                <a:solidFill>
                  <a:srgbClr val="888888"/>
                </a:solidFill>
                <a:latin typeface="Calibri"/>
                <a:ea typeface="Calibri"/>
                <a:cs typeface="Calibri"/>
                <a:sym typeface="Calibri"/>
              </a:rPr>
              <a:t>‹n.›</a:t>
            </a:fld>
            <a:endParaRPr lang="sr-Latn-BA"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rot="5400000">
            <a:off x="4623593" y="2285206"/>
            <a:ext cx="5811838" cy="1971675"/>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33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2" name="Shape 112"/>
          <p:cNvSpPr txBox="1">
            <a:spLocks noGrp="1"/>
          </p:cNvSpPr>
          <p:nvPr>
            <p:ph type="body" idx="1"/>
          </p:nvPr>
        </p:nvSpPr>
        <p:spPr>
          <a:xfrm rot="5400000">
            <a:off x="623093" y="370681"/>
            <a:ext cx="5811838" cy="5800725"/>
          </a:xfrm>
          <a:prstGeom prst="rect">
            <a:avLst/>
          </a:prstGeom>
          <a:noFill/>
          <a:ln>
            <a:noFill/>
          </a:ln>
        </p:spPr>
        <p:txBody>
          <a:bodyPr lIns="91425" tIns="91425" rIns="91425" bIns="91425" anchor="t" anchorCtr="0"/>
          <a:lstStyle>
            <a:lvl1pPr marL="171450" marR="0" lvl="0" indent="-38100" algn="l" rtl="0">
              <a:lnSpc>
                <a:spcPct val="90000"/>
              </a:lnSpc>
              <a:spcBef>
                <a:spcPts val="750"/>
              </a:spcBef>
              <a:buClr>
                <a:schemeClr val="dk1"/>
              </a:buClr>
              <a:buSzPct val="100000"/>
              <a:buFont typeface="Arial"/>
              <a:buChar char="•"/>
              <a:defRPr sz="2100" b="0" i="0" u="none" strike="noStrike" cap="none">
                <a:solidFill>
                  <a:schemeClr val="dk1"/>
                </a:solidFill>
                <a:latin typeface="Calibri"/>
                <a:ea typeface="Calibri"/>
                <a:cs typeface="Calibri"/>
                <a:sym typeface="Calibri"/>
              </a:defRPr>
            </a:lvl1pPr>
            <a:lvl2pPr marL="514350" marR="0" lvl="1" indent="-57150" algn="l" rtl="0">
              <a:lnSpc>
                <a:spcPct val="90000"/>
              </a:lnSpc>
              <a:spcBef>
                <a:spcPts val="375"/>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2pPr>
            <a:lvl3pPr marL="857250" marR="0" lvl="2"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3pPr>
            <a:lvl4pPr marL="1200150" marR="0" lvl="3"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4pPr>
            <a:lvl5pPr marL="1543050" marR="0" lvl="4"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5pPr>
            <a:lvl6pPr marL="1885950" marR="0" lvl="5"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6pPr>
            <a:lvl7pPr marL="2228850" marR="0" lvl="6"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7pPr>
            <a:lvl8pPr marL="2571750" marR="0" lvl="7"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8pPr>
            <a:lvl9pPr marL="2914650" marR="0" lvl="8"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13" name="Shape 113"/>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14" name="Shape 114"/>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15" name="Shape 115"/>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900" b="0" i="0" u="none" strike="noStrike" cap="none">
                <a:solidFill>
                  <a:srgbClr val="888888"/>
                </a:solidFill>
                <a:latin typeface="Calibri"/>
                <a:ea typeface="Calibri"/>
                <a:cs typeface="Calibri"/>
                <a:sym typeface="Calibri"/>
              </a:rPr>
              <a:t>‹n.›</a:t>
            </a:fld>
            <a:endParaRPr lang="sr-Latn-BA"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628650" y="365126"/>
            <a:ext cx="7886700"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33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9" name="Shape 39"/>
          <p:cNvSpPr txBox="1">
            <a:spLocks noGrp="1"/>
          </p:cNvSpPr>
          <p:nvPr>
            <p:ph type="body" idx="1"/>
          </p:nvPr>
        </p:nvSpPr>
        <p:spPr>
          <a:xfrm>
            <a:off x="628650" y="1825625"/>
            <a:ext cx="7886700" cy="4351338"/>
          </a:xfrm>
          <a:prstGeom prst="rect">
            <a:avLst/>
          </a:prstGeom>
          <a:noFill/>
          <a:ln>
            <a:noFill/>
          </a:ln>
        </p:spPr>
        <p:txBody>
          <a:bodyPr lIns="91425" tIns="91425" rIns="91425" bIns="91425" anchor="t" anchorCtr="0"/>
          <a:lstStyle>
            <a:lvl1pPr marL="171450" marR="0" lvl="0" indent="-38100" algn="l" rtl="0">
              <a:lnSpc>
                <a:spcPct val="90000"/>
              </a:lnSpc>
              <a:spcBef>
                <a:spcPts val="750"/>
              </a:spcBef>
              <a:buClr>
                <a:schemeClr val="dk1"/>
              </a:buClr>
              <a:buSzPct val="100000"/>
              <a:buFont typeface="Arial"/>
              <a:buChar char="•"/>
              <a:defRPr sz="2100" b="0" i="0" u="none" strike="noStrike" cap="none">
                <a:solidFill>
                  <a:schemeClr val="dk1"/>
                </a:solidFill>
                <a:latin typeface="Calibri"/>
                <a:ea typeface="Calibri"/>
                <a:cs typeface="Calibri"/>
                <a:sym typeface="Calibri"/>
              </a:defRPr>
            </a:lvl1pPr>
            <a:lvl2pPr marL="514350" marR="0" lvl="1" indent="-57150" algn="l" rtl="0">
              <a:lnSpc>
                <a:spcPct val="90000"/>
              </a:lnSpc>
              <a:spcBef>
                <a:spcPts val="375"/>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2pPr>
            <a:lvl3pPr marL="857250" marR="0" lvl="2"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3pPr>
            <a:lvl4pPr marL="1200150" marR="0" lvl="3"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4pPr>
            <a:lvl5pPr marL="1543050" marR="0" lvl="4"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5pPr>
            <a:lvl6pPr marL="1885950" marR="0" lvl="5"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6pPr>
            <a:lvl7pPr marL="2228850" marR="0" lvl="6"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7pPr>
            <a:lvl8pPr marL="2571750" marR="0" lvl="7"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8pPr>
            <a:lvl9pPr marL="2914650" marR="0" lvl="8"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pic>
        <p:nvPicPr>
          <p:cNvPr id="42" name="Shape 42"/>
          <p:cNvPicPr preferRelativeResize="0"/>
          <p:nvPr/>
        </p:nvPicPr>
        <p:blipFill rotWithShape="1">
          <a:blip r:embed="rId2">
            <a:alphaModFix/>
          </a:blip>
          <a:srcRect/>
          <a:stretch/>
        </p:blipFill>
        <p:spPr>
          <a:xfrm>
            <a:off x="6991350" y="103821"/>
            <a:ext cx="2076449" cy="469264"/>
          </a:xfrm>
          <a:prstGeom prst="rect">
            <a:avLst/>
          </a:prstGeom>
          <a:noFill/>
          <a:ln>
            <a:noFill/>
          </a:ln>
        </p:spPr>
      </p:pic>
      <p:grpSp>
        <p:nvGrpSpPr>
          <p:cNvPr id="43" name="Shape 43"/>
          <p:cNvGrpSpPr/>
          <p:nvPr/>
        </p:nvGrpSpPr>
        <p:grpSpPr>
          <a:xfrm>
            <a:off x="114300" y="6258132"/>
            <a:ext cx="8915400" cy="569966"/>
            <a:chOff x="114300" y="6258132"/>
            <a:chExt cx="8915400" cy="569966"/>
          </a:xfrm>
        </p:grpSpPr>
        <p:sp>
          <p:nvSpPr>
            <p:cNvPr id="44" name="Shape 44"/>
            <p:cNvSpPr/>
            <p:nvPr/>
          </p:nvSpPr>
          <p:spPr>
            <a:xfrm>
              <a:off x="114300" y="6258132"/>
              <a:ext cx="8915400" cy="569966"/>
            </a:xfrm>
            <a:prstGeom prst="rect">
              <a:avLst/>
            </a:prstGeom>
            <a:solidFill>
              <a:srgbClr val="B3C0DF"/>
            </a:solidFill>
            <a:ln w="12700" cap="flat" cmpd="sng">
              <a:solidFill>
                <a:srgbClr val="002060"/>
              </a:solidFill>
              <a:prstDash val="solid"/>
              <a:miter lim="800000"/>
              <a:headEnd type="none" w="med" len="med"/>
              <a:tailEnd type="none" w="med" len="med"/>
            </a:ln>
          </p:spPr>
          <p:txBody>
            <a:bodyPr lIns="91425" tIns="45700" rIns="91425" bIns="45700" anchor="ctr" anchorCtr="0">
              <a:noAutofit/>
            </a:bodyPr>
            <a:lstStyle/>
            <a:p>
              <a:pPr marL="0" marR="0" lvl="0" indent="0" algn="ctr" rtl="0">
                <a:lnSpc>
                  <a:spcPct val="107000"/>
                </a:lnSpc>
                <a:spcBef>
                  <a:spcPts val="0"/>
                </a:spcBef>
                <a:spcAft>
                  <a:spcPts val="0"/>
                </a:spcAft>
                <a:buClr>
                  <a:schemeClr val="lt1"/>
                </a:buClr>
                <a:buFont typeface="Calibri"/>
                <a:buNone/>
              </a:pPr>
              <a:endParaRPr sz="1100" b="1" i="0" u="none" strike="noStrike" cap="none">
                <a:solidFill>
                  <a:srgbClr val="072B62"/>
                </a:solidFill>
                <a:latin typeface="Calibri"/>
                <a:ea typeface="Calibri"/>
                <a:cs typeface="Calibri"/>
                <a:sym typeface="Calibri"/>
              </a:endParaRPr>
            </a:p>
            <a:p>
              <a:pPr marL="0" marR="0" lvl="0" indent="0" algn="ctr" rtl="0">
                <a:lnSpc>
                  <a:spcPct val="107000"/>
                </a:lnSpc>
                <a:spcBef>
                  <a:spcPts val="0"/>
                </a:spcBef>
                <a:spcAft>
                  <a:spcPts val="0"/>
                </a:spcAft>
                <a:buClr>
                  <a:srgbClr val="072B62"/>
                </a:buClr>
                <a:buSzPct val="25000"/>
                <a:buFont typeface="Calibri"/>
                <a:buNone/>
              </a:pPr>
              <a:r>
                <a:rPr lang="sr-Latn-BA" sz="1100" b="1" i="0" u="none" strike="noStrike" cap="none">
                  <a:solidFill>
                    <a:srgbClr val="072B62"/>
                  </a:solidFill>
                  <a:latin typeface="Calibri"/>
                  <a:ea typeface="Calibri"/>
                  <a:cs typeface="Calibri"/>
                  <a:sym typeface="Calibri"/>
                </a:rPr>
                <a:t>Project number: 573700-EPP-1-2016-1-PS-EPPKA2-CBHE-JP</a:t>
              </a:r>
            </a:p>
            <a:p>
              <a:pPr marL="0" marR="0" lvl="0" indent="0" algn="ctr" rtl="0">
                <a:lnSpc>
                  <a:spcPct val="107000"/>
                </a:lnSpc>
                <a:spcBef>
                  <a:spcPts val="0"/>
                </a:spcBef>
                <a:spcAft>
                  <a:spcPts val="0"/>
                </a:spcAft>
                <a:buClr>
                  <a:schemeClr val="lt1"/>
                </a:buClr>
                <a:buFont typeface="Calibri"/>
                <a:buNone/>
              </a:pPr>
              <a:endParaRPr sz="1100" b="1" i="0" u="none" strike="noStrike" cap="none">
                <a:solidFill>
                  <a:srgbClr val="072B62"/>
                </a:solidFill>
                <a:latin typeface="Calibri"/>
                <a:ea typeface="Calibri"/>
                <a:cs typeface="Calibri"/>
                <a:sym typeface="Calibri"/>
              </a:endParaRPr>
            </a:p>
            <a:p>
              <a:pPr marL="0" marR="0" lvl="0" indent="0" algn="ctr" rtl="0">
                <a:lnSpc>
                  <a:spcPct val="107000"/>
                </a:lnSpc>
                <a:spcBef>
                  <a:spcPts val="0"/>
                </a:spcBef>
                <a:spcAft>
                  <a:spcPts val="0"/>
                </a:spcAft>
                <a:buClr>
                  <a:schemeClr val="lt1"/>
                </a:buClr>
                <a:buFont typeface="Calibri"/>
                <a:buNone/>
              </a:pPr>
              <a:endParaRPr sz="1100" b="1" i="0" u="none" strike="noStrike" cap="none">
                <a:solidFill>
                  <a:srgbClr val="072B62"/>
                </a:solidFill>
                <a:latin typeface="Calibri"/>
                <a:ea typeface="Calibri"/>
                <a:cs typeface="Calibri"/>
                <a:sym typeface="Calibri"/>
              </a:endParaRPr>
            </a:p>
            <a:p>
              <a:pPr marL="0" marR="0" lvl="0" indent="0" algn="just" rtl="0">
                <a:lnSpc>
                  <a:spcPct val="107000"/>
                </a:lnSpc>
                <a:spcBef>
                  <a:spcPts val="0"/>
                </a:spcBef>
                <a:spcAft>
                  <a:spcPts val="0"/>
                </a:spcAft>
                <a:buClr>
                  <a:schemeClr val="lt1"/>
                </a:buClr>
                <a:buFont typeface="Calibri"/>
                <a:buNone/>
              </a:pPr>
              <a:endParaRPr sz="1100" b="1" i="0" u="none" strike="noStrike" cap="none">
                <a:solidFill>
                  <a:srgbClr val="072B62"/>
                </a:solidFill>
                <a:latin typeface="Calibri"/>
                <a:ea typeface="Calibri"/>
                <a:cs typeface="Calibri"/>
                <a:sym typeface="Calibri"/>
              </a:endParaRPr>
            </a:p>
          </p:txBody>
        </p:sp>
        <p:grpSp>
          <p:nvGrpSpPr>
            <p:cNvPr id="45" name="Shape 45"/>
            <p:cNvGrpSpPr/>
            <p:nvPr/>
          </p:nvGrpSpPr>
          <p:grpSpPr>
            <a:xfrm>
              <a:off x="3373779" y="6459538"/>
              <a:ext cx="2400300" cy="360154"/>
              <a:chOff x="4098901" y="2586871"/>
              <a:chExt cx="4053182" cy="594359"/>
            </a:xfrm>
          </p:grpSpPr>
          <p:sp>
            <p:nvSpPr>
              <p:cNvPr id="46" name="Shape 46"/>
              <p:cNvSpPr/>
              <p:nvPr/>
            </p:nvSpPr>
            <p:spPr>
              <a:xfrm>
                <a:off x="4107000" y="2586871"/>
                <a:ext cx="4045084" cy="594359"/>
              </a:xfrm>
              <a:prstGeom prst="rect">
                <a:avLst/>
              </a:prstGeom>
              <a:solidFill>
                <a:srgbClr val="B3C0DF"/>
              </a:solidFill>
              <a:ln w="12700" cap="flat" cmpd="sng">
                <a:solidFill>
                  <a:srgbClr val="364A7D"/>
                </a:solidFill>
                <a:prstDash val="solid"/>
                <a:miter lim="800000"/>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pic>
            <p:nvPicPr>
              <p:cNvPr id="47" name="Shape 47" descr="IUGaza"/>
              <p:cNvPicPr preferRelativeResize="0"/>
              <p:nvPr/>
            </p:nvPicPr>
            <p:blipFill rotWithShape="1">
              <a:blip r:embed="rId3">
                <a:alphaModFix/>
              </a:blip>
              <a:srcRect l="73611" b="-2704"/>
              <a:stretch/>
            </p:blipFill>
            <p:spPr>
              <a:xfrm>
                <a:off x="4098901" y="2712719"/>
                <a:ext cx="411480" cy="411480"/>
              </a:xfrm>
              <a:prstGeom prst="rect">
                <a:avLst/>
              </a:prstGeom>
              <a:noFill/>
              <a:ln>
                <a:noFill/>
              </a:ln>
            </p:spPr>
          </p:pic>
          <p:pic>
            <p:nvPicPr>
              <p:cNvPr id="48" name="Shape 48" descr="الرئيسية"/>
              <p:cNvPicPr preferRelativeResize="0"/>
              <p:nvPr/>
            </p:nvPicPr>
            <p:blipFill rotWithShape="1">
              <a:blip r:embed="rId4">
                <a:alphaModFix/>
              </a:blip>
              <a:srcRect/>
              <a:stretch/>
            </p:blipFill>
            <p:spPr>
              <a:xfrm>
                <a:off x="4513944" y="2633472"/>
                <a:ext cx="865810" cy="493775"/>
              </a:xfrm>
              <a:prstGeom prst="rect">
                <a:avLst/>
              </a:prstGeom>
              <a:noFill/>
              <a:ln>
                <a:noFill/>
              </a:ln>
            </p:spPr>
          </p:pic>
          <p:pic>
            <p:nvPicPr>
              <p:cNvPr id="49" name="Shape 49" descr="‪Image‬‏"/>
              <p:cNvPicPr preferRelativeResize="0"/>
              <p:nvPr/>
            </p:nvPicPr>
            <p:blipFill rotWithShape="1">
              <a:blip r:embed="rId5">
                <a:alphaModFix/>
              </a:blip>
              <a:srcRect/>
              <a:stretch/>
            </p:blipFill>
            <p:spPr>
              <a:xfrm>
                <a:off x="5455919" y="2715767"/>
                <a:ext cx="411480" cy="413583"/>
              </a:xfrm>
              <a:prstGeom prst="rect">
                <a:avLst/>
              </a:prstGeom>
              <a:noFill/>
              <a:ln>
                <a:noFill/>
              </a:ln>
            </p:spPr>
          </p:pic>
          <p:pic>
            <p:nvPicPr>
              <p:cNvPr id="50" name="Shape 50" descr="Technische Universität Wien"/>
              <p:cNvPicPr preferRelativeResize="0"/>
              <p:nvPr/>
            </p:nvPicPr>
            <p:blipFill rotWithShape="1">
              <a:blip r:embed="rId6">
                <a:alphaModFix/>
              </a:blip>
              <a:srcRect r="87684"/>
              <a:stretch/>
            </p:blipFill>
            <p:spPr>
              <a:xfrm>
                <a:off x="5913119" y="2715767"/>
                <a:ext cx="411480" cy="411480"/>
              </a:xfrm>
              <a:prstGeom prst="rect">
                <a:avLst/>
              </a:prstGeom>
              <a:noFill/>
              <a:ln>
                <a:noFill/>
              </a:ln>
            </p:spPr>
          </p:pic>
          <p:pic>
            <p:nvPicPr>
              <p:cNvPr id="51" name="Shape 51" descr="Università degli Studi di Parma"/>
              <p:cNvPicPr preferRelativeResize="0"/>
              <p:nvPr/>
            </p:nvPicPr>
            <p:blipFill rotWithShape="1">
              <a:blip r:embed="rId7">
                <a:alphaModFix/>
              </a:blip>
              <a:srcRect r="84834"/>
              <a:stretch/>
            </p:blipFill>
            <p:spPr>
              <a:xfrm>
                <a:off x="6370319" y="2715767"/>
                <a:ext cx="411480" cy="411480"/>
              </a:xfrm>
              <a:prstGeom prst="rect">
                <a:avLst/>
              </a:prstGeom>
              <a:solidFill>
                <a:schemeClr val="accent1"/>
              </a:solidFill>
              <a:ln>
                <a:noFill/>
              </a:ln>
            </p:spPr>
          </p:pic>
          <p:pic>
            <p:nvPicPr>
              <p:cNvPr id="52" name="Shape 52" descr="‪Image‬‏"/>
              <p:cNvPicPr preferRelativeResize="0"/>
              <p:nvPr/>
            </p:nvPicPr>
            <p:blipFill rotWithShape="1">
              <a:blip r:embed="rId8">
                <a:alphaModFix/>
              </a:blip>
              <a:srcRect/>
              <a:stretch/>
            </p:blipFill>
            <p:spPr>
              <a:xfrm>
                <a:off x="6827520" y="2715767"/>
                <a:ext cx="411480" cy="411480"/>
              </a:xfrm>
              <a:prstGeom prst="rect">
                <a:avLst/>
              </a:prstGeom>
              <a:noFill/>
              <a:ln>
                <a:noFill/>
              </a:ln>
            </p:spPr>
          </p:pic>
          <p:pic>
            <p:nvPicPr>
              <p:cNvPr id="53" name="Shape 53" descr="http://www.ptuk.edu.ps/images/logo.png"/>
              <p:cNvPicPr preferRelativeResize="0"/>
              <p:nvPr/>
            </p:nvPicPr>
            <p:blipFill rotWithShape="1">
              <a:blip r:embed="rId9">
                <a:alphaModFix/>
              </a:blip>
              <a:srcRect r="70615"/>
              <a:stretch/>
            </p:blipFill>
            <p:spPr>
              <a:xfrm>
                <a:off x="7696200" y="2715767"/>
                <a:ext cx="411480" cy="411480"/>
              </a:xfrm>
              <a:prstGeom prst="rect">
                <a:avLst/>
              </a:prstGeom>
              <a:noFill/>
              <a:ln>
                <a:noFill/>
              </a:ln>
            </p:spPr>
          </p:pic>
          <p:pic>
            <p:nvPicPr>
              <p:cNvPr id="54" name="Shape 54" descr="University of Glasgow logo"/>
              <p:cNvPicPr preferRelativeResize="0"/>
              <p:nvPr/>
            </p:nvPicPr>
            <p:blipFill rotWithShape="1">
              <a:blip r:embed="rId10">
                <a:alphaModFix/>
              </a:blip>
              <a:srcRect t="-1" r="73449" b="1341"/>
              <a:stretch/>
            </p:blipFill>
            <p:spPr>
              <a:xfrm>
                <a:off x="7239000" y="2715767"/>
                <a:ext cx="411480" cy="411480"/>
              </a:xfrm>
              <a:prstGeom prst="rect">
                <a:avLst/>
              </a:prstGeom>
              <a:noFill/>
              <a:ln>
                <a:noFill/>
              </a:ln>
            </p:spPr>
          </p:pic>
        </p:grpSp>
      </p:grpSp>
      <p:sp>
        <p:nvSpPr>
          <p:cNvPr id="55" name="Shape 55"/>
          <p:cNvSpPr txBox="1"/>
          <p:nvPr/>
        </p:nvSpPr>
        <p:spPr>
          <a:xfrm>
            <a:off x="1981200" y="165102"/>
            <a:ext cx="5562600" cy="380998"/>
          </a:xfrm>
          <a:prstGeom prst="rect">
            <a:avLst/>
          </a:prstGeom>
          <a:noFill/>
          <a:ln>
            <a:noFill/>
          </a:ln>
        </p:spPr>
        <p:txBody>
          <a:bodyPr lIns="91425" tIns="45700" rIns="91425" bIns="45700" anchor="ctr" anchorCtr="0">
            <a:noAutofit/>
          </a:bodyPr>
          <a:lstStyle/>
          <a:p>
            <a:pPr marL="0" marR="0" lvl="0" indent="0" algn="ctr" rtl="0">
              <a:spcBef>
                <a:spcPts val="0"/>
              </a:spcBef>
              <a:buClr>
                <a:srgbClr val="002060"/>
              </a:buClr>
              <a:buSzPct val="25000"/>
              <a:buFont typeface="Book Antiqua"/>
              <a:buNone/>
            </a:pPr>
            <a:r>
              <a:rPr lang="sr-Latn-BA" sz="1400" b="0" i="0" u="none" strike="noStrike" cap="none">
                <a:solidFill>
                  <a:srgbClr val="002060"/>
                </a:solidFill>
                <a:latin typeface="Book Antiqua"/>
                <a:ea typeface="Book Antiqua"/>
                <a:cs typeface="Book Antiqua"/>
                <a:sym typeface="Book Antiqua"/>
              </a:rPr>
              <a:t>Research Output Management in PS Higher Education</a:t>
            </a:r>
          </a:p>
        </p:txBody>
      </p:sp>
      <p:cxnSp>
        <p:nvCxnSpPr>
          <p:cNvPr id="56" name="Shape 56"/>
          <p:cNvCxnSpPr/>
          <p:nvPr/>
        </p:nvCxnSpPr>
        <p:spPr>
          <a:xfrm>
            <a:off x="0" y="723900"/>
            <a:ext cx="9144000" cy="0"/>
          </a:xfrm>
          <a:prstGeom prst="straightConnector1">
            <a:avLst/>
          </a:prstGeom>
          <a:noFill/>
          <a:ln w="25400" cap="flat" cmpd="sng">
            <a:solidFill>
              <a:srgbClr val="002060"/>
            </a:solidFill>
            <a:prstDash val="solid"/>
            <a:miter lim="800000"/>
            <a:headEnd type="none" w="med" len="med"/>
            <a:tailEnd type="none" w="med" len="med"/>
          </a:ln>
        </p:spPr>
      </p:cxnSp>
      <p:pic>
        <p:nvPicPr>
          <p:cNvPr id="57" name="Shape 57"/>
          <p:cNvPicPr preferRelativeResize="0"/>
          <p:nvPr/>
        </p:nvPicPr>
        <p:blipFill rotWithShape="1">
          <a:blip r:embed="rId11">
            <a:alphaModFix/>
          </a:blip>
          <a:srcRect/>
          <a:stretch/>
        </p:blipFill>
        <p:spPr>
          <a:xfrm>
            <a:off x="0" y="0"/>
            <a:ext cx="1743075" cy="495299"/>
          </a:xfrm>
          <a:prstGeom prst="rect">
            <a:avLst/>
          </a:prstGeom>
          <a:noFill/>
          <a:ln>
            <a:noFill/>
          </a:ln>
        </p:spPr>
      </p:pic>
      <p:sp>
        <p:nvSpPr>
          <p:cNvPr id="58" name="Shape 58"/>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‹n.›</a:t>
            </a:fld>
            <a:endParaRPr lang="sr-Latn-BA" sz="1000" b="0" i="0" u="none" strike="noStrike" cap="none">
              <a:solidFill>
                <a:srgbClr val="002060"/>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623887" y="1709739"/>
            <a:ext cx="7886700" cy="2852737"/>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45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1" name="Shape 61"/>
          <p:cNvSpPr txBox="1">
            <a:spLocks noGrp="1"/>
          </p:cNvSpPr>
          <p:nvPr>
            <p:ph type="body" idx="1"/>
          </p:nvPr>
        </p:nvSpPr>
        <p:spPr>
          <a:xfrm>
            <a:off x="623887" y="4589464"/>
            <a:ext cx="7886700" cy="1500187"/>
          </a:xfrm>
          <a:prstGeom prst="rect">
            <a:avLst/>
          </a:prstGeom>
          <a:noFill/>
          <a:ln>
            <a:noFill/>
          </a:ln>
        </p:spPr>
        <p:txBody>
          <a:bodyPr lIns="91425" tIns="91425" rIns="91425" bIns="91425" anchor="t" anchorCtr="0"/>
          <a:lstStyle>
            <a:lvl1pPr marL="0" marR="0" lvl="0" indent="0" algn="l" rtl="0">
              <a:lnSpc>
                <a:spcPct val="90000"/>
              </a:lnSpc>
              <a:spcBef>
                <a:spcPts val="750"/>
              </a:spcBef>
              <a:buClr>
                <a:srgbClr val="888888"/>
              </a:buClr>
              <a:buFont typeface="Arial"/>
              <a:buNone/>
              <a:defRPr sz="1800" b="0" i="0" u="none" strike="noStrike" cap="none">
                <a:solidFill>
                  <a:srgbClr val="888888"/>
                </a:solidFill>
                <a:latin typeface="Calibri"/>
                <a:ea typeface="Calibri"/>
                <a:cs typeface="Calibri"/>
                <a:sym typeface="Calibri"/>
              </a:defRPr>
            </a:lvl1pPr>
            <a:lvl2pPr marL="342900" marR="0" lvl="1" indent="0" algn="l" rtl="0">
              <a:lnSpc>
                <a:spcPct val="90000"/>
              </a:lnSpc>
              <a:spcBef>
                <a:spcPts val="375"/>
              </a:spcBef>
              <a:buClr>
                <a:srgbClr val="888888"/>
              </a:buClr>
              <a:buFont typeface="Arial"/>
              <a:buNone/>
              <a:defRPr sz="1500" b="0" i="0" u="none" strike="noStrike" cap="none">
                <a:solidFill>
                  <a:srgbClr val="888888"/>
                </a:solidFill>
                <a:latin typeface="Calibri"/>
                <a:ea typeface="Calibri"/>
                <a:cs typeface="Calibri"/>
                <a:sym typeface="Calibri"/>
              </a:defRPr>
            </a:lvl2pPr>
            <a:lvl3pPr marL="685800" marR="0" lvl="2" indent="0" algn="l" rtl="0">
              <a:lnSpc>
                <a:spcPct val="90000"/>
              </a:lnSpc>
              <a:spcBef>
                <a:spcPts val="375"/>
              </a:spcBef>
              <a:buClr>
                <a:srgbClr val="888888"/>
              </a:buClr>
              <a:buFont typeface="Arial"/>
              <a:buNone/>
              <a:defRPr sz="1350" b="0" i="0" u="none" strike="noStrike" cap="none">
                <a:solidFill>
                  <a:srgbClr val="888888"/>
                </a:solidFill>
                <a:latin typeface="Calibri"/>
                <a:ea typeface="Calibri"/>
                <a:cs typeface="Calibri"/>
                <a:sym typeface="Calibri"/>
              </a:defRPr>
            </a:lvl3pPr>
            <a:lvl4pPr marL="1028700" marR="0" lvl="3" indent="0" algn="l" rtl="0">
              <a:lnSpc>
                <a:spcPct val="90000"/>
              </a:lnSpc>
              <a:spcBef>
                <a:spcPts val="375"/>
              </a:spcBef>
              <a:buClr>
                <a:srgbClr val="888888"/>
              </a:buClr>
              <a:buFont typeface="Arial"/>
              <a:buNone/>
              <a:defRPr sz="1200" b="0" i="0" u="none" strike="noStrike" cap="none">
                <a:solidFill>
                  <a:srgbClr val="888888"/>
                </a:solidFill>
                <a:latin typeface="Calibri"/>
                <a:ea typeface="Calibri"/>
                <a:cs typeface="Calibri"/>
                <a:sym typeface="Calibri"/>
              </a:defRPr>
            </a:lvl4pPr>
            <a:lvl5pPr marL="1371600" marR="0" lvl="4" indent="0" algn="l" rtl="0">
              <a:lnSpc>
                <a:spcPct val="90000"/>
              </a:lnSpc>
              <a:spcBef>
                <a:spcPts val="375"/>
              </a:spcBef>
              <a:buClr>
                <a:srgbClr val="888888"/>
              </a:buClr>
              <a:buFont typeface="Arial"/>
              <a:buNone/>
              <a:defRPr sz="1200" b="0" i="0" u="none" strike="noStrike" cap="none">
                <a:solidFill>
                  <a:srgbClr val="888888"/>
                </a:solidFill>
                <a:latin typeface="Calibri"/>
                <a:ea typeface="Calibri"/>
                <a:cs typeface="Calibri"/>
                <a:sym typeface="Calibri"/>
              </a:defRPr>
            </a:lvl5pPr>
            <a:lvl6pPr marL="1714500" marR="0" lvl="5" indent="0" algn="l" rtl="0">
              <a:lnSpc>
                <a:spcPct val="90000"/>
              </a:lnSpc>
              <a:spcBef>
                <a:spcPts val="375"/>
              </a:spcBef>
              <a:buClr>
                <a:srgbClr val="888888"/>
              </a:buClr>
              <a:buFont typeface="Arial"/>
              <a:buNone/>
              <a:defRPr sz="1200" b="0" i="0" u="none" strike="noStrike" cap="none">
                <a:solidFill>
                  <a:srgbClr val="888888"/>
                </a:solidFill>
                <a:latin typeface="Calibri"/>
                <a:ea typeface="Calibri"/>
                <a:cs typeface="Calibri"/>
                <a:sym typeface="Calibri"/>
              </a:defRPr>
            </a:lvl6pPr>
            <a:lvl7pPr marL="2057400" marR="0" lvl="6" indent="0" algn="l" rtl="0">
              <a:lnSpc>
                <a:spcPct val="90000"/>
              </a:lnSpc>
              <a:spcBef>
                <a:spcPts val="375"/>
              </a:spcBef>
              <a:buClr>
                <a:srgbClr val="888888"/>
              </a:buClr>
              <a:buFont typeface="Arial"/>
              <a:buNone/>
              <a:defRPr sz="1200" b="0" i="0" u="none" strike="noStrike" cap="none">
                <a:solidFill>
                  <a:srgbClr val="888888"/>
                </a:solidFill>
                <a:latin typeface="Calibri"/>
                <a:ea typeface="Calibri"/>
                <a:cs typeface="Calibri"/>
                <a:sym typeface="Calibri"/>
              </a:defRPr>
            </a:lvl7pPr>
            <a:lvl8pPr marL="2400300" marR="0" lvl="7" indent="0" algn="l" rtl="0">
              <a:lnSpc>
                <a:spcPct val="90000"/>
              </a:lnSpc>
              <a:spcBef>
                <a:spcPts val="375"/>
              </a:spcBef>
              <a:buClr>
                <a:srgbClr val="888888"/>
              </a:buClr>
              <a:buFont typeface="Arial"/>
              <a:buNone/>
              <a:defRPr sz="1200" b="0" i="0" u="none" strike="noStrike" cap="none">
                <a:solidFill>
                  <a:srgbClr val="888888"/>
                </a:solidFill>
                <a:latin typeface="Calibri"/>
                <a:ea typeface="Calibri"/>
                <a:cs typeface="Calibri"/>
                <a:sym typeface="Calibri"/>
              </a:defRPr>
            </a:lvl8pPr>
            <a:lvl9pPr marL="2743200" marR="0" lvl="8" indent="0" algn="l" rtl="0">
              <a:lnSpc>
                <a:spcPct val="90000"/>
              </a:lnSpc>
              <a:spcBef>
                <a:spcPts val="375"/>
              </a:spcBef>
              <a:buClr>
                <a:srgbClr val="888888"/>
              </a:buClr>
              <a:buFont typeface="Arial"/>
              <a:buNone/>
              <a:defRPr sz="1200" b="0" i="0" u="none" strike="noStrike" cap="none">
                <a:solidFill>
                  <a:srgbClr val="888888"/>
                </a:solidFill>
                <a:latin typeface="Calibri"/>
                <a:ea typeface="Calibri"/>
                <a:cs typeface="Calibri"/>
                <a:sym typeface="Calibri"/>
              </a:defRPr>
            </a:lvl9pPr>
          </a:lstStyle>
          <a:p>
            <a:endParaRPr/>
          </a:p>
        </p:txBody>
      </p:sp>
      <p:sp>
        <p:nvSpPr>
          <p:cNvPr id="62" name="Shape 62"/>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900" b="0" i="0" u="none" strike="noStrike" cap="none">
                <a:solidFill>
                  <a:srgbClr val="888888"/>
                </a:solidFill>
                <a:latin typeface="Calibri"/>
                <a:ea typeface="Calibri"/>
                <a:cs typeface="Calibri"/>
                <a:sym typeface="Calibri"/>
              </a:rPr>
              <a:t>‹n.›</a:t>
            </a:fld>
            <a:endParaRPr lang="sr-Latn-BA"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628650" y="365126"/>
            <a:ext cx="7886700"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33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7" name="Shape 67"/>
          <p:cNvSpPr txBox="1">
            <a:spLocks noGrp="1"/>
          </p:cNvSpPr>
          <p:nvPr>
            <p:ph type="body" idx="1"/>
          </p:nvPr>
        </p:nvSpPr>
        <p:spPr>
          <a:xfrm>
            <a:off x="628650" y="1825625"/>
            <a:ext cx="3886200" cy="4351338"/>
          </a:xfrm>
          <a:prstGeom prst="rect">
            <a:avLst/>
          </a:prstGeom>
          <a:noFill/>
          <a:ln>
            <a:noFill/>
          </a:ln>
        </p:spPr>
        <p:txBody>
          <a:bodyPr lIns="91425" tIns="91425" rIns="91425" bIns="91425" anchor="t" anchorCtr="0"/>
          <a:lstStyle>
            <a:lvl1pPr marL="171450" marR="0" lvl="0" indent="-38100" algn="l" rtl="0">
              <a:lnSpc>
                <a:spcPct val="90000"/>
              </a:lnSpc>
              <a:spcBef>
                <a:spcPts val="750"/>
              </a:spcBef>
              <a:buClr>
                <a:schemeClr val="dk1"/>
              </a:buClr>
              <a:buSzPct val="100000"/>
              <a:buFont typeface="Arial"/>
              <a:buChar char="•"/>
              <a:defRPr sz="2100" b="0" i="0" u="none" strike="noStrike" cap="none">
                <a:solidFill>
                  <a:schemeClr val="dk1"/>
                </a:solidFill>
                <a:latin typeface="Calibri"/>
                <a:ea typeface="Calibri"/>
                <a:cs typeface="Calibri"/>
                <a:sym typeface="Calibri"/>
              </a:defRPr>
            </a:lvl1pPr>
            <a:lvl2pPr marL="514350" marR="0" lvl="1" indent="-57150" algn="l" rtl="0">
              <a:lnSpc>
                <a:spcPct val="90000"/>
              </a:lnSpc>
              <a:spcBef>
                <a:spcPts val="375"/>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2pPr>
            <a:lvl3pPr marL="857250" marR="0" lvl="2"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3pPr>
            <a:lvl4pPr marL="1200150" marR="0" lvl="3"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4pPr>
            <a:lvl5pPr marL="1543050" marR="0" lvl="4"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5pPr>
            <a:lvl6pPr marL="1885950" marR="0" lvl="5"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6pPr>
            <a:lvl7pPr marL="2228850" marR="0" lvl="6"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7pPr>
            <a:lvl8pPr marL="2571750" marR="0" lvl="7"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8pPr>
            <a:lvl9pPr marL="2914650" marR="0" lvl="8"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body" idx="2"/>
          </p:nvPr>
        </p:nvSpPr>
        <p:spPr>
          <a:xfrm>
            <a:off x="4629150" y="1825625"/>
            <a:ext cx="3886200" cy="4351338"/>
          </a:xfrm>
          <a:prstGeom prst="rect">
            <a:avLst/>
          </a:prstGeom>
          <a:noFill/>
          <a:ln>
            <a:noFill/>
          </a:ln>
        </p:spPr>
        <p:txBody>
          <a:bodyPr lIns="91425" tIns="91425" rIns="91425" bIns="91425" anchor="t" anchorCtr="0"/>
          <a:lstStyle>
            <a:lvl1pPr marL="171450" marR="0" lvl="0" indent="-38100" algn="l" rtl="0">
              <a:lnSpc>
                <a:spcPct val="90000"/>
              </a:lnSpc>
              <a:spcBef>
                <a:spcPts val="750"/>
              </a:spcBef>
              <a:buClr>
                <a:schemeClr val="dk1"/>
              </a:buClr>
              <a:buSzPct val="100000"/>
              <a:buFont typeface="Arial"/>
              <a:buChar char="•"/>
              <a:defRPr sz="2100" b="0" i="0" u="none" strike="noStrike" cap="none">
                <a:solidFill>
                  <a:schemeClr val="dk1"/>
                </a:solidFill>
                <a:latin typeface="Calibri"/>
                <a:ea typeface="Calibri"/>
                <a:cs typeface="Calibri"/>
                <a:sym typeface="Calibri"/>
              </a:defRPr>
            </a:lvl1pPr>
            <a:lvl2pPr marL="514350" marR="0" lvl="1" indent="-57150" algn="l" rtl="0">
              <a:lnSpc>
                <a:spcPct val="90000"/>
              </a:lnSpc>
              <a:spcBef>
                <a:spcPts val="375"/>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2pPr>
            <a:lvl3pPr marL="857250" marR="0" lvl="2"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3pPr>
            <a:lvl4pPr marL="1200150" marR="0" lvl="3"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4pPr>
            <a:lvl5pPr marL="1543050" marR="0" lvl="4"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5pPr>
            <a:lvl6pPr marL="1885950" marR="0" lvl="5"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6pPr>
            <a:lvl7pPr marL="2228850" marR="0" lvl="6"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7pPr>
            <a:lvl8pPr marL="2571750" marR="0" lvl="7"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8pPr>
            <a:lvl9pPr marL="2914650" marR="0" lvl="8"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900" b="0" i="0" u="none" strike="noStrike" cap="none">
                <a:solidFill>
                  <a:srgbClr val="888888"/>
                </a:solidFill>
                <a:latin typeface="Calibri"/>
                <a:ea typeface="Calibri"/>
                <a:cs typeface="Calibri"/>
                <a:sym typeface="Calibri"/>
              </a:rPr>
              <a:t>‹n.›</a:t>
            </a:fld>
            <a:endParaRPr lang="sr-Latn-BA"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629841" y="365126"/>
            <a:ext cx="7886700"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33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4" name="Shape 74"/>
          <p:cNvSpPr txBox="1">
            <a:spLocks noGrp="1"/>
          </p:cNvSpPr>
          <p:nvPr>
            <p:ph type="body" idx="1"/>
          </p:nvPr>
        </p:nvSpPr>
        <p:spPr>
          <a:xfrm>
            <a:off x="629841" y="1681163"/>
            <a:ext cx="3868340" cy="823912"/>
          </a:xfrm>
          <a:prstGeom prst="rect">
            <a:avLst/>
          </a:prstGeom>
          <a:noFill/>
          <a:ln>
            <a:noFill/>
          </a:ln>
        </p:spPr>
        <p:txBody>
          <a:bodyPr lIns="91425" tIns="91425" rIns="91425" bIns="91425" anchor="b" anchorCtr="0"/>
          <a:lstStyle>
            <a:lvl1pPr marL="0" marR="0" lvl="0" indent="0" algn="l" rtl="0">
              <a:lnSpc>
                <a:spcPct val="90000"/>
              </a:lnSpc>
              <a:spcBef>
                <a:spcPts val="750"/>
              </a:spcBef>
              <a:buClr>
                <a:schemeClr val="dk1"/>
              </a:buClr>
              <a:buFont typeface="Arial"/>
              <a:buNone/>
              <a:defRPr sz="1800" b="1" i="0" u="none" strike="noStrike" cap="none">
                <a:solidFill>
                  <a:schemeClr val="dk1"/>
                </a:solidFill>
                <a:latin typeface="Calibri"/>
                <a:ea typeface="Calibri"/>
                <a:cs typeface="Calibri"/>
                <a:sym typeface="Calibri"/>
              </a:defRPr>
            </a:lvl1pPr>
            <a:lvl2pPr marL="342900" marR="0" lvl="1" indent="0" algn="l" rtl="0">
              <a:lnSpc>
                <a:spcPct val="90000"/>
              </a:lnSpc>
              <a:spcBef>
                <a:spcPts val="375"/>
              </a:spcBef>
              <a:buClr>
                <a:schemeClr val="dk1"/>
              </a:buClr>
              <a:buFont typeface="Arial"/>
              <a:buNone/>
              <a:defRPr sz="1500" b="1" i="0" u="none" strike="noStrike" cap="none">
                <a:solidFill>
                  <a:schemeClr val="dk1"/>
                </a:solidFill>
                <a:latin typeface="Calibri"/>
                <a:ea typeface="Calibri"/>
                <a:cs typeface="Calibri"/>
                <a:sym typeface="Calibri"/>
              </a:defRPr>
            </a:lvl2pPr>
            <a:lvl3pPr marL="685800" marR="0" lvl="2" indent="0" algn="l" rtl="0">
              <a:lnSpc>
                <a:spcPct val="90000"/>
              </a:lnSpc>
              <a:spcBef>
                <a:spcPts val="375"/>
              </a:spcBef>
              <a:buClr>
                <a:schemeClr val="dk1"/>
              </a:buClr>
              <a:buFont typeface="Arial"/>
              <a:buNone/>
              <a:defRPr sz="1350" b="1" i="0" u="none" strike="noStrike" cap="none">
                <a:solidFill>
                  <a:schemeClr val="dk1"/>
                </a:solidFill>
                <a:latin typeface="Calibri"/>
                <a:ea typeface="Calibri"/>
                <a:cs typeface="Calibri"/>
                <a:sym typeface="Calibri"/>
              </a:defRPr>
            </a:lvl3pPr>
            <a:lvl4pPr marL="1028700" marR="0" lvl="3" indent="0" algn="l" rtl="0">
              <a:lnSpc>
                <a:spcPct val="90000"/>
              </a:lnSpc>
              <a:spcBef>
                <a:spcPts val="375"/>
              </a:spcBef>
              <a:buClr>
                <a:schemeClr val="dk1"/>
              </a:buClr>
              <a:buFont typeface="Arial"/>
              <a:buNone/>
              <a:defRPr sz="1200" b="1" i="0" u="none" strike="noStrike" cap="none">
                <a:solidFill>
                  <a:schemeClr val="dk1"/>
                </a:solidFill>
                <a:latin typeface="Calibri"/>
                <a:ea typeface="Calibri"/>
                <a:cs typeface="Calibri"/>
                <a:sym typeface="Calibri"/>
              </a:defRPr>
            </a:lvl4pPr>
            <a:lvl5pPr marL="1371600" marR="0" lvl="4" indent="0" algn="l" rtl="0">
              <a:lnSpc>
                <a:spcPct val="90000"/>
              </a:lnSpc>
              <a:spcBef>
                <a:spcPts val="375"/>
              </a:spcBef>
              <a:buClr>
                <a:schemeClr val="dk1"/>
              </a:buClr>
              <a:buFont typeface="Arial"/>
              <a:buNone/>
              <a:defRPr sz="1200" b="1" i="0" u="none" strike="noStrike" cap="none">
                <a:solidFill>
                  <a:schemeClr val="dk1"/>
                </a:solidFill>
                <a:latin typeface="Calibri"/>
                <a:ea typeface="Calibri"/>
                <a:cs typeface="Calibri"/>
                <a:sym typeface="Calibri"/>
              </a:defRPr>
            </a:lvl5pPr>
            <a:lvl6pPr marL="1714500" marR="0" lvl="5" indent="0" algn="l" rtl="0">
              <a:lnSpc>
                <a:spcPct val="90000"/>
              </a:lnSpc>
              <a:spcBef>
                <a:spcPts val="375"/>
              </a:spcBef>
              <a:buClr>
                <a:schemeClr val="dk1"/>
              </a:buClr>
              <a:buFont typeface="Arial"/>
              <a:buNone/>
              <a:defRPr sz="1200" b="1" i="0" u="none" strike="noStrike" cap="none">
                <a:solidFill>
                  <a:schemeClr val="dk1"/>
                </a:solidFill>
                <a:latin typeface="Calibri"/>
                <a:ea typeface="Calibri"/>
                <a:cs typeface="Calibri"/>
                <a:sym typeface="Calibri"/>
              </a:defRPr>
            </a:lvl6pPr>
            <a:lvl7pPr marL="2057400" marR="0" lvl="6" indent="0" algn="l" rtl="0">
              <a:lnSpc>
                <a:spcPct val="90000"/>
              </a:lnSpc>
              <a:spcBef>
                <a:spcPts val="375"/>
              </a:spcBef>
              <a:buClr>
                <a:schemeClr val="dk1"/>
              </a:buClr>
              <a:buFont typeface="Arial"/>
              <a:buNone/>
              <a:defRPr sz="1200" b="1" i="0" u="none" strike="noStrike" cap="none">
                <a:solidFill>
                  <a:schemeClr val="dk1"/>
                </a:solidFill>
                <a:latin typeface="Calibri"/>
                <a:ea typeface="Calibri"/>
                <a:cs typeface="Calibri"/>
                <a:sym typeface="Calibri"/>
              </a:defRPr>
            </a:lvl7pPr>
            <a:lvl8pPr marL="2400300" marR="0" lvl="7" indent="0" algn="l" rtl="0">
              <a:lnSpc>
                <a:spcPct val="90000"/>
              </a:lnSpc>
              <a:spcBef>
                <a:spcPts val="375"/>
              </a:spcBef>
              <a:buClr>
                <a:schemeClr val="dk1"/>
              </a:buClr>
              <a:buFont typeface="Arial"/>
              <a:buNone/>
              <a:defRPr sz="1200" b="1" i="0" u="none" strike="noStrike" cap="none">
                <a:solidFill>
                  <a:schemeClr val="dk1"/>
                </a:solidFill>
                <a:latin typeface="Calibri"/>
                <a:ea typeface="Calibri"/>
                <a:cs typeface="Calibri"/>
                <a:sym typeface="Calibri"/>
              </a:defRPr>
            </a:lvl8pPr>
            <a:lvl9pPr marL="2743200" marR="0" lvl="8" indent="0" algn="l" rtl="0">
              <a:lnSpc>
                <a:spcPct val="90000"/>
              </a:lnSpc>
              <a:spcBef>
                <a:spcPts val="375"/>
              </a:spcBef>
              <a:buClr>
                <a:schemeClr val="dk1"/>
              </a:buClr>
              <a:buFont typeface="Arial"/>
              <a:buNone/>
              <a:defRPr sz="1200" b="1"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body" idx="2"/>
          </p:nvPr>
        </p:nvSpPr>
        <p:spPr>
          <a:xfrm>
            <a:off x="629841" y="2505075"/>
            <a:ext cx="3868340" cy="3684588"/>
          </a:xfrm>
          <a:prstGeom prst="rect">
            <a:avLst/>
          </a:prstGeom>
          <a:noFill/>
          <a:ln>
            <a:noFill/>
          </a:ln>
        </p:spPr>
        <p:txBody>
          <a:bodyPr lIns="91425" tIns="91425" rIns="91425" bIns="91425" anchor="t" anchorCtr="0"/>
          <a:lstStyle>
            <a:lvl1pPr marL="171450" marR="0" lvl="0" indent="-38100" algn="l" rtl="0">
              <a:lnSpc>
                <a:spcPct val="90000"/>
              </a:lnSpc>
              <a:spcBef>
                <a:spcPts val="750"/>
              </a:spcBef>
              <a:buClr>
                <a:schemeClr val="dk1"/>
              </a:buClr>
              <a:buSzPct val="100000"/>
              <a:buFont typeface="Arial"/>
              <a:buChar char="•"/>
              <a:defRPr sz="2100" b="0" i="0" u="none" strike="noStrike" cap="none">
                <a:solidFill>
                  <a:schemeClr val="dk1"/>
                </a:solidFill>
                <a:latin typeface="Calibri"/>
                <a:ea typeface="Calibri"/>
                <a:cs typeface="Calibri"/>
                <a:sym typeface="Calibri"/>
              </a:defRPr>
            </a:lvl1pPr>
            <a:lvl2pPr marL="514350" marR="0" lvl="1" indent="-57150" algn="l" rtl="0">
              <a:lnSpc>
                <a:spcPct val="90000"/>
              </a:lnSpc>
              <a:spcBef>
                <a:spcPts val="375"/>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2pPr>
            <a:lvl3pPr marL="857250" marR="0" lvl="2"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3pPr>
            <a:lvl4pPr marL="1200150" marR="0" lvl="3"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4pPr>
            <a:lvl5pPr marL="1543050" marR="0" lvl="4"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5pPr>
            <a:lvl6pPr marL="1885950" marR="0" lvl="5"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6pPr>
            <a:lvl7pPr marL="2228850" marR="0" lvl="6"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7pPr>
            <a:lvl8pPr marL="2571750" marR="0" lvl="7"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8pPr>
            <a:lvl9pPr marL="2914650" marR="0" lvl="8"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body" idx="3"/>
          </p:nvPr>
        </p:nvSpPr>
        <p:spPr>
          <a:xfrm>
            <a:off x="4629150" y="1681163"/>
            <a:ext cx="3887390" cy="823912"/>
          </a:xfrm>
          <a:prstGeom prst="rect">
            <a:avLst/>
          </a:prstGeom>
          <a:noFill/>
          <a:ln>
            <a:noFill/>
          </a:ln>
        </p:spPr>
        <p:txBody>
          <a:bodyPr lIns="91425" tIns="91425" rIns="91425" bIns="91425" anchor="b" anchorCtr="0"/>
          <a:lstStyle>
            <a:lvl1pPr marL="0" marR="0" lvl="0" indent="0" algn="l" rtl="0">
              <a:lnSpc>
                <a:spcPct val="90000"/>
              </a:lnSpc>
              <a:spcBef>
                <a:spcPts val="750"/>
              </a:spcBef>
              <a:buClr>
                <a:schemeClr val="dk1"/>
              </a:buClr>
              <a:buFont typeface="Arial"/>
              <a:buNone/>
              <a:defRPr sz="1800" b="1" i="0" u="none" strike="noStrike" cap="none">
                <a:solidFill>
                  <a:schemeClr val="dk1"/>
                </a:solidFill>
                <a:latin typeface="Calibri"/>
                <a:ea typeface="Calibri"/>
                <a:cs typeface="Calibri"/>
                <a:sym typeface="Calibri"/>
              </a:defRPr>
            </a:lvl1pPr>
            <a:lvl2pPr marL="342900" marR="0" lvl="1" indent="0" algn="l" rtl="0">
              <a:lnSpc>
                <a:spcPct val="90000"/>
              </a:lnSpc>
              <a:spcBef>
                <a:spcPts val="375"/>
              </a:spcBef>
              <a:buClr>
                <a:schemeClr val="dk1"/>
              </a:buClr>
              <a:buFont typeface="Arial"/>
              <a:buNone/>
              <a:defRPr sz="1500" b="1" i="0" u="none" strike="noStrike" cap="none">
                <a:solidFill>
                  <a:schemeClr val="dk1"/>
                </a:solidFill>
                <a:latin typeface="Calibri"/>
                <a:ea typeface="Calibri"/>
                <a:cs typeface="Calibri"/>
                <a:sym typeface="Calibri"/>
              </a:defRPr>
            </a:lvl2pPr>
            <a:lvl3pPr marL="685800" marR="0" lvl="2" indent="0" algn="l" rtl="0">
              <a:lnSpc>
                <a:spcPct val="90000"/>
              </a:lnSpc>
              <a:spcBef>
                <a:spcPts val="375"/>
              </a:spcBef>
              <a:buClr>
                <a:schemeClr val="dk1"/>
              </a:buClr>
              <a:buFont typeface="Arial"/>
              <a:buNone/>
              <a:defRPr sz="1350" b="1" i="0" u="none" strike="noStrike" cap="none">
                <a:solidFill>
                  <a:schemeClr val="dk1"/>
                </a:solidFill>
                <a:latin typeface="Calibri"/>
                <a:ea typeface="Calibri"/>
                <a:cs typeface="Calibri"/>
                <a:sym typeface="Calibri"/>
              </a:defRPr>
            </a:lvl3pPr>
            <a:lvl4pPr marL="1028700" marR="0" lvl="3" indent="0" algn="l" rtl="0">
              <a:lnSpc>
                <a:spcPct val="90000"/>
              </a:lnSpc>
              <a:spcBef>
                <a:spcPts val="375"/>
              </a:spcBef>
              <a:buClr>
                <a:schemeClr val="dk1"/>
              </a:buClr>
              <a:buFont typeface="Arial"/>
              <a:buNone/>
              <a:defRPr sz="1200" b="1" i="0" u="none" strike="noStrike" cap="none">
                <a:solidFill>
                  <a:schemeClr val="dk1"/>
                </a:solidFill>
                <a:latin typeface="Calibri"/>
                <a:ea typeface="Calibri"/>
                <a:cs typeface="Calibri"/>
                <a:sym typeface="Calibri"/>
              </a:defRPr>
            </a:lvl4pPr>
            <a:lvl5pPr marL="1371600" marR="0" lvl="4" indent="0" algn="l" rtl="0">
              <a:lnSpc>
                <a:spcPct val="90000"/>
              </a:lnSpc>
              <a:spcBef>
                <a:spcPts val="375"/>
              </a:spcBef>
              <a:buClr>
                <a:schemeClr val="dk1"/>
              </a:buClr>
              <a:buFont typeface="Arial"/>
              <a:buNone/>
              <a:defRPr sz="1200" b="1" i="0" u="none" strike="noStrike" cap="none">
                <a:solidFill>
                  <a:schemeClr val="dk1"/>
                </a:solidFill>
                <a:latin typeface="Calibri"/>
                <a:ea typeface="Calibri"/>
                <a:cs typeface="Calibri"/>
                <a:sym typeface="Calibri"/>
              </a:defRPr>
            </a:lvl5pPr>
            <a:lvl6pPr marL="1714500" marR="0" lvl="5" indent="0" algn="l" rtl="0">
              <a:lnSpc>
                <a:spcPct val="90000"/>
              </a:lnSpc>
              <a:spcBef>
                <a:spcPts val="375"/>
              </a:spcBef>
              <a:buClr>
                <a:schemeClr val="dk1"/>
              </a:buClr>
              <a:buFont typeface="Arial"/>
              <a:buNone/>
              <a:defRPr sz="1200" b="1" i="0" u="none" strike="noStrike" cap="none">
                <a:solidFill>
                  <a:schemeClr val="dk1"/>
                </a:solidFill>
                <a:latin typeface="Calibri"/>
                <a:ea typeface="Calibri"/>
                <a:cs typeface="Calibri"/>
                <a:sym typeface="Calibri"/>
              </a:defRPr>
            </a:lvl6pPr>
            <a:lvl7pPr marL="2057400" marR="0" lvl="6" indent="0" algn="l" rtl="0">
              <a:lnSpc>
                <a:spcPct val="90000"/>
              </a:lnSpc>
              <a:spcBef>
                <a:spcPts val="375"/>
              </a:spcBef>
              <a:buClr>
                <a:schemeClr val="dk1"/>
              </a:buClr>
              <a:buFont typeface="Arial"/>
              <a:buNone/>
              <a:defRPr sz="1200" b="1" i="0" u="none" strike="noStrike" cap="none">
                <a:solidFill>
                  <a:schemeClr val="dk1"/>
                </a:solidFill>
                <a:latin typeface="Calibri"/>
                <a:ea typeface="Calibri"/>
                <a:cs typeface="Calibri"/>
                <a:sym typeface="Calibri"/>
              </a:defRPr>
            </a:lvl7pPr>
            <a:lvl8pPr marL="2400300" marR="0" lvl="7" indent="0" algn="l" rtl="0">
              <a:lnSpc>
                <a:spcPct val="90000"/>
              </a:lnSpc>
              <a:spcBef>
                <a:spcPts val="375"/>
              </a:spcBef>
              <a:buClr>
                <a:schemeClr val="dk1"/>
              </a:buClr>
              <a:buFont typeface="Arial"/>
              <a:buNone/>
              <a:defRPr sz="1200" b="1" i="0" u="none" strike="noStrike" cap="none">
                <a:solidFill>
                  <a:schemeClr val="dk1"/>
                </a:solidFill>
                <a:latin typeface="Calibri"/>
                <a:ea typeface="Calibri"/>
                <a:cs typeface="Calibri"/>
                <a:sym typeface="Calibri"/>
              </a:defRPr>
            </a:lvl8pPr>
            <a:lvl9pPr marL="2743200" marR="0" lvl="8" indent="0" algn="l" rtl="0">
              <a:lnSpc>
                <a:spcPct val="90000"/>
              </a:lnSpc>
              <a:spcBef>
                <a:spcPts val="375"/>
              </a:spcBef>
              <a:buClr>
                <a:schemeClr val="dk1"/>
              </a:buClr>
              <a:buFont typeface="Arial"/>
              <a:buNone/>
              <a:defRPr sz="1200" b="1"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body" idx="4"/>
          </p:nvPr>
        </p:nvSpPr>
        <p:spPr>
          <a:xfrm>
            <a:off x="4629150" y="2505075"/>
            <a:ext cx="3887390" cy="3684588"/>
          </a:xfrm>
          <a:prstGeom prst="rect">
            <a:avLst/>
          </a:prstGeom>
          <a:noFill/>
          <a:ln>
            <a:noFill/>
          </a:ln>
        </p:spPr>
        <p:txBody>
          <a:bodyPr lIns="91425" tIns="91425" rIns="91425" bIns="91425" anchor="t" anchorCtr="0"/>
          <a:lstStyle>
            <a:lvl1pPr marL="171450" marR="0" lvl="0" indent="-38100" algn="l" rtl="0">
              <a:lnSpc>
                <a:spcPct val="90000"/>
              </a:lnSpc>
              <a:spcBef>
                <a:spcPts val="750"/>
              </a:spcBef>
              <a:buClr>
                <a:schemeClr val="dk1"/>
              </a:buClr>
              <a:buSzPct val="100000"/>
              <a:buFont typeface="Arial"/>
              <a:buChar char="•"/>
              <a:defRPr sz="2100" b="0" i="0" u="none" strike="noStrike" cap="none">
                <a:solidFill>
                  <a:schemeClr val="dk1"/>
                </a:solidFill>
                <a:latin typeface="Calibri"/>
                <a:ea typeface="Calibri"/>
                <a:cs typeface="Calibri"/>
                <a:sym typeface="Calibri"/>
              </a:defRPr>
            </a:lvl1pPr>
            <a:lvl2pPr marL="514350" marR="0" lvl="1" indent="-57150" algn="l" rtl="0">
              <a:lnSpc>
                <a:spcPct val="90000"/>
              </a:lnSpc>
              <a:spcBef>
                <a:spcPts val="375"/>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2pPr>
            <a:lvl3pPr marL="857250" marR="0" lvl="2"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3pPr>
            <a:lvl4pPr marL="1200150" marR="0" lvl="3"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4pPr>
            <a:lvl5pPr marL="1543050" marR="0" lvl="4"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5pPr>
            <a:lvl6pPr marL="1885950" marR="0" lvl="5"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6pPr>
            <a:lvl7pPr marL="2228850" marR="0" lvl="6"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7pPr>
            <a:lvl8pPr marL="2571750" marR="0" lvl="7"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8pPr>
            <a:lvl9pPr marL="2914650" marR="0" lvl="8"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0" name="Shape 80"/>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900" b="0" i="0" u="none" strike="noStrike" cap="none">
                <a:solidFill>
                  <a:srgbClr val="888888"/>
                </a:solidFill>
                <a:latin typeface="Calibri"/>
                <a:ea typeface="Calibri"/>
                <a:cs typeface="Calibri"/>
                <a:sym typeface="Calibri"/>
              </a:rPr>
              <a:t>‹n.›</a:t>
            </a:fld>
            <a:endParaRPr lang="sr-Latn-BA"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628650" y="365126"/>
            <a:ext cx="7886700"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33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83" name="Shape 83"/>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5" name="Shape 85"/>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900" b="0" i="0" u="none" strike="noStrike" cap="none">
                <a:solidFill>
                  <a:srgbClr val="888888"/>
                </a:solidFill>
                <a:latin typeface="Calibri"/>
                <a:ea typeface="Calibri"/>
                <a:cs typeface="Calibri"/>
                <a:sym typeface="Calibri"/>
              </a:rPr>
              <a:t>‹n.›</a:t>
            </a:fld>
            <a:endParaRPr lang="sr-Latn-BA"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86"/>
        <p:cNvGrpSpPr/>
        <p:nvPr/>
      </p:nvGrpSpPr>
      <p:grpSpPr>
        <a:xfrm>
          <a:off x="0" y="0"/>
          <a:ext cx="0" cy="0"/>
          <a:chOff x="0" y="0"/>
          <a:chExt cx="0" cy="0"/>
        </a:xfrm>
      </p:grpSpPr>
      <p:sp>
        <p:nvSpPr>
          <p:cNvPr id="87" name="Shape 87"/>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8" name="Shape 88"/>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900" b="0" i="0" u="none" strike="noStrike" cap="none">
                <a:solidFill>
                  <a:srgbClr val="888888"/>
                </a:solidFill>
                <a:latin typeface="Calibri"/>
                <a:ea typeface="Calibri"/>
                <a:cs typeface="Calibri"/>
                <a:sym typeface="Calibri"/>
              </a:rPr>
              <a:t>‹n.›</a:t>
            </a:fld>
            <a:endParaRPr lang="sr-Latn-BA"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629841" y="457200"/>
            <a:ext cx="2949178" cy="16001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92" name="Shape 92"/>
          <p:cNvSpPr txBox="1">
            <a:spLocks noGrp="1"/>
          </p:cNvSpPr>
          <p:nvPr>
            <p:ph type="body" idx="1"/>
          </p:nvPr>
        </p:nvSpPr>
        <p:spPr>
          <a:xfrm>
            <a:off x="3887391" y="987425"/>
            <a:ext cx="4629150" cy="4873624"/>
          </a:xfrm>
          <a:prstGeom prst="rect">
            <a:avLst/>
          </a:prstGeom>
          <a:noFill/>
          <a:ln>
            <a:noFill/>
          </a:ln>
        </p:spPr>
        <p:txBody>
          <a:bodyPr lIns="91425" tIns="91425" rIns="91425" bIns="91425" anchor="t" anchorCtr="0"/>
          <a:lstStyle>
            <a:lvl1pPr marL="171450" marR="0" lvl="0" indent="-19050" algn="l" rtl="0">
              <a:lnSpc>
                <a:spcPct val="90000"/>
              </a:lnSpc>
              <a:spcBef>
                <a:spcPts val="75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514350" marR="0" lvl="1" indent="-38100" algn="l" rtl="0">
              <a:lnSpc>
                <a:spcPct val="90000"/>
              </a:lnSpc>
              <a:spcBef>
                <a:spcPts val="375"/>
              </a:spcBef>
              <a:buClr>
                <a:schemeClr val="dk1"/>
              </a:buClr>
              <a:buSzPct val="100000"/>
              <a:buFont typeface="Arial"/>
              <a:buChar char="•"/>
              <a:defRPr sz="2100" b="0" i="0" u="none" strike="noStrike" cap="none">
                <a:solidFill>
                  <a:schemeClr val="dk1"/>
                </a:solidFill>
                <a:latin typeface="Calibri"/>
                <a:ea typeface="Calibri"/>
                <a:cs typeface="Calibri"/>
                <a:sym typeface="Calibri"/>
              </a:defRPr>
            </a:lvl2pPr>
            <a:lvl3pPr marL="857250" marR="0" lvl="2" indent="-57150" algn="l" rtl="0">
              <a:lnSpc>
                <a:spcPct val="90000"/>
              </a:lnSpc>
              <a:spcBef>
                <a:spcPts val="375"/>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200150" marR="0" lvl="3"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4pPr>
            <a:lvl5pPr marL="1543050" marR="0" lvl="4"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5pPr>
            <a:lvl6pPr marL="1885950" marR="0" lvl="5"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6pPr>
            <a:lvl7pPr marL="2228850" marR="0" lvl="6"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7pPr>
            <a:lvl8pPr marL="2571750" marR="0" lvl="7"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8pPr>
            <a:lvl9pPr marL="2914650" marR="0" lvl="8"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9pPr>
          </a:lstStyle>
          <a:p>
            <a:endParaRPr/>
          </a:p>
        </p:txBody>
      </p:sp>
      <p:sp>
        <p:nvSpPr>
          <p:cNvPr id="93" name="Shape 93"/>
          <p:cNvSpPr txBox="1">
            <a:spLocks noGrp="1"/>
          </p:cNvSpPr>
          <p:nvPr>
            <p:ph type="body" idx="2"/>
          </p:nvPr>
        </p:nvSpPr>
        <p:spPr>
          <a:xfrm>
            <a:off x="629841" y="2057400"/>
            <a:ext cx="2949178" cy="3811588"/>
          </a:xfrm>
          <a:prstGeom prst="rect">
            <a:avLst/>
          </a:prstGeom>
          <a:noFill/>
          <a:ln>
            <a:noFill/>
          </a:ln>
        </p:spPr>
        <p:txBody>
          <a:bodyPr lIns="91425" tIns="91425" rIns="91425" bIns="91425" anchor="t" anchorCtr="0"/>
          <a:lstStyle>
            <a:lvl1pPr marL="0" marR="0" lvl="0" indent="0" algn="l" rtl="0">
              <a:lnSpc>
                <a:spcPct val="90000"/>
              </a:lnSpc>
              <a:spcBef>
                <a:spcPts val="750"/>
              </a:spcBef>
              <a:buClr>
                <a:schemeClr val="dk1"/>
              </a:buClr>
              <a:buFont typeface="Arial"/>
              <a:buNone/>
              <a:defRPr sz="1200" b="0" i="0" u="none" strike="noStrike" cap="none">
                <a:solidFill>
                  <a:schemeClr val="dk1"/>
                </a:solidFill>
                <a:latin typeface="Calibri"/>
                <a:ea typeface="Calibri"/>
                <a:cs typeface="Calibri"/>
                <a:sym typeface="Calibri"/>
              </a:defRPr>
            </a:lvl1pPr>
            <a:lvl2pPr marL="342900" marR="0" lvl="1" indent="0" algn="l" rtl="0">
              <a:lnSpc>
                <a:spcPct val="90000"/>
              </a:lnSpc>
              <a:spcBef>
                <a:spcPts val="375"/>
              </a:spcBef>
              <a:buClr>
                <a:schemeClr val="dk1"/>
              </a:buClr>
              <a:buFont typeface="Arial"/>
              <a:buNone/>
              <a:defRPr sz="1050" b="0" i="0" u="none" strike="noStrike" cap="none">
                <a:solidFill>
                  <a:schemeClr val="dk1"/>
                </a:solidFill>
                <a:latin typeface="Calibri"/>
                <a:ea typeface="Calibri"/>
                <a:cs typeface="Calibri"/>
                <a:sym typeface="Calibri"/>
              </a:defRPr>
            </a:lvl2pPr>
            <a:lvl3pPr marL="685800" marR="0" lvl="2" indent="0" algn="l" rtl="0">
              <a:lnSpc>
                <a:spcPct val="90000"/>
              </a:lnSpc>
              <a:spcBef>
                <a:spcPts val="375"/>
              </a:spcBef>
              <a:buClr>
                <a:schemeClr val="dk1"/>
              </a:buClr>
              <a:buFont typeface="Arial"/>
              <a:buNone/>
              <a:defRPr sz="900" b="0" i="0" u="none" strike="noStrike" cap="none">
                <a:solidFill>
                  <a:schemeClr val="dk1"/>
                </a:solidFill>
                <a:latin typeface="Calibri"/>
                <a:ea typeface="Calibri"/>
                <a:cs typeface="Calibri"/>
                <a:sym typeface="Calibri"/>
              </a:defRPr>
            </a:lvl3pPr>
            <a:lvl4pPr marL="1028700" marR="0" lvl="3" indent="0" algn="l" rtl="0">
              <a:lnSpc>
                <a:spcPct val="90000"/>
              </a:lnSpc>
              <a:spcBef>
                <a:spcPts val="375"/>
              </a:spcBef>
              <a:buClr>
                <a:schemeClr val="dk1"/>
              </a:buClr>
              <a:buFont typeface="Arial"/>
              <a:buNone/>
              <a:defRPr sz="750" b="0" i="0" u="none" strike="noStrike" cap="none">
                <a:solidFill>
                  <a:schemeClr val="dk1"/>
                </a:solidFill>
                <a:latin typeface="Calibri"/>
                <a:ea typeface="Calibri"/>
                <a:cs typeface="Calibri"/>
                <a:sym typeface="Calibri"/>
              </a:defRPr>
            </a:lvl4pPr>
            <a:lvl5pPr marL="1371600" marR="0" lvl="4" indent="0" algn="l" rtl="0">
              <a:lnSpc>
                <a:spcPct val="90000"/>
              </a:lnSpc>
              <a:spcBef>
                <a:spcPts val="375"/>
              </a:spcBef>
              <a:buClr>
                <a:schemeClr val="dk1"/>
              </a:buClr>
              <a:buFont typeface="Arial"/>
              <a:buNone/>
              <a:defRPr sz="750" b="0" i="0" u="none" strike="noStrike" cap="none">
                <a:solidFill>
                  <a:schemeClr val="dk1"/>
                </a:solidFill>
                <a:latin typeface="Calibri"/>
                <a:ea typeface="Calibri"/>
                <a:cs typeface="Calibri"/>
                <a:sym typeface="Calibri"/>
              </a:defRPr>
            </a:lvl5pPr>
            <a:lvl6pPr marL="1714500" marR="0" lvl="5" indent="0" algn="l" rtl="0">
              <a:lnSpc>
                <a:spcPct val="90000"/>
              </a:lnSpc>
              <a:spcBef>
                <a:spcPts val="375"/>
              </a:spcBef>
              <a:buClr>
                <a:schemeClr val="dk1"/>
              </a:buClr>
              <a:buFont typeface="Arial"/>
              <a:buNone/>
              <a:defRPr sz="750" b="0" i="0" u="none" strike="noStrike" cap="none">
                <a:solidFill>
                  <a:schemeClr val="dk1"/>
                </a:solidFill>
                <a:latin typeface="Calibri"/>
                <a:ea typeface="Calibri"/>
                <a:cs typeface="Calibri"/>
                <a:sym typeface="Calibri"/>
              </a:defRPr>
            </a:lvl6pPr>
            <a:lvl7pPr marL="2057400" marR="0" lvl="6" indent="0" algn="l" rtl="0">
              <a:lnSpc>
                <a:spcPct val="90000"/>
              </a:lnSpc>
              <a:spcBef>
                <a:spcPts val="375"/>
              </a:spcBef>
              <a:buClr>
                <a:schemeClr val="dk1"/>
              </a:buClr>
              <a:buFont typeface="Arial"/>
              <a:buNone/>
              <a:defRPr sz="750" b="0" i="0" u="none" strike="noStrike" cap="none">
                <a:solidFill>
                  <a:schemeClr val="dk1"/>
                </a:solidFill>
                <a:latin typeface="Calibri"/>
                <a:ea typeface="Calibri"/>
                <a:cs typeface="Calibri"/>
                <a:sym typeface="Calibri"/>
              </a:defRPr>
            </a:lvl7pPr>
            <a:lvl8pPr marL="2400300" marR="0" lvl="7" indent="0" algn="l" rtl="0">
              <a:lnSpc>
                <a:spcPct val="90000"/>
              </a:lnSpc>
              <a:spcBef>
                <a:spcPts val="375"/>
              </a:spcBef>
              <a:buClr>
                <a:schemeClr val="dk1"/>
              </a:buClr>
              <a:buFont typeface="Arial"/>
              <a:buNone/>
              <a:defRPr sz="750" b="0" i="0" u="none" strike="noStrike" cap="none">
                <a:solidFill>
                  <a:schemeClr val="dk1"/>
                </a:solidFill>
                <a:latin typeface="Calibri"/>
                <a:ea typeface="Calibri"/>
                <a:cs typeface="Calibri"/>
                <a:sym typeface="Calibri"/>
              </a:defRPr>
            </a:lvl8pPr>
            <a:lvl9pPr marL="2743200" marR="0" lvl="8" indent="0" algn="l" rtl="0">
              <a:lnSpc>
                <a:spcPct val="90000"/>
              </a:lnSpc>
              <a:spcBef>
                <a:spcPts val="375"/>
              </a:spcBef>
              <a:buClr>
                <a:schemeClr val="dk1"/>
              </a:buClr>
              <a:buFont typeface="Arial"/>
              <a:buNone/>
              <a:defRPr sz="750" b="0" i="0" u="none" strike="noStrike" cap="none">
                <a:solidFill>
                  <a:schemeClr val="dk1"/>
                </a:solidFill>
                <a:latin typeface="Calibri"/>
                <a:ea typeface="Calibri"/>
                <a:cs typeface="Calibri"/>
                <a:sym typeface="Calibri"/>
              </a:defRPr>
            </a:lvl9pPr>
          </a:lstStyle>
          <a:p>
            <a:endParaRPr/>
          </a:p>
        </p:txBody>
      </p:sp>
      <p:sp>
        <p:nvSpPr>
          <p:cNvPr id="94" name="Shape 94"/>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95" name="Shape 95"/>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96" name="Shape 96"/>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900" b="0" i="0" u="none" strike="noStrike" cap="none">
                <a:solidFill>
                  <a:srgbClr val="888888"/>
                </a:solidFill>
                <a:latin typeface="Calibri"/>
                <a:ea typeface="Calibri"/>
                <a:cs typeface="Calibri"/>
                <a:sym typeface="Calibri"/>
              </a:rPr>
              <a:t>‹n.›</a:t>
            </a:fld>
            <a:endParaRPr lang="sr-Latn-BA"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629841" y="457200"/>
            <a:ext cx="2949178" cy="16001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99" name="Shape 99"/>
          <p:cNvSpPr>
            <a:spLocks noGrp="1"/>
          </p:cNvSpPr>
          <p:nvPr>
            <p:ph type="pic" idx="2"/>
          </p:nvPr>
        </p:nvSpPr>
        <p:spPr>
          <a:xfrm>
            <a:off x="3887391" y="987425"/>
            <a:ext cx="4629150" cy="4873624"/>
          </a:xfrm>
          <a:prstGeom prst="rect">
            <a:avLst/>
          </a:prstGeom>
          <a:noFill/>
          <a:ln>
            <a:noFill/>
          </a:ln>
        </p:spPr>
        <p:txBody>
          <a:bodyPr lIns="91425" tIns="91425" rIns="91425" bIns="91425" anchor="t" anchorCtr="0"/>
          <a:lstStyle>
            <a:lvl1pPr marL="0" marR="0" lvl="0" indent="0" algn="l" rtl="0">
              <a:lnSpc>
                <a:spcPct val="90000"/>
              </a:lnSpc>
              <a:spcBef>
                <a:spcPts val="750"/>
              </a:spcBef>
              <a:buClr>
                <a:schemeClr val="dk1"/>
              </a:buClr>
              <a:buFont typeface="Arial"/>
              <a:buNone/>
              <a:defRPr sz="2400" b="0" i="0" u="none" strike="noStrike" cap="none">
                <a:solidFill>
                  <a:schemeClr val="dk1"/>
                </a:solidFill>
                <a:latin typeface="Calibri"/>
                <a:ea typeface="Calibri"/>
                <a:cs typeface="Calibri"/>
                <a:sym typeface="Calibri"/>
              </a:defRPr>
            </a:lvl1pPr>
            <a:lvl2pPr marL="342900" marR="0" lvl="1" indent="0" algn="l" rtl="0">
              <a:lnSpc>
                <a:spcPct val="90000"/>
              </a:lnSpc>
              <a:spcBef>
                <a:spcPts val="375"/>
              </a:spcBef>
              <a:buClr>
                <a:schemeClr val="dk1"/>
              </a:buClr>
              <a:buFont typeface="Arial"/>
              <a:buNone/>
              <a:defRPr sz="2100" b="0" i="0" u="none" strike="noStrike" cap="none">
                <a:solidFill>
                  <a:schemeClr val="dk1"/>
                </a:solidFill>
                <a:latin typeface="Calibri"/>
                <a:ea typeface="Calibri"/>
                <a:cs typeface="Calibri"/>
                <a:sym typeface="Calibri"/>
              </a:defRPr>
            </a:lvl2pPr>
            <a:lvl3pPr marL="685800" marR="0" lvl="2" indent="0" algn="l" rtl="0">
              <a:lnSpc>
                <a:spcPct val="90000"/>
              </a:lnSpc>
              <a:spcBef>
                <a:spcPts val="375"/>
              </a:spcBef>
              <a:buClr>
                <a:schemeClr val="dk1"/>
              </a:buClr>
              <a:buFont typeface="Arial"/>
              <a:buNone/>
              <a:defRPr sz="1800" b="0" i="0" u="none" strike="noStrike" cap="none">
                <a:solidFill>
                  <a:schemeClr val="dk1"/>
                </a:solidFill>
                <a:latin typeface="Calibri"/>
                <a:ea typeface="Calibri"/>
                <a:cs typeface="Calibri"/>
                <a:sym typeface="Calibri"/>
              </a:defRPr>
            </a:lvl3pPr>
            <a:lvl4pPr marL="1028700" marR="0" lvl="3" indent="0" algn="l" rtl="0">
              <a:lnSpc>
                <a:spcPct val="90000"/>
              </a:lnSpc>
              <a:spcBef>
                <a:spcPts val="375"/>
              </a:spcBef>
              <a:buClr>
                <a:schemeClr val="dk1"/>
              </a:buClr>
              <a:buFont typeface="Arial"/>
              <a:buNone/>
              <a:defRPr sz="1500" b="0" i="0" u="none" strike="noStrike" cap="none">
                <a:solidFill>
                  <a:schemeClr val="dk1"/>
                </a:solidFill>
                <a:latin typeface="Calibri"/>
                <a:ea typeface="Calibri"/>
                <a:cs typeface="Calibri"/>
                <a:sym typeface="Calibri"/>
              </a:defRPr>
            </a:lvl4pPr>
            <a:lvl5pPr marL="1371600" marR="0" lvl="4" indent="0" algn="l" rtl="0">
              <a:lnSpc>
                <a:spcPct val="90000"/>
              </a:lnSpc>
              <a:spcBef>
                <a:spcPts val="375"/>
              </a:spcBef>
              <a:buClr>
                <a:schemeClr val="dk1"/>
              </a:buClr>
              <a:buFont typeface="Arial"/>
              <a:buNone/>
              <a:defRPr sz="1500" b="0" i="0" u="none" strike="noStrike" cap="none">
                <a:solidFill>
                  <a:schemeClr val="dk1"/>
                </a:solidFill>
                <a:latin typeface="Calibri"/>
                <a:ea typeface="Calibri"/>
                <a:cs typeface="Calibri"/>
                <a:sym typeface="Calibri"/>
              </a:defRPr>
            </a:lvl5pPr>
            <a:lvl6pPr marL="1714500" marR="0" lvl="5" indent="0" algn="l" rtl="0">
              <a:lnSpc>
                <a:spcPct val="90000"/>
              </a:lnSpc>
              <a:spcBef>
                <a:spcPts val="375"/>
              </a:spcBef>
              <a:buClr>
                <a:schemeClr val="dk1"/>
              </a:buClr>
              <a:buFont typeface="Arial"/>
              <a:buNone/>
              <a:defRPr sz="1500" b="0" i="0" u="none" strike="noStrike" cap="none">
                <a:solidFill>
                  <a:schemeClr val="dk1"/>
                </a:solidFill>
                <a:latin typeface="Calibri"/>
                <a:ea typeface="Calibri"/>
                <a:cs typeface="Calibri"/>
                <a:sym typeface="Calibri"/>
              </a:defRPr>
            </a:lvl6pPr>
            <a:lvl7pPr marL="2057400" marR="0" lvl="6" indent="0" algn="l" rtl="0">
              <a:lnSpc>
                <a:spcPct val="90000"/>
              </a:lnSpc>
              <a:spcBef>
                <a:spcPts val="375"/>
              </a:spcBef>
              <a:buClr>
                <a:schemeClr val="dk1"/>
              </a:buClr>
              <a:buFont typeface="Arial"/>
              <a:buNone/>
              <a:defRPr sz="1500" b="0" i="0" u="none" strike="noStrike" cap="none">
                <a:solidFill>
                  <a:schemeClr val="dk1"/>
                </a:solidFill>
                <a:latin typeface="Calibri"/>
                <a:ea typeface="Calibri"/>
                <a:cs typeface="Calibri"/>
                <a:sym typeface="Calibri"/>
              </a:defRPr>
            </a:lvl7pPr>
            <a:lvl8pPr marL="2400300" marR="0" lvl="7" indent="0" algn="l" rtl="0">
              <a:lnSpc>
                <a:spcPct val="90000"/>
              </a:lnSpc>
              <a:spcBef>
                <a:spcPts val="375"/>
              </a:spcBef>
              <a:buClr>
                <a:schemeClr val="dk1"/>
              </a:buClr>
              <a:buFont typeface="Arial"/>
              <a:buNone/>
              <a:defRPr sz="1500" b="0" i="0" u="none" strike="noStrike" cap="none">
                <a:solidFill>
                  <a:schemeClr val="dk1"/>
                </a:solidFill>
                <a:latin typeface="Calibri"/>
                <a:ea typeface="Calibri"/>
                <a:cs typeface="Calibri"/>
                <a:sym typeface="Calibri"/>
              </a:defRPr>
            </a:lvl8pPr>
            <a:lvl9pPr marL="2743200" marR="0" lvl="8" indent="0" algn="l" rtl="0">
              <a:lnSpc>
                <a:spcPct val="90000"/>
              </a:lnSpc>
              <a:spcBef>
                <a:spcPts val="375"/>
              </a:spcBef>
              <a:buClr>
                <a:schemeClr val="dk1"/>
              </a:buClr>
              <a:buFont typeface="Arial"/>
              <a:buNone/>
              <a:defRPr sz="1500" b="0" i="0" u="none" strike="noStrike" cap="none">
                <a:solidFill>
                  <a:schemeClr val="dk1"/>
                </a:solidFill>
                <a:latin typeface="Calibri"/>
                <a:ea typeface="Calibri"/>
                <a:cs typeface="Calibri"/>
                <a:sym typeface="Calibri"/>
              </a:defRPr>
            </a:lvl9pPr>
          </a:lstStyle>
          <a:p>
            <a:endParaRPr/>
          </a:p>
        </p:txBody>
      </p:sp>
      <p:sp>
        <p:nvSpPr>
          <p:cNvPr id="100" name="Shape 100"/>
          <p:cNvSpPr txBox="1">
            <a:spLocks noGrp="1"/>
          </p:cNvSpPr>
          <p:nvPr>
            <p:ph type="body" idx="1"/>
          </p:nvPr>
        </p:nvSpPr>
        <p:spPr>
          <a:xfrm>
            <a:off x="629841" y="2057400"/>
            <a:ext cx="2949178" cy="3811588"/>
          </a:xfrm>
          <a:prstGeom prst="rect">
            <a:avLst/>
          </a:prstGeom>
          <a:noFill/>
          <a:ln>
            <a:noFill/>
          </a:ln>
        </p:spPr>
        <p:txBody>
          <a:bodyPr lIns="91425" tIns="91425" rIns="91425" bIns="91425" anchor="t" anchorCtr="0"/>
          <a:lstStyle>
            <a:lvl1pPr marL="0" marR="0" lvl="0" indent="0" algn="l" rtl="0">
              <a:lnSpc>
                <a:spcPct val="90000"/>
              </a:lnSpc>
              <a:spcBef>
                <a:spcPts val="750"/>
              </a:spcBef>
              <a:buClr>
                <a:schemeClr val="dk1"/>
              </a:buClr>
              <a:buFont typeface="Arial"/>
              <a:buNone/>
              <a:defRPr sz="1200" b="0" i="0" u="none" strike="noStrike" cap="none">
                <a:solidFill>
                  <a:schemeClr val="dk1"/>
                </a:solidFill>
                <a:latin typeface="Calibri"/>
                <a:ea typeface="Calibri"/>
                <a:cs typeface="Calibri"/>
                <a:sym typeface="Calibri"/>
              </a:defRPr>
            </a:lvl1pPr>
            <a:lvl2pPr marL="342900" marR="0" lvl="1" indent="0" algn="l" rtl="0">
              <a:lnSpc>
                <a:spcPct val="90000"/>
              </a:lnSpc>
              <a:spcBef>
                <a:spcPts val="375"/>
              </a:spcBef>
              <a:buClr>
                <a:schemeClr val="dk1"/>
              </a:buClr>
              <a:buFont typeface="Arial"/>
              <a:buNone/>
              <a:defRPr sz="1050" b="0" i="0" u="none" strike="noStrike" cap="none">
                <a:solidFill>
                  <a:schemeClr val="dk1"/>
                </a:solidFill>
                <a:latin typeface="Calibri"/>
                <a:ea typeface="Calibri"/>
                <a:cs typeface="Calibri"/>
                <a:sym typeface="Calibri"/>
              </a:defRPr>
            </a:lvl2pPr>
            <a:lvl3pPr marL="685800" marR="0" lvl="2" indent="0" algn="l" rtl="0">
              <a:lnSpc>
                <a:spcPct val="90000"/>
              </a:lnSpc>
              <a:spcBef>
                <a:spcPts val="375"/>
              </a:spcBef>
              <a:buClr>
                <a:schemeClr val="dk1"/>
              </a:buClr>
              <a:buFont typeface="Arial"/>
              <a:buNone/>
              <a:defRPr sz="900" b="0" i="0" u="none" strike="noStrike" cap="none">
                <a:solidFill>
                  <a:schemeClr val="dk1"/>
                </a:solidFill>
                <a:latin typeface="Calibri"/>
                <a:ea typeface="Calibri"/>
                <a:cs typeface="Calibri"/>
                <a:sym typeface="Calibri"/>
              </a:defRPr>
            </a:lvl3pPr>
            <a:lvl4pPr marL="1028700" marR="0" lvl="3" indent="0" algn="l" rtl="0">
              <a:lnSpc>
                <a:spcPct val="90000"/>
              </a:lnSpc>
              <a:spcBef>
                <a:spcPts val="375"/>
              </a:spcBef>
              <a:buClr>
                <a:schemeClr val="dk1"/>
              </a:buClr>
              <a:buFont typeface="Arial"/>
              <a:buNone/>
              <a:defRPr sz="750" b="0" i="0" u="none" strike="noStrike" cap="none">
                <a:solidFill>
                  <a:schemeClr val="dk1"/>
                </a:solidFill>
                <a:latin typeface="Calibri"/>
                <a:ea typeface="Calibri"/>
                <a:cs typeface="Calibri"/>
                <a:sym typeface="Calibri"/>
              </a:defRPr>
            </a:lvl4pPr>
            <a:lvl5pPr marL="1371600" marR="0" lvl="4" indent="0" algn="l" rtl="0">
              <a:lnSpc>
                <a:spcPct val="90000"/>
              </a:lnSpc>
              <a:spcBef>
                <a:spcPts val="375"/>
              </a:spcBef>
              <a:buClr>
                <a:schemeClr val="dk1"/>
              </a:buClr>
              <a:buFont typeface="Arial"/>
              <a:buNone/>
              <a:defRPr sz="750" b="0" i="0" u="none" strike="noStrike" cap="none">
                <a:solidFill>
                  <a:schemeClr val="dk1"/>
                </a:solidFill>
                <a:latin typeface="Calibri"/>
                <a:ea typeface="Calibri"/>
                <a:cs typeface="Calibri"/>
                <a:sym typeface="Calibri"/>
              </a:defRPr>
            </a:lvl5pPr>
            <a:lvl6pPr marL="1714500" marR="0" lvl="5" indent="0" algn="l" rtl="0">
              <a:lnSpc>
                <a:spcPct val="90000"/>
              </a:lnSpc>
              <a:spcBef>
                <a:spcPts val="375"/>
              </a:spcBef>
              <a:buClr>
                <a:schemeClr val="dk1"/>
              </a:buClr>
              <a:buFont typeface="Arial"/>
              <a:buNone/>
              <a:defRPr sz="750" b="0" i="0" u="none" strike="noStrike" cap="none">
                <a:solidFill>
                  <a:schemeClr val="dk1"/>
                </a:solidFill>
                <a:latin typeface="Calibri"/>
                <a:ea typeface="Calibri"/>
                <a:cs typeface="Calibri"/>
                <a:sym typeface="Calibri"/>
              </a:defRPr>
            </a:lvl6pPr>
            <a:lvl7pPr marL="2057400" marR="0" lvl="6" indent="0" algn="l" rtl="0">
              <a:lnSpc>
                <a:spcPct val="90000"/>
              </a:lnSpc>
              <a:spcBef>
                <a:spcPts val="375"/>
              </a:spcBef>
              <a:buClr>
                <a:schemeClr val="dk1"/>
              </a:buClr>
              <a:buFont typeface="Arial"/>
              <a:buNone/>
              <a:defRPr sz="750" b="0" i="0" u="none" strike="noStrike" cap="none">
                <a:solidFill>
                  <a:schemeClr val="dk1"/>
                </a:solidFill>
                <a:latin typeface="Calibri"/>
                <a:ea typeface="Calibri"/>
                <a:cs typeface="Calibri"/>
                <a:sym typeface="Calibri"/>
              </a:defRPr>
            </a:lvl7pPr>
            <a:lvl8pPr marL="2400300" marR="0" lvl="7" indent="0" algn="l" rtl="0">
              <a:lnSpc>
                <a:spcPct val="90000"/>
              </a:lnSpc>
              <a:spcBef>
                <a:spcPts val="375"/>
              </a:spcBef>
              <a:buClr>
                <a:schemeClr val="dk1"/>
              </a:buClr>
              <a:buFont typeface="Arial"/>
              <a:buNone/>
              <a:defRPr sz="750" b="0" i="0" u="none" strike="noStrike" cap="none">
                <a:solidFill>
                  <a:schemeClr val="dk1"/>
                </a:solidFill>
                <a:latin typeface="Calibri"/>
                <a:ea typeface="Calibri"/>
                <a:cs typeface="Calibri"/>
                <a:sym typeface="Calibri"/>
              </a:defRPr>
            </a:lvl8pPr>
            <a:lvl9pPr marL="2743200" marR="0" lvl="8" indent="0" algn="l" rtl="0">
              <a:lnSpc>
                <a:spcPct val="90000"/>
              </a:lnSpc>
              <a:spcBef>
                <a:spcPts val="375"/>
              </a:spcBef>
              <a:buClr>
                <a:schemeClr val="dk1"/>
              </a:buClr>
              <a:buFont typeface="Arial"/>
              <a:buNone/>
              <a:defRPr sz="750" b="0" i="0" u="none" strike="noStrike" cap="none">
                <a:solidFill>
                  <a:schemeClr val="dk1"/>
                </a:solidFill>
                <a:latin typeface="Calibri"/>
                <a:ea typeface="Calibri"/>
                <a:cs typeface="Calibri"/>
                <a:sym typeface="Calibri"/>
              </a:defRPr>
            </a:lvl9pPr>
          </a:lstStyle>
          <a:p>
            <a:endParaRPr/>
          </a:p>
        </p:txBody>
      </p:sp>
      <p:sp>
        <p:nvSpPr>
          <p:cNvPr id="101" name="Shape 101"/>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02" name="Shape 102"/>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03" name="Shape 103"/>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900" b="0" i="0" u="none" strike="noStrike" cap="none">
                <a:solidFill>
                  <a:srgbClr val="888888"/>
                </a:solidFill>
                <a:latin typeface="Calibri"/>
                <a:ea typeface="Calibri"/>
                <a:cs typeface="Calibri"/>
                <a:sym typeface="Calibri"/>
              </a:rPr>
              <a:t>‹n.›</a:t>
            </a:fld>
            <a:endParaRPr lang="sr-Latn-BA"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BED7EC"/>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628650" y="365126"/>
            <a:ext cx="7886700"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33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628650" y="1825625"/>
            <a:ext cx="7886700" cy="4351338"/>
          </a:xfrm>
          <a:prstGeom prst="rect">
            <a:avLst/>
          </a:prstGeom>
          <a:noFill/>
          <a:ln>
            <a:noFill/>
          </a:ln>
        </p:spPr>
        <p:txBody>
          <a:bodyPr lIns="91425" tIns="91425" rIns="91425" bIns="91425" anchor="t" anchorCtr="0"/>
          <a:lstStyle>
            <a:lvl1pPr marL="171450" marR="0" lvl="0" indent="-38100" algn="l" rtl="0">
              <a:lnSpc>
                <a:spcPct val="90000"/>
              </a:lnSpc>
              <a:spcBef>
                <a:spcPts val="750"/>
              </a:spcBef>
              <a:buClr>
                <a:schemeClr val="dk1"/>
              </a:buClr>
              <a:buSzPct val="100000"/>
              <a:buFont typeface="Arial"/>
              <a:buChar char="•"/>
              <a:defRPr sz="2100" b="0" i="0" u="none" strike="noStrike" cap="none">
                <a:solidFill>
                  <a:schemeClr val="dk1"/>
                </a:solidFill>
                <a:latin typeface="Calibri"/>
                <a:ea typeface="Calibri"/>
                <a:cs typeface="Calibri"/>
                <a:sym typeface="Calibri"/>
              </a:defRPr>
            </a:lvl1pPr>
            <a:lvl2pPr marL="514350" marR="0" lvl="1" indent="-57150" algn="l" rtl="0">
              <a:lnSpc>
                <a:spcPct val="90000"/>
              </a:lnSpc>
              <a:spcBef>
                <a:spcPts val="375"/>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2pPr>
            <a:lvl3pPr marL="857250" marR="0" lvl="2"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3pPr>
            <a:lvl4pPr marL="1200150" marR="0" lvl="3"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4pPr>
            <a:lvl5pPr marL="1543050" marR="0" lvl="4"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5pPr>
            <a:lvl6pPr marL="1885950" marR="0" lvl="5"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6pPr>
            <a:lvl7pPr marL="2228850" marR="0" lvl="6"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7pPr>
            <a:lvl8pPr marL="2571750" marR="0" lvl="7"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8pPr>
            <a:lvl9pPr marL="2914650" marR="0" lvl="8"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900" b="0" i="0" u="none" strike="noStrike" cap="none">
                <a:solidFill>
                  <a:srgbClr val="888888"/>
                </a:solidFill>
                <a:latin typeface="Calibri"/>
                <a:ea typeface="Calibri"/>
                <a:cs typeface="Calibri"/>
                <a:sym typeface="Calibri"/>
              </a:rPr>
              <a:t>‹n.›</a:t>
            </a:fld>
            <a:endParaRPr lang="sr-Latn-BA" sz="900" b="0" i="0" u="none" strike="noStrike" cap="none">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tif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hyperlink" Target="http://joblist.ala.org/" TargetMode="External"/><Relationship Id="rId4" Type="http://schemas.openxmlformats.org/officeDocument/2006/relationships/hyperlink" Target="http://jobs.code4lib.org/jobs/data-curation/" TargetMode="External"/><Relationship Id="rId5" Type="http://schemas.openxmlformats.org/officeDocument/2006/relationships/hyperlink" Target="http://www.iassistdata.org/resources/jobs/all" TargetMode="External"/><Relationship Id="rId6" Type="http://schemas.openxmlformats.org/officeDocument/2006/relationships/image" Target="../media/image13.png"/><Relationship Id="rId7" Type="http://schemas.openxmlformats.org/officeDocument/2006/relationships/image" Target="../media/image14.png"/><Relationship Id="rId8" Type="http://schemas.openxmlformats.org/officeDocument/2006/relationships/image" Target="../media/image15.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dh.fbk.eu/technologies/kd)"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subTitle" idx="1"/>
          </p:nvPr>
        </p:nvSpPr>
        <p:spPr>
          <a:xfrm>
            <a:off x="1371600" y="1524000"/>
            <a:ext cx="6400799" cy="685799"/>
          </a:xfrm>
          <a:prstGeom prst="rect">
            <a:avLst/>
          </a:prstGeom>
          <a:noFill/>
          <a:ln>
            <a:noFill/>
          </a:ln>
        </p:spPr>
        <p:txBody>
          <a:bodyPr lIns="91425" tIns="45700" rIns="91425" bIns="45700" anchor="t" anchorCtr="0">
            <a:noAutofit/>
          </a:bodyPr>
          <a:lstStyle/>
          <a:p>
            <a:pPr marL="0" marR="0" lvl="0" indent="0" algn="ctr" rtl="0">
              <a:lnSpc>
                <a:spcPct val="90000"/>
              </a:lnSpc>
              <a:spcBef>
                <a:spcPts val="0"/>
              </a:spcBef>
              <a:spcAft>
                <a:spcPts val="0"/>
              </a:spcAft>
              <a:buClr>
                <a:srgbClr val="77697A"/>
              </a:buClr>
              <a:buSzPct val="25000"/>
              <a:buFont typeface="Arial"/>
              <a:buNone/>
            </a:pPr>
            <a:r>
              <a:rPr lang="sr-Latn-BA" sz="1800" b="0" i="0" u="none" strike="noStrike" cap="none" dirty="0" smtClean="0">
                <a:solidFill>
                  <a:srgbClr val="77697A"/>
                </a:solidFill>
                <a:latin typeface="Book Antiqua"/>
                <a:ea typeface="Book Antiqua"/>
                <a:cs typeface="Book Antiqua"/>
                <a:sym typeface="Book Antiqua"/>
              </a:rPr>
              <a:t>Who is the Da</a:t>
            </a:r>
            <a:r>
              <a:rPr lang="it-IT" dirty="0" err="1">
                <a:solidFill>
                  <a:srgbClr val="77697A"/>
                </a:solidFill>
                <a:latin typeface="Book Antiqua"/>
                <a:ea typeface="Book Antiqua"/>
                <a:cs typeface="Book Antiqua"/>
                <a:sym typeface="Book Antiqua"/>
              </a:rPr>
              <a:t>t</a:t>
            </a:r>
            <a:r>
              <a:rPr lang="sr-Latn-BA" sz="1800" b="0" i="0" u="none" strike="noStrike" cap="none" dirty="0" smtClean="0">
                <a:solidFill>
                  <a:srgbClr val="77697A"/>
                </a:solidFill>
                <a:latin typeface="Book Antiqua"/>
                <a:ea typeface="Book Antiqua"/>
                <a:cs typeface="Book Antiqua"/>
                <a:sym typeface="Book Antiqua"/>
              </a:rPr>
              <a:t>a curator?</a:t>
            </a:r>
            <a:endParaRPr lang="sr-Latn-BA" sz="1800" b="0" i="0" u="none" strike="noStrike" cap="none" dirty="0">
              <a:solidFill>
                <a:srgbClr val="77697A"/>
              </a:solidFill>
              <a:latin typeface="Book Antiqua"/>
              <a:ea typeface="Book Antiqua"/>
              <a:cs typeface="Book Antiqua"/>
              <a:sym typeface="Book Antiqua"/>
            </a:endParaRPr>
          </a:p>
          <a:p>
            <a:pPr marL="0" marR="0" lvl="0" indent="0" algn="ctr" rtl="0">
              <a:lnSpc>
                <a:spcPct val="90000"/>
              </a:lnSpc>
              <a:spcBef>
                <a:spcPts val="750"/>
              </a:spcBef>
              <a:buClr>
                <a:schemeClr val="dk1"/>
              </a:buClr>
              <a:buSzPct val="25000"/>
              <a:buFont typeface="Arial"/>
              <a:buNone/>
            </a:pPr>
            <a:r>
              <a:rPr lang="it-IT" sz="1800" b="0" i="0" u="none" strike="noStrike" cap="none" dirty="0" smtClean="0">
                <a:solidFill>
                  <a:srgbClr val="77697A"/>
                </a:solidFill>
                <a:latin typeface="Book Antiqua"/>
                <a:ea typeface="Book Antiqua"/>
                <a:cs typeface="Book Antiqua"/>
                <a:sym typeface="Book Antiqua"/>
              </a:rPr>
              <a:t>Group Work Task</a:t>
            </a:r>
            <a:endParaRPr sz="1800" b="0" i="0" u="none" strike="noStrike" cap="none" dirty="0">
              <a:solidFill>
                <a:srgbClr val="77697A"/>
              </a:solidFill>
              <a:latin typeface="Book Antiqua"/>
              <a:ea typeface="Book Antiqua"/>
              <a:cs typeface="Book Antiqua"/>
              <a:sym typeface="Book Antiqua"/>
            </a:endParaRPr>
          </a:p>
        </p:txBody>
      </p:sp>
      <p:sp>
        <p:nvSpPr>
          <p:cNvPr id="121" name="Shape 121"/>
          <p:cNvSpPr txBox="1"/>
          <p:nvPr/>
        </p:nvSpPr>
        <p:spPr>
          <a:xfrm>
            <a:off x="685800" y="2362200"/>
            <a:ext cx="7772400" cy="838199"/>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Clr>
                <a:srgbClr val="002060"/>
              </a:buClr>
              <a:buSzPct val="25000"/>
              <a:buFont typeface="Book Antiqua"/>
              <a:buNone/>
            </a:pPr>
            <a:r>
              <a:rPr lang="sr-Latn-BA" sz="1800" dirty="0" smtClean="0">
                <a:solidFill>
                  <a:srgbClr val="002060"/>
                </a:solidFill>
                <a:latin typeface="Book Antiqua"/>
                <a:ea typeface="Book Antiqua"/>
                <a:cs typeface="Book Antiqua"/>
                <a:sym typeface="Book Antiqua"/>
              </a:rPr>
              <a:t>Anna Maria Tammaro</a:t>
            </a:r>
            <a:endParaRPr lang="sr-Latn-BA" sz="1800" b="0" i="0" u="none" strike="noStrike" cap="none" dirty="0">
              <a:solidFill>
                <a:srgbClr val="002060"/>
              </a:solidFill>
              <a:latin typeface="Book Antiqua"/>
              <a:ea typeface="Book Antiqua"/>
              <a:cs typeface="Book Antiqua"/>
              <a:sym typeface="Book Antiqua"/>
            </a:endParaRPr>
          </a:p>
          <a:p>
            <a:pPr marL="0" marR="0" lvl="0" indent="0" algn="ctr" rtl="0">
              <a:spcBef>
                <a:spcPts val="0"/>
              </a:spcBef>
              <a:buClr>
                <a:srgbClr val="002060"/>
              </a:buClr>
              <a:buSzPct val="25000"/>
              <a:buFont typeface="Book Antiqua"/>
              <a:buNone/>
            </a:pPr>
            <a:r>
              <a:rPr lang="sr-Latn-BA" sz="1800" b="0" i="0" u="none" strike="noStrike" cap="none" dirty="0" smtClean="0">
                <a:solidFill>
                  <a:srgbClr val="002060"/>
                </a:solidFill>
                <a:latin typeface="Book Antiqua"/>
                <a:ea typeface="Book Antiqua"/>
                <a:cs typeface="Book Antiqua"/>
                <a:sym typeface="Book Antiqua"/>
              </a:rPr>
              <a:t>University of Parma</a:t>
            </a:r>
            <a:endParaRPr lang="sr-Latn-BA" sz="1800" b="0" i="0" u="none" strike="noStrike" cap="none" dirty="0">
              <a:solidFill>
                <a:srgbClr val="002060"/>
              </a:solidFill>
              <a:latin typeface="Book Antiqua"/>
              <a:ea typeface="Book Antiqua"/>
              <a:cs typeface="Book Antiqua"/>
              <a:sym typeface="Book Antiqua"/>
            </a:endParaRPr>
          </a:p>
        </p:txBody>
      </p:sp>
      <p:sp>
        <p:nvSpPr>
          <p:cNvPr id="122" name="Shape 122"/>
          <p:cNvSpPr txBox="1"/>
          <p:nvPr/>
        </p:nvSpPr>
        <p:spPr>
          <a:xfrm>
            <a:off x="685800" y="4419600"/>
            <a:ext cx="7772400" cy="685799"/>
          </a:xfrm>
          <a:prstGeom prst="rect">
            <a:avLst/>
          </a:prstGeom>
          <a:noFill/>
          <a:ln>
            <a:noFill/>
          </a:ln>
        </p:spPr>
        <p:txBody>
          <a:bodyPr lIns="91425" tIns="45700" rIns="91425" bIns="45700" anchor="ctr" anchorCtr="0">
            <a:noAutofit/>
          </a:bodyPr>
          <a:lstStyle/>
          <a:p>
            <a:pPr marL="0" marR="0" lvl="0" indent="0" algn="ctr" rtl="0">
              <a:spcBef>
                <a:spcPts val="0"/>
              </a:spcBef>
              <a:buClr>
                <a:srgbClr val="002060"/>
              </a:buClr>
              <a:buSzPct val="25000"/>
              <a:buFont typeface="Book Antiqua"/>
              <a:buNone/>
            </a:pPr>
            <a:r>
              <a:rPr lang="it-IT" sz="1800" b="0" i="0" u="none" strike="noStrike" cap="none" dirty="0" smtClean="0">
                <a:solidFill>
                  <a:srgbClr val="002060"/>
                </a:solidFill>
                <a:latin typeface="Book Antiqua"/>
                <a:ea typeface="Book Antiqua"/>
                <a:cs typeface="Book Antiqua"/>
                <a:sym typeface="Book Antiqua"/>
              </a:rPr>
              <a:t>ROMOR Parma </a:t>
            </a:r>
            <a:r>
              <a:rPr lang="it-IT" sz="1800" b="0" i="0" u="none" strike="noStrike" cap="none" dirty="0" err="1" smtClean="0">
                <a:solidFill>
                  <a:srgbClr val="002060"/>
                </a:solidFill>
                <a:latin typeface="Book Antiqua"/>
                <a:ea typeface="Book Antiqua"/>
                <a:cs typeface="Book Antiqua"/>
                <a:sym typeface="Book Antiqua"/>
              </a:rPr>
              <a:t>Study</a:t>
            </a:r>
            <a:r>
              <a:rPr lang="it-IT" sz="1800" b="0" i="0" u="none" strike="noStrike" cap="none" smtClean="0">
                <a:solidFill>
                  <a:srgbClr val="002060"/>
                </a:solidFill>
                <a:latin typeface="Book Antiqua"/>
                <a:ea typeface="Book Antiqua"/>
                <a:cs typeface="Book Antiqua"/>
                <a:sym typeface="Book Antiqua"/>
              </a:rPr>
              <a:t> School</a:t>
            </a:r>
            <a:endParaRPr lang="sr-Latn-BA" sz="1800" b="0" i="0" u="none" strike="noStrike" cap="none" dirty="0" smtClean="0">
              <a:solidFill>
                <a:srgbClr val="002060"/>
              </a:solidFill>
              <a:latin typeface="Book Antiqua"/>
              <a:ea typeface="Book Antiqua"/>
              <a:cs typeface="Book Antiqua"/>
              <a:sym typeface="Book Antiqua"/>
            </a:endParaRPr>
          </a:p>
          <a:p>
            <a:pPr marL="0" marR="0" lvl="0" indent="0" algn="ctr" rtl="0">
              <a:spcBef>
                <a:spcPts val="0"/>
              </a:spcBef>
              <a:buClr>
                <a:srgbClr val="002060"/>
              </a:buClr>
              <a:buSzPct val="25000"/>
              <a:buFont typeface="Book Antiqua"/>
              <a:buNone/>
            </a:pPr>
            <a:r>
              <a:rPr lang="sr-Latn-BA" sz="1800" dirty="0" smtClean="0">
                <a:solidFill>
                  <a:srgbClr val="002060"/>
                </a:solidFill>
                <a:latin typeface="Book Antiqua"/>
                <a:ea typeface="Book Antiqua"/>
                <a:cs typeface="Book Antiqua"/>
                <a:sym typeface="Book Antiqua"/>
              </a:rPr>
              <a:t>1st July 2019</a:t>
            </a:r>
            <a:endParaRPr lang="sr-Latn-BA" sz="1800" b="0" i="0" u="none" strike="noStrike" cap="none" dirty="0">
              <a:solidFill>
                <a:srgbClr val="002060"/>
              </a:solidFill>
              <a:latin typeface="Book Antiqua"/>
              <a:ea typeface="Book Antiqua"/>
              <a:cs typeface="Book Antiqua"/>
              <a:sym typeface="Book Antiqua"/>
            </a:endParaRPr>
          </a:p>
        </p:txBody>
      </p:sp>
      <p:sp>
        <p:nvSpPr>
          <p:cNvPr id="123" name="Shape 123"/>
          <p:cNvSpPr txBox="1"/>
          <p:nvPr/>
        </p:nvSpPr>
        <p:spPr>
          <a:xfrm>
            <a:off x="3352800" y="3276600"/>
            <a:ext cx="2325688" cy="12954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Font typeface="Calibri"/>
              <a:buNone/>
            </a:pPr>
            <a:endParaRPr sz="1800" b="0" i="0" u="none" strike="noStrike" cap="none">
              <a:solidFill>
                <a:srgbClr val="002060"/>
              </a:solidFill>
              <a:latin typeface="Book Antiqua"/>
              <a:ea typeface="Book Antiqua"/>
              <a:cs typeface="Book Antiqua"/>
              <a:sym typeface="Book Antiqua"/>
            </a:endParaRPr>
          </a:p>
        </p:txBody>
      </p:sp>
      <p:pic>
        <p:nvPicPr>
          <p:cNvPr id="124" name="Shape 124"/>
          <p:cNvPicPr preferRelativeResize="0"/>
          <p:nvPr/>
        </p:nvPicPr>
        <p:blipFill rotWithShape="1">
          <a:blip r:embed="rId3">
            <a:alphaModFix/>
          </a:blip>
          <a:srcRect/>
          <a:stretch/>
        </p:blipFill>
        <p:spPr>
          <a:xfrm>
            <a:off x="3968750" y="3208384"/>
            <a:ext cx="1206499" cy="1197219"/>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b="1" dirty="0"/>
              <a:t>Interviews</a:t>
            </a:r>
          </a:p>
        </p:txBody>
      </p:sp>
      <p:sp>
        <p:nvSpPr>
          <p:cNvPr id="3" name="Content Placeholder 2"/>
          <p:cNvSpPr>
            <a:spLocks noGrp="1"/>
          </p:cNvSpPr>
          <p:nvPr>
            <p:ph idx="1"/>
          </p:nvPr>
        </p:nvSpPr>
        <p:spPr>
          <a:xfrm>
            <a:off x="685800" y="1143000"/>
            <a:ext cx="7772400" cy="4983163"/>
          </a:xfrm>
        </p:spPr>
        <p:txBody>
          <a:bodyPr>
            <a:normAutofit fontScale="92500" lnSpcReduction="10000"/>
          </a:bodyPr>
          <a:lstStyle/>
          <a:p>
            <a:r>
              <a:rPr lang="en-US" sz="2400" dirty="0"/>
              <a:t>Participant recruitment </a:t>
            </a:r>
          </a:p>
          <a:p>
            <a:pPr lvl="1" indent="-342900">
              <a:buSzPct val="50000"/>
              <a:buFont typeface="Wingdings" panose="05000000000000000000" pitchFamily="2" charset="2"/>
              <a:buChar char="Ø"/>
            </a:pPr>
            <a:r>
              <a:rPr lang="en-US" sz="2000" dirty="0"/>
              <a:t>Post to the IFLA listserve </a:t>
            </a:r>
          </a:p>
          <a:p>
            <a:pPr lvl="1" indent="-342900">
              <a:buSzPct val="50000"/>
              <a:buFont typeface="Wingdings" panose="05000000000000000000" pitchFamily="2" charset="2"/>
              <a:buChar char="Ø"/>
            </a:pPr>
            <a:r>
              <a:rPr lang="en-US" sz="2000" dirty="0"/>
              <a:t>Convenience sampling</a:t>
            </a:r>
          </a:p>
          <a:p>
            <a:pPr lvl="1" indent="-342900">
              <a:buSzPct val="50000"/>
              <a:buFont typeface="Wingdings" panose="05000000000000000000" pitchFamily="2" charset="2"/>
              <a:buChar char="Ø"/>
            </a:pPr>
            <a:r>
              <a:rPr lang="en-US" sz="2000" dirty="0"/>
              <a:t>Snowball sampling </a:t>
            </a:r>
          </a:p>
          <a:p>
            <a:r>
              <a:rPr lang="en-US" sz="2400" dirty="0"/>
              <a:t>24 Interviews</a:t>
            </a:r>
          </a:p>
          <a:p>
            <a:pPr lvl="1">
              <a:buSzPct val="50000"/>
              <a:buFont typeface="Wingdings" panose="05000000000000000000" pitchFamily="2" charset="2"/>
              <a:buChar char="Ø"/>
            </a:pPr>
            <a:r>
              <a:rPr lang="en-US" sz="2000" dirty="0"/>
              <a:t>Conducted over Skype, Zoom,  or phone </a:t>
            </a:r>
          </a:p>
          <a:p>
            <a:pPr lvl="1">
              <a:buSzPct val="50000"/>
              <a:buFont typeface="Wingdings" panose="05000000000000000000" pitchFamily="2" charset="2"/>
              <a:buChar char="Ø"/>
            </a:pPr>
            <a:r>
              <a:rPr lang="en-US" sz="2000" dirty="0"/>
              <a:t>Lasted approx. 30 - 60 min.</a:t>
            </a:r>
          </a:p>
          <a:p>
            <a:pPr lvl="1">
              <a:buSzPct val="50000"/>
              <a:buFont typeface="Wingdings" panose="05000000000000000000" pitchFamily="2" charset="2"/>
              <a:buChar char="Ø"/>
            </a:pPr>
            <a:r>
              <a:rPr lang="en-US" sz="2000" dirty="0"/>
              <a:t>Recorded</a:t>
            </a:r>
          </a:p>
          <a:p>
            <a:pPr lvl="1">
              <a:buSzPct val="50000"/>
              <a:buFont typeface="Wingdings" panose="05000000000000000000" pitchFamily="2" charset="2"/>
              <a:buChar char="Ø"/>
            </a:pPr>
            <a:r>
              <a:rPr lang="en-US" sz="2000" dirty="0"/>
              <a:t>Transcribed</a:t>
            </a:r>
          </a:p>
          <a:p>
            <a:pPr>
              <a:buSzPct val="100000"/>
            </a:pPr>
            <a:r>
              <a:rPr lang="en-US" sz="2400" dirty="0"/>
              <a:t>Additional data collection techniques</a:t>
            </a:r>
          </a:p>
          <a:p>
            <a:pPr lvl="1">
              <a:buSzPct val="50000"/>
              <a:buFont typeface="Wingdings" panose="05000000000000000000" pitchFamily="2" charset="2"/>
              <a:buChar char="Ø"/>
            </a:pPr>
            <a:r>
              <a:rPr lang="en-US" sz="2000" dirty="0"/>
              <a:t>Questionnaires </a:t>
            </a:r>
          </a:p>
          <a:p>
            <a:pPr lvl="1">
              <a:buSzPct val="50000"/>
              <a:buFont typeface="Wingdings" panose="05000000000000000000" pitchFamily="2" charset="2"/>
              <a:buChar char="Ø"/>
            </a:pPr>
            <a:r>
              <a:rPr lang="en-US" sz="2000" dirty="0"/>
              <a:t>Documents</a:t>
            </a:r>
          </a:p>
          <a:p>
            <a:pPr>
              <a:buSzPct val="100000"/>
            </a:pPr>
            <a:r>
              <a:rPr lang="en-US" sz="2400" dirty="0"/>
              <a:t>Data analysis</a:t>
            </a:r>
          </a:p>
          <a:p>
            <a:pPr lvl="1">
              <a:buSzPct val="50000"/>
              <a:buFont typeface="Wingdings" panose="05000000000000000000" pitchFamily="2" charset="2"/>
              <a:buChar char="Ø"/>
            </a:pPr>
            <a:r>
              <a:rPr lang="en-US" sz="2000" dirty="0"/>
              <a:t>Debriefing </a:t>
            </a:r>
          </a:p>
          <a:p>
            <a:pPr lvl="1">
              <a:buSzPct val="50000"/>
              <a:buFont typeface="Wingdings" panose="05000000000000000000" pitchFamily="2" charset="2"/>
              <a:buChar char="Ø"/>
            </a:pPr>
            <a:r>
              <a:rPr lang="en-US" sz="2000" dirty="0"/>
              <a:t>Memos</a:t>
            </a:r>
          </a:p>
          <a:p>
            <a:pPr lvl="1">
              <a:buSzPct val="50000"/>
              <a:buFont typeface="Wingdings" panose="05000000000000000000" pitchFamily="2" charset="2"/>
              <a:buChar char="Ø"/>
            </a:pPr>
            <a:r>
              <a:rPr lang="en-US" sz="2000" dirty="0"/>
              <a:t>Coding </a:t>
            </a:r>
          </a:p>
          <a:p>
            <a:pPr lvl="1">
              <a:buSzPct val="50000"/>
              <a:buFont typeface="Wingdings" panose="05000000000000000000" pitchFamily="2" charset="2"/>
              <a:buChar char="Ø"/>
            </a:pPr>
            <a:endParaRPr lang="en-US" sz="2000" dirty="0"/>
          </a:p>
        </p:txBody>
      </p:sp>
    </p:spTree>
    <p:extLst>
      <p:ext uri="{BB962C8B-B14F-4D97-AF65-F5344CB8AC3E}">
        <p14:creationId xmlns:p14="http://schemas.microsoft.com/office/powerpoint/2010/main" val="10045837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b="1" dirty="0"/>
              <a:t>Position Titles</a:t>
            </a:r>
          </a:p>
        </p:txBody>
      </p:sp>
      <p:pic>
        <p:nvPicPr>
          <p:cNvPr id="8" name="Picture 7" descr="wordle2.png"/>
          <p:cNvPicPr>
            <a:picLocks noChangeAspect="1"/>
          </p:cNvPicPr>
          <p:nvPr/>
        </p:nvPicPr>
        <p:blipFill>
          <a:blip r:embed="rId3" cstate="print"/>
          <a:stretch>
            <a:fillRect/>
          </a:stretch>
        </p:blipFill>
        <p:spPr>
          <a:xfrm>
            <a:off x="5761338" y="-152400"/>
            <a:ext cx="2925462" cy="1908284"/>
          </a:xfrm>
          <a:prstGeom prst="rect">
            <a:avLst/>
          </a:prstGeom>
        </p:spPr>
      </p:pic>
      <p:graphicFrame>
        <p:nvGraphicFramePr>
          <p:cNvPr id="4" name="Table 3"/>
          <p:cNvGraphicFramePr>
            <a:graphicFrameLocks noGrp="1"/>
          </p:cNvGraphicFramePr>
          <p:nvPr>
            <p:extLst/>
          </p:nvPr>
        </p:nvGraphicFramePr>
        <p:xfrm>
          <a:off x="609600" y="1689259"/>
          <a:ext cx="7696200" cy="5051190"/>
        </p:xfrm>
        <a:graphic>
          <a:graphicData uri="http://schemas.openxmlformats.org/drawingml/2006/table">
            <a:tbl>
              <a:tblPr/>
              <a:tblGrid>
                <a:gridCol w="6762279">
                  <a:extLst>
                    <a:ext uri="{9D8B030D-6E8A-4147-A177-3AD203B41FA5}">
                      <a16:colId xmlns="" xmlns:a16="http://schemas.microsoft.com/office/drawing/2014/main" val="20000"/>
                    </a:ext>
                  </a:extLst>
                </a:gridCol>
                <a:gridCol w="933921">
                  <a:extLst>
                    <a:ext uri="{9D8B030D-6E8A-4147-A177-3AD203B41FA5}">
                      <a16:colId xmlns="" xmlns:a16="http://schemas.microsoft.com/office/drawing/2014/main" val="20001"/>
                    </a:ext>
                  </a:extLst>
                </a:gridCol>
              </a:tblGrid>
              <a:tr h="469582">
                <a:tc>
                  <a:txBody>
                    <a:bodyPr/>
                    <a:lstStyle/>
                    <a:p>
                      <a:pPr marL="0" marR="0" fontAlgn="b">
                        <a:lnSpc>
                          <a:spcPct val="107000"/>
                        </a:lnSpc>
                        <a:spcBef>
                          <a:spcPts val="0"/>
                        </a:spcBef>
                        <a:spcAft>
                          <a:spcPts val="0"/>
                        </a:spcAft>
                      </a:pPr>
                      <a:r>
                        <a:rPr lang="en-US" sz="18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Position Title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D7E4BD"/>
                    </a:solidFill>
                  </a:tcPr>
                </a:tc>
                <a:tc>
                  <a:txBody>
                    <a:bodyPr/>
                    <a:lstStyle/>
                    <a:p>
                      <a:pPr marL="0" marR="0" algn="r" fontAlgn="b">
                        <a:lnSpc>
                          <a:spcPct val="107000"/>
                        </a:lnSpc>
                        <a:spcBef>
                          <a:spcPts val="0"/>
                        </a:spcBef>
                        <a:spcAft>
                          <a:spcPts val="0"/>
                        </a:spcAft>
                      </a:pPr>
                      <a:r>
                        <a:rPr lang="en-US" sz="1800" b="1"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D7E4BD"/>
                    </a:solidFill>
                  </a:tcPr>
                </a:tc>
                <a:extLst>
                  <a:ext uri="{0D108BD9-81ED-4DB2-BD59-A6C34878D82A}">
                    <a16:rowId xmlns="" xmlns:a16="http://schemas.microsoft.com/office/drawing/2014/main" val="10000"/>
                  </a:ext>
                </a:extLst>
              </a:tr>
              <a:tr h="503211">
                <a:tc>
                  <a:txBody>
                    <a:bodyPr/>
                    <a:lstStyle/>
                    <a:p>
                      <a:pPr marL="0" marR="0" fontAlgn="b">
                        <a:lnSpc>
                          <a:spcPct val="107000"/>
                        </a:lnSpc>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Research Services / Research Data Management / Digital Curation / Data Curation / Research Data </a:t>
                      </a:r>
                      <a:r>
                        <a:rPr lang="en-US" sz="18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Coordinator</a:t>
                      </a:r>
                      <a:r>
                        <a:rPr lang="en-US" sz="1800" b="1" dirty="0">
                          <a:effectLst/>
                          <a:latin typeface="Calibri" panose="020F0502020204030204" pitchFamily="34" charset="0"/>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extLst>
                  <a:ext uri="{0D108BD9-81ED-4DB2-BD59-A6C34878D82A}">
                    <a16:rowId xmlns="" xmlns:a16="http://schemas.microsoft.com/office/drawing/2014/main" val="10001"/>
                  </a:ext>
                </a:extLst>
              </a:tr>
              <a:tr h="501208">
                <a:tc>
                  <a:txBody>
                    <a:bodyPr/>
                    <a:lstStyle/>
                    <a:p>
                      <a:pPr marL="0" marR="0" fontAlgn="b">
                        <a:lnSpc>
                          <a:spcPct val="107000"/>
                        </a:lnSpc>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Data Curation / </a:t>
                      </a:r>
                      <a:r>
                        <a:rPr lang="en-US" sz="1800" dirty="0">
                          <a:effectLst/>
                          <a:latin typeface="Calibri" panose="020F0502020204030204" pitchFamily="34" charset="0"/>
                          <a:ea typeface="Times New Roman" panose="02020603050405020304" pitchFamily="18" charset="0"/>
                          <a:cs typeface="Calibri" panose="020F0502020204030204" pitchFamily="34" charset="0"/>
                        </a:rPr>
                        <a:t>Research Data / </a:t>
                      </a:r>
                      <a:r>
                        <a:rPr lang="en-US" sz="18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Research Data Management / Data </a:t>
                      </a:r>
                      <a:r>
                        <a:rPr lang="en-US" sz="18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Librarian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extLst>
                  <a:ext uri="{0D108BD9-81ED-4DB2-BD59-A6C34878D82A}">
                    <a16:rowId xmlns="" xmlns:a16="http://schemas.microsoft.com/office/drawing/2014/main" val="10002"/>
                  </a:ext>
                </a:extLst>
              </a:tr>
              <a:tr h="501208">
                <a:tc>
                  <a:txBody>
                    <a:bodyPr/>
                    <a:lstStyle/>
                    <a:p>
                      <a:pPr marL="0" marR="0" fontAlgn="b">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Project Manager Research Data Management / Research Data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Manager</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extLst>
                  <a:ext uri="{0D108BD9-81ED-4DB2-BD59-A6C34878D82A}">
                    <a16:rowId xmlns="" xmlns:a16="http://schemas.microsoft.com/office/drawing/2014/main" val="10003"/>
                  </a:ext>
                </a:extLst>
              </a:tr>
              <a:tr h="382266">
                <a:tc>
                  <a:txBody>
                    <a:bodyPr/>
                    <a:lstStyle/>
                    <a:p>
                      <a:pPr marL="0" marR="0" fontAlgn="b">
                        <a:lnSpc>
                          <a:spcPct val="107000"/>
                        </a:lnSpc>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Head of Department / Head, Research Data Services/ Deputy Head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extLst>
                  <a:ext uri="{0D108BD9-81ED-4DB2-BD59-A6C34878D82A}">
                    <a16:rowId xmlns="" xmlns:a16="http://schemas.microsoft.com/office/drawing/2014/main" val="10004"/>
                  </a:ext>
                </a:extLst>
              </a:tr>
              <a:tr h="294950">
                <a:tc>
                  <a:txBody>
                    <a:bodyPr/>
                    <a:lstStyle/>
                    <a:p>
                      <a:pPr marL="0" marR="0" fontAlgn="b">
                        <a:lnSpc>
                          <a:spcPct val="107000"/>
                        </a:lnSpc>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Project Scientist / Project Coordinator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extLst>
                  <a:ext uri="{0D108BD9-81ED-4DB2-BD59-A6C34878D82A}">
                    <a16:rowId xmlns="" xmlns:a16="http://schemas.microsoft.com/office/drawing/2014/main" val="10005"/>
                  </a:ext>
                </a:extLst>
              </a:tr>
              <a:tr h="288762">
                <a:tc>
                  <a:txBody>
                    <a:bodyPr/>
                    <a:lstStyle/>
                    <a:p>
                      <a:pPr marL="0" marR="0" fontAlgn="b">
                        <a:lnSpc>
                          <a:spcPct val="107000"/>
                        </a:lnSpc>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Data Curation Scientist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extLst>
                  <a:ext uri="{0D108BD9-81ED-4DB2-BD59-A6C34878D82A}">
                    <a16:rowId xmlns="" xmlns:a16="http://schemas.microsoft.com/office/drawing/2014/main" val="10006"/>
                  </a:ext>
                </a:extLst>
              </a:tr>
              <a:tr h="255057">
                <a:tc>
                  <a:txBody>
                    <a:bodyPr/>
                    <a:lstStyle/>
                    <a:p>
                      <a:pPr marL="0" marR="0" fontAlgn="b">
                        <a:lnSpc>
                          <a:spcPct val="107000"/>
                        </a:lnSpc>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E-research Project Officer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extLst>
                  <a:ext uri="{0D108BD9-81ED-4DB2-BD59-A6C34878D82A}">
                    <a16:rowId xmlns="" xmlns:a16="http://schemas.microsoft.com/office/drawing/2014/main" val="10007"/>
                  </a:ext>
                </a:extLst>
              </a:tr>
              <a:tr h="282574">
                <a:tc>
                  <a:txBody>
                    <a:bodyPr/>
                    <a:lstStyle/>
                    <a:p>
                      <a:pPr marL="0" marR="0" fontAlgn="b">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Humanities Data Curator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extLst>
                  <a:ext uri="{0D108BD9-81ED-4DB2-BD59-A6C34878D82A}">
                    <a16:rowId xmlns="" xmlns:a16="http://schemas.microsoft.com/office/drawing/2014/main" val="10008"/>
                  </a:ext>
                </a:extLst>
              </a:tr>
              <a:tr h="288762">
                <a:tc>
                  <a:txBody>
                    <a:bodyPr/>
                    <a:lstStyle/>
                    <a:p>
                      <a:pPr marL="0" marR="0" fontAlgn="b">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Principal Librarian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extLst>
                  <a:ext uri="{0D108BD9-81ED-4DB2-BD59-A6C34878D82A}">
                    <a16:rowId xmlns="" xmlns:a16="http://schemas.microsoft.com/office/drawing/2014/main" val="10009"/>
                  </a:ext>
                </a:extLst>
              </a:tr>
              <a:tr h="255057">
                <a:tc>
                  <a:txBody>
                    <a:bodyPr/>
                    <a:lstStyle/>
                    <a:p>
                      <a:pPr marL="0" marR="0" fontAlgn="b">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Research Data Officer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extLst>
                  <a:ext uri="{0D108BD9-81ED-4DB2-BD59-A6C34878D82A}">
                    <a16:rowId xmlns="" xmlns:a16="http://schemas.microsoft.com/office/drawing/2014/main" val="10010"/>
                  </a:ext>
                </a:extLst>
              </a:tr>
              <a:tr h="276386">
                <a:tc>
                  <a:txBody>
                    <a:bodyPr/>
                    <a:lstStyle/>
                    <a:p>
                      <a:pPr marL="0" marR="0" fontAlgn="b">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Business Developer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extLst>
                  <a:ext uri="{0D108BD9-81ED-4DB2-BD59-A6C34878D82A}">
                    <a16:rowId xmlns="" xmlns:a16="http://schemas.microsoft.com/office/drawing/2014/main" val="10011"/>
                  </a:ext>
                </a:extLst>
              </a:tr>
              <a:tr h="412517">
                <a:tc>
                  <a:txBody>
                    <a:bodyPr/>
                    <a:lstStyle/>
                    <a:p>
                      <a:pPr marL="0" marR="0" fontAlgn="b">
                        <a:lnSpc>
                          <a:spcPct val="107000"/>
                        </a:lnSpc>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Total</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fontAlgn="b">
                        <a:lnSpc>
                          <a:spcPct val="107000"/>
                        </a:lnSpc>
                        <a:spcBef>
                          <a:spcPts val="0"/>
                        </a:spcBef>
                        <a:spcAft>
                          <a:spcPts val="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26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6350" marB="0" anchor="b">
                    <a:lnL w="12700" cap="flat" cmpd="sng" algn="ctr">
                      <a:solidFill>
                        <a:srgbClr val="9BBB59"/>
                      </a:solidFill>
                      <a:prstDash val="solid"/>
                      <a:round/>
                      <a:headEnd type="none" w="med" len="med"/>
                      <a:tailEnd type="none" w="med" len="med"/>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extLst>
                  <a:ext uri="{0D108BD9-81ED-4DB2-BD59-A6C34878D82A}">
                    <a16:rowId xmlns="" xmlns:a16="http://schemas.microsoft.com/office/drawing/2014/main" val="10012"/>
                  </a:ext>
                </a:extLst>
              </a:tr>
            </a:tbl>
          </a:graphicData>
        </a:graphic>
      </p:graphicFrame>
    </p:spTree>
    <p:extLst>
      <p:ext uri="{BB962C8B-B14F-4D97-AF65-F5344CB8AC3E}">
        <p14:creationId xmlns:p14="http://schemas.microsoft.com/office/powerpoint/2010/main" val="16057674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b="1" dirty="0"/>
              <a:t>Emergent Field</a:t>
            </a:r>
          </a:p>
        </p:txBody>
      </p:sp>
      <p:sp>
        <p:nvSpPr>
          <p:cNvPr id="3" name="Content Placeholder 2"/>
          <p:cNvSpPr>
            <a:spLocks noGrp="1"/>
          </p:cNvSpPr>
          <p:nvPr>
            <p:ph idx="1"/>
          </p:nvPr>
        </p:nvSpPr>
        <p:spPr>
          <a:xfrm>
            <a:off x="685800" y="1143000"/>
            <a:ext cx="7772400" cy="4983163"/>
          </a:xfrm>
        </p:spPr>
        <p:txBody>
          <a:bodyPr>
            <a:normAutofit/>
          </a:bodyPr>
          <a:lstStyle/>
          <a:p>
            <a:r>
              <a:rPr lang="en-US" sz="2400" dirty="0"/>
              <a:t>Newly created positions (most cases in our sample)</a:t>
            </a:r>
          </a:p>
          <a:p>
            <a:pPr lvl="1" indent="-342900">
              <a:buSzPct val="50000"/>
              <a:buFont typeface="Wingdings" panose="05000000000000000000" pitchFamily="2" charset="2"/>
              <a:buChar char="Ø"/>
            </a:pPr>
            <a:r>
              <a:rPr lang="en-US" sz="2000" dirty="0"/>
              <a:t>Offer some flexibility </a:t>
            </a:r>
          </a:p>
          <a:p>
            <a:pPr lvl="1" indent="-342900">
              <a:buSzPct val="50000"/>
              <a:buFont typeface="Wingdings" panose="05000000000000000000" pitchFamily="2" charset="2"/>
              <a:buChar char="Ø"/>
            </a:pPr>
            <a:r>
              <a:rPr lang="en-US" sz="2000" dirty="0"/>
              <a:t>Require to develop a program from the ground up</a:t>
            </a:r>
          </a:p>
          <a:p>
            <a:r>
              <a:rPr lang="en-US" sz="2400" dirty="0"/>
              <a:t>Primary responsibilities in the early phase</a:t>
            </a:r>
          </a:p>
          <a:p>
            <a:pPr lvl="1">
              <a:buSzPct val="50000"/>
              <a:buFont typeface="Wingdings" panose="05000000000000000000" pitchFamily="2" charset="2"/>
              <a:buChar char="Ø"/>
            </a:pPr>
            <a:r>
              <a:rPr lang="en-US" sz="2000" dirty="0"/>
              <a:t>Needs assessment</a:t>
            </a:r>
          </a:p>
          <a:p>
            <a:pPr lvl="2">
              <a:buSzPct val="50000"/>
              <a:buFont typeface="Wingdings" panose="05000000000000000000" pitchFamily="2" charset="2"/>
              <a:buChar char="Ø"/>
            </a:pPr>
            <a:r>
              <a:rPr lang="en-US" sz="1900" dirty="0"/>
              <a:t>Conduct studies to learn about researchers’ practices and needs for data management </a:t>
            </a:r>
          </a:p>
          <a:p>
            <a:pPr lvl="1">
              <a:buSzPct val="50000"/>
              <a:buFont typeface="Wingdings" panose="05000000000000000000" pitchFamily="2" charset="2"/>
              <a:buChar char="Ø"/>
            </a:pPr>
            <a:r>
              <a:rPr lang="en-US" sz="2000" dirty="0"/>
              <a:t>Policy development for open access and institutional data management</a:t>
            </a:r>
          </a:p>
          <a:p>
            <a:pPr lvl="1">
              <a:buSzPct val="50000"/>
              <a:buFont typeface="Wingdings" panose="05000000000000000000" pitchFamily="2" charset="2"/>
              <a:buChar char="Ø"/>
            </a:pPr>
            <a:r>
              <a:rPr lang="en-US" sz="2000" dirty="0"/>
              <a:t>Infrastructure development</a:t>
            </a:r>
          </a:p>
          <a:p>
            <a:pPr lvl="2">
              <a:buSzPct val="50000"/>
              <a:buFont typeface="Wingdings" panose="05000000000000000000" pitchFamily="2" charset="2"/>
              <a:buChar char="Ø"/>
            </a:pPr>
            <a:r>
              <a:rPr lang="en-US" sz="2000" dirty="0"/>
              <a:t>Participate in selecting or developing a data repository  </a:t>
            </a:r>
          </a:p>
          <a:p>
            <a:pPr lvl="1">
              <a:buSzPct val="50000"/>
              <a:buFont typeface="Wingdings" panose="05000000000000000000" pitchFamily="2" charset="2"/>
              <a:buChar char="Ø"/>
            </a:pPr>
            <a:r>
              <a:rPr lang="en-US" sz="2000" dirty="0"/>
              <a:t>Outreach to researchers</a:t>
            </a:r>
          </a:p>
          <a:p>
            <a:pPr lvl="2">
              <a:buSzPct val="50000"/>
              <a:buFont typeface="Wingdings" panose="05000000000000000000" pitchFamily="2" charset="2"/>
              <a:buChar char="Ø"/>
            </a:pPr>
            <a:r>
              <a:rPr lang="en-US" sz="1800" dirty="0"/>
              <a:t>Faculty and graduate students</a:t>
            </a:r>
          </a:p>
          <a:p>
            <a:pPr lvl="2">
              <a:buSzPct val="50000"/>
              <a:buFont typeface="Wingdings" panose="05000000000000000000" pitchFamily="2" charset="2"/>
              <a:buChar char="Ø"/>
            </a:pPr>
            <a:r>
              <a:rPr lang="en-US" sz="1800" dirty="0"/>
              <a:t>Faculty committees</a:t>
            </a:r>
          </a:p>
          <a:p>
            <a:pPr marL="457200" lvl="1" indent="0">
              <a:buSzPct val="50000"/>
              <a:buNone/>
            </a:pPr>
            <a:endParaRPr lang="en-US" sz="2000" dirty="0"/>
          </a:p>
        </p:txBody>
      </p:sp>
      <p:sp>
        <p:nvSpPr>
          <p:cNvPr id="4" name="Oval 3"/>
          <p:cNvSpPr/>
          <p:nvPr/>
        </p:nvSpPr>
        <p:spPr>
          <a:xfrm>
            <a:off x="1219200" y="4724400"/>
            <a:ext cx="30480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2494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b="1" dirty="0"/>
              <a:t>Outreach and Advocacy </a:t>
            </a:r>
          </a:p>
        </p:txBody>
      </p:sp>
      <p:sp>
        <p:nvSpPr>
          <p:cNvPr id="3" name="Content Placeholder 2"/>
          <p:cNvSpPr>
            <a:spLocks noGrp="1"/>
          </p:cNvSpPr>
          <p:nvPr>
            <p:ph idx="1"/>
          </p:nvPr>
        </p:nvSpPr>
        <p:spPr>
          <a:xfrm>
            <a:off x="685800" y="914400"/>
            <a:ext cx="8001000" cy="5135563"/>
          </a:xfrm>
        </p:spPr>
        <p:txBody>
          <a:bodyPr>
            <a:normAutofit/>
          </a:bodyPr>
          <a:lstStyle/>
          <a:p>
            <a:r>
              <a:rPr lang="en-US" sz="2400" dirty="0"/>
              <a:t>Primary responsibility for all participants </a:t>
            </a:r>
          </a:p>
          <a:p>
            <a:pPr marL="742950" lvl="2" indent="-342900">
              <a:buSzPct val="50000"/>
              <a:buFont typeface="Wingdings" panose="05000000000000000000" pitchFamily="2" charset="2"/>
              <a:buChar char="Ø"/>
            </a:pPr>
            <a:r>
              <a:rPr lang="en-US" sz="2000" dirty="0"/>
              <a:t>Between 40%  to  90% of time devoted to outreach and training</a:t>
            </a:r>
          </a:p>
          <a:p>
            <a:pPr lvl="1">
              <a:buSzPct val="50000"/>
              <a:buFont typeface="Wingdings" panose="05000000000000000000" pitchFamily="2" charset="2"/>
              <a:buChar char="Ø"/>
            </a:pPr>
            <a:r>
              <a:rPr lang="en-US" sz="2000" dirty="0"/>
              <a:t>More time in the early phase but outreach remains a key responsibility for data curators with more than 2 years of experience</a:t>
            </a:r>
          </a:p>
          <a:p>
            <a:r>
              <a:rPr lang="en-US" sz="2400" dirty="0"/>
              <a:t>Outreach efforts focused on:</a:t>
            </a:r>
          </a:p>
          <a:p>
            <a:pPr lvl="1">
              <a:buSzPct val="50000"/>
              <a:buFont typeface="Wingdings" panose="05000000000000000000" pitchFamily="2" charset="2"/>
              <a:buChar char="Ø"/>
            </a:pPr>
            <a:r>
              <a:rPr lang="en-US" sz="2000" dirty="0"/>
              <a:t>Raising research data awareness </a:t>
            </a:r>
          </a:p>
          <a:p>
            <a:pPr lvl="1">
              <a:buSzPct val="50000"/>
              <a:buFont typeface="Wingdings" panose="05000000000000000000" pitchFamily="2" charset="2"/>
              <a:buChar char="Ø"/>
            </a:pPr>
            <a:r>
              <a:rPr lang="en-US" sz="2000" dirty="0"/>
              <a:t>Informing about research data services</a:t>
            </a:r>
          </a:p>
          <a:p>
            <a:pPr lvl="1">
              <a:buSzPct val="50000"/>
              <a:buFont typeface="Wingdings" panose="05000000000000000000" pitchFamily="2" charset="2"/>
              <a:buChar char="Ø"/>
            </a:pPr>
            <a:r>
              <a:rPr lang="en-US" sz="2000" dirty="0"/>
              <a:t>Educating about good data management practices</a:t>
            </a:r>
          </a:p>
          <a:p>
            <a:pPr lvl="1">
              <a:buSzPct val="50000"/>
              <a:buFont typeface="Wingdings" panose="05000000000000000000" pitchFamily="2" charset="2"/>
              <a:buChar char="Ø"/>
            </a:pPr>
            <a:r>
              <a:rPr lang="en-US" sz="2000" dirty="0"/>
              <a:t>Promoting open access and data sharing</a:t>
            </a:r>
          </a:p>
          <a:p>
            <a:pPr lvl="1">
              <a:buSzPct val="50000"/>
              <a:buFont typeface="Wingdings" panose="05000000000000000000" pitchFamily="2" charset="2"/>
              <a:buChar char="Ø"/>
            </a:pPr>
            <a:r>
              <a:rPr lang="en-US" sz="2000" dirty="0"/>
              <a:t>Building community around research data management (RDM)</a:t>
            </a:r>
          </a:p>
          <a:p>
            <a:pPr marL="457200" lvl="1" indent="0">
              <a:buSzPct val="50000"/>
              <a:buNone/>
            </a:pPr>
            <a:endParaRPr lang="en-US" sz="2000" dirty="0"/>
          </a:p>
        </p:txBody>
      </p:sp>
    </p:spTree>
    <p:extLst>
      <p:ext uri="{BB962C8B-B14F-4D97-AF65-F5344CB8AC3E}">
        <p14:creationId xmlns:p14="http://schemas.microsoft.com/office/powerpoint/2010/main" val="8052746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b="1" dirty="0"/>
              <a:t>Consultation Services</a:t>
            </a:r>
          </a:p>
        </p:txBody>
      </p:sp>
      <p:sp>
        <p:nvSpPr>
          <p:cNvPr id="3" name="Content Placeholder 2"/>
          <p:cNvSpPr>
            <a:spLocks noGrp="1"/>
          </p:cNvSpPr>
          <p:nvPr>
            <p:ph idx="1"/>
          </p:nvPr>
        </p:nvSpPr>
        <p:spPr>
          <a:xfrm>
            <a:off x="685800" y="1143000"/>
            <a:ext cx="7772400" cy="5562600"/>
          </a:xfrm>
        </p:spPr>
        <p:txBody>
          <a:bodyPr>
            <a:normAutofit/>
          </a:bodyPr>
          <a:lstStyle/>
          <a:p>
            <a:r>
              <a:rPr lang="pl-PL" sz="1400" dirty="0"/>
              <a:t>All participants were engaged in </a:t>
            </a:r>
            <a:r>
              <a:rPr lang="en-US" sz="1400" dirty="0"/>
              <a:t>consultative / informational services </a:t>
            </a:r>
          </a:p>
          <a:p>
            <a:pPr lvl="1">
              <a:buSzPct val="55000"/>
              <a:buFont typeface="Wingdings" panose="05000000000000000000" pitchFamily="2" charset="2"/>
              <a:buChar char="Ø"/>
            </a:pPr>
            <a:r>
              <a:rPr lang="en-US" sz="1400" dirty="0"/>
              <a:t>Early in the data life cycle</a:t>
            </a:r>
          </a:p>
          <a:p>
            <a:r>
              <a:rPr lang="en-US" sz="1400" dirty="0"/>
              <a:t>Forms of services </a:t>
            </a:r>
          </a:p>
          <a:p>
            <a:pPr lvl="1">
              <a:buSzPct val="55000"/>
              <a:buFont typeface="Wingdings" panose="05000000000000000000" pitchFamily="2" charset="2"/>
              <a:buChar char="Ø"/>
            </a:pPr>
            <a:r>
              <a:rPr lang="en-US" sz="1400" dirty="0"/>
              <a:t>One-on-one consultations</a:t>
            </a:r>
          </a:p>
          <a:p>
            <a:pPr lvl="1">
              <a:buSzPct val="55000"/>
              <a:buFont typeface="Wingdings" panose="05000000000000000000" pitchFamily="2" charset="2"/>
              <a:buChar char="Ø"/>
            </a:pPr>
            <a:r>
              <a:rPr lang="en-US" sz="1400" dirty="0"/>
              <a:t>Workshops and seminars for faculty and graduate students</a:t>
            </a:r>
          </a:p>
          <a:p>
            <a:pPr lvl="1">
              <a:buSzPct val="55000"/>
              <a:buFont typeface="Wingdings" panose="05000000000000000000" pitchFamily="2" charset="2"/>
              <a:buChar char="Ø"/>
            </a:pPr>
            <a:r>
              <a:rPr lang="en-US" sz="1400" dirty="0"/>
              <a:t>Online tutorials and guidelines</a:t>
            </a:r>
          </a:p>
          <a:p>
            <a:pPr lvl="1">
              <a:buSzPct val="55000"/>
              <a:buFont typeface="Wingdings" panose="05000000000000000000" pitchFamily="2" charset="2"/>
              <a:buChar char="Ø"/>
            </a:pPr>
            <a:r>
              <a:rPr lang="en-US" sz="1400" dirty="0"/>
              <a:t>Embedded in the projects or research labs (rare) </a:t>
            </a:r>
          </a:p>
          <a:p>
            <a:r>
              <a:rPr lang="en-US" sz="1400" dirty="0"/>
              <a:t>Guidance and support in:</a:t>
            </a:r>
          </a:p>
          <a:p>
            <a:pPr lvl="1">
              <a:buSzPct val="55000"/>
              <a:buFont typeface="Wingdings" panose="05000000000000000000" pitchFamily="2" charset="2"/>
              <a:buChar char="Ø"/>
            </a:pPr>
            <a:r>
              <a:rPr lang="en-US" sz="1400" dirty="0"/>
              <a:t>Compliance with funders’ requirements</a:t>
            </a:r>
          </a:p>
          <a:p>
            <a:pPr lvl="1">
              <a:buSzPct val="55000"/>
              <a:buFont typeface="Wingdings" panose="05000000000000000000" pitchFamily="2" charset="2"/>
              <a:buChar char="Ø"/>
            </a:pPr>
            <a:r>
              <a:rPr lang="en-US" sz="1400" b="1" dirty="0"/>
              <a:t>Data management plans (DMP)</a:t>
            </a:r>
          </a:p>
          <a:p>
            <a:pPr>
              <a:buSzPct val="100000"/>
            </a:pPr>
            <a:r>
              <a:rPr lang="en-US" sz="1400" dirty="0"/>
              <a:t>Other areas include:</a:t>
            </a:r>
          </a:p>
          <a:p>
            <a:pPr lvl="1">
              <a:buSzPct val="55000"/>
              <a:buFont typeface="Wingdings" panose="05000000000000000000" pitchFamily="2" charset="2"/>
              <a:buChar char="Ø"/>
            </a:pPr>
            <a:r>
              <a:rPr lang="en-US" sz="1400" dirty="0"/>
              <a:t>Data management best practices</a:t>
            </a:r>
          </a:p>
          <a:p>
            <a:pPr lvl="2">
              <a:buSzPct val="55000"/>
              <a:buFont typeface="Wingdings" panose="05000000000000000000" pitchFamily="2" charset="2"/>
              <a:buChar char="Ø"/>
            </a:pPr>
            <a:r>
              <a:rPr lang="en-US" sz="1400" dirty="0"/>
              <a:t>Data formats</a:t>
            </a:r>
          </a:p>
          <a:p>
            <a:pPr lvl="2">
              <a:buSzPct val="55000"/>
              <a:buFont typeface="Wingdings" panose="05000000000000000000" pitchFamily="2" charset="2"/>
              <a:buChar char="Ø"/>
            </a:pPr>
            <a:r>
              <a:rPr lang="en-US" sz="1400" dirty="0"/>
              <a:t>File naming</a:t>
            </a:r>
          </a:p>
          <a:p>
            <a:pPr lvl="1">
              <a:buSzPct val="55000"/>
              <a:buFont typeface="Wingdings" panose="05000000000000000000" pitchFamily="2" charset="2"/>
              <a:buChar char="Ø"/>
            </a:pPr>
            <a:r>
              <a:rPr lang="en-US" sz="1400" dirty="0"/>
              <a:t>Metadata</a:t>
            </a:r>
          </a:p>
          <a:p>
            <a:pPr lvl="1">
              <a:buSzPct val="55000"/>
              <a:buFont typeface="Wingdings" panose="05000000000000000000" pitchFamily="2" charset="2"/>
              <a:buChar char="Ø"/>
            </a:pPr>
            <a:r>
              <a:rPr lang="en-US" sz="1400" dirty="0"/>
              <a:t>Data release, sharing, and re-use</a:t>
            </a:r>
          </a:p>
          <a:p>
            <a:pPr lvl="2">
              <a:buSzPct val="55000"/>
              <a:buFont typeface="Wingdings" panose="05000000000000000000" pitchFamily="2" charset="2"/>
              <a:buChar char="Ø"/>
            </a:pPr>
            <a:r>
              <a:rPr lang="en-US" sz="1400" dirty="0"/>
              <a:t>Data citation standards</a:t>
            </a:r>
          </a:p>
          <a:p>
            <a:pPr lvl="1">
              <a:buSzPct val="55000"/>
              <a:buFont typeface="Wingdings" panose="05000000000000000000" pitchFamily="2" charset="2"/>
              <a:buChar char="Ø"/>
            </a:pPr>
            <a:r>
              <a:rPr lang="en-US" sz="1400" dirty="0"/>
              <a:t>Digital preservation and archiving</a:t>
            </a:r>
          </a:p>
          <a:p>
            <a:endParaRPr lang="en-US" sz="2400" dirty="0"/>
          </a:p>
          <a:p>
            <a:endParaRPr lang="en-US" sz="2400" dirty="0"/>
          </a:p>
          <a:p>
            <a:pPr marL="457200" lvl="1" indent="0">
              <a:buSzPct val="50000"/>
              <a:buNone/>
            </a:pPr>
            <a:endParaRPr lang="en-US" sz="2000" dirty="0"/>
          </a:p>
        </p:txBody>
      </p:sp>
    </p:spTree>
    <p:extLst>
      <p:ext uri="{BB962C8B-B14F-4D97-AF65-F5344CB8AC3E}">
        <p14:creationId xmlns:p14="http://schemas.microsoft.com/office/powerpoint/2010/main" val="15649676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b="1" dirty="0"/>
              <a:t>Training Workshops</a:t>
            </a:r>
          </a:p>
        </p:txBody>
      </p:sp>
      <p:sp>
        <p:nvSpPr>
          <p:cNvPr id="4" name="Rounded Rectangular Callout 3"/>
          <p:cNvSpPr/>
          <p:nvPr/>
        </p:nvSpPr>
        <p:spPr>
          <a:xfrm>
            <a:off x="533400" y="1066800"/>
            <a:ext cx="8305800" cy="5257800"/>
          </a:xfrm>
          <a:prstGeom prst="wedgeRoundRectCallou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tx1"/>
                </a:solidFill>
              </a:rPr>
              <a:t>“The content of the workshops is usually on data management best practices and I’m using DataONE educational modules which I’ve adopted and customized for my university, so it deals with everything along the lines of the data life cycle model that DataONE has developed </a:t>
            </a:r>
            <a:r>
              <a:rPr lang="en-US" sz="1600" b="1" dirty="0">
                <a:solidFill>
                  <a:schemeClr val="tx1"/>
                </a:solidFill>
              </a:rPr>
              <a:t>from planning to metadata, description, quality control, preservation, access, and re-use</a:t>
            </a:r>
            <a:r>
              <a:rPr lang="en-US" sz="1600" dirty="0">
                <a:solidFill>
                  <a:schemeClr val="tx1"/>
                </a:solidFill>
              </a:rPr>
              <a:t>. So I’m talking about things like file name conventions, file versioning, and metadata, how to use tools for data entry, and how to minimize errors and increase data quality, and I talk about different file preservation formats. It’s about an hour and a half workshop where I pretty much cover the entire data life cycle.</a:t>
            </a:r>
            <a:r>
              <a:rPr lang="en-US" sz="1600" dirty="0"/>
              <a:t>.</a:t>
            </a:r>
            <a:r>
              <a:rPr lang="en-US" sz="1600" dirty="0">
                <a:solidFill>
                  <a:schemeClr val="tx1"/>
                </a:solidFill>
              </a:rPr>
              <a:t>” Participant H </a:t>
            </a:r>
          </a:p>
        </p:txBody>
      </p:sp>
    </p:spTree>
    <p:extLst>
      <p:ext uri="{BB962C8B-B14F-4D97-AF65-F5344CB8AC3E}">
        <p14:creationId xmlns:p14="http://schemas.microsoft.com/office/powerpoint/2010/main" val="8203664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rmAutofit/>
          </a:bodyPr>
          <a:lstStyle/>
          <a:p>
            <a:r>
              <a:rPr lang="en-US" b="1" dirty="0"/>
              <a:t>“Curating People”</a:t>
            </a:r>
          </a:p>
        </p:txBody>
      </p:sp>
      <p:sp>
        <p:nvSpPr>
          <p:cNvPr id="8" name="Rounded Rectangular Callout 7"/>
          <p:cNvSpPr/>
          <p:nvPr/>
        </p:nvSpPr>
        <p:spPr>
          <a:xfrm>
            <a:off x="685800" y="1219200"/>
            <a:ext cx="8001000" cy="4953000"/>
          </a:xfrm>
          <a:prstGeom prst="wedgeRoundRect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en-US" sz="1600" dirty="0">
                <a:solidFill>
                  <a:schemeClr val="tx1"/>
                </a:solidFill>
              </a:rPr>
              <a:t>When you hear the phrase data curation, you think about … the act of sitting down at your computer and opening a data file, and maybe writing some documentation, or running the script to make sure that everything is doing what is supposed to do, documenting what you did, and all this stuff, this kind of work as a data curator, maybe takes place in a lab  or maybe in a research center even, […] </a:t>
            </a:r>
          </a:p>
          <a:p>
            <a:pPr>
              <a:lnSpc>
                <a:spcPct val="107000"/>
              </a:lnSpc>
              <a:spcAft>
                <a:spcPts val="800"/>
              </a:spcAft>
            </a:pPr>
            <a:r>
              <a:rPr lang="en-US" sz="1600" dirty="0">
                <a:solidFill>
                  <a:schemeClr val="tx1"/>
                </a:solidFill>
              </a:rPr>
              <a:t>but when it’s at a campus level like this, data curation is more about </a:t>
            </a:r>
            <a:r>
              <a:rPr lang="en-US" sz="1600" b="1" dirty="0">
                <a:solidFill>
                  <a:schemeClr val="tx1"/>
                </a:solidFill>
              </a:rPr>
              <a:t>providing information about good data curation practices to the people  who need to curate their data or could be curating data</a:t>
            </a:r>
            <a:r>
              <a:rPr lang="en-US" sz="1600" dirty="0">
                <a:solidFill>
                  <a:schemeClr val="tx1"/>
                </a:solidFill>
              </a:rPr>
              <a:t>.” </a:t>
            </a:r>
            <a:endParaRPr lang="en-US" sz="16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dirty="0">
                <a:solidFill>
                  <a:schemeClr val="tx1"/>
                </a:solidFill>
                <a:latin typeface="Calibri" panose="020F0502020204030204" pitchFamily="34" charset="0"/>
                <a:ea typeface="Calibri" panose="020F0502020204030204" pitchFamily="34" charset="0"/>
                <a:cs typeface="Times New Roman" panose="02020603050405020304" pitchFamily="18" charset="0"/>
              </a:rPr>
              <a:t>Participant E</a:t>
            </a:r>
          </a:p>
        </p:txBody>
      </p:sp>
    </p:spTree>
    <p:extLst>
      <p:ext uri="{BB962C8B-B14F-4D97-AF65-F5344CB8AC3E}">
        <p14:creationId xmlns:p14="http://schemas.microsoft.com/office/powerpoint/2010/main" val="17772071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rmAutofit/>
          </a:bodyPr>
          <a:lstStyle/>
          <a:p>
            <a:r>
              <a:rPr lang="en-US" b="1" dirty="0"/>
              <a:t>Technical Services</a:t>
            </a:r>
          </a:p>
        </p:txBody>
      </p:sp>
      <p:sp>
        <p:nvSpPr>
          <p:cNvPr id="3" name="Content Placeholder 2"/>
          <p:cNvSpPr>
            <a:spLocks noGrp="1"/>
          </p:cNvSpPr>
          <p:nvPr>
            <p:ph idx="1"/>
          </p:nvPr>
        </p:nvSpPr>
        <p:spPr>
          <a:xfrm>
            <a:off x="838200" y="1295400"/>
            <a:ext cx="7924800" cy="5638800"/>
          </a:xfrm>
        </p:spPr>
        <p:txBody>
          <a:bodyPr>
            <a:normAutofit/>
          </a:bodyPr>
          <a:lstStyle/>
          <a:p>
            <a:r>
              <a:rPr lang="en-US" sz="1400" dirty="0"/>
              <a:t>Technical infrastructure and the level of support depend on institutional settings</a:t>
            </a:r>
          </a:p>
          <a:p>
            <a:pPr lvl="1">
              <a:buSzPct val="55000"/>
              <a:buFont typeface="Wingdings" panose="05000000000000000000" pitchFamily="2" charset="2"/>
              <a:buChar char="Ø"/>
            </a:pPr>
            <a:r>
              <a:rPr lang="en-US" sz="1400" dirty="0"/>
              <a:t>Limited number of participants were involved in offering technical services</a:t>
            </a:r>
            <a:endParaRPr lang="pl-PL" sz="1400" dirty="0"/>
          </a:p>
          <a:p>
            <a:pPr lvl="1">
              <a:buSzPct val="55000"/>
              <a:buFont typeface="Wingdings" panose="05000000000000000000" pitchFamily="2" charset="2"/>
              <a:buChar char="Ø"/>
            </a:pPr>
            <a:r>
              <a:rPr lang="pl-PL" sz="1400" dirty="0"/>
              <a:t>Usually at the end of data life cycle</a:t>
            </a:r>
            <a:endParaRPr lang="en-US" sz="1400" dirty="0"/>
          </a:p>
          <a:p>
            <a:r>
              <a:rPr lang="en-US" sz="1400" dirty="0"/>
              <a:t>Support </a:t>
            </a:r>
            <a:r>
              <a:rPr lang="pl-PL" sz="1400" dirty="0"/>
              <a:t>in</a:t>
            </a:r>
            <a:endParaRPr lang="en-US" sz="1400" dirty="0"/>
          </a:p>
          <a:p>
            <a:pPr lvl="1">
              <a:buSzPct val="55000"/>
              <a:buFont typeface="Wingdings" pitchFamily="2" charset="2"/>
              <a:buChar char="Ø"/>
            </a:pPr>
            <a:r>
              <a:rPr lang="en-US" sz="1400" b="1" dirty="0"/>
              <a:t>Data management </a:t>
            </a:r>
          </a:p>
          <a:p>
            <a:pPr lvl="2">
              <a:buSzPct val="55000"/>
              <a:buFont typeface="Wingdings" pitchFamily="2" charset="2"/>
              <a:buChar char="Ø"/>
            </a:pPr>
            <a:r>
              <a:rPr lang="en-US" sz="1400" dirty="0"/>
              <a:t>Data formats and file naming conventions</a:t>
            </a:r>
          </a:p>
          <a:p>
            <a:pPr lvl="2">
              <a:buSzPct val="55000"/>
              <a:buFont typeface="Wingdings" pitchFamily="2" charset="2"/>
              <a:buChar char="Ø"/>
            </a:pPr>
            <a:r>
              <a:rPr lang="en-US" sz="1400" dirty="0"/>
              <a:t>Data cleaning</a:t>
            </a:r>
            <a:r>
              <a:rPr lang="pl-PL" sz="1400" dirty="0"/>
              <a:t> and </a:t>
            </a:r>
            <a:r>
              <a:rPr lang="en-US" sz="1400" dirty="0"/>
              <a:t>verification</a:t>
            </a:r>
          </a:p>
          <a:p>
            <a:pPr lvl="2">
              <a:buSzPct val="55000"/>
              <a:buFont typeface="Wingdings" pitchFamily="2" charset="2"/>
              <a:buChar char="Ø"/>
            </a:pPr>
            <a:r>
              <a:rPr lang="en-US" sz="1400" dirty="0"/>
              <a:t>Data conversion</a:t>
            </a:r>
          </a:p>
          <a:p>
            <a:pPr lvl="1">
              <a:buSzPct val="55000"/>
              <a:buFont typeface="Wingdings" pitchFamily="2" charset="2"/>
              <a:buChar char="Ø"/>
            </a:pPr>
            <a:r>
              <a:rPr lang="en-US" sz="1400" b="1" dirty="0"/>
              <a:t>Data description and documentation</a:t>
            </a:r>
          </a:p>
          <a:p>
            <a:pPr lvl="2">
              <a:buSzPct val="55000"/>
              <a:buFont typeface="Wingdings" pitchFamily="2" charset="2"/>
              <a:buChar char="Ø"/>
            </a:pPr>
            <a:r>
              <a:rPr lang="en-US" sz="1400" dirty="0"/>
              <a:t>Metadata creation using standardized schemas</a:t>
            </a:r>
          </a:p>
          <a:p>
            <a:pPr lvl="2">
              <a:buSzPct val="55000"/>
              <a:buFont typeface="Wingdings" pitchFamily="2" charset="2"/>
              <a:buChar char="Ø"/>
            </a:pPr>
            <a:r>
              <a:rPr lang="en-US" sz="1400" dirty="0"/>
              <a:t>Data linking</a:t>
            </a:r>
          </a:p>
          <a:p>
            <a:pPr lvl="1">
              <a:buSzPct val="55000"/>
              <a:buFont typeface="Wingdings" pitchFamily="2" charset="2"/>
              <a:buChar char="Ø"/>
            </a:pPr>
            <a:r>
              <a:rPr lang="en-US" sz="1400" b="1" dirty="0"/>
              <a:t>Data deposit / publishing</a:t>
            </a:r>
          </a:p>
          <a:p>
            <a:pPr lvl="2">
              <a:buSzPct val="55000"/>
              <a:buFont typeface="Wingdings" pitchFamily="2" charset="2"/>
              <a:buChar char="Ø"/>
            </a:pPr>
            <a:r>
              <a:rPr lang="en-US" sz="1400" dirty="0"/>
              <a:t>Ingest into repository systems </a:t>
            </a:r>
          </a:p>
          <a:p>
            <a:pPr lvl="2">
              <a:buSzPct val="55000"/>
              <a:buFont typeface="Wingdings" pitchFamily="2" charset="2"/>
              <a:buChar char="Ø"/>
            </a:pPr>
            <a:r>
              <a:rPr lang="en-US" sz="1400" dirty="0"/>
              <a:t>Assigning identifiers</a:t>
            </a:r>
          </a:p>
          <a:p>
            <a:pPr lvl="2">
              <a:buSzPct val="55000"/>
              <a:buFont typeface="Wingdings" pitchFamily="2" charset="2"/>
              <a:buChar char="Ø"/>
            </a:pPr>
            <a:r>
              <a:rPr lang="en-US" sz="1400" dirty="0"/>
              <a:t>Data anonymization</a:t>
            </a:r>
          </a:p>
          <a:p>
            <a:pPr lvl="2">
              <a:buSzPct val="55000"/>
              <a:buFont typeface="Wingdings" pitchFamily="2" charset="2"/>
              <a:buChar char="Ø"/>
            </a:pPr>
            <a:r>
              <a:rPr lang="en-US" sz="1400" dirty="0"/>
              <a:t>Data security </a:t>
            </a:r>
          </a:p>
          <a:p>
            <a:pPr lvl="1">
              <a:buSzPct val="55000"/>
              <a:buFont typeface="Wingdings" pitchFamily="2" charset="2"/>
              <a:buChar char="Ø"/>
            </a:pPr>
            <a:r>
              <a:rPr lang="en-US" sz="1400" b="1" dirty="0"/>
              <a:t>Archiving and preservation </a:t>
            </a:r>
          </a:p>
          <a:p>
            <a:pPr marL="57150" indent="0">
              <a:buSzPct val="55000"/>
              <a:buNone/>
            </a:pPr>
            <a:endParaRPr lang="en-US" sz="2400" dirty="0"/>
          </a:p>
        </p:txBody>
      </p:sp>
    </p:spTree>
    <p:extLst>
      <p:ext uri="{BB962C8B-B14F-4D97-AF65-F5344CB8AC3E}">
        <p14:creationId xmlns:p14="http://schemas.microsoft.com/office/powerpoint/2010/main" val="19842046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b="1" dirty="0"/>
              <a:t>International Context</a:t>
            </a:r>
          </a:p>
        </p:txBody>
      </p:sp>
      <p:sp>
        <p:nvSpPr>
          <p:cNvPr id="3" name="Content Placeholder 2"/>
          <p:cNvSpPr>
            <a:spLocks noGrp="1"/>
          </p:cNvSpPr>
          <p:nvPr>
            <p:ph idx="1"/>
          </p:nvPr>
        </p:nvSpPr>
        <p:spPr>
          <a:xfrm>
            <a:off x="685800" y="1066800"/>
            <a:ext cx="7848600" cy="4315361"/>
          </a:xfrm>
        </p:spPr>
        <p:txBody>
          <a:bodyPr>
            <a:normAutofit fontScale="92500" lnSpcReduction="20000"/>
          </a:bodyPr>
          <a:lstStyle/>
          <a:p>
            <a:pPr>
              <a:buSzPct val="100000"/>
            </a:pPr>
            <a:r>
              <a:rPr lang="en-US" sz="3100" dirty="0"/>
              <a:t>Terminology</a:t>
            </a:r>
          </a:p>
          <a:p>
            <a:pPr lvl="1">
              <a:buSzPct val="55000"/>
              <a:buFont typeface="Wingdings" panose="05000000000000000000" pitchFamily="2" charset="2"/>
              <a:buChar char="Ø"/>
            </a:pPr>
            <a:r>
              <a:rPr lang="en-US" sz="2600" dirty="0"/>
              <a:t>Different understanding of terms: data curation, data stewardship, and research data management </a:t>
            </a:r>
          </a:p>
          <a:p>
            <a:pPr>
              <a:buSzPct val="100000"/>
            </a:pPr>
            <a:r>
              <a:rPr lang="en-US" sz="3100" dirty="0"/>
              <a:t>Different policy and funding contexts across countries </a:t>
            </a:r>
          </a:p>
          <a:p>
            <a:pPr lvl="1">
              <a:buSzPct val="55000"/>
              <a:buFont typeface="Wingdings" panose="05000000000000000000" pitchFamily="2" charset="2"/>
              <a:buChar char="Ø"/>
            </a:pPr>
            <a:r>
              <a:rPr lang="pl-PL" sz="2600" dirty="0"/>
              <a:t>Institutional, national, or regiona</a:t>
            </a:r>
            <a:r>
              <a:rPr lang="en-US" sz="2600" dirty="0"/>
              <a:t>l</a:t>
            </a:r>
            <a:r>
              <a:rPr lang="pl-PL" sz="2600" dirty="0"/>
              <a:t> </a:t>
            </a:r>
            <a:r>
              <a:rPr lang="en-US" sz="2600" dirty="0"/>
              <a:t>policy development</a:t>
            </a:r>
          </a:p>
          <a:p>
            <a:pPr lvl="1">
              <a:buSzPct val="55000"/>
              <a:buFont typeface="Wingdings" panose="05000000000000000000" pitchFamily="2" charset="2"/>
              <a:buChar char="Ø"/>
            </a:pPr>
            <a:r>
              <a:rPr lang="en-US" sz="2600" dirty="0"/>
              <a:t>Funding and requirements for depositing data </a:t>
            </a:r>
          </a:p>
          <a:p>
            <a:pPr lvl="1">
              <a:buSzPct val="55000"/>
              <a:buFont typeface="Wingdings" panose="05000000000000000000" pitchFamily="2" charset="2"/>
              <a:buChar char="Ø"/>
            </a:pPr>
            <a:r>
              <a:rPr lang="en-US" sz="2600" dirty="0"/>
              <a:t>Open access advocacy</a:t>
            </a:r>
          </a:p>
          <a:p>
            <a:pPr>
              <a:buSzPct val="100000"/>
            </a:pPr>
            <a:r>
              <a:rPr lang="en-US" sz="2800" dirty="0"/>
              <a:t>Infrastructure </a:t>
            </a:r>
          </a:p>
          <a:p>
            <a:pPr lvl="1">
              <a:buSzPct val="55000"/>
              <a:buFont typeface="Wingdings" panose="05000000000000000000" pitchFamily="2" charset="2"/>
              <a:buChar char="Ø"/>
            </a:pPr>
            <a:r>
              <a:rPr lang="en-US" sz="2600" dirty="0"/>
              <a:t>Data repository systems</a:t>
            </a:r>
          </a:p>
          <a:p>
            <a:pPr lvl="1">
              <a:buSzPct val="55000"/>
              <a:buFont typeface="Wingdings" panose="05000000000000000000" pitchFamily="2" charset="2"/>
              <a:buChar char="Ø"/>
            </a:pPr>
            <a:r>
              <a:rPr lang="en-US" sz="2600" dirty="0"/>
              <a:t>The significance of a well-developed digital library / repository infrastructure </a:t>
            </a:r>
          </a:p>
          <a:p>
            <a:pPr marL="0" indent="0">
              <a:buNone/>
            </a:pPr>
            <a:endParaRPr lang="en-US" sz="2400" dirty="0"/>
          </a:p>
        </p:txBody>
      </p:sp>
    </p:spTree>
    <p:extLst>
      <p:ext uri="{BB962C8B-B14F-4D97-AF65-F5344CB8AC3E}">
        <p14:creationId xmlns:p14="http://schemas.microsoft.com/office/powerpoint/2010/main" val="15593255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b="1" dirty="0" smtClean="0"/>
              <a:t>Service Organization</a:t>
            </a:r>
            <a:endParaRPr lang="en-US" b="1" dirty="0"/>
          </a:p>
        </p:txBody>
      </p:sp>
      <p:sp>
        <p:nvSpPr>
          <p:cNvPr id="3" name="Content Placeholder 2"/>
          <p:cNvSpPr>
            <a:spLocks noGrp="1"/>
          </p:cNvSpPr>
          <p:nvPr>
            <p:ph idx="1"/>
          </p:nvPr>
        </p:nvSpPr>
        <p:spPr>
          <a:xfrm>
            <a:off x="685800" y="1171039"/>
            <a:ext cx="7848600" cy="3248561"/>
          </a:xfrm>
        </p:spPr>
        <p:txBody>
          <a:bodyPr>
            <a:normAutofit/>
          </a:bodyPr>
          <a:lstStyle/>
          <a:p>
            <a:pPr>
              <a:buSzPct val="100000"/>
            </a:pPr>
            <a:r>
              <a:rPr lang="en-US" sz="3100" dirty="0"/>
              <a:t>Different models of services and levels of collaboration </a:t>
            </a:r>
          </a:p>
          <a:p>
            <a:pPr lvl="1">
              <a:buSzPct val="55000"/>
              <a:buFont typeface="Wingdings" panose="05000000000000000000" pitchFamily="2" charset="2"/>
              <a:buChar char="Ø"/>
            </a:pPr>
            <a:r>
              <a:rPr lang="en-US" sz="2400" dirty="0"/>
              <a:t>University library</a:t>
            </a:r>
          </a:p>
          <a:p>
            <a:pPr lvl="1">
              <a:buSzPct val="55000"/>
              <a:buFont typeface="Wingdings" panose="05000000000000000000" pitchFamily="2" charset="2"/>
              <a:buChar char="Ø"/>
            </a:pPr>
            <a:r>
              <a:rPr lang="en-US" sz="2400" dirty="0"/>
              <a:t>A university-wide network of research data experts</a:t>
            </a:r>
          </a:p>
          <a:p>
            <a:pPr lvl="1">
              <a:buSzPct val="55000"/>
              <a:buFont typeface="Wingdings" panose="05000000000000000000" pitchFamily="2" charset="2"/>
              <a:buChar char="Ø"/>
            </a:pPr>
            <a:r>
              <a:rPr lang="en-US" sz="2400" dirty="0"/>
              <a:t>Research Data Service (RDS) centers  </a:t>
            </a:r>
          </a:p>
          <a:p>
            <a:pPr lvl="1">
              <a:buSzPct val="55000"/>
              <a:buFont typeface="Wingdings" panose="05000000000000000000" pitchFamily="2" charset="2"/>
              <a:buChar char="Ø"/>
            </a:pPr>
            <a:r>
              <a:rPr lang="en-US" sz="2400" dirty="0"/>
              <a:t>Embedded in the faculty-led research projects, research labs, or departments throughout the university</a:t>
            </a:r>
          </a:p>
          <a:p>
            <a:pPr marL="0" indent="0">
              <a:buNone/>
            </a:pPr>
            <a:endParaRPr lang="en-US" sz="2400" dirty="0"/>
          </a:p>
        </p:txBody>
      </p:sp>
      <p:sp>
        <p:nvSpPr>
          <p:cNvPr id="7" name="Rounded Rectangular Callout 3"/>
          <p:cNvSpPr/>
          <p:nvPr/>
        </p:nvSpPr>
        <p:spPr>
          <a:xfrm>
            <a:off x="1447800" y="4419600"/>
            <a:ext cx="6705600" cy="1981200"/>
          </a:xfrm>
          <a:prstGeom prst="wedgeRoundRect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“We want to put data stewards, […] in each of the faculties so that we have experts in research management who are not sitting in the library but are actually sitting in faculties and understand the subject specific issues of data in their fields” Participant P</a:t>
            </a:r>
          </a:p>
        </p:txBody>
      </p:sp>
    </p:spTree>
    <p:extLst>
      <p:ext uri="{BB962C8B-B14F-4D97-AF65-F5344CB8AC3E}">
        <p14:creationId xmlns:p14="http://schemas.microsoft.com/office/powerpoint/2010/main" val="222560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457200" y="774700"/>
            <a:ext cx="8229600" cy="749299"/>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it-IT" sz="3300" b="0" i="0" u="none" strike="noStrike" cap="none" dirty="0" err="1" smtClean="0">
                <a:solidFill>
                  <a:srgbClr val="002060"/>
                </a:solidFill>
                <a:latin typeface="Book Antiqua"/>
                <a:ea typeface="Book Antiqua"/>
                <a:cs typeface="Book Antiqua"/>
                <a:sym typeface="Book Antiqua"/>
              </a:rPr>
              <a:t>Outline</a:t>
            </a:r>
            <a:endParaRPr sz="3300" b="0" i="0" u="none" strike="noStrike" cap="none" dirty="0">
              <a:solidFill>
                <a:srgbClr val="002060"/>
              </a:solidFill>
              <a:latin typeface="Book Antiqua"/>
              <a:ea typeface="Book Antiqua"/>
              <a:cs typeface="Book Antiqua"/>
              <a:sym typeface="Book Antiqua"/>
            </a:endParaRPr>
          </a:p>
        </p:txBody>
      </p:sp>
      <p:sp>
        <p:nvSpPr>
          <p:cNvPr id="130" name="Shape 130"/>
          <p:cNvSpPr txBox="1">
            <a:spLocks noGrp="1"/>
          </p:cNvSpPr>
          <p:nvPr>
            <p:ph type="body" idx="1"/>
          </p:nvPr>
        </p:nvSpPr>
        <p:spPr>
          <a:xfrm>
            <a:off x="628650" y="1825625"/>
            <a:ext cx="7886700" cy="4351338"/>
          </a:xfrm>
          <a:prstGeom prst="rect">
            <a:avLst/>
          </a:prstGeom>
          <a:noFill/>
          <a:ln>
            <a:noFill/>
          </a:ln>
        </p:spPr>
        <p:txBody>
          <a:bodyPr lIns="91425" tIns="45700" rIns="91425" bIns="45700" anchor="t" anchorCtr="0">
            <a:noAutofit/>
          </a:bodyPr>
          <a:lstStyle/>
          <a:p>
            <a:pPr marL="171450" marR="0" lvl="0" indent="-171450" algn="l" rtl="0">
              <a:lnSpc>
                <a:spcPct val="90000"/>
              </a:lnSpc>
              <a:spcBef>
                <a:spcPts val="0"/>
              </a:spcBef>
              <a:buClr>
                <a:schemeClr val="dk1"/>
              </a:buClr>
              <a:buSzPct val="100000"/>
              <a:buFont typeface="Arial"/>
              <a:buNone/>
            </a:pPr>
            <a:r>
              <a:rPr lang="it-IT" sz="2100" b="0" i="0" u="none" strike="noStrike" cap="none" dirty="0" smtClean="0">
                <a:solidFill>
                  <a:schemeClr val="dk1"/>
                </a:solidFill>
                <a:latin typeface="Calibri"/>
                <a:ea typeface="Calibri"/>
                <a:cs typeface="Calibri"/>
                <a:sym typeface="Calibri"/>
              </a:rPr>
              <a:t>IFLA Project </a:t>
            </a:r>
          </a:p>
          <a:p>
            <a:pPr marL="171450" marR="0" lvl="0" indent="-171450" algn="l" rtl="0">
              <a:lnSpc>
                <a:spcPct val="90000"/>
              </a:lnSpc>
              <a:spcBef>
                <a:spcPts val="0"/>
              </a:spcBef>
              <a:buClr>
                <a:schemeClr val="dk1"/>
              </a:buClr>
              <a:buSzPct val="100000"/>
              <a:buFont typeface="Arial"/>
              <a:buNone/>
            </a:pPr>
            <a:r>
              <a:rPr lang="it-IT" sz="2100" b="0" i="0" u="none" strike="noStrike" cap="none" dirty="0" err="1" smtClean="0">
                <a:solidFill>
                  <a:schemeClr val="dk1"/>
                </a:solidFill>
                <a:latin typeface="Calibri"/>
                <a:ea typeface="Calibri"/>
                <a:cs typeface="Calibri"/>
                <a:sym typeface="Calibri"/>
              </a:rPr>
              <a:t>Roles</a:t>
            </a:r>
            <a:r>
              <a:rPr lang="it-IT" sz="2100" b="0" i="0" u="none" strike="noStrike" cap="none" dirty="0" smtClean="0">
                <a:solidFill>
                  <a:schemeClr val="dk1"/>
                </a:solidFill>
                <a:latin typeface="Calibri"/>
                <a:ea typeface="Calibri"/>
                <a:cs typeface="Calibri"/>
                <a:sym typeface="Calibri"/>
              </a:rPr>
              <a:t> and </a:t>
            </a:r>
            <a:r>
              <a:rPr lang="it-IT" sz="2100" b="0" i="0" u="none" strike="noStrike" cap="none" dirty="0" err="1" smtClean="0">
                <a:solidFill>
                  <a:schemeClr val="dk1"/>
                </a:solidFill>
                <a:latin typeface="Calibri"/>
                <a:ea typeface="Calibri"/>
                <a:cs typeface="Calibri"/>
                <a:sym typeface="Calibri"/>
              </a:rPr>
              <a:t>responsabilities</a:t>
            </a:r>
            <a:endParaRPr lang="it-IT" sz="2100" b="0" i="0" u="none" strike="noStrike" cap="none" dirty="0" smtClean="0">
              <a:solidFill>
                <a:schemeClr val="dk1"/>
              </a:solidFill>
              <a:latin typeface="Calibri"/>
              <a:ea typeface="Calibri"/>
              <a:cs typeface="Calibri"/>
              <a:sym typeface="Calibri"/>
            </a:endParaRPr>
          </a:p>
          <a:p>
            <a:pPr marL="342900" indent="-342900">
              <a:spcBef>
                <a:spcPts val="0"/>
              </a:spcBef>
            </a:pPr>
            <a:r>
              <a:rPr lang="it-IT" dirty="0" err="1" smtClean="0"/>
              <a:t>Vocabulary</a:t>
            </a:r>
            <a:endParaRPr lang="it-IT" dirty="0" smtClean="0"/>
          </a:p>
          <a:p>
            <a:pPr marL="342900" indent="-342900">
              <a:spcBef>
                <a:spcPts val="0"/>
              </a:spcBef>
            </a:pPr>
            <a:r>
              <a:rPr lang="it-IT" dirty="0" smtClean="0"/>
              <a:t>Content </a:t>
            </a:r>
            <a:r>
              <a:rPr lang="it-IT" dirty="0" err="1" smtClean="0"/>
              <a:t>analysis</a:t>
            </a:r>
            <a:endParaRPr lang="it-IT" dirty="0" smtClean="0"/>
          </a:p>
          <a:p>
            <a:pPr marL="342900" indent="-342900">
              <a:spcBef>
                <a:spcPts val="0"/>
              </a:spcBef>
            </a:pPr>
            <a:r>
              <a:rPr lang="it-IT" sz="2100" b="0" i="0" u="none" strike="noStrike" cap="none" dirty="0" err="1" smtClean="0">
                <a:solidFill>
                  <a:schemeClr val="dk1"/>
                </a:solidFill>
                <a:latin typeface="Calibri"/>
                <a:ea typeface="Calibri"/>
                <a:cs typeface="Calibri"/>
                <a:sym typeface="Calibri"/>
              </a:rPr>
              <a:t>Interviews</a:t>
            </a:r>
            <a:endParaRPr lang="it-IT" sz="2100" b="0" i="0" u="none" strike="noStrike" cap="none" dirty="0" smtClean="0">
              <a:solidFill>
                <a:schemeClr val="dk1"/>
              </a:solidFill>
              <a:latin typeface="Calibri"/>
              <a:ea typeface="Calibri"/>
              <a:cs typeface="Calibri"/>
              <a:sym typeface="Calibri"/>
            </a:endParaRPr>
          </a:p>
          <a:p>
            <a:pPr marL="171450" marR="0" lvl="0" indent="-171450" algn="l" rtl="0">
              <a:lnSpc>
                <a:spcPct val="90000"/>
              </a:lnSpc>
              <a:spcBef>
                <a:spcPts val="0"/>
              </a:spcBef>
              <a:buClr>
                <a:schemeClr val="dk1"/>
              </a:buClr>
              <a:buSzPct val="100000"/>
              <a:buFont typeface="Arial"/>
              <a:buNone/>
            </a:pPr>
            <a:endParaRPr lang="it-IT" dirty="0"/>
          </a:p>
          <a:p>
            <a:pPr marL="171450" marR="0" lvl="0" indent="-171450" algn="l" rtl="0">
              <a:lnSpc>
                <a:spcPct val="90000"/>
              </a:lnSpc>
              <a:spcBef>
                <a:spcPts val="0"/>
              </a:spcBef>
              <a:buClr>
                <a:schemeClr val="dk1"/>
              </a:buClr>
              <a:buSzPct val="100000"/>
              <a:buFont typeface="Arial"/>
              <a:buNone/>
            </a:pPr>
            <a:r>
              <a:rPr lang="it-IT" dirty="0" smtClean="0"/>
              <a:t>Organization </a:t>
            </a:r>
          </a:p>
          <a:p>
            <a:pPr marL="171450" marR="0" lvl="0" indent="-171450" algn="l" rtl="0">
              <a:lnSpc>
                <a:spcPct val="90000"/>
              </a:lnSpc>
              <a:spcBef>
                <a:spcPts val="0"/>
              </a:spcBef>
              <a:buClr>
                <a:schemeClr val="dk1"/>
              </a:buClr>
              <a:buSzPct val="100000"/>
              <a:buFont typeface="Arial"/>
              <a:buNone/>
            </a:pPr>
            <a:endParaRPr lang="it-IT" sz="2100" b="0" i="0" u="none" strike="noStrike" cap="none" dirty="0">
              <a:solidFill>
                <a:schemeClr val="dk1"/>
              </a:solidFill>
              <a:latin typeface="Calibri"/>
              <a:ea typeface="Calibri"/>
              <a:cs typeface="Calibri"/>
              <a:sym typeface="Calibri"/>
            </a:endParaRPr>
          </a:p>
          <a:p>
            <a:pPr marL="171450" marR="0" lvl="0" indent="-171450" algn="l" rtl="0">
              <a:lnSpc>
                <a:spcPct val="90000"/>
              </a:lnSpc>
              <a:spcBef>
                <a:spcPts val="0"/>
              </a:spcBef>
              <a:buClr>
                <a:schemeClr val="dk1"/>
              </a:buClr>
              <a:buSzPct val="100000"/>
              <a:buFont typeface="Arial"/>
              <a:buNone/>
            </a:pPr>
            <a:r>
              <a:rPr lang="it-IT" dirty="0" smtClean="0"/>
              <a:t>Your Task</a:t>
            </a:r>
            <a:endParaRPr sz="2100" b="0" i="0" u="none" strike="noStrike" cap="none" dirty="0">
              <a:solidFill>
                <a:schemeClr val="dk1"/>
              </a:solidFill>
              <a:latin typeface="Calibri"/>
              <a:ea typeface="Calibri"/>
              <a:cs typeface="Calibri"/>
              <a:sym typeface="Calibri"/>
            </a:endParaRPr>
          </a:p>
        </p:txBody>
      </p:sp>
      <p:sp>
        <p:nvSpPr>
          <p:cNvPr id="131" name="Shape 131"/>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2</a:t>
            </a:fld>
            <a:endParaRPr lang="sr-Latn-BA" sz="1000" b="0" i="0" u="none" strike="noStrike" cap="none">
              <a:solidFill>
                <a:srgbClr val="002060"/>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8153400" cy="5334000"/>
          </a:xfrm>
        </p:spPr>
        <p:txBody>
          <a:bodyPr>
            <a:normAutofit/>
          </a:bodyPr>
          <a:lstStyle/>
          <a:p>
            <a:endParaRPr lang="en-US" sz="2400" dirty="0"/>
          </a:p>
          <a:p>
            <a:r>
              <a:rPr lang="en-US" sz="2400" i="1" dirty="0"/>
              <a:t>R1: How is data curation defined by practitioners / professional working in the field? </a:t>
            </a:r>
            <a:r>
              <a:rPr lang="en-US" sz="2400" dirty="0"/>
              <a:t>The concept is evolving</a:t>
            </a:r>
            <a:endParaRPr lang="en-US" sz="2400" i="1" dirty="0"/>
          </a:p>
          <a:p>
            <a:r>
              <a:rPr lang="en-US" sz="2400" i="1" dirty="0"/>
              <a:t>R2: What terms are used to describe the roles for professionals in data curation area? </a:t>
            </a:r>
            <a:r>
              <a:rPr lang="en-US" sz="2400" dirty="0"/>
              <a:t>RDM is the preferred term</a:t>
            </a:r>
          </a:p>
          <a:p>
            <a:r>
              <a:rPr lang="en-US" sz="2400" i="1" dirty="0"/>
              <a:t>R3: What are primary roles and responsibilities of data curators? Main </a:t>
            </a:r>
            <a:r>
              <a:rPr lang="en-US" sz="2400" dirty="0"/>
              <a:t>roles and responsibilities of data curators are </a:t>
            </a:r>
            <a:r>
              <a:rPr lang="en-US" sz="2400" dirty="0" smtClean="0"/>
              <a:t>identified and service organization models</a:t>
            </a:r>
            <a:endParaRPr lang="en-US" sz="2400" dirty="0"/>
          </a:p>
          <a:p>
            <a:pPr marL="0" indent="0">
              <a:buNone/>
            </a:pPr>
            <a:endParaRPr lang="en-US" sz="2400" dirty="0"/>
          </a:p>
        </p:txBody>
      </p:sp>
      <p:sp>
        <p:nvSpPr>
          <p:cNvPr id="4" name="Titolo 3"/>
          <p:cNvSpPr>
            <a:spLocks noGrp="1"/>
          </p:cNvSpPr>
          <p:nvPr>
            <p:ph type="title"/>
          </p:nvPr>
        </p:nvSpPr>
        <p:spPr/>
        <p:txBody>
          <a:bodyPr/>
          <a:lstStyle/>
          <a:p>
            <a:r>
              <a:rPr lang="it-IT" dirty="0" err="1" smtClean="0"/>
              <a:t>Findings</a:t>
            </a:r>
            <a:endParaRPr lang="it-IT" dirty="0"/>
          </a:p>
        </p:txBody>
      </p:sp>
    </p:spTree>
    <p:extLst>
      <p:ext uri="{BB962C8B-B14F-4D97-AF65-F5344CB8AC3E}">
        <p14:creationId xmlns:p14="http://schemas.microsoft.com/office/powerpoint/2010/main" val="12135653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91600" cy="1143000"/>
          </a:xfrm>
        </p:spPr>
        <p:txBody>
          <a:bodyPr>
            <a:normAutofit/>
          </a:bodyPr>
          <a:lstStyle/>
          <a:p>
            <a:r>
              <a:rPr lang="en-US" b="1" dirty="0"/>
              <a:t>Evolving Profession</a:t>
            </a:r>
            <a:endParaRPr lang="en-US" sz="3900" b="1" dirty="0"/>
          </a:p>
        </p:txBody>
      </p:sp>
      <p:sp>
        <p:nvSpPr>
          <p:cNvPr id="3" name="Content Placeholder 2"/>
          <p:cNvSpPr>
            <a:spLocks noGrp="1"/>
          </p:cNvSpPr>
          <p:nvPr>
            <p:ph idx="1"/>
          </p:nvPr>
        </p:nvSpPr>
        <p:spPr>
          <a:xfrm>
            <a:off x="457200" y="1219200"/>
            <a:ext cx="8229600" cy="4906963"/>
          </a:xfrm>
        </p:spPr>
        <p:txBody>
          <a:bodyPr/>
          <a:lstStyle/>
          <a:p>
            <a:r>
              <a:rPr lang="en-US" sz="2400" dirty="0"/>
              <a:t>Encompasses technical and public services skills</a:t>
            </a:r>
          </a:p>
          <a:p>
            <a:pPr lvl="1">
              <a:buSzPct val="55000"/>
              <a:buFont typeface="Wingdings" panose="05000000000000000000" pitchFamily="2" charset="2"/>
              <a:buChar char="Ø"/>
            </a:pPr>
            <a:r>
              <a:rPr lang="en-US" sz="2000" dirty="0"/>
              <a:t>Data librarians</a:t>
            </a:r>
          </a:p>
          <a:p>
            <a:pPr lvl="1">
              <a:buSzPct val="55000"/>
              <a:buFont typeface="Wingdings" panose="05000000000000000000" pitchFamily="2" charset="2"/>
              <a:buChar char="Ø"/>
            </a:pPr>
            <a:r>
              <a:rPr lang="en-US" sz="2000" dirty="0"/>
              <a:t>Data managers</a:t>
            </a:r>
          </a:p>
          <a:p>
            <a:pPr lvl="1">
              <a:buSzPct val="55000"/>
              <a:buFont typeface="Wingdings" panose="05000000000000000000" pitchFamily="2" charset="2"/>
              <a:buChar char="Ø"/>
            </a:pPr>
            <a:r>
              <a:rPr lang="en-US" sz="2000" dirty="0"/>
              <a:t>RDM coordinators </a:t>
            </a:r>
          </a:p>
          <a:p>
            <a:r>
              <a:rPr lang="en-US" sz="2400" dirty="0"/>
              <a:t>Requires expertise in multiple areas of data creation, management, publishing, and preservation</a:t>
            </a:r>
          </a:p>
          <a:p>
            <a:r>
              <a:rPr lang="en-US" sz="2400" dirty="0"/>
              <a:t>Plays a role of an intermediary / “translator” </a:t>
            </a:r>
          </a:p>
          <a:p>
            <a:r>
              <a:rPr lang="en-US" sz="2400" dirty="0"/>
              <a:t>Involves  collaboration and interdisciplinary work</a:t>
            </a:r>
          </a:p>
          <a:p>
            <a:pPr lvl="1">
              <a:buSzPct val="50000"/>
              <a:buFont typeface="Wingdings" panose="05000000000000000000" pitchFamily="2" charset="2"/>
              <a:buChar char="Ø"/>
            </a:pPr>
            <a:r>
              <a:rPr lang="en-US" sz="2000" dirty="0"/>
              <a:t>Building bridges between a library, IT unit, campus departments, or specialized centers </a:t>
            </a:r>
          </a:p>
          <a:p>
            <a:endParaRPr lang="en-US" sz="2400" dirty="0"/>
          </a:p>
          <a:p>
            <a:pPr marL="457200" lvl="1" indent="0">
              <a:buNone/>
            </a:pPr>
            <a:endParaRPr lang="en-US" dirty="0"/>
          </a:p>
        </p:txBody>
      </p:sp>
    </p:spTree>
    <p:extLst>
      <p:ext uri="{BB962C8B-B14F-4D97-AF65-F5344CB8AC3E}">
        <p14:creationId xmlns:p14="http://schemas.microsoft.com/office/powerpoint/2010/main" val="20148801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Group Work Task</a:t>
            </a:r>
            <a:endParaRPr lang="it-IT" dirty="0"/>
          </a:p>
        </p:txBody>
      </p:sp>
      <p:sp>
        <p:nvSpPr>
          <p:cNvPr id="3" name="Segnaposto testo 2"/>
          <p:cNvSpPr>
            <a:spLocks noGrp="1"/>
          </p:cNvSpPr>
          <p:nvPr>
            <p:ph type="body" idx="1"/>
          </p:nvPr>
        </p:nvSpPr>
        <p:spPr/>
        <p:txBody>
          <a:bodyPr/>
          <a:lstStyle/>
          <a:p>
            <a:r>
              <a:rPr lang="it-IT" dirty="0"/>
              <a:t>Write a web page on Data </a:t>
            </a:r>
            <a:r>
              <a:rPr lang="it-IT" dirty="0" err="1"/>
              <a:t>Stewardship</a:t>
            </a:r>
            <a:r>
              <a:rPr lang="it-IT" dirty="0"/>
              <a:t> for the (</a:t>
            </a:r>
            <a:r>
              <a:rPr lang="it-IT" dirty="0" err="1"/>
              <a:t>early</a:t>
            </a:r>
            <a:r>
              <a:rPr lang="it-IT" dirty="0"/>
              <a:t> career)</a:t>
            </a:r>
            <a:r>
              <a:rPr lang="it-IT" dirty="0" err="1"/>
              <a:t>researchers</a:t>
            </a:r>
            <a:r>
              <a:rPr lang="it-IT" dirty="0"/>
              <a:t> in </a:t>
            </a:r>
            <a:r>
              <a:rPr lang="it-IT" dirty="0" err="1"/>
              <a:t>your</a:t>
            </a:r>
            <a:r>
              <a:rPr lang="it-IT" dirty="0"/>
              <a:t> </a:t>
            </a:r>
            <a:r>
              <a:rPr lang="it-IT" dirty="0" err="1"/>
              <a:t>field</a:t>
            </a:r>
            <a:r>
              <a:rPr lang="it-IT" dirty="0"/>
              <a:t> or </a:t>
            </a:r>
            <a:r>
              <a:rPr lang="it-IT" dirty="0" err="1"/>
              <a:t>institution</a:t>
            </a:r>
            <a:r>
              <a:rPr lang="it-IT" dirty="0" smtClean="0"/>
              <a:t>.</a:t>
            </a:r>
          </a:p>
          <a:p>
            <a:endParaRPr lang="it-IT" dirty="0"/>
          </a:p>
          <a:p>
            <a:r>
              <a:rPr lang="it-IT" dirty="0" err="1" smtClean="0"/>
              <a:t>Deadline</a:t>
            </a:r>
            <a:r>
              <a:rPr lang="it-IT" dirty="0" smtClean="0"/>
              <a:t>: </a:t>
            </a:r>
            <a:r>
              <a:rPr lang="it-IT" dirty="0" err="1" smtClean="0"/>
              <a:t>July</a:t>
            </a:r>
            <a:r>
              <a:rPr lang="it-IT" dirty="0" smtClean="0"/>
              <a:t> 7°</a:t>
            </a:r>
          </a:p>
          <a:p>
            <a:endParaRPr lang="it-IT" dirty="0"/>
          </a:p>
          <a:p>
            <a:r>
              <a:rPr lang="it-IT" dirty="0" err="1" smtClean="0"/>
              <a:t>Submission</a:t>
            </a:r>
            <a:r>
              <a:rPr lang="it-IT" dirty="0" smtClean="0"/>
              <a:t>: </a:t>
            </a:r>
            <a:r>
              <a:rPr lang="it-IT" dirty="0" err="1" smtClean="0"/>
              <a:t>annamaria.tammaro@unipr.it</a:t>
            </a:r>
            <a:endParaRPr lang="it-IT" dirty="0"/>
          </a:p>
        </p:txBody>
      </p:sp>
      <p:sp>
        <p:nvSpPr>
          <p:cNvPr id="4" name="Segnaposto numero diapositiva 3"/>
          <p:cNvSpPr>
            <a:spLocks noGrp="1"/>
          </p:cNvSpPr>
          <p:nvPr>
            <p:ph type="sldNum" idx="12"/>
          </p:nvPr>
        </p:nvSpPr>
        <p:spPr/>
        <p:txBody>
          <a:bodyPr/>
          <a:lstStyle/>
          <a:p>
            <a:pPr marL="0" marR="0" lvl="0" indent="0" algn="r" rtl="0">
              <a:spcBef>
                <a:spcPts val="0"/>
              </a:spcBef>
              <a:buSzPct val="25000"/>
              <a:buNone/>
            </a:pPr>
            <a:fld id="{00000000-1234-1234-1234-123412341234}" type="slidenum">
              <a:rPr lang="sr-Latn-BA" sz="1000" b="0" i="0" u="none" strike="noStrike" cap="none" smtClean="0">
                <a:solidFill>
                  <a:srgbClr val="002060"/>
                </a:solidFill>
                <a:latin typeface="Calibri"/>
                <a:ea typeface="Calibri"/>
                <a:cs typeface="Calibri"/>
                <a:sym typeface="Calibri"/>
              </a:rPr>
              <a:t>22</a:t>
            </a:fld>
            <a:endParaRPr lang="sr-Latn-BA" sz="1000" b="0" i="0" u="none" strike="noStrike" cap="none">
              <a:solidFill>
                <a:srgbClr val="002060"/>
              </a:solidFill>
              <a:latin typeface="Calibri"/>
              <a:ea typeface="Calibri"/>
              <a:cs typeface="Calibri"/>
              <a:sym typeface="Calibri"/>
            </a:endParaRPr>
          </a:p>
        </p:txBody>
      </p:sp>
    </p:spTree>
    <p:extLst>
      <p:ext uri="{BB962C8B-B14F-4D97-AF65-F5344CB8AC3E}">
        <p14:creationId xmlns:p14="http://schemas.microsoft.com/office/powerpoint/2010/main" val="14721973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774700"/>
            <a:ext cx="8229600" cy="749299"/>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it-IT" sz="3300" b="0" i="0" u="none" strike="noStrike" cap="none" dirty="0" err="1" smtClean="0">
                <a:solidFill>
                  <a:srgbClr val="002060"/>
                </a:solidFill>
                <a:latin typeface="Book Antiqua"/>
                <a:ea typeface="Book Antiqua"/>
                <a:cs typeface="Book Antiqua"/>
                <a:sym typeface="Book Antiqua"/>
              </a:rPr>
              <a:t>Possible</a:t>
            </a:r>
            <a:r>
              <a:rPr lang="it-IT" sz="3300" b="0" i="0" u="none" strike="noStrike" cap="none" dirty="0" smtClean="0">
                <a:solidFill>
                  <a:srgbClr val="002060"/>
                </a:solidFill>
                <a:latin typeface="Book Antiqua"/>
                <a:ea typeface="Book Antiqua"/>
                <a:cs typeface="Book Antiqua"/>
                <a:sym typeface="Book Antiqua"/>
              </a:rPr>
              <a:t> </a:t>
            </a:r>
            <a:r>
              <a:rPr lang="it-IT" sz="3300" b="0" i="0" u="none" strike="noStrike" cap="none" dirty="0" err="1" smtClean="0">
                <a:solidFill>
                  <a:srgbClr val="002060"/>
                </a:solidFill>
                <a:latin typeface="Book Antiqua"/>
                <a:ea typeface="Book Antiqua"/>
                <a:cs typeface="Book Antiqua"/>
                <a:sym typeface="Book Antiqua"/>
              </a:rPr>
              <a:t>subjects</a:t>
            </a:r>
            <a:endParaRPr sz="3300" b="0" i="0" u="none" strike="noStrike" cap="none" dirty="0">
              <a:solidFill>
                <a:srgbClr val="002060"/>
              </a:solidFill>
              <a:latin typeface="Book Antiqua"/>
              <a:ea typeface="Book Antiqua"/>
              <a:cs typeface="Book Antiqua"/>
              <a:sym typeface="Book Antiqua"/>
            </a:endParaRPr>
          </a:p>
        </p:txBody>
      </p:sp>
      <p:sp>
        <p:nvSpPr>
          <p:cNvPr id="137" name="Shape 137"/>
          <p:cNvSpPr txBox="1">
            <a:spLocks noGrp="1"/>
          </p:cNvSpPr>
          <p:nvPr>
            <p:ph type="body" idx="1"/>
          </p:nvPr>
        </p:nvSpPr>
        <p:spPr>
          <a:xfrm>
            <a:off x="628650" y="1825625"/>
            <a:ext cx="7886700" cy="4351338"/>
          </a:xfrm>
          <a:prstGeom prst="rect">
            <a:avLst/>
          </a:prstGeom>
          <a:noFill/>
          <a:ln>
            <a:noFill/>
          </a:ln>
        </p:spPr>
        <p:txBody>
          <a:bodyPr lIns="91425" tIns="45700" rIns="91425" bIns="45700" anchor="t" anchorCtr="0">
            <a:noAutofit/>
          </a:bodyPr>
          <a:lstStyle/>
          <a:p>
            <a:pPr lvl="0" indent="-171450">
              <a:spcBef>
                <a:spcPts val="0"/>
              </a:spcBef>
              <a:buNone/>
            </a:pPr>
            <a:r>
              <a:rPr lang="it-IT" dirty="0">
                <a:solidFill>
                  <a:srgbClr val="002060"/>
                </a:solidFill>
                <a:latin typeface="Book Antiqua"/>
                <a:ea typeface="Book Antiqua"/>
                <a:cs typeface="Book Antiqua"/>
                <a:sym typeface="Book Antiqua"/>
              </a:rPr>
              <a:t>RESEARCH OUTPUT </a:t>
            </a:r>
            <a:r>
              <a:rPr lang="it-IT" dirty="0" err="1">
                <a:solidFill>
                  <a:srgbClr val="002060"/>
                </a:solidFill>
                <a:latin typeface="Book Antiqua"/>
                <a:ea typeface="Book Antiqua"/>
                <a:cs typeface="Book Antiqua"/>
                <a:sym typeface="Book Antiqua"/>
              </a:rPr>
              <a:t>discovery</a:t>
            </a:r>
            <a:r>
              <a:rPr lang="it-IT" dirty="0">
                <a:solidFill>
                  <a:srgbClr val="002060"/>
                </a:solidFill>
                <a:latin typeface="Book Antiqua"/>
                <a:ea typeface="Book Antiqua"/>
                <a:cs typeface="Book Antiqua"/>
                <a:sym typeface="Book Antiqua"/>
              </a:rPr>
              <a:t> and the </a:t>
            </a:r>
            <a:r>
              <a:rPr lang="it-IT" dirty="0" smtClean="0">
                <a:solidFill>
                  <a:srgbClr val="002060"/>
                </a:solidFill>
                <a:latin typeface="Book Antiqua"/>
                <a:ea typeface="Book Antiqua"/>
                <a:cs typeface="Book Antiqua"/>
                <a:sym typeface="Book Antiqua"/>
              </a:rPr>
              <a:t>PSHE ITHE </a:t>
            </a:r>
            <a:r>
              <a:rPr lang="it-IT" dirty="0">
                <a:solidFill>
                  <a:srgbClr val="002060"/>
                </a:solidFill>
                <a:latin typeface="Book Antiqua"/>
                <a:ea typeface="Book Antiqua"/>
                <a:cs typeface="Book Antiqua"/>
                <a:sym typeface="Book Antiqua"/>
              </a:rPr>
              <a:t>Data </a:t>
            </a:r>
            <a:r>
              <a:rPr lang="it-IT" dirty="0" smtClean="0">
                <a:solidFill>
                  <a:srgbClr val="002060"/>
                </a:solidFill>
                <a:latin typeface="Book Antiqua"/>
                <a:ea typeface="Book Antiqua"/>
                <a:cs typeface="Book Antiqua"/>
                <a:sym typeface="Book Antiqua"/>
              </a:rPr>
              <a:t>Portal</a:t>
            </a:r>
          </a:p>
          <a:p>
            <a:pPr lvl="0" indent="-171450">
              <a:spcBef>
                <a:spcPts val="0"/>
              </a:spcBef>
              <a:buNone/>
            </a:pPr>
            <a:endParaRPr lang="it-IT" dirty="0">
              <a:solidFill>
                <a:srgbClr val="002060"/>
              </a:solidFill>
              <a:latin typeface="Book Antiqua"/>
              <a:ea typeface="Book Antiqua"/>
              <a:cs typeface="Book Antiqua"/>
              <a:sym typeface="Book Antiqua"/>
            </a:endParaRPr>
          </a:p>
          <a:p>
            <a:pPr lvl="0" indent="-171450">
              <a:spcBef>
                <a:spcPts val="0"/>
              </a:spcBef>
              <a:buNone/>
            </a:pPr>
            <a:r>
              <a:rPr lang="it-IT" dirty="0" smtClean="0">
                <a:solidFill>
                  <a:srgbClr val="002060"/>
                </a:solidFill>
                <a:latin typeface="Book Antiqua"/>
                <a:ea typeface="Book Antiqua"/>
                <a:cs typeface="Book Antiqua"/>
                <a:sym typeface="Book Antiqua"/>
              </a:rPr>
              <a:t>RESEARCH </a:t>
            </a:r>
            <a:r>
              <a:rPr lang="it-IT" dirty="0">
                <a:solidFill>
                  <a:srgbClr val="002060"/>
                </a:solidFill>
                <a:latin typeface="Book Antiqua"/>
                <a:ea typeface="Book Antiqua"/>
                <a:cs typeface="Book Antiqua"/>
                <a:sym typeface="Book Antiqua"/>
              </a:rPr>
              <a:t>OUTPUT </a:t>
            </a:r>
            <a:r>
              <a:rPr lang="it-IT" dirty="0" err="1">
                <a:solidFill>
                  <a:srgbClr val="002060"/>
                </a:solidFill>
                <a:latin typeface="Book Antiqua"/>
                <a:ea typeface="Book Antiqua"/>
                <a:cs typeface="Book Antiqua"/>
                <a:sym typeface="Book Antiqua"/>
              </a:rPr>
              <a:t>protection</a:t>
            </a:r>
            <a:r>
              <a:rPr lang="it-IT" dirty="0">
                <a:solidFill>
                  <a:srgbClr val="002060"/>
                </a:solidFill>
                <a:latin typeface="Book Antiqua"/>
                <a:ea typeface="Book Antiqua"/>
                <a:cs typeface="Book Antiqua"/>
                <a:sym typeface="Book Antiqua"/>
              </a:rPr>
              <a:t>, database copyright and </a:t>
            </a:r>
            <a:r>
              <a:rPr lang="it-IT" dirty="0" err="1">
                <a:solidFill>
                  <a:srgbClr val="002060"/>
                </a:solidFill>
                <a:latin typeface="Book Antiqua"/>
                <a:ea typeface="Book Antiqua"/>
                <a:cs typeface="Book Antiqua"/>
                <a:sym typeface="Book Antiqua"/>
              </a:rPr>
              <a:t>ethical</a:t>
            </a:r>
            <a:r>
              <a:rPr lang="it-IT" dirty="0">
                <a:solidFill>
                  <a:srgbClr val="002060"/>
                </a:solidFill>
                <a:latin typeface="Book Antiqua"/>
                <a:ea typeface="Book Antiqua"/>
                <a:cs typeface="Book Antiqua"/>
                <a:sym typeface="Book Antiqua"/>
              </a:rPr>
              <a:t> </a:t>
            </a:r>
            <a:r>
              <a:rPr lang="it-IT" dirty="0" smtClean="0">
                <a:solidFill>
                  <a:srgbClr val="002060"/>
                </a:solidFill>
                <a:latin typeface="Book Antiqua"/>
                <a:ea typeface="Book Antiqua"/>
                <a:cs typeface="Book Antiqua"/>
                <a:sym typeface="Book Antiqua"/>
              </a:rPr>
              <a:t>use</a:t>
            </a:r>
          </a:p>
          <a:p>
            <a:pPr lvl="0" indent="-171450">
              <a:spcBef>
                <a:spcPts val="0"/>
              </a:spcBef>
              <a:buNone/>
            </a:pPr>
            <a:endParaRPr lang="it-IT" dirty="0">
              <a:solidFill>
                <a:srgbClr val="002060"/>
              </a:solidFill>
              <a:latin typeface="Book Antiqua"/>
              <a:ea typeface="Book Antiqua"/>
              <a:cs typeface="Book Antiqua"/>
              <a:sym typeface="Book Antiqua"/>
            </a:endParaRPr>
          </a:p>
          <a:p>
            <a:pPr lvl="0" indent="-171450">
              <a:spcBef>
                <a:spcPts val="0"/>
              </a:spcBef>
              <a:buNone/>
            </a:pPr>
            <a:r>
              <a:rPr lang="it-IT" dirty="0" smtClean="0">
                <a:solidFill>
                  <a:srgbClr val="002060"/>
                </a:solidFill>
                <a:latin typeface="Book Antiqua"/>
                <a:ea typeface="Book Antiqua"/>
                <a:cs typeface="Book Antiqua"/>
                <a:sym typeface="Book Antiqua"/>
              </a:rPr>
              <a:t>Data </a:t>
            </a:r>
            <a:r>
              <a:rPr lang="it-IT" dirty="0">
                <a:solidFill>
                  <a:srgbClr val="002060"/>
                </a:solidFill>
                <a:latin typeface="Book Antiqua"/>
                <a:ea typeface="Book Antiqua"/>
                <a:cs typeface="Book Antiqua"/>
                <a:sym typeface="Book Antiqua"/>
              </a:rPr>
              <a:t>management </a:t>
            </a:r>
            <a:r>
              <a:rPr lang="it-IT" dirty="0" err="1" smtClean="0">
                <a:solidFill>
                  <a:srgbClr val="002060"/>
                </a:solidFill>
                <a:latin typeface="Book Antiqua"/>
                <a:ea typeface="Book Antiqua"/>
                <a:cs typeface="Book Antiqua"/>
                <a:sym typeface="Book Antiqua"/>
              </a:rPr>
              <a:t>plans</a:t>
            </a:r>
            <a:endParaRPr lang="it-IT" dirty="0" smtClean="0">
              <a:solidFill>
                <a:srgbClr val="002060"/>
              </a:solidFill>
              <a:latin typeface="Book Antiqua"/>
              <a:ea typeface="Book Antiqua"/>
              <a:cs typeface="Book Antiqua"/>
              <a:sym typeface="Book Antiqua"/>
            </a:endParaRPr>
          </a:p>
          <a:p>
            <a:pPr lvl="0" indent="-171450">
              <a:spcBef>
                <a:spcPts val="0"/>
              </a:spcBef>
              <a:buNone/>
            </a:pPr>
            <a:endParaRPr lang="it-IT" dirty="0">
              <a:solidFill>
                <a:srgbClr val="002060"/>
              </a:solidFill>
              <a:latin typeface="Book Antiqua"/>
              <a:ea typeface="Book Antiqua"/>
              <a:cs typeface="Book Antiqua"/>
              <a:sym typeface="Book Antiqua"/>
            </a:endParaRPr>
          </a:p>
          <a:p>
            <a:pPr lvl="0" indent="-171450">
              <a:spcBef>
                <a:spcPts val="0"/>
              </a:spcBef>
              <a:buNone/>
            </a:pPr>
            <a:r>
              <a:rPr lang="it-IT" dirty="0" err="1" smtClean="0">
                <a:solidFill>
                  <a:srgbClr val="002060"/>
                </a:solidFill>
                <a:latin typeface="Book Antiqua"/>
                <a:ea typeface="Book Antiqua"/>
                <a:cs typeface="Book Antiqua"/>
                <a:sym typeface="Book Antiqua"/>
              </a:rPr>
              <a:t>Managing</a:t>
            </a:r>
            <a:r>
              <a:rPr lang="it-IT" dirty="0" smtClean="0">
                <a:solidFill>
                  <a:srgbClr val="002060"/>
                </a:solidFill>
                <a:latin typeface="Book Antiqua"/>
                <a:ea typeface="Book Antiqua"/>
                <a:cs typeface="Book Antiqua"/>
                <a:sym typeface="Book Antiqua"/>
              </a:rPr>
              <a:t> </a:t>
            </a:r>
            <a:r>
              <a:rPr lang="it-IT" dirty="0">
                <a:solidFill>
                  <a:srgbClr val="002060"/>
                </a:solidFill>
                <a:latin typeface="Book Antiqua"/>
                <a:ea typeface="Book Antiqua"/>
                <a:cs typeface="Book Antiqua"/>
                <a:sym typeface="Book Antiqua"/>
              </a:rPr>
              <a:t>RESEARCH OUTPUT </a:t>
            </a:r>
            <a:r>
              <a:rPr lang="it-IT" dirty="0" err="1">
                <a:solidFill>
                  <a:srgbClr val="002060"/>
                </a:solidFill>
                <a:latin typeface="Book Antiqua"/>
                <a:ea typeface="Book Antiqua"/>
                <a:cs typeface="Book Antiqua"/>
                <a:sym typeface="Book Antiqua"/>
              </a:rPr>
              <a:t>during</a:t>
            </a:r>
            <a:r>
              <a:rPr lang="it-IT" dirty="0">
                <a:solidFill>
                  <a:srgbClr val="002060"/>
                </a:solidFill>
                <a:latin typeface="Book Antiqua"/>
                <a:ea typeface="Book Antiqua"/>
                <a:cs typeface="Book Antiqua"/>
                <a:sym typeface="Book Antiqua"/>
              </a:rPr>
              <a:t> the </a:t>
            </a:r>
            <a:r>
              <a:rPr lang="it-IT" dirty="0" err="1">
                <a:solidFill>
                  <a:srgbClr val="002060"/>
                </a:solidFill>
                <a:latin typeface="Book Antiqua"/>
                <a:ea typeface="Book Antiqua"/>
                <a:cs typeface="Book Antiqua"/>
                <a:sym typeface="Book Antiqua"/>
              </a:rPr>
              <a:t>research</a:t>
            </a:r>
            <a:r>
              <a:rPr lang="it-IT" dirty="0">
                <a:solidFill>
                  <a:srgbClr val="002060"/>
                </a:solidFill>
                <a:latin typeface="Book Antiqua"/>
                <a:ea typeface="Book Antiqua"/>
                <a:cs typeface="Book Antiqua"/>
                <a:sym typeface="Book Antiqua"/>
              </a:rPr>
              <a:t> </a:t>
            </a:r>
            <a:r>
              <a:rPr lang="it-IT" dirty="0" err="1">
                <a:solidFill>
                  <a:srgbClr val="002060"/>
                </a:solidFill>
                <a:latin typeface="Book Antiqua"/>
                <a:ea typeface="Book Antiqua"/>
                <a:cs typeface="Book Antiqua"/>
                <a:sym typeface="Book Antiqua"/>
              </a:rPr>
              <a:t>project</a:t>
            </a:r>
            <a:r>
              <a:rPr lang="it-IT" dirty="0">
                <a:solidFill>
                  <a:srgbClr val="002060"/>
                </a:solidFill>
                <a:latin typeface="Book Antiqua"/>
                <a:ea typeface="Book Antiqua"/>
                <a:cs typeface="Book Antiqua"/>
                <a:sym typeface="Book Antiqua"/>
              </a:rPr>
              <a:t> </a:t>
            </a:r>
            <a:r>
              <a:rPr lang="it-IT" dirty="0" err="1">
                <a:solidFill>
                  <a:srgbClr val="002060"/>
                </a:solidFill>
                <a:latin typeface="Book Antiqua"/>
                <a:ea typeface="Book Antiqua"/>
                <a:cs typeface="Book Antiqua"/>
                <a:sym typeface="Book Antiqua"/>
              </a:rPr>
              <a:t>cycle</a:t>
            </a:r>
            <a:endParaRPr sz="2100" b="0" i="0" u="none" strike="noStrike" cap="none" dirty="0">
              <a:solidFill>
                <a:srgbClr val="002060"/>
              </a:solidFill>
              <a:latin typeface="Book Antiqua"/>
              <a:ea typeface="Book Antiqua"/>
              <a:cs typeface="Book Antiqua"/>
              <a:sym typeface="Book Antiqua"/>
            </a:endParaRPr>
          </a:p>
        </p:txBody>
      </p:sp>
      <p:sp>
        <p:nvSpPr>
          <p:cNvPr id="138" name="Shape 138"/>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23</a:t>
            </a:fld>
            <a:endParaRPr lang="sr-Latn-BA" sz="1000" b="0" i="0" u="none" strike="noStrike" cap="none">
              <a:solidFill>
                <a:srgbClr val="002060"/>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Feedback</a:t>
            </a:r>
            <a:endParaRPr lang="it-IT" dirty="0"/>
          </a:p>
        </p:txBody>
      </p:sp>
      <p:sp>
        <p:nvSpPr>
          <p:cNvPr id="3" name="Segnaposto testo 2"/>
          <p:cNvSpPr>
            <a:spLocks noGrp="1"/>
          </p:cNvSpPr>
          <p:nvPr>
            <p:ph type="body" idx="1"/>
          </p:nvPr>
        </p:nvSpPr>
        <p:spPr/>
        <p:txBody>
          <a:bodyPr/>
          <a:lstStyle/>
          <a:p>
            <a:pPr marL="133350" indent="0">
              <a:buNone/>
            </a:pPr>
            <a:r>
              <a:rPr lang="it-IT" dirty="0"/>
              <a:t>The feedback </a:t>
            </a:r>
            <a:r>
              <a:rPr lang="it-IT" dirty="0" err="1" smtClean="0"/>
              <a:t>will</a:t>
            </a:r>
            <a:r>
              <a:rPr lang="it-IT" dirty="0" smtClean="0"/>
              <a:t> </a:t>
            </a:r>
            <a:r>
              <a:rPr lang="it-IT" dirty="0"/>
              <a:t>take </a:t>
            </a:r>
            <a:r>
              <a:rPr lang="it-IT" dirty="0" err="1"/>
              <a:t>place</a:t>
            </a:r>
            <a:r>
              <a:rPr lang="it-IT" dirty="0"/>
              <a:t> </a:t>
            </a:r>
            <a:r>
              <a:rPr lang="it-IT" dirty="0" err="1"/>
              <a:t>according</a:t>
            </a:r>
            <a:r>
              <a:rPr lang="it-IT" dirty="0"/>
              <a:t> to the </a:t>
            </a:r>
            <a:r>
              <a:rPr lang="it-IT" dirty="0" err="1"/>
              <a:t>following</a:t>
            </a:r>
            <a:r>
              <a:rPr lang="it-IT" dirty="0"/>
              <a:t> </a:t>
            </a:r>
            <a:r>
              <a:rPr lang="it-IT" dirty="0" err="1"/>
              <a:t>questions</a:t>
            </a:r>
            <a:r>
              <a:rPr lang="it-IT" dirty="0" smtClean="0"/>
              <a:t>:</a:t>
            </a:r>
          </a:p>
          <a:p>
            <a:endParaRPr lang="it-IT" dirty="0" smtClean="0"/>
          </a:p>
          <a:p>
            <a:r>
              <a:rPr lang="it-IT" dirty="0" err="1" smtClean="0"/>
              <a:t>does</a:t>
            </a:r>
            <a:r>
              <a:rPr lang="it-IT" dirty="0" smtClean="0"/>
              <a:t> </a:t>
            </a:r>
            <a:r>
              <a:rPr lang="it-IT" dirty="0"/>
              <a:t>the text </a:t>
            </a:r>
            <a:r>
              <a:rPr lang="it-IT" dirty="0" err="1"/>
              <a:t>satisfy</a:t>
            </a:r>
            <a:r>
              <a:rPr lang="it-IT" dirty="0"/>
              <a:t> the </a:t>
            </a:r>
            <a:r>
              <a:rPr lang="it-IT" dirty="0" err="1"/>
              <a:t>requirements</a:t>
            </a:r>
            <a:r>
              <a:rPr lang="it-IT" dirty="0"/>
              <a:t> of FAIR </a:t>
            </a:r>
            <a:r>
              <a:rPr lang="it-IT" dirty="0" err="1" smtClean="0"/>
              <a:t>principles</a:t>
            </a:r>
            <a:r>
              <a:rPr lang="it-IT" dirty="0" smtClean="0"/>
              <a:t>?</a:t>
            </a:r>
          </a:p>
          <a:p>
            <a:endParaRPr lang="it-IT" dirty="0"/>
          </a:p>
          <a:p>
            <a:r>
              <a:rPr lang="it-IT" dirty="0" err="1" smtClean="0"/>
              <a:t>is</a:t>
            </a:r>
            <a:r>
              <a:rPr lang="it-IT" dirty="0" smtClean="0"/>
              <a:t> </a:t>
            </a:r>
            <a:r>
              <a:rPr lang="it-IT" dirty="0"/>
              <a:t>the information </a:t>
            </a:r>
            <a:r>
              <a:rPr lang="it-IT" dirty="0" err="1"/>
              <a:t>consistent</a:t>
            </a:r>
            <a:r>
              <a:rPr lang="it-IT" dirty="0"/>
              <a:t> with </a:t>
            </a:r>
            <a:r>
              <a:rPr lang="it-IT" dirty="0" err="1"/>
              <a:t>that</a:t>
            </a:r>
            <a:r>
              <a:rPr lang="it-IT" dirty="0"/>
              <a:t> </a:t>
            </a:r>
            <a:r>
              <a:rPr lang="it-IT" dirty="0" err="1"/>
              <a:t>provided</a:t>
            </a:r>
            <a:r>
              <a:rPr lang="it-IT" dirty="0"/>
              <a:t> on the general PSHE or ITHE </a:t>
            </a:r>
            <a:r>
              <a:rPr lang="it-IT" dirty="0" err="1"/>
              <a:t>Research</a:t>
            </a:r>
            <a:r>
              <a:rPr lang="it-IT" dirty="0"/>
              <a:t> </a:t>
            </a:r>
            <a:r>
              <a:rPr lang="it-IT" dirty="0" smtClean="0"/>
              <a:t>Output Management </a:t>
            </a:r>
            <a:r>
              <a:rPr lang="it-IT" dirty="0" err="1"/>
              <a:t>pages</a:t>
            </a:r>
            <a:r>
              <a:rPr lang="it-IT" dirty="0"/>
              <a:t> and </a:t>
            </a:r>
            <a:r>
              <a:rPr lang="it-IT" dirty="0" err="1"/>
              <a:t>other</a:t>
            </a:r>
            <a:r>
              <a:rPr lang="it-IT" dirty="0"/>
              <a:t> </a:t>
            </a:r>
            <a:r>
              <a:rPr lang="it-IT" dirty="0" err="1"/>
              <a:t>Research</a:t>
            </a:r>
            <a:r>
              <a:rPr lang="it-IT" dirty="0"/>
              <a:t> Data Management </a:t>
            </a:r>
            <a:r>
              <a:rPr lang="it-IT" dirty="0" err="1"/>
              <a:t>pages</a:t>
            </a:r>
            <a:r>
              <a:rPr lang="it-IT" dirty="0"/>
              <a:t>?</a:t>
            </a:r>
          </a:p>
        </p:txBody>
      </p:sp>
      <p:sp>
        <p:nvSpPr>
          <p:cNvPr id="4" name="Segnaposto numero diapositiva 3"/>
          <p:cNvSpPr>
            <a:spLocks noGrp="1"/>
          </p:cNvSpPr>
          <p:nvPr>
            <p:ph type="sldNum" idx="12"/>
          </p:nvPr>
        </p:nvSpPr>
        <p:spPr/>
        <p:txBody>
          <a:bodyPr/>
          <a:lstStyle/>
          <a:p>
            <a:pPr marL="0" marR="0" lvl="0" indent="0" algn="r" rtl="0">
              <a:spcBef>
                <a:spcPts val="0"/>
              </a:spcBef>
              <a:buSzPct val="25000"/>
              <a:buNone/>
            </a:pPr>
            <a:fld id="{00000000-1234-1234-1234-123412341234}" type="slidenum">
              <a:rPr lang="sr-Latn-BA" sz="1000" b="0" i="0" u="none" strike="noStrike" cap="none" smtClean="0">
                <a:solidFill>
                  <a:srgbClr val="002060"/>
                </a:solidFill>
                <a:latin typeface="Calibri"/>
                <a:ea typeface="Calibri"/>
                <a:cs typeface="Calibri"/>
                <a:sym typeface="Calibri"/>
              </a:rPr>
              <a:t>24</a:t>
            </a:fld>
            <a:endParaRPr lang="sr-Latn-BA" sz="1000" b="0" i="0" u="none" strike="noStrike" cap="none">
              <a:solidFill>
                <a:srgbClr val="002060"/>
              </a:solidFill>
              <a:latin typeface="Calibri"/>
              <a:ea typeface="Calibri"/>
              <a:cs typeface="Calibri"/>
              <a:sym typeface="Calibri"/>
            </a:endParaRPr>
          </a:p>
        </p:txBody>
      </p:sp>
    </p:spTree>
    <p:extLst>
      <p:ext uri="{BB962C8B-B14F-4D97-AF65-F5344CB8AC3E}">
        <p14:creationId xmlns:p14="http://schemas.microsoft.com/office/powerpoint/2010/main" val="1302721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1295400"/>
            <a:ext cx="7886700" cy="1006474"/>
          </a:xfrm>
        </p:spPr>
        <p:txBody>
          <a:bodyPr/>
          <a:lstStyle/>
          <a:p>
            <a:pPr algn="ctr"/>
            <a:r>
              <a:rPr lang="en-US" dirty="0"/>
              <a:t>Questions?</a:t>
            </a:r>
          </a:p>
        </p:txBody>
      </p:sp>
      <p:pic>
        <p:nvPicPr>
          <p:cNvPr id="4" name="Picture 3"/>
          <p:cNvPicPr>
            <a:picLocks noChangeAspect="1"/>
          </p:cNvPicPr>
          <p:nvPr/>
        </p:nvPicPr>
        <p:blipFill>
          <a:blip r:embed="rId2"/>
          <a:stretch>
            <a:fillRect/>
          </a:stretch>
        </p:blipFill>
        <p:spPr>
          <a:xfrm>
            <a:off x="3307871" y="2590800"/>
            <a:ext cx="2528257" cy="3693454"/>
          </a:xfrm>
          <a:prstGeom prst="rect">
            <a:avLst/>
          </a:prstGeom>
        </p:spPr>
      </p:pic>
    </p:spTree>
    <p:extLst>
      <p:ext uri="{BB962C8B-B14F-4D97-AF65-F5344CB8AC3E}">
        <p14:creationId xmlns:p14="http://schemas.microsoft.com/office/powerpoint/2010/main" val="1104447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4280"/>
            <a:ext cx="8229600" cy="914400"/>
          </a:xfrm>
        </p:spPr>
        <p:txBody>
          <a:bodyPr/>
          <a:lstStyle/>
          <a:p>
            <a:r>
              <a:rPr lang="en-US" b="1" dirty="0" smtClean="0"/>
              <a:t>IFLA Project </a:t>
            </a:r>
            <a:r>
              <a:rPr lang="en-US" b="1" dirty="0"/>
              <a:t>Overview</a:t>
            </a:r>
          </a:p>
        </p:txBody>
      </p:sp>
      <p:sp>
        <p:nvSpPr>
          <p:cNvPr id="3" name="Content Placeholder 2"/>
          <p:cNvSpPr>
            <a:spLocks noGrp="1"/>
          </p:cNvSpPr>
          <p:nvPr>
            <p:ph idx="1"/>
          </p:nvPr>
        </p:nvSpPr>
        <p:spPr>
          <a:xfrm>
            <a:off x="685800" y="1143000"/>
            <a:ext cx="7772400" cy="4983163"/>
          </a:xfrm>
        </p:spPr>
        <p:txBody>
          <a:bodyPr>
            <a:normAutofit/>
          </a:bodyPr>
          <a:lstStyle/>
          <a:p>
            <a:endParaRPr lang="en-US" sz="2400" dirty="0" smtClean="0"/>
          </a:p>
          <a:p>
            <a:r>
              <a:rPr lang="en-US" sz="2400" dirty="0"/>
              <a:t> </a:t>
            </a:r>
            <a:r>
              <a:rPr lang="en-US" sz="2400" dirty="0" smtClean="0"/>
              <a:t>The </a:t>
            </a:r>
            <a:r>
              <a:rPr lang="en-US" sz="2400" dirty="0"/>
              <a:t>main goal of the </a:t>
            </a:r>
            <a:r>
              <a:rPr lang="en-US" sz="2400" dirty="0" smtClean="0"/>
              <a:t>IFLA project </a:t>
            </a:r>
            <a:r>
              <a:rPr lang="en-US" sz="2400" dirty="0"/>
              <a:t>was to identify the characteristics of roles and responsibilities of data curators in the international and interdisciplinary </a:t>
            </a:r>
            <a:r>
              <a:rPr lang="en-US" sz="2400" dirty="0" smtClean="0"/>
              <a:t>contexts</a:t>
            </a:r>
          </a:p>
          <a:p>
            <a:r>
              <a:rPr lang="en-US" sz="2400" dirty="0"/>
              <a:t>Research questions:</a:t>
            </a:r>
          </a:p>
          <a:p>
            <a:pPr marL="457200" lvl="1" indent="0">
              <a:buNone/>
            </a:pPr>
            <a:r>
              <a:rPr lang="en-US" sz="2000" dirty="0"/>
              <a:t>R1: How is data curation defined by practitioners / professional working in the field?</a:t>
            </a:r>
          </a:p>
          <a:p>
            <a:pPr marL="457200" lvl="1" indent="0">
              <a:buNone/>
            </a:pPr>
            <a:r>
              <a:rPr lang="en-US" sz="2000" dirty="0"/>
              <a:t>R2: What terms are used to describe the roles for professionals in data curation area? </a:t>
            </a:r>
          </a:p>
          <a:p>
            <a:pPr marL="457200" lvl="1" indent="0">
              <a:buNone/>
            </a:pPr>
            <a:r>
              <a:rPr lang="en-US" sz="2000" dirty="0" smtClean="0"/>
              <a:t>R3: </a:t>
            </a:r>
            <a:r>
              <a:rPr lang="en-US" sz="2000" dirty="0"/>
              <a:t>What are primary roles and responsibilities of data curators?</a:t>
            </a:r>
          </a:p>
          <a:p>
            <a:endParaRPr lang="en-US" sz="2400" dirty="0"/>
          </a:p>
          <a:p>
            <a:endParaRPr lang="en-US" sz="2400" dirty="0"/>
          </a:p>
        </p:txBody>
      </p:sp>
    </p:spTree>
    <p:extLst>
      <p:ext uri="{BB962C8B-B14F-4D97-AF65-F5344CB8AC3E}">
        <p14:creationId xmlns:p14="http://schemas.microsoft.com/office/powerpoint/2010/main" val="6193050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b="1" dirty="0"/>
              <a:t>Research Design</a:t>
            </a:r>
          </a:p>
        </p:txBody>
      </p:sp>
      <p:sp>
        <p:nvSpPr>
          <p:cNvPr id="3" name="Content Placeholder 2"/>
          <p:cNvSpPr>
            <a:spLocks noGrp="1"/>
          </p:cNvSpPr>
          <p:nvPr>
            <p:ph idx="1"/>
          </p:nvPr>
        </p:nvSpPr>
        <p:spPr>
          <a:xfrm>
            <a:off x="685800" y="1143000"/>
            <a:ext cx="7772400" cy="4983163"/>
          </a:xfrm>
        </p:spPr>
        <p:txBody>
          <a:bodyPr>
            <a:normAutofit/>
          </a:bodyPr>
          <a:lstStyle/>
          <a:p>
            <a:r>
              <a:rPr lang="en-US" sz="2400" dirty="0"/>
              <a:t>Mixed-method design</a:t>
            </a:r>
          </a:p>
          <a:p>
            <a:pPr lvl="1">
              <a:buSzPct val="55000"/>
              <a:buFont typeface="Wingdings" panose="05000000000000000000" pitchFamily="2" charset="2"/>
              <a:buChar char="Ø"/>
            </a:pPr>
            <a:r>
              <a:rPr lang="en-US" sz="2000" dirty="0"/>
              <a:t>Quantitative content analysis of job announcements for data curators and RDM librarians</a:t>
            </a:r>
          </a:p>
          <a:p>
            <a:pPr lvl="1">
              <a:buSzPct val="55000"/>
              <a:buFont typeface="Wingdings" panose="05000000000000000000" pitchFamily="2" charset="2"/>
              <a:buChar char="Ø"/>
            </a:pPr>
            <a:r>
              <a:rPr lang="en-US" sz="2000" dirty="0"/>
              <a:t>Semi-structured interviews with professionals working as data librarians, data curators, or research data </a:t>
            </a:r>
            <a:r>
              <a:rPr lang="en-US" sz="2000" dirty="0" smtClean="0"/>
              <a:t>managers</a:t>
            </a:r>
            <a:endParaRPr lang="en-US" sz="2000" dirty="0"/>
          </a:p>
        </p:txBody>
      </p:sp>
    </p:spTree>
    <p:extLst>
      <p:ext uri="{BB962C8B-B14F-4D97-AF65-F5344CB8AC3E}">
        <p14:creationId xmlns:p14="http://schemas.microsoft.com/office/powerpoint/2010/main" val="5992615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b="1" dirty="0"/>
              <a:t>Research Phases</a:t>
            </a:r>
          </a:p>
        </p:txBody>
      </p:sp>
      <p:sp>
        <p:nvSpPr>
          <p:cNvPr id="3" name="Content Placeholder 2"/>
          <p:cNvSpPr>
            <a:spLocks noGrp="1"/>
          </p:cNvSpPr>
          <p:nvPr>
            <p:ph idx="1"/>
          </p:nvPr>
        </p:nvSpPr>
        <p:spPr>
          <a:xfrm>
            <a:off x="457200" y="1143000"/>
            <a:ext cx="4876800" cy="4983163"/>
          </a:xfrm>
        </p:spPr>
        <p:txBody>
          <a:bodyPr>
            <a:normAutofit fontScale="85000" lnSpcReduction="20000"/>
          </a:bodyPr>
          <a:lstStyle/>
          <a:p>
            <a:pPr marL="0" indent="0">
              <a:buNone/>
            </a:pPr>
            <a:r>
              <a:rPr lang="en-US" sz="2600" b="1" dirty="0"/>
              <a:t>Phase I – Literature review and </a:t>
            </a:r>
            <a:r>
              <a:rPr lang="en-US" sz="2600" b="1" dirty="0" smtClean="0"/>
              <a:t>vocabulary</a:t>
            </a:r>
            <a:endParaRPr lang="en-US" sz="2600" b="1" dirty="0"/>
          </a:p>
          <a:p>
            <a:pPr marL="0" indent="0">
              <a:buNone/>
            </a:pPr>
            <a:endParaRPr lang="en-US" sz="2600" b="1" dirty="0"/>
          </a:p>
          <a:p>
            <a:pPr marL="0" indent="0">
              <a:buNone/>
            </a:pPr>
            <a:r>
              <a:rPr lang="en-US" sz="2600" b="1" dirty="0"/>
              <a:t>Phase II – Content analysis </a:t>
            </a:r>
            <a:r>
              <a:rPr lang="en-US" sz="2600" dirty="0"/>
              <a:t>of the position announcements with data curation responsibilities in libraries, archives, and research centers</a:t>
            </a:r>
          </a:p>
          <a:p>
            <a:r>
              <a:rPr lang="en-US" sz="2400" dirty="0"/>
              <a:t>Select job postings from the following sites:</a:t>
            </a:r>
          </a:p>
          <a:p>
            <a:pPr lvl="1">
              <a:buSzPct val="55000"/>
              <a:buFont typeface="Wingdings" pitchFamily="2" charset="2"/>
              <a:buChar char="Ø"/>
            </a:pPr>
            <a:r>
              <a:rPr lang="en-US" sz="2000" dirty="0"/>
              <a:t>American Library Association (ALA) Job list: </a:t>
            </a:r>
            <a:r>
              <a:rPr lang="en-US" sz="2000" u="sng" dirty="0">
                <a:hlinkClick r:id="rId3"/>
              </a:rPr>
              <a:t>http://joblist.ala.org/</a:t>
            </a:r>
            <a:r>
              <a:rPr lang="en-US" sz="2000" dirty="0"/>
              <a:t> </a:t>
            </a:r>
          </a:p>
          <a:p>
            <a:pPr lvl="1">
              <a:buSzPct val="55000"/>
              <a:buFont typeface="Wingdings" pitchFamily="2" charset="2"/>
              <a:buChar char="Ø"/>
            </a:pPr>
            <a:r>
              <a:rPr lang="en-US" sz="2000" b="1" dirty="0"/>
              <a:t>Code4lib: </a:t>
            </a:r>
            <a:r>
              <a:rPr lang="en-US" sz="2000" u="sng" dirty="0">
                <a:hlinkClick r:id="rId4"/>
              </a:rPr>
              <a:t>http://jobs.code4lib.org/jobs/data-curation/</a:t>
            </a:r>
            <a:r>
              <a:rPr lang="en-US" sz="2000" dirty="0"/>
              <a:t> </a:t>
            </a:r>
          </a:p>
          <a:p>
            <a:pPr lvl="1">
              <a:buSzPct val="55000"/>
              <a:buFont typeface="Wingdings" pitchFamily="2" charset="2"/>
              <a:buChar char="Ø"/>
            </a:pPr>
            <a:r>
              <a:rPr lang="en-US" sz="1800" b="1" dirty="0"/>
              <a:t>The IASSIST Jobs Repository: </a:t>
            </a:r>
            <a:r>
              <a:rPr lang="en-US" sz="1800" dirty="0">
                <a:hlinkClick r:id="rId5"/>
              </a:rPr>
              <a:t>http://www.iassistdata.org/resources/jobs/all</a:t>
            </a:r>
            <a:r>
              <a:rPr lang="en-US" sz="1800" dirty="0"/>
              <a:t> </a:t>
            </a:r>
            <a:endParaRPr lang="en-US" sz="2000" dirty="0"/>
          </a:p>
          <a:p>
            <a:pPr>
              <a:buNone/>
            </a:pPr>
            <a:endParaRPr lang="en-US" sz="2400" dirty="0"/>
          </a:p>
          <a:p>
            <a:pPr>
              <a:buNone/>
            </a:pPr>
            <a:r>
              <a:rPr lang="en-US" sz="2600" b="1" dirty="0"/>
              <a:t>Phase III – Interviews with data curators </a:t>
            </a:r>
            <a:r>
              <a:rPr lang="en-US" sz="2600" dirty="0"/>
              <a:t>+ questionnaires and document analysis</a:t>
            </a:r>
          </a:p>
        </p:txBody>
      </p:sp>
      <p:pic>
        <p:nvPicPr>
          <p:cNvPr id="1026" name="Picture 2"/>
          <p:cNvPicPr>
            <a:picLocks noChangeAspect="1" noChangeArrowheads="1"/>
          </p:cNvPicPr>
          <p:nvPr/>
        </p:nvPicPr>
        <p:blipFill>
          <a:blip r:embed="rId6" cstate="print"/>
          <a:srcRect/>
          <a:stretch>
            <a:fillRect/>
          </a:stretch>
        </p:blipFill>
        <p:spPr bwMode="auto">
          <a:xfrm>
            <a:off x="5428293" y="1657350"/>
            <a:ext cx="3467100" cy="1009650"/>
          </a:xfrm>
          <a:prstGeom prst="rect">
            <a:avLst/>
          </a:prstGeom>
          <a:noFill/>
          <a:ln w="9525">
            <a:noFill/>
            <a:miter lim="800000"/>
            <a:headEnd/>
            <a:tailEnd/>
          </a:ln>
        </p:spPr>
      </p:pic>
      <p:pic>
        <p:nvPicPr>
          <p:cNvPr id="1028" name="Picture 4"/>
          <p:cNvPicPr>
            <a:picLocks noChangeAspect="1" noChangeArrowheads="1"/>
          </p:cNvPicPr>
          <p:nvPr/>
        </p:nvPicPr>
        <p:blipFill>
          <a:blip r:embed="rId7" cstate="print"/>
          <a:srcRect/>
          <a:stretch>
            <a:fillRect/>
          </a:stretch>
        </p:blipFill>
        <p:spPr bwMode="auto">
          <a:xfrm>
            <a:off x="5402893" y="2651760"/>
            <a:ext cx="3419475" cy="929566"/>
          </a:xfrm>
          <a:prstGeom prst="rect">
            <a:avLst/>
          </a:prstGeom>
          <a:noFill/>
          <a:ln w="9525">
            <a:noFill/>
            <a:miter lim="800000"/>
            <a:headEnd/>
            <a:tailEnd/>
          </a:ln>
        </p:spPr>
      </p:pic>
      <p:pic>
        <p:nvPicPr>
          <p:cNvPr id="4" name="Picture 3"/>
          <p:cNvPicPr>
            <a:picLocks noChangeAspect="1"/>
          </p:cNvPicPr>
          <p:nvPr/>
        </p:nvPicPr>
        <p:blipFill>
          <a:blip r:embed="rId8"/>
          <a:stretch>
            <a:fillRect/>
          </a:stretch>
        </p:blipFill>
        <p:spPr>
          <a:xfrm>
            <a:off x="5458772" y="3654901"/>
            <a:ext cx="3505971" cy="1221899"/>
          </a:xfrm>
          <a:prstGeom prst="rect">
            <a:avLst/>
          </a:prstGeom>
        </p:spPr>
      </p:pic>
    </p:spTree>
    <p:extLst>
      <p:ext uri="{BB962C8B-B14F-4D97-AF65-F5344CB8AC3E}">
        <p14:creationId xmlns:p14="http://schemas.microsoft.com/office/powerpoint/2010/main" val="16224392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err="1"/>
              <a:t>Key</a:t>
            </a:r>
            <a:r>
              <a:rPr lang="it-IT" dirty="0"/>
              <a:t> </a:t>
            </a:r>
            <a:r>
              <a:rPr lang="it-IT" dirty="0" err="1"/>
              <a:t>phrases</a:t>
            </a:r>
            <a:r>
              <a:rPr lang="it-IT" dirty="0"/>
              <a:t> and corpora</a:t>
            </a:r>
          </a:p>
        </p:txBody>
      </p:sp>
      <p:sp>
        <p:nvSpPr>
          <p:cNvPr id="5" name="Segnaposto testo 4"/>
          <p:cNvSpPr>
            <a:spLocks noGrp="1"/>
          </p:cNvSpPr>
          <p:nvPr>
            <p:ph type="body" idx="1"/>
          </p:nvPr>
        </p:nvSpPr>
        <p:spPr/>
        <p:txBody>
          <a:bodyPr/>
          <a:lstStyle/>
          <a:p>
            <a:r>
              <a:rPr lang="it-IT" dirty="0" err="1"/>
              <a:t>Key</a:t>
            </a:r>
            <a:r>
              <a:rPr lang="it-IT" dirty="0"/>
              <a:t> </a:t>
            </a:r>
            <a:r>
              <a:rPr lang="it-IT" dirty="0" err="1"/>
              <a:t>phrases</a:t>
            </a:r>
            <a:endParaRPr lang="it-IT" dirty="0"/>
          </a:p>
        </p:txBody>
      </p:sp>
      <p:sp>
        <p:nvSpPr>
          <p:cNvPr id="6" name="Segnaposto contenuto 5"/>
          <p:cNvSpPr>
            <a:spLocks noGrp="1"/>
          </p:cNvSpPr>
          <p:nvPr>
            <p:ph sz="half" idx="2"/>
          </p:nvPr>
        </p:nvSpPr>
        <p:spPr/>
        <p:txBody>
          <a:bodyPr>
            <a:normAutofit fontScale="92500" lnSpcReduction="20000"/>
          </a:bodyPr>
          <a:lstStyle/>
          <a:p>
            <a:pPr marL="0" indent="0">
              <a:buNone/>
            </a:pPr>
            <a:endParaRPr lang="it-IT" dirty="0"/>
          </a:p>
          <a:p>
            <a:pPr marL="0" indent="0">
              <a:buNone/>
            </a:pPr>
            <a:r>
              <a:rPr lang="it-IT" dirty="0" err="1"/>
              <a:t>Key</a:t>
            </a:r>
            <a:r>
              <a:rPr lang="it-IT" dirty="0"/>
              <a:t> </a:t>
            </a:r>
            <a:r>
              <a:rPr lang="it-IT" dirty="0" err="1"/>
              <a:t>phrases</a:t>
            </a:r>
            <a:r>
              <a:rPr lang="it-IT" dirty="0"/>
              <a:t> </a:t>
            </a:r>
            <a:r>
              <a:rPr lang="it-IT" dirty="0" err="1"/>
              <a:t>were</a:t>
            </a:r>
            <a:r>
              <a:rPr lang="it-IT" dirty="0"/>
              <a:t> </a:t>
            </a:r>
            <a:r>
              <a:rPr lang="it-IT" dirty="0" err="1"/>
              <a:t>identified</a:t>
            </a:r>
            <a:r>
              <a:rPr lang="it-IT" dirty="0"/>
              <a:t> </a:t>
            </a:r>
            <a:r>
              <a:rPr lang="it-IT" dirty="0" err="1"/>
              <a:t>only</a:t>
            </a:r>
            <a:r>
              <a:rPr lang="it-IT" dirty="0"/>
              <a:t> on </a:t>
            </a:r>
            <a:r>
              <a:rPr lang="it-IT" dirty="0" err="1"/>
              <a:t>frequencies</a:t>
            </a:r>
            <a:r>
              <a:rPr lang="it-IT" dirty="0"/>
              <a:t> and </a:t>
            </a:r>
            <a:r>
              <a:rPr lang="it-IT" dirty="0" err="1"/>
              <a:t>syntactic</a:t>
            </a:r>
            <a:r>
              <a:rPr lang="it-IT" dirty="0"/>
              <a:t> information</a:t>
            </a:r>
          </a:p>
          <a:p>
            <a:pPr marL="0" indent="0">
              <a:buNone/>
            </a:pPr>
            <a:endParaRPr lang="it-IT" dirty="0"/>
          </a:p>
          <a:p>
            <a:pPr marL="0" indent="0">
              <a:buNone/>
            </a:pPr>
            <a:endParaRPr lang="it-IT" dirty="0"/>
          </a:p>
          <a:p>
            <a:pPr marL="0" indent="0">
              <a:buNone/>
            </a:pPr>
            <a:r>
              <a:rPr lang="it-IT" dirty="0" err="1"/>
              <a:t>Keyphrase</a:t>
            </a:r>
            <a:r>
              <a:rPr lang="it-IT" dirty="0"/>
              <a:t> </a:t>
            </a:r>
            <a:r>
              <a:rPr lang="it-IT" dirty="0" err="1"/>
              <a:t>Digger</a:t>
            </a:r>
            <a:r>
              <a:rPr lang="it-IT" dirty="0"/>
              <a:t>* (</a:t>
            </a:r>
            <a:r>
              <a:rPr lang="it-IT" dirty="0">
                <a:hlinkClick r:id="rId2"/>
              </a:rPr>
              <a:t>http://dh.fbk.eu/technologies/kd)</a:t>
            </a:r>
            <a:r>
              <a:rPr lang="it-IT" dirty="0"/>
              <a:t> to </a:t>
            </a:r>
            <a:r>
              <a:rPr lang="it-IT" dirty="0" err="1"/>
              <a:t>extract</a:t>
            </a:r>
            <a:r>
              <a:rPr lang="it-IT" dirty="0"/>
              <a:t> </a:t>
            </a:r>
            <a:r>
              <a:rPr lang="it-IT" dirty="0" err="1"/>
              <a:t>relevant</a:t>
            </a:r>
            <a:r>
              <a:rPr lang="it-IT" dirty="0"/>
              <a:t> </a:t>
            </a:r>
            <a:r>
              <a:rPr lang="it-IT" dirty="0" err="1"/>
              <a:t>terms</a:t>
            </a:r>
            <a:r>
              <a:rPr lang="it-IT" dirty="0"/>
              <a:t> from the corpora</a:t>
            </a:r>
          </a:p>
          <a:p>
            <a:pPr marL="0" indent="0">
              <a:buNone/>
            </a:pPr>
            <a:r>
              <a:rPr lang="it-IT" dirty="0"/>
              <a:t>*Fondazione Bruno Kessler (FBK, </a:t>
            </a:r>
            <a:r>
              <a:rPr lang="it-IT" dirty="0" err="1"/>
              <a:t>see</a:t>
            </a:r>
            <a:r>
              <a:rPr lang="it-IT" dirty="0"/>
              <a:t> http://</a:t>
            </a:r>
            <a:r>
              <a:rPr lang="it-IT" dirty="0" err="1"/>
              <a:t>ict.fbk.eu</a:t>
            </a:r>
            <a:r>
              <a:rPr lang="it-IT" dirty="0"/>
              <a:t>/), </a:t>
            </a:r>
            <a:r>
              <a:rPr lang="it-IT" dirty="0" err="1"/>
              <a:t>University</a:t>
            </a:r>
            <a:r>
              <a:rPr lang="it-IT" dirty="0"/>
              <a:t> of Trento</a:t>
            </a:r>
          </a:p>
        </p:txBody>
      </p:sp>
      <p:sp>
        <p:nvSpPr>
          <p:cNvPr id="7" name="Segnaposto testo 6"/>
          <p:cNvSpPr>
            <a:spLocks noGrp="1"/>
          </p:cNvSpPr>
          <p:nvPr>
            <p:ph type="body" sz="quarter" idx="3"/>
          </p:nvPr>
        </p:nvSpPr>
        <p:spPr/>
        <p:txBody>
          <a:bodyPr/>
          <a:lstStyle/>
          <a:p>
            <a:r>
              <a:rPr lang="it-IT" dirty="0"/>
              <a:t>Corpora</a:t>
            </a:r>
          </a:p>
        </p:txBody>
      </p:sp>
      <p:sp>
        <p:nvSpPr>
          <p:cNvPr id="8" name="Segnaposto contenuto 7"/>
          <p:cNvSpPr>
            <a:spLocks noGrp="1"/>
          </p:cNvSpPr>
          <p:nvPr>
            <p:ph sz="quarter" idx="4"/>
          </p:nvPr>
        </p:nvSpPr>
        <p:spPr>
          <a:xfrm>
            <a:off x="4645025" y="2174875"/>
            <a:ext cx="4041775" cy="2092325"/>
          </a:xfrm>
        </p:spPr>
        <p:txBody>
          <a:bodyPr>
            <a:normAutofit/>
          </a:bodyPr>
          <a:lstStyle/>
          <a:p>
            <a:r>
              <a:rPr lang="it-IT" dirty="0"/>
              <a:t>Bibliography (2015 and 2017)</a:t>
            </a:r>
          </a:p>
          <a:p>
            <a:r>
              <a:rPr lang="it-IT" dirty="0"/>
              <a:t>Job </a:t>
            </a:r>
            <a:r>
              <a:rPr lang="it-IT" dirty="0" err="1"/>
              <a:t>descriptions</a:t>
            </a:r>
            <a:endParaRPr lang="it-IT" dirty="0"/>
          </a:p>
          <a:p>
            <a:r>
              <a:rPr lang="it-IT" dirty="0" err="1"/>
              <a:t>Questionnaire</a:t>
            </a:r>
            <a:endParaRPr lang="it-IT" dirty="0"/>
          </a:p>
          <a:p>
            <a:r>
              <a:rPr lang="it-IT" dirty="0" err="1"/>
              <a:t>Interviews</a:t>
            </a:r>
            <a:endParaRPr lang="it-IT" dirty="0"/>
          </a:p>
          <a:p>
            <a:r>
              <a:rPr lang="it-IT" dirty="0"/>
              <a:t>Project Edison for Data </a:t>
            </a:r>
            <a:r>
              <a:rPr lang="it-IT" dirty="0" err="1"/>
              <a:t>scientist</a:t>
            </a:r>
            <a:endParaRPr lang="it-IT" dirty="0"/>
          </a:p>
        </p:txBody>
      </p:sp>
      <p:sp>
        <p:nvSpPr>
          <p:cNvPr id="10" name="CasellaDiTesto 9"/>
          <p:cNvSpPr txBox="1"/>
          <p:nvPr/>
        </p:nvSpPr>
        <p:spPr>
          <a:xfrm>
            <a:off x="4645025" y="4572000"/>
            <a:ext cx="4041775" cy="1200329"/>
          </a:xfrm>
          <a:prstGeom prst="rect">
            <a:avLst/>
          </a:prstGeom>
          <a:noFill/>
        </p:spPr>
        <p:txBody>
          <a:bodyPr wrap="square" rtlCol="0">
            <a:spAutoFit/>
          </a:bodyPr>
          <a:lstStyle/>
          <a:p>
            <a:r>
              <a:rPr lang="en-US" dirty="0"/>
              <a:t>It was apparent that there was a minimal overlap between any two pairs of corpora</a:t>
            </a:r>
            <a:r>
              <a:rPr lang="it-IT" dirty="0"/>
              <a:t> : </a:t>
            </a:r>
            <a:r>
              <a:rPr lang="it-IT" dirty="0" err="1"/>
              <a:t>different</a:t>
            </a:r>
            <a:r>
              <a:rPr lang="it-IT" dirty="0"/>
              <a:t> </a:t>
            </a:r>
            <a:r>
              <a:rPr lang="it-IT" dirty="0" err="1"/>
              <a:t>communities</a:t>
            </a:r>
            <a:r>
              <a:rPr lang="it-IT" dirty="0"/>
              <a:t> </a:t>
            </a:r>
            <a:r>
              <a:rPr lang="it-IT" dirty="0" err="1"/>
              <a:t>have</a:t>
            </a:r>
            <a:r>
              <a:rPr lang="it-IT" dirty="0"/>
              <a:t> </a:t>
            </a:r>
            <a:r>
              <a:rPr lang="it-IT" dirty="0" err="1"/>
              <a:t>different</a:t>
            </a:r>
            <a:r>
              <a:rPr lang="it-IT" dirty="0"/>
              <a:t> </a:t>
            </a:r>
            <a:r>
              <a:rPr lang="it-IT" dirty="0" err="1"/>
              <a:t>terminology</a:t>
            </a:r>
            <a:r>
              <a:rPr lang="it-IT" dirty="0"/>
              <a:t>!</a:t>
            </a:r>
          </a:p>
        </p:txBody>
      </p:sp>
    </p:spTree>
    <p:extLst>
      <p:ext uri="{BB962C8B-B14F-4D97-AF65-F5344CB8AC3E}">
        <p14:creationId xmlns:p14="http://schemas.microsoft.com/office/powerpoint/2010/main" val="1906706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44562"/>
          </a:xfrm>
        </p:spPr>
        <p:txBody>
          <a:bodyPr/>
          <a:lstStyle/>
          <a:p>
            <a:r>
              <a:rPr lang="it-IT"/>
              <a:t>Vocabulary</a:t>
            </a:r>
            <a:endParaRPr lang="it-IT" dirty="0"/>
          </a:p>
        </p:txBody>
      </p:sp>
      <p:graphicFrame>
        <p:nvGraphicFramePr>
          <p:cNvPr id="7" name="Segnaposto contenuto 6"/>
          <p:cNvGraphicFramePr>
            <a:graphicFrameLocks noGrp="1"/>
          </p:cNvGraphicFramePr>
          <p:nvPr>
            <p:ph idx="1"/>
            <p:extLst/>
          </p:nvPr>
        </p:nvGraphicFramePr>
        <p:xfrm>
          <a:off x="838200" y="1219201"/>
          <a:ext cx="7696200" cy="5180003"/>
        </p:xfrm>
        <a:graphic>
          <a:graphicData uri="http://schemas.openxmlformats.org/drawingml/2006/table">
            <a:tbl>
              <a:tblPr firstRow="1" bandRow="1">
                <a:tableStyleId>{5C22544A-7EE6-4342-B048-85BDC9FD1C3A}</a:tableStyleId>
              </a:tblPr>
              <a:tblGrid>
                <a:gridCol w="1924050">
                  <a:extLst>
                    <a:ext uri="{9D8B030D-6E8A-4147-A177-3AD203B41FA5}">
                      <a16:colId xmlns="" xmlns:a16="http://schemas.microsoft.com/office/drawing/2014/main" val="20000"/>
                    </a:ext>
                  </a:extLst>
                </a:gridCol>
                <a:gridCol w="1924050">
                  <a:extLst>
                    <a:ext uri="{9D8B030D-6E8A-4147-A177-3AD203B41FA5}">
                      <a16:colId xmlns="" xmlns:a16="http://schemas.microsoft.com/office/drawing/2014/main" val="20001"/>
                    </a:ext>
                  </a:extLst>
                </a:gridCol>
                <a:gridCol w="1924050">
                  <a:extLst>
                    <a:ext uri="{9D8B030D-6E8A-4147-A177-3AD203B41FA5}">
                      <a16:colId xmlns="" xmlns:a16="http://schemas.microsoft.com/office/drawing/2014/main" val="20002"/>
                    </a:ext>
                  </a:extLst>
                </a:gridCol>
                <a:gridCol w="1924050">
                  <a:extLst>
                    <a:ext uri="{9D8B030D-6E8A-4147-A177-3AD203B41FA5}">
                      <a16:colId xmlns="" xmlns:a16="http://schemas.microsoft.com/office/drawing/2014/main" val="20003"/>
                    </a:ext>
                  </a:extLst>
                </a:gridCol>
              </a:tblGrid>
              <a:tr h="289242">
                <a:tc>
                  <a:txBody>
                    <a:bodyPr/>
                    <a:lstStyle/>
                    <a:p>
                      <a:pPr rtl="0" fontAlgn="t">
                        <a:spcBef>
                          <a:spcPts val="0"/>
                        </a:spcBef>
                        <a:spcAft>
                          <a:spcPts val="0"/>
                        </a:spcAft>
                      </a:pPr>
                      <a:r>
                        <a:rPr lang="it-IT" sz="1200" b="0" i="0" u="none" strike="noStrike">
                          <a:solidFill>
                            <a:srgbClr val="000000"/>
                          </a:solidFill>
                          <a:effectLst/>
                          <a:latin typeface="Times New Roman" charset="0"/>
                        </a:rPr>
                        <a:t>Term</a:t>
                      </a:r>
                      <a:endParaRPr lang="it-IT">
                        <a:effectLst/>
                      </a:endParaRPr>
                    </a:p>
                  </a:txBody>
                  <a:tcPr marL="63500" marR="63500" marT="63500" marB="63500"/>
                </a:tc>
                <a:tc>
                  <a:txBody>
                    <a:bodyPr/>
                    <a:lstStyle/>
                    <a:p>
                      <a:pPr rtl="0" fontAlgn="t">
                        <a:spcBef>
                          <a:spcPts val="0"/>
                        </a:spcBef>
                        <a:spcAft>
                          <a:spcPts val="0"/>
                        </a:spcAft>
                      </a:pPr>
                      <a:r>
                        <a:rPr lang="it-IT" sz="1200" b="0" i="0" u="none" strike="noStrike">
                          <a:solidFill>
                            <a:srgbClr val="000000"/>
                          </a:solidFill>
                          <a:effectLst/>
                          <a:latin typeface="Times New Roman" charset="0"/>
                        </a:rPr>
                        <a:t>Definition</a:t>
                      </a:r>
                      <a:endParaRPr lang="it-IT">
                        <a:effectLst/>
                      </a:endParaRPr>
                    </a:p>
                  </a:txBody>
                  <a:tcPr marL="63500" marR="63500" marT="63500" marB="63500"/>
                </a:tc>
                <a:tc>
                  <a:txBody>
                    <a:bodyPr/>
                    <a:lstStyle/>
                    <a:p>
                      <a:pPr rtl="0" fontAlgn="t">
                        <a:spcBef>
                          <a:spcPts val="0"/>
                        </a:spcBef>
                        <a:spcAft>
                          <a:spcPts val="0"/>
                        </a:spcAft>
                      </a:pPr>
                      <a:r>
                        <a:rPr lang="it-IT" sz="1200" b="0" i="0" u="none" strike="noStrike" dirty="0" err="1">
                          <a:solidFill>
                            <a:srgbClr val="000000"/>
                          </a:solidFill>
                          <a:effectLst/>
                          <a:latin typeface="Times New Roman" charset="0"/>
                        </a:rPr>
                        <a:t>Related</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Term</a:t>
                      </a:r>
                      <a:endParaRPr lang="it-IT" dirty="0">
                        <a:effectLst/>
                      </a:endParaRPr>
                    </a:p>
                  </a:txBody>
                  <a:tcPr marL="63500" marR="63500" marT="63500" marB="63500"/>
                </a:tc>
                <a:tc>
                  <a:txBody>
                    <a:bodyPr/>
                    <a:lstStyle/>
                    <a:p>
                      <a:pPr rtl="0" fontAlgn="t">
                        <a:spcBef>
                          <a:spcPts val="0"/>
                        </a:spcBef>
                        <a:spcAft>
                          <a:spcPts val="0"/>
                        </a:spcAft>
                      </a:pPr>
                      <a:r>
                        <a:rPr lang="it-IT" sz="1200" b="0" i="0" u="none" strike="noStrike">
                          <a:solidFill>
                            <a:srgbClr val="000000"/>
                          </a:solidFill>
                          <a:effectLst/>
                          <a:latin typeface="Times New Roman" charset="0"/>
                        </a:rPr>
                        <a:t>WIKIDATA Code</a:t>
                      </a:r>
                      <a:endParaRPr lang="it-IT">
                        <a:effectLst/>
                      </a:endParaRPr>
                    </a:p>
                  </a:txBody>
                  <a:tcPr marL="63500" marR="63500" marT="63500" marB="63500"/>
                </a:tc>
                <a:extLst>
                  <a:ext uri="{0D108BD9-81ED-4DB2-BD59-A6C34878D82A}">
                    <a16:rowId xmlns="" xmlns:a16="http://schemas.microsoft.com/office/drawing/2014/main" val="10000"/>
                  </a:ext>
                </a:extLst>
              </a:tr>
              <a:tr h="833119">
                <a:tc>
                  <a:txBody>
                    <a:bodyPr/>
                    <a:lstStyle/>
                    <a:p>
                      <a:pPr rtl="0" fontAlgn="t">
                        <a:spcBef>
                          <a:spcPts val="0"/>
                        </a:spcBef>
                        <a:spcAft>
                          <a:spcPts val="0"/>
                        </a:spcAft>
                      </a:pPr>
                      <a:r>
                        <a:rPr lang="it-IT" sz="1200" b="1" i="0" u="none" strike="noStrike" dirty="0" err="1">
                          <a:solidFill>
                            <a:srgbClr val="000000"/>
                          </a:solidFill>
                          <a:effectLst/>
                          <a:latin typeface="Times New Roman" charset="0"/>
                        </a:rPr>
                        <a:t>Research</a:t>
                      </a:r>
                      <a:r>
                        <a:rPr lang="it-IT" sz="1200" b="1" i="0" u="none" strike="noStrike" dirty="0">
                          <a:solidFill>
                            <a:srgbClr val="000000"/>
                          </a:solidFill>
                          <a:effectLst/>
                          <a:latin typeface="Times New Roman" charset="0"/>
                        </a:rPr>
                        <a:t> Data Management </a:t>
                      </a:r>
                      <a:r>
                        <a:rPr lang="it-IT" sz="1200" b="0" i="0" u="none" strike="noStrike" dirty="0">
                          <a:solidFill>
                            <a:srgbClr val="000000"/>
                          </a:solidFill>
                          <a:effectLst/>
                          <a:latin typeface="Times New Roman" charset="0"/>
                        </a:rPr>
                        <a:t>(RDM) </a:t>
                      </a:r>
                      <a:endParaRPr lang="it-IT" dirty="0">
                        <a:effectLst/>
                      </a:endParaRPr>
                    </a:p>
                  </a:txBody>
                  <a:tcPr marL="63500" marR="63500" marT="63500" marB="63500"/>
                </a:tc>
                <a:tc>
                  <a:txBody>
                    <a:bodyPr/>
                    <a:lstStyle/>
                    <a:p>
                      <a:pPr rtl="0" fontAlgn="t">
                        <a:spcBef>
                          <a:spcPts val="0"/>
                        </a:spcBef>
                        <a:spcAft>
                          <a:spcPts val="0"/>
                        </a:spcAft>
                      </a:pPr>
                      <a:r>
                        <a:rPr lang="it-IT" sz="1200" b="0" i="0" u="none" strike="noStrike" dirty="0" err="1">
                          <a:solidFill>
                            <a:srgbClr val="000000"/>
                          </a:solidFill>
                          <a:effectLst/>
                          <a:latin typeface="Times New Roman" charset="0"/>
                        </a:rPr>
                        <a:t>Activities</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around</a:t>
                      </a:r>
                      <a:r>
                        <a:rPr lang="it-IT" sz="1200" b="0" i="0" u="none" strike="noStrike" dirty="0">
                          <a:solidFill>
                            <a:srgbClr val="000000"/>
                          </a:solidFill>
                          <a:effectLst/>
                          <a:latin typeface="Times New Roman" charset="0"/>
                        </a:rPr>
                        <a:t> the life </a:t>
                      </a:r>
                      <a:r>
                        <a:rPr lang="it-IT" sz="1200" b="0" i="0" u="none" strike="noStrike" dirty="0" err="1">
                          <a:solidFill>
                            <a:srgbClr val="000000"/>
                          </a:solidFill>
                          <a:effectLst/>
                          <a:latin typeface="Times New Roman" charset="0"/>
                        </a:rPr>
                        <a:t>cycle</a:t>
                      </a:r>
                      <a:r>
                        <a:rPr lang="it-IT" sz="1200" b="0" i="0" u="none" strike="noStrike" dirty="0">
                          <a:solidFill>
                            <a:srgbClr val="000000"/>
                          </a:solidFill>
                          <a:effectLst/>
                          <a:latin typeface="Times New Roman" charset="0"/>
                        </a:rPr>
                        <a:t> of </a:t>
                      </a:r>
                      <a:r>
                        <a:rPr lang="it-IT" sz="1200" b="0" i="0" u="none" strike="noStrike" dirty="0" err="1">
                          <a:solidFill>
                            <a:srgbClr val="000000"/>
                          </a:solidFill>
                          <a:effectLst/>
                          <a:latin typeface="Times New Roman" charset="0"/>
                        </a:rPr>
                        <a:t>research-related</a:t>
                      </a:r>
                      <a:r>
                        <a:rPr lang="it-IT" sz="1200" b="0" i="0" u="none" strike="noStrike" dirty="0">
                          <a:solidFill>
                            <a:srgbClr val="000000"/>
                          </a:solidFill>
                          <a:effectLst/>
                          <a:latin typeface="Times New Roman" charset="0"/>
                        </a:rPr>
                        <a:t> data</a:t>
                      </a:r>
                      <a:endParaRPr lang="it-IT" dirty="0">
                        <a:effectLst/>
                      </a:endParaRPr>
                    </a:p>
                  </a:txBody>
                  <a:tcPr marL="63500" marR="63500" marT="63500" marB="63500"/>
                </a:tc>
                <a:tc>
                  <a:txBody>
                    <a:bodyPr/>
                    <a:lstStyle/>
                    <a:p>
                      <a:pPr rtl="0" fontAlgn="t">
                        <a:spcBef>
                          <a:spcPts val="0"/>
                        </a:spcBef>
                        <a:spcAft>
                          <a:spcPts val="0"/>
                        </a:spcAft>
                      </a:pPr>
                      <a:r>
                        <a:rPr lang="it-IT" sz="1200" b="0" i="0" u="none" strike="noStrike" dirty="0" err="1">
                          <a:solidFill>
                            <a:srgbClr val="000000"/>
                          </a:solidFill>
                          <a:effectLst/>
                          <a:latin typeface="Times New Roman" charset="0"/>
                        </a:rPr>
                        <a:t>Research</a:t>
                      </a:r>
                      <a:r>
                        <a:rPr lang="it-IT" sz="1200" b="0" i="0" u="none" strike="noStrike" dirty="0">
                          <a:solidFill>
                            <a:srgbClr val="000000"/>
                          </a:solidFill>
                          <a:effectLst/>
                          <a:latin typeface="Times New Roman" charset="0"/>
                        </a:rPr>
                        <a:t> Data: </a:t>
                      </a:r>
                      <a:r>
                        <a:rPr lang="it-IT" sz="1200" b="0" i="0" u="none" strike="noStrike" dirty="0" err="1">
                          <a:solidFill>
                            <a:srgbClr val="000000"/>
                          </a:solidFill>
                          <a:effectLst/>
                          <a:latin typeface="Times New Roman" charset="0"/>
                        </a:rPr>
                        <a:t>collection</a:t>
                      </a:r>
                      <a:r>
                        <a:rPr lang="it-IT" sz="1200" b="0" i="0" u="none" strike="noStrike" dirty="0">
                          <a:solidFill>
                            <a:srgbClr val="000000"/>
                          </a:solidFill>
                          <a:effectLst/>
                          <a:latin typeface="Times New Roman" charset="0"/>
                        </a:rPr>
                        <a:t> of </a:t>
                      </a:r>
                      <a:r>
                        <a:rPr lang="it-IT" sz="1200" b="0" i="0" u="none" strike="noStrike" dirty="0" err="1">
                          <a:solidFill>
                            <a:srgbClr val="000000"/>
                          </a:solidFill>
                          <a:effectLst/>
                          <a:latin typeface="Times New Roman" charset="0"/>
                        </a:rPr>
                        <a:t>facts</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produced</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through</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systematic</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inquiry</a:t>
                      </a:r>
                      <a:endParaRPr lang="it-IT" dirty="0">
                        <a:effectLst/>
                      </a:endParaRPr>
                    </a:p>
                    <a:p>
                      <a:pPr rtl="0" fontAlgn="t">
                        <a:spcBef>
                          <a:spcPts val="0"/>
                        </a:spcBef>
                        <a:spcAft>
                          <a:spcPts val="0"/>
                        </a:spcAft>
                      </a:pPr>
                      <a:r>
                        <a:rPr lang="it-IT" sz="1200" b="0" i="0" u="none" strike="noStrike" dirty="0">
                          <a:solidFill>
                            <a:srgbClr val="000000"/>
                          </a:solidFill>
                          <a:effectLst/>
                          <a:latin typeface="Times New Roman" charset="0"/>
                        </a:rPr>
                        <a:t>(Q15809982)</a:t>
                      </a:r>
                      <a:endParaRPr lang="it-IT" dirty="0">
                        <a:effectLst/>
                      </a:endParaRPr>
                    </a:p>
                  </a:txBody>
                  <a:tcPr marL="63500" marR="63500" marT="63500" marB="63500"/>
                </a:tc>
                <a:tc>
                  <a:txBody>
                    <a:bodyPr/>
                    <a:lstStyle/>
                    <a:p>
                      <a:pPr rtl="0" fontAlgn="t">
                        <a:spcBef>
                          <a:spcPts val="0"/>
                        </a:spcBef>
                        <a:spcAft>
                          <a:spcPts val="0"/>
                        </a:spcAft>
                      </a:pPr>
                      <a:r>
                        <a:rPr lang="cs-CZ" sz="1200" b="0" i="0" u="none" strike="noStrike">
                          <a:solidFill>
                            <a:srgbClr val="000000"/>
                          </a:solidFill>
                          <a:effectLst/>
                          <a:latin typeface="Times New Roman" charset="0"/>
                        </a:rPr>
                        <a:t>(Q30089794)</a:t>
                      </a:r>
                      <a:endParaRPr lang="cs-CZ">
                        <a:effectLst/>
                      </a:endParaRPr>
                    </a:p>
                    <a:p>
                      <a:pPr fontAlgn="t"/>
                      <a:r>
                        <a:rPr lang="cs-CZ">
                          <a:effectLst/>
                        </a:rPr>
                        <a:t/>
                      </a:r>
                      <a:br>
                        <a:rPr lang="cs-CZ">
                          <a:effectLst/>
                        </a:rPr>
                      </a:br>
                      <a:endParaRPr lang="cs-CZ">
                        <a:effectLst/>
                      </a:endParaRPr>
                    </a:p>
                  </a:txBody>
                  <a:tcPr marL="63500" marR="63500" marT="63500" marB="63500"/>
                </a:tc>
                <a:extLst>
                  <a:ext uri="{0D108BD9-81ED-4DB2-BD59-A6C34878D82A}">
                    <a16:rowId xmlns="" xmlns:a16="http://schemas.microsoft.com/office/drawing/2014/main" val="10001"/>
                  </a:ext>
                </a:extLst>
              </a:tr>
              <a:tr h="1054289">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it-IT" sz="1200" b="1" i="0" u="none" strike="noStrike" dirty="0">
                          <a:solidFill>
                            <a:srgbClr val="000000"/>
                          </a:solidFill>
                          <a:effectLst/>
                          <a:latin typeface="Times New Roman" charset="0"/>
                        </a:rPr>
                        <a:t>Data </a:t>
                      </a:r>
                      <a:r>
                        <a:rPr lang="it-IT" sz="1200" b="1" i="0" u="none" strike="noStrike" dirty="0" err="1">
                          <a:solidFill>
                            <a:srgbClr val="000000"/>
                          </a:solidFill>
                          <a:effectLst/>
                          <a:latin typeface="Times New Roman" charset="0"/>
                        </a:rPr>
                        <a:t>curation</a:t>
                      </a:r>
                      <a:endParaRPr lang="it-IT" sz="1200" b="1" dirty="0">
                        <a:effectLst/>
                      </a:endParaRPr>
                    </a:p>
                  </a:txBody>
                  <a:tcPr marL="63500" marR="63500" marT="63500" marB="63500"/>
                </a:tc>
                <a:tc>
                  <a:txBody>
                    <a:bodyPr/>
                    <a:lstStyle/>
                    <a:p>
                      <a:pPr fontAlgn="t"/>
                      <a:r>
                        <a:rPr lang="it-IT" sz="1200" b="0" i="0" u="none" strike="noStrike" dirty="0">
                          <a:solidFill>
                            <a:srgbClr val="000000"/>
                          </a:solidFill>
                          <a:effectLst/>
                          <a:latin typeface="Times New Roman" charset="0"/>
                        </a:rPr>
                        <a:t>Work </a:t>
                      </a:r>
                      <a:r>
                        <a:rPr lang="it-IT" sz="1200" b="0" i="0" u="none" strike="noStrike" dirty="0" err="1">
                          <a:solidFill>
                            <a:srgbClr val="000000"/>
                          </a:solidFill>
                          <a:effectLst/>
                          <a:latin typeface="Times New Roman" charset="0"/>
                        </a:rPr>
                        <a:t>performed</a:t>
                      </a:r>
                      <a:r>
                        <a:rPr lang="it-IT" sz="1200" b="0" i="0" u="none" strike="noStrike" dirty="0">
                          <a:solidFill>
                            <a:srgbClr val="000000"/>
                          </a:solidFill>
                          <a:effectLst/>
                          <a:latin typeface="Times New Roman" charset="0"/>
                        </a:rPr>
                        <a:t> to </a:t>
                      </a:r>
                      <a:r>
                        <a:rPr lang="it-IT" sz="1200" b="0" i="0" u="none" strike="noStrike" dirty="0" err="1">
                          <a:solidFill>
                            <a:srgbClr val="000000"/>
                          </a:solidFill>
                          <a:effectLst/>
                          <a:latin typeface="Times New Roman" charset="0"/>
                        </a:rPr>
                        <a:t>ensure</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meaningful</a:t>
                      </a:r>
                      <a:r>
                        <a:rPr lang="it-IT" sz="1200" b="0" i="0" u="none" strike="noStrike" dirty="0">
                          <a:solidFill>
                            <a:srgbClr val="000000"/>
                          </a:solidFill>
                          <a:effectLst/>
                          <a:latin typeface="Times New Roman" charset="0"/>
                        </a:rPr>
                        <a:t> and </a:t>
                      </a:r>
                      <a:r>
                        <a:rPr lang="it-IT" sz="1200" b="0" i="0" u="none" strike="noStrike" dirty="0" err="1">
                          <a:solidFill>
                            <a:srgbClr val="000000"/>
                          </a:solidFill>
                          <a:effectLst/>
                          <a:latin typeface="Times New Roman" charset="0"/>
                        </a:rPr>
                        <a:t>enduring</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access</a:t>
                      </a:r>
                      <a:r>
                        <a:rPr lang="it-IT" sz="1200" b="0" i="0" u="none" strike="noStrike" dirty="0">
                          <a:solidFill>
                            <a:srgbClr val="000000"/>
                          </a:solidFill>
                          <a:effectLst/>
                          <a:latin typeface="Times New Roman" charset="0"/>
                        </a:rPr>
                        <a:t> to data</a:t>
                      </a:r>
                      <a:endParaRPr lang="it-IT" sz="1200" dirty="0">
                        <a:effectLst/>
                      </a:endParaRPr>
                    </a:p>
                  </a:txBody>
                  <a:tcPr marL="63500" marR="63500" marT="63500" marB="6350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it-IT" sz="1200" b="0" i="0" u="none" strike="noStrike" dirty="0">
                          <a:solidFill>
                            <a:srgbClr val="000000"/>
                          </a:solidFill>
                          <a:effectLst/>
                          <a:latin typeface="Times New Roman" charset="0"/>
                        </a:rPr>
                        <a:t>Digital </a:t>
                      </a:r>
                      <a:r>
                        <a:rPr lang="it-IT" sz="1200" b="0" i="0" u="none" strike="noStrike" dirty="0" err="1">
                          <a:solidFill>
                            <a:srgbClr val="000000"/>
                          </a:solidFill>
                          <a:effectLst/>
                          <a:latin typeface="Times New Roman" charset="0"/>
                        </a:rPr>
                        <a:t>curation</a:t>
                      </a:r>
                      <a:r>
                        <a:rPr lang="it-IT" sz="1200" b="0" i="0" u="none" strike="noStrike" dirty="0">
                          <a:solidFill>
                            <a:srgbClr val="000000"/>
                          </a:solidFill>
                          <a:effectLst/>
                          <a:latin typeface="Times New Roman" charset="0"/>
                        </a:rPr>
                        <a:t>:</a:t>
                      </a:r>
                      <a:r>
                        <a:rPr lang="it-IT" sz="1200" b="0" i="0" u="none" strike="noStrike" baseline="0" dirty="0">
                          <a:solidFill>
                            <a:srgbClr val="000000"/>
                          </a:solidFill>
                          <a:effectLst/>
                          <a:latin typeface="Times New Roman" charset="0"/>
                        </a:rPr>
                        <a:t> </a:t>
                      </a:r>
                      <a:r>
                        <a:rPr lang="it-IT" sz="1200" b="0" i="0" u="none" strike="noStrike" dirty="0" err="1">
                          <a:solidFill>
                            <a:srgbClr val="000000"/>
                          </a:solidFill>
                          <a:effectLst/>
                          <a:latin typeface="Times New Roman" charset="0"/>
                        </a:rPr>
                        <a:t>selection</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preservation</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maintenance</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collection</a:t>
                      </a:r>
                      <a:r>
                        <a:rPr lang="it-IT" sz="1200" b="0" i="0" u="none" strike="noStrike" dirty="0">
                          <a:solidFill>
                            <a:srgbClr val="000000"/>
                          </a:solidFill>
                          <a:effectLst/>
                          <a:latin typeface="Times New Roman" charset="0"/>
                        </a:rPr>
                        <a:t> and </a:t>
                      </a:r>
                      <a:r>
                        <a:rPr lang="it-IT" sz="1200" b="0" i="0" u="none" strike="noStrike" dirty="0" err="1">
                          <a:solidFill>
                            <a:srgbClr val="000000"/>
                          </a:solidFill>
                          <a:effectLst/>
                          <a:latin typeface="Times New Roman" charset="0"/>
                        </a:rPr>
                        <a:t>archiving</a:t>
                      </a:r>
                      <a:r>
                        <a:rPr lang="it-IT" sz="1200" b="0" i="0" u="none" strike="noStrike" dirty="0">
                          <a:solidFill>
                            <a:srgbClr val="000000"/>
                          </a:solidFill>
                          <a:effectLst/>
                          <a:latin typeface="Times New Roman" charset="0"/>
                        </a:rPr>
                        <a:t> of </a:t>
                      </a:r>
                      <a:r>
                        <a:rPr lang="it-IT" sz="1200" b="0" i="0" u="none" strike="noStrike" dirty="0" err="1">
                          <a:solidFill>
                            <a:srgbClr val="000000"/>
                          </a:solidFill>
                          <a:effectLst/>
                          <a:latin typeface="Times New Roman" charset="0"/>
                        </a:rPr>
                        <a:t>digital</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assets</a:t>
                      </a:r>
                      <a:r>
                        <a:rPr lang="it-IT" sz="1200" b="0" i="0" u="none" strike="noStrike" dirty="0">
                          <a:solidFill>
                            <a:srgbClr val="000000"/>
                          </a:solidFill>
                          <a:effectLst/>
                          <a:latin typeface="Times New Roman" charset="0"/>
                        </a:rPr>
                        <a:t> </a:t>
                      </a:r>
                      <a:r>
                        <a:rPr lang="is-IS" sz="1200" b="0" i="0" u="none" strike="noStrike" dirty="0">
                          <a:solidFill>
                            <a:srgbClr val="000000"/>
                          </a:solidFill>
                          <a:effectLst/>
                          <a:latin typeface="Times New Roman" charset="0"/>
                        </a:rPr>
                        <a:t>(Q5276060)</a:t>
                      </a:r>
                      <a:endParaRPr lang="is-IS" sz="1200" dirty="0">
                        <a:effectLst/>
                      </a:endParaRPr>
                    </a:p>
                  </a:txBody>
                  <a:tcPr marL="63500" marR="63500" marT="63500" marB="6350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it-IT" sz="1200" b="0" i="0" u="none" strike="noStrike" dirty="0">
                          <a:solidFill>
                            <a:srgbClr val="000000"/>
                          </a:solidFill>
                          <a:effectLst/>
                          <a:latin typeface="Times New Roman" charset="0"/>
                        </a:rPr>
                        <a:t>(Q15088675)</a:t>
                      </a:r>
                      <a:endParaRPr lang="it-IT" sz="1200" dirty="0">
                        <a:effectLst/>
                      </a:endParaRPr>
                    </a:p>
                    <a:p>
                      <a:pPr fontAlgn="t"/>
                      <a:r>
                        <a:rPr lang="is-IS" dirty="0">
                          <a:effectLst/>
                        </a:rPr>
                        <a:t/>
                      </a:r>
                      <a:br>
                        <a:rPr lang="is-IS" dirty="0">
                          <a:effectLst/>
                        </a:rPr>
                      </a:br>
                      <a:endParaRPr lang="is-IS" dirty="0">
                        <a:effectLst/>
                      </a:endParaRPr>
                    </a:p>
                  </a:txBody>
                  <a:tcPr marL="63500" marR="63500" marT="63500" marB="63500"/>
                </a:tc>
                <a:extLst>
                  <a:ext uri="{0D108BD9-81ED-4DB2-BD59-A6C34878D82A}">
                    <a16:rowId xmlns="" xmlns:a16="http://schemas.microsoft.com/office/drawing/2014/main" val="10002"/>
                  </a:ext>
                </a:extLst>
              </a:tr>
              <a:tr h="749110">
                <a:tc>
                  <a:txBody>
                    <a:bodyPr/>
                    <a:lstStyle/>
                    <a:p>
                      <a:pPr rtl="0" fontAlgn="t">
                        <a:spcBef>
                          <a:spcPts val="0"/>
                        </a:spcBef>
                        <a:spcAft>
                          <a:spcPts val="0"/>
                        </a:spcAft>
                      </a:pPr>
                      <a:r>
                        <a:rPr lang="it-IT" sz="1200" b="1" i="0" u="none" strike="noStrike" dirty="0">
                          <a:solidFill>
                            <a:srgbClr val="000000"/>
                          </a:solidFill>
                          <a:effectLst/>
                          <a:latin typeface="Times New Roman" charset="0"/>
                        </a:rPr>
                        <a:t>Data management </a:t>
                      </a:r>
                      <a:endParaRPr lang="it-IT" b="1" dirty="0">
                        <a:effectLst/>
                      </a:endParaRPr>
                    </a:p>
                  </a:txBody>
                  <a:tcPr marL="63500" marR="63500" marT="63500" marB="63500"/>
                </a:tc>
                <a:tc>
                  <a:txBody>
                    <a:bodyPr/>
                    <a:lstStyle/>
                    <a:p>
                      <a:pPr rtl="0" fontAlgn="t">
                        <a:spcBef>
                          <a:spcPts val="0"/>
                        </a:spcBef>
                        <a:spcAft>
                          <a:spcPts val="0"/>
                        </a:spcAft>
                      </a:pPr>
                      <a:r>
                        <a:rPr lang="it-IT" sz="1200" b="0" i="0" u="none" strike="noStrike" dirty="0" err="1">
                          <a:solidFill>
                            <a:srgbClr val="000000"/>
                          </a:solidFill>
                          <a:effectLst/>
                          <a:latin typeface="Times New Roman" charset="0"/>
                        </a:rPr>
                        <a:t>All</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disciplines</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related</a:t>
                      </a:r>
                      <a:r>
                        <a:rPr lang="it-IT" sz="1200" b="0" i="0" u="none" strike="noStrike" dirty="0">
                          <a:solidFill>
                            <a:srgbClr val="000000"/>
                          </a:solidFill>
                          <a:effectLst/>
                          <a:latin typeface="Times New Roman" charset="0"/>
                        </a:rPr>
                        <a:t> to </a:t>
                      </a:r>
                      <a:r>
                        <a:rPr lang="it-IT" sz="1200" b="0" i="0" u="none" strike="noStrike" dirty="0" err="1">
                          <a:solidFill>
                            <a:srgbClr val="000000"/>
                          </a:solidFill>
                          <a:effectLst/>
                          <a:latin typeface="Times New Roman" charset="0"/>
                        </a:rPr>
                        <a:t>managing</a:t>
                      </a:r>
                      <a:r>
                        <a:rPr lang="it-IT" sz="1200" b="0" i="0" u="none" strike="noStrike" dirty="0">
                          <a:solidFill>
                            <a:srgbClr val="000000"/>
                          </a:solidFill>
                          <a:effectLst/>
                          <a:latin typeface="Times New Roman" charset="0"/>
                        </a:rPr>
                        <a:t> data </a:t>
                      </a:r>
                      <a:r>
                        <a:rPr lang="it-IT" sz="1200" b="0" i="0" u="none" strike="noStrike" dirty="0" err="1">
                          <a:solidFill>
                            <a:srgbClr val="000000"/>
                          </a:solidFill>
                          <a:effectLst/>
                          <a:latin typeface="Times New Roman" charset="0"/>
                        </a:rPr>
                        <a:t>as</a:t>
                      </a:r>
                      <a:r>
                        <a:rPr lang="it-IT" sz="1200" b="0" i="0" u="none" strike="noStrike" dirty="0">
                          <a:solidFill>
                            <a:srgbClr val="000000"/>
                          </a:solidFill>
                          <a:effectLst/>
                          <a:latin typeface="Times New Roman" charset="0"/>
                        </a:rPr>
                        <a:t> a </a:t>
                      </a:r>
                      <a:r>
                        <a:rPr lang="it-IT" sz="1200" b="0" i="0" u="none" strike="noStrike" dirty="0" err="1">
                          <a:solidFill>
                            <a:srgbClr val="000000"/>
                          </a:solidFill>
                          <a:effectLst/>
                          <a:latin typeface="Times New Roman" charset="0"/>
                        </a:rPr>
                        <a:t>valuable</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resource</a:t>
                      </a:r>
                      <a:endParaRPr lang="it-IT" sz="1200" dirty="0">
                        <a:effectLst/>
                      </a:endParaRPr>
                    </a:p>
                  </a:txBody>
                  <a:tcPr marL="63500" marR="63500" marT="63500" marB="63500"/>
                </a:tc>
                <a:tc>
                  <a:txBody>
                    <a:bodyPr/>
                    <a:lstStyle/>
                    <a:p>
                      <a:pPr rtl="0" fontAlgn="t">
                        <a:spcBef>
                          <a:spcPts val="0"/>
                        </a:spcBef>
                        <a:spcAft>
                          <a:spcPts val="0"/>
                        </a:spcAft>
                      </a:pPr>
                      <a:r>
                        <a:rPr lang="it-IT" sz="1200" b="0" i="0" u="none" strike="noStrike" dirty="0">
                          <a:solidFill>
                            <a:srgbClr val="000000"/>
                          </a:solidFill>
                          <a:effectLst/>
                          <a:latin typeface="Times New Roman" charset="0"/>
                        </a:rPr>
                        <a:t>Data Management Plan (Q17085509)</a:t>
                      </a:r>
                      <a:endParaRPr lang="it-IT" dirty="0">
                        <a:effectLst/>
                      </a:endParaRPr>
                    </a:p>
                  </a:txBody>
                  <a:tcPr marL="63500" marR="63500" marT="63500" marB="63500"/>
                </a:tc>
                <a:tc>
                  <a:txBody>
                    <a:bodyPr/>
                    <a:lstStyle/>
                    <a:p>
                      <a:pPr rtl="0" fontAlgn="t">
                        <a:spcBef>
                          <a:spcPts val="0"/>
                        </a:spcBef>
                        <a:spcAft>
                          <a:spcPts val="0"/>
                        </a:spcAft>
                      </a:pPr>
                      <a:r>
                        <a:rPr lang="cs-CZ" sz="1200" b="0" i="0" u="none" strike="noStrike">
                          <a:solidFill>
                            <a:srgbClr val="000000"/>
                          </a:solidFill>
                          <a:effectLst/>
                          <a:latin typeface="Times New Roman" charset="0"/>
                        </a:rPr>
                        <a:t>(Q1149776)</a:t>
                      </a:r>
                      <a:endParaRPr lang="cs-CZ">
                        <a:effectLst/>
                      </a:endParaRPr>
                    </a:p>
                    <a:p>
                      <a:pPr fontAlgn="t"/>
                      <a:r>
                        <a:rPr lang="cs-CZ">
                          <a:effectLst/>
                        </a:rPr>
                        <a:t/>
                      </a:r>
                      <a:br>
                        <a:rPr lang="cs-CZ">
                          <a:effectLst/>
                        </a:rPr>
                      </a:br>
                      <a:endParaRPr lang="cs-CZ">
                        <a:effectLst/>
                      </a:endParaRPr>
                    </a:p>
                  </a:txBody>
                  <a:tcPr marL="63500" marR="63500" marT="63500" marB="63500"/>
                </a:tc>
                <a:extLst>
                  <a:ext uri="{0D108BD9-81ED-4DB2-BD59-A6C34878D82A}">
                    <a16:rowId xmlns="" xmlns:a16="http://schemas.microsoft.com/office/drawing/2014/main" val="10003"/>
                  </a:ext>
                </a:extLst>
              </a:tr>
              <a:tr h="1033590">
                <a:tc>
                  <a:txBody>
                    <a:bodyPr/>
                    <a:lstStyle/>
                    <a:p>
                      <a:pPr rtl="0" fontAlgn="t">
                        <a:spcBef>
                          <a:spcPts val="0"/>
                        </a:spcBef>
                        <a:spcAft>
                          <a:spcPts val="0"/>
                        </a:spcAft>
                      </a:pPr>
                      <a:r>
                        <a:rPr lang="it-IT" sz="1200" b="1" i="0" u="none" strike="noStrike" dirty="0">
                          <a:solidFill>
                            <a:srgbClr val="000000"/>
                          </a:solidFill>
                          <a:effectLst/>
                          <a:latin typeface="Times New Roman" charset="0"/>
                        </a:rPr>
                        <a:t>Digital </a:t>
                      </a:r>
                      <a:r>
                        <a:rPr lang="it-IT" sz="1200" b="1" i="0" u="none" strike="noStrike" dirty="0" err="1">
                          <a:solidFill>
                            <a:srgbClr val="000000"/>
                          </a:solidFill>
                          <a:effectLst/>
                          <a:latin typeface="Times New Roman" charset="0"/>
                        </a:rPr>
                        <a:t>Preservation</a:t>
                      </a:r>
                      <a:r>
                        <a:rPr lang="it-IT" sz="1200" b="1" i="0" u="none" strike="noStrike" dirty="0">
                          <a:solidFill>
                            <a:srgbClr val="000000"/>
                          </a:solidFill>
                          <a:effectLst/>
                          <a:latin typeface="Times New Roman" charset="0"/>
                        </a:rPr>
                        <a:t> </a:t>
                      </a:r>
                      <a:endParaRPr lang="it-IT" b="1" dirty="0">
                        <a:effectLst/>
                      </a:endParaRPr>
                    </a:p>
                  </a:txBody>
                  <a:tcPr marL="63500" marR="63500" marT="63500" marB="63500"/>
                </a:tc>
                <a:tc>
                  <a:txBody>
                    <a:bodyPr/>
                    <a:lstStyle/>
                    <a:p>
                      <a:pPr rtl="0" fontAlgn="t">
                        <a:spcBef>
                          <a:spcPts val="0"/>
                        </a:spcBef>
                        <a:spcAft>
                          <a:spcPts val="0"/>
                        </a:spcAft>
                      </a:pPr>
                      <a:r>
                        <a:rPr lang="it-IT" sz="1200" b="0" i="0" u="none" strike="noStrike" dirty="0" err="1">
                          <a:solidFill>
                            <a:srgbClr val="000000"/>
                          </a:solidFill>
                          <a:effectLst/>
                          <a:latin typeface="Times New Roman" charset="0"/>
                        </a:rPr>
                        <a:t>Formal</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endeavor</a:t>
                      </a:r>
                      <a:r>
                        <a:rPr lang="it-IT" sz="1200" b="0" i="0" u="none" strike="noStrike" dirty="0">
                          <a:solidFill>
                            <a:srgbClr val="000000"/>
                          </a:solidFill>
                          <a:effectLst/>
                          <a:latin typeface="Times New Roman" charset="0"/>
                        </a:rPr>
                        <a:t> to </a:t>
                      </a:r>
                      <a:r>
                        <a:rPr lang="it-IT" sz="1200" b="0" i="0" u="none" strike="noStrike" dirty="0" err="1">
                          <a:solidFill>
                            <a:srgbClr val="000000"/>
                          </a:solidFill>
                          <a:effectLst/>
                          <a:latin typeface="Times New Roman" charset="0"/>
                        </a:rPr>
                        <a:t>ensure</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that</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digital</a:t>
                      </a:r>
                      <a:r>
                        <a:rPr lang="it-IT" sz="1200" b="0" i="0" u="none" strike="noStrike" dirty="0">
                          <a:solidFill>
                            <a:srgbClr val="000000"/>
                          </a:solidFill>
                          <a:effectLst/>
                          <a:latin typeface="Times New Roman" charset="0"/>
                        </a:rPr>
                        <a:t> information of </a:t>
                      </a:r>
                      <a:r>
                        <a:rPr lang="it-IT" sz="1200" b="0" i="0" u="none" strike="noStrike" dirty="0" err="1">
                          <a:solidFill>
                            <a:srgbClr val="000000"/>
                          </a:solidFill>
                          <a:effectLst/>
                          <a:latin typeface="Times New Roman" charset="0"/>
                        </a:rPr>
                        <a:t>continuing</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value</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remains</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accessible</a:t>
                      </a:r>
                      <a:r>
                        <a:rPr lang="it-IT" sz="1200" b="0" i="0" u="none" strike="noStrike" dirty="0">
                          <a:solidFill>
                            <a:srgbClr val="000000"/>
                          </a:solidFill>
                          <a:effectLst/>
                          <a:latin typeface="Times New Roman" charset="0"/>
                        </a:rPr>
                        <a:t> and </a:t>
                      </a:r>
                      <a:r>
                        <a:rPr lang="it-IT" sz="1200" b="0" i="0" u="none" strike="noStrike" dirty="0" err="1">
                          <a:solidFill>
                            <a:srgbClr val="000000"/>
                          </a:solidFill>
                          <a:effectLst/>
                          <a:latin typeface="Times New Roman" charset="0"/>
                        </a:rPr>
                        <a:t>usable</a:t>
                      </a:r>
                      <a:endParaRPr lang="it-IT" dirty="0">
                        <a:effectLst/>
                      </a:endParaRPr>
                    </a:p>
                  </a:txBody>
                  <a:tcPr marL="63500" marR="63500" marT="63500" marB="63500"/>
                </a:tc>
                <a:tc>
                  <a:txBody>
                    <a:bodyPr/>
                    <a:lstStyle/>
                    <a:p>
                      <a:pPr rtl="0" fontAlgn="t">
                        <a:spcBef>
                          <a:spcPts val="0"/>
                        </a:spcBef>
                        <a:spcAft>
                          <a:spcPts val="0"/>
                        </a:spcAft>
                      </a:pPr>
                      <a:r>
                        <a:rPr lang="it-IT" sz="1200" b="0" i="0" u="none" strike="noStrike" dirty="0" err="1">
                          <a:solidFill>
                            <a:srgbClr val="000000"/>
                          </a:solidFill>
                          <a:effectLst/>
                          <a:latin typeface="Times New Roman" charset="0"/>
                        </a:rPr>
                        <a:t>Preservation</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maintenance</a:t>
                      </a:r>
                      <a:r>
                        <a:rPr lang="it-IT" sz="1200" b="0" i="0" u="none" strike="noStrike" dirty="0">
                          <a:solidFill>
                            <a:srgbClr val="000000"/>
                          </a:solidFill>
                          <a:effectLst/>
                          <a:latin typeface="Times New Roman" charset="0"/>
                        </a:rPr>
                        <a:t> of </a:t>
                      </a:r>
                      <a:r>
                        <a:rPr lang="it-IT" sz="1200" b="0" i="0" u="none" strike="noStrike" dirty="0" err="1">
                          <a:solidFill>
                            <a:srgbClr val="000000"/>
                          </a:solidFill>
                          <a:effectLst/>
                          <a:latin typeface="Times New Roman" charset="0"/>
                        </a:rPr>
                        <a:t>objects</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as</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closely</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as</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possible</a:t>
                      </a:r>
                      <a:r>
                        <a:rPr lang="it-IT" sz="1200" b="0" i="0" u="none" strike="noStrike" dirty="0">
                          <a:solidFill>
                            <a:srgbClr val="000000"/>
                          </a:solidFill>
                          <a:effectLst/>
                          <a:latin typeface="Times New Roman" charset="0"/>
                        </a:rPr>
                        <a:t> to </a:t>
                      </a:r>
                      <a:r>
                        <a:rPr lang="it-IT" sz="1200" b="0" i="0" u="none" strike="noStrike" dirty="0" err="1">
                          <a:solidFill>
                            <a:srgbClr val="000000"/>
                          </a:solidFill>
                          <a:effectLst/>
                          <a:latin typeface="Times New Roman" charset="0"/>
                        </a:rPr>
                        <a:t>their</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original</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condition</a:t>
                      </a:r>
                      <a:endParaRPr lang="it-IT" dirty="0">
                        <a:effectLst/>
                      </a:endParaRPr>
                    </a:p>
                    <a:p>
                      <a:pPr rtl="0" fontAlgn="t">
                        <a:spcBef>
                          <a:spcPts val="0"/>
                        </a:spcBef>
                        <a:spcAft>
                          <a:spcPts val="0"/>
                        </a:spcAft>
                      </a:pPr>
                      <a:r>
                        <a:rPr lang="it-IT" sz="1200" b="0" i="0" u="none" strike="noStrike" dirty="0" err="1">
                          <a:solidFill>
                            <a:srgbClr val="000000"/>
                          </a:solidFill>
                          <a:effectLst/>
                          <a:latin typeface="Times New Roman" charset="0"/>
                        </a:rPr>
                        <a:t>also</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called</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conservation</a:t>
                      </a:r>
                      <a:r>
                        <a:rPr lang="it-IT" sz="1200" b="0" i="0" u="none" strike="noStrike" dirty="0">
                          <a:solidFill>
                            <a:srgbClr val="000000"/>
                          </a:solidFill>
                          <a:effectLst/>
                          <a:latin typeface="Times New Roman" charset="0"/>
                        </a:rPr>
                        <a:t> (Q1479406)</a:t>
                      </a:r>
                      <a:endParaRPr lang="it-IT" dirty="0">
                        <a:effectLst/>
                      </a:endParaRPr>
                    </a:p>
                  </a:txBody>
                  <a:tcPr marL="63500" marR="63500" marT="63500" marB="63500"/>
                </a:tc>
                <a:tc>
                  <a:txBody>
                    <a:bodyPr/>
                    <a:lstStyle/>
                    <a:p>
                      <a:pPr rtl="0" fontAlgn="t">
                        <a:spcBef>
                          <a:spcPts val="0"/>
                        </a:spcBef>
                        <a:spcAft>
                          <a:spcPts val="0"/>
                        </a:spcAft>
                      </a:pPr>
                      <a:r>
                        <a:rPr lang="cs-CZ" sz="1200" b="0" i="0" u="none" strike="noStrike" dirty="0">
                          <a:solidFill>
                            <a:srgbClr val="000000"/>
                          </a:solidFill>
                          <a:effectLst/>
                          <a:latin typeface="Times New Roman" charset="0"/>
                        </a:rPr>
                        <a:t>(Q632897)</a:t>
                      </a:r>
                      <a:endParaRPr lang="cs-CZ" dirty="0">
                        <a:effectLst/>
                      </a:endParaRPr>
                    </a:p>
                    <a:p>
                      <a:pPr fontAlgn="t"/>
                      <a:endParaRPr lang="cs-CZ" dirty="0">
                        <a:effectLst/>
                      </a:endParaRPr>
                    </a:p>
                  </a:txBody>
                  <a:tcPr marL="63500" marR="63500" marT="63500" marB="63500"/>
                </a:tc>
                <a:extLst>
                  <a:ext uri="{0D108BD9-81ED-4DB2-BD59-A6C34878D82A}">
                    <a16:rowId xmlns="" xmlns:a16="http://schemas.microsoft.com/office/drawing/2014/main" val="10004"/>
                  </a:ext>
                </a:extLst>
              </a:tr>
              <a:tr h="1057394">
                <a:tc>
                  <a:txBody>
                    <a:bodyPr/>
                    <a:lstStyle/>
                    <a:p>
                      <a:pPr rtl="0" fontAlgn="t">
                        <a:spcBef>
                          <a:spcPts val="0"/>
                        </a:spcBef>
                        <a:spcAft>
                          <a:spcPts val="0"/>
                        </a:spcAft>
                      </a:pPr>
                      <a:r>
                        <a:rPr lang="it-IT" sz="1200" b="1" i="0" u="none" strike="noStrike" dirty="0">
                          <a:solidFill>
                            <a:srgbClr val="000000"/>
                          </a:solidFill>
                          <a:effectLst/>
                          <a:latin typeface="Times New Roman" charset="0"/>
                        </a:rPr>
                        <a:t>Data Science </a:t>
                      </a:r>
                      <a:endParaRPr lang="it-IT" b="1" dirty="0">
                        <a:effectLst/>
                      </a:endParaRPr>
                    </a:p>
                    <a:p>
                      <a:pPr fontAlgn="t"/>
                      <a:endParaRPr lang="it-IT" dirty="0">
                        <a:effectLst/>
                      </a:endParaRPr>
                    </a:p>
                  </a:txBody>
                  <a:tcPr marL="63500" marR="63500" marT="63500" marB="63500"/>
                </a:tc>
                <a:tc>
                  <a:txBody>
                    <a:bodyPr/>
                    <a:lstStyle/>
                    <a:p>
                      <a:pPr rtl="0" fontAlgn="t">
                        <a:spcBef>
                          <a:spcPts val="0"/>
                        </a:spcBef>
                        <a:spcAft>
                          <a:spcPts val="0"/>
                        </a:spcAft>
                      </a:pPr>
                      <a:r>
                        <a:rPr lang="it-IT" sz="1200" b="0" i="0" u="none" strike="noStrike" dirty="0" err="1">
                          <a:solidFill>
                            <a:srgbClr val="000000"/>
                          </a:solidFill>
                          <a:effectLst/>
                          <a:latin typeface="Times New Roman" charset="0"/>
                        </a:rPr>
                        <a:t>Interdisciplinary</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field</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about</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processes</a:t>
                      </a:r>
                      <a:r>
                        <a:rPr lang="it-IT" sz="1200" b="0" i="0" u="none" strike="noStrike" dirty="0">
                          <a:solidFill>
                            <a:srgbClr val="000000"/>
                          </a:solidFill>
                          <a:effectLst/>
                          <a:latin typeface="Times New Roman" charset="0"/>
                        </a:rPr>
                        <a:t> and </a:t>
                      </a:r>
                      <a:r>
                        <a:rPr lang="it-IT" sz="1200" b="0" i="0" u="none" strike="noStrike" dirty="0" err="1">
                          <a:solidFill>
                            <a:srgbClr val="000000"/>
                          </a:solidFill>
                          <a:effectLst/>
                          <a:latin typeface="Times New Roman" charset="0"/>
                        </a:rPr>
                        <a:t>systems</a:t>
                      </a:r>
                      <a:r>
                        <a:rPr lang="it-IT" sz="1200" b="0" i="0" u="none" strike="noStrike" dirty="0">
                          <a:solidFill>
                            <a:srgbClr val="000000"/>
                          </a:solidFill>
                          <a:effectLst/>
                          <a:latin typeface="Times New Roman" charset="0"/>
                        </a:rPr>
                        <a:t> to </a:t>
                      </a:r>
                      <a:r>
                        <a:rPr lang="it-IT" sz="1200" b="0" i="0" u="none" strike="noStrike" dirty="0" err="1">
                          <a:solidFill>
                            <a:srgbClr val="000000"/>
                          </a:solidFill>
                          <a:effectLst/>
                          <a:latin typeface="Times New Roman" charset="0"/>
                        </a:rPr>
                        <a:t>extract</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knowledge</a:t>
                      </a:r>
                      <a:r>
                        <a:rPr lang="it-IT" sz="1200" b="0" i="0" u="none" strike="noStrike" dirty="0">
                          <a:solidFill>
                            <a:srgbClr val="000000"/>
                          </a:solidFill>
                          <a:effectLst/>
                          <a:latin typeface="Times New Roman" charset="0"/>
                        </a:rPr>
                        <a:t> or </a:t>
                      </a:r>
                      <a:r>
                        <a:rPr lang="it-IT" sz="1200" b="0" i="0" u="none" strike="noStrike" dirty="0" err="1">
                          <a:solidFill>
                            <a:srgbClr val="000000"/>
                          </a:solidFill>
                          <a:effectLst/>
                          <a:latin typeface="Times New Roman" charset="0"/>
                        </a:rPr>
                        <a:t>insights</a:t>
                      </a:r>
                      <a:r>
                        <a:rPr lang="it-IT" sz="1200" b="0" i="0" u="none" strike="noStrike" dirty="0">
                          <a:solidFill>
                            <a:srgbClr val="000000"/>
                          </a:solidFill>
                          <a:effectLst/>
                          <a:latin typeface="Times New Roman" charset="0"/>
                        </a:rPr>
                        <a:t> from data</a:t>
                      </a:r>
                      <a:endParaRPr lang="it-IT" dirty="0">
                        <a:effectLst/>
                      </a:endParaRPr>
                    </a:p>
                  </a:txBody>
                  <a:tcPr marL="63500" marR="63500" marT="63500" marB="63500"/>
                </a:tc>
                <a:tc>
                  <a:txBody>
                    <a:bodyPr/>
                    <a:lstStyle/>
                    <a:p>
                      <a:pPr rtl="0" fontAlgn="t">
                        <a:spcBef>
                          <a:spcPts val="0"/>
                        </a:spcBef>
                        <a:spcAft>
                          <a:spcPts val="0"/>
                        </a:spcAft>
                      </a:pPr>
                      <a:r>
                        <a:rPr lang="it-IT" sz="1200" b="0" i="0" u="none" strike="noStrike" dirty="0">
                          <a:solidFill>
                            <a:srgbClr val="000000"/>
                          </a:solidFill>
                          <a:effectLst/>
                          <a:latin typeface="Times New Roman" charset="0"/>
                        </a:rPr>
                        <a:t>Data </a:t>
                      </a:r>
                      <a:r>
                        <a:rPr lang="it-IT" sz="1200" b="0" i="0" u="none" strike="noStrike" dirty="0" err="1">
                          <a:solidFill>
                            <a:srgbClr val="000000"/>
                          </a:solidFill>
                          <a:effectLst/>
                          <a:latin typeface="Times New Roman" charset="0"/>
                        </a:rPr>
                        <a:t>Scientist</a:t>
                      </a:r>
                      <a:r>
                        <a:rPr lang="it-IT" sz="1200" b="0" i="0" u="none" strike="noStrike" dirty="0">
                          <a:solidFill>
                            <a:srgbClr val="000000"/>
                          </a:solidFill>
                          <a:effectLst/>
                          <a:latin typeface="Times New Roman" charset="0"/>
                        </a:rPr>
                        <a:t>:  a </a:t>
                      </a:r>
                      <a:r>
                        <a:rPr lang="it-IT" sz="1200" b="0" i="0" u="none" strike="noStrike" dirty="0" err="1">
                          <a:solidFill>
                            <a:srgbClr val="000000"/>
                          </a:solidFill>
                          <a:effectLst/>
                          <a:latin typeface="Times New Roman" charset="0"/>
                        </a:rPr>
                        <a:t>person</a:t>
                      </a:r>
                      <a:r>
                        <a:rPr lang="it-IT" sz="1200" b="0" i="0" u="none" strike="noStrike" dirty="0">
                          <a:solidFill>
                            <a:srgbClr val="000000"/>
                          </a:solidFill>
                          <a:effectLst/>
                          <a:latin typeface="Times New Roman" charset="0"/>
                        </a:rPr>
                        <a:t> </a:t>
                      </a:r>
                      <a:r>
                        <a:rPr lang="it-IT" sz="1200" b="0" i="0" u="none" strike="noStrike" dirty="0" err="1">
                          <a:solidFill>
                            <a:srgbClr val="000000"/>
                          </a:solidFill>
                          <a:effectLst/>
                          <a:latin typeface="Times New Roman" charset="0"/>
                        </a:rPr>
                        <a:t>studying</a:t>
                      </a:r>
                      <a:r>
                        <a:rPr lang="it-IT" sz="1200" b="0" i="0" u="none" strike="noStrike" dirty="0">
                          <a:solidFill>
                            <a:srgbClr val="000000"/>
                          </a:solidFill>
                          <a:effectLst/>
                          <a:latin typeface="Times New Roman" charset="0"/>
                        </a:rPr>
                        <a:t> and </a:t>
                      </a:r>
                      <a:r>
                        <a:rPr lang="it-IT" sz="1200" b="0" i="0" u="none" strike="noStrike" dirty="0" err="1">
                          <a:solidFill>
                            <a:srgbClr val="000000"/>
                          </a:solidFill>
                          <a:effectLst/>
                          <a:latin typeface="Times New Roman" charset="0"/>
                        </a:rPr>
                        <a:t>working</a:t>
                      </a:r>
                      <a:r>
                        <a:rPr lang="it-IT" sz="1200" b="0" i="0" u="none" strike="noStrike" dirty="0">
                          <a:solidFill>
                            <a:srgbClr val="000000"/>
                          </a:solidFill>
                          <a:effectLst/>
                          <a:latin typeface="Times New Roman" charset="0"/>
                        </a:rPr>
                        <a:t> with data (Q29169143)</a:t>
                      </a:r>
                      <a:endParaRPr lang="it-IT" dirty="0">
                        <a:effectLst/>
                      </a:endParaRPr>
                    </a:p>
                  </a:txBody>
                  <a:tcPr marL="63500" marR="63500" marT="63500" marB="63500"/>
                </a:tc>
                <a:tc>
                  <a:txBody>
                    <a:bodyPr/>
                    <a:lstStyle/>
                    <a:p>
                      <a:pPr rtl="0" fontAlgn="t">
                        <a:spcBef>
                          <a:spcPts val="0"/>
                        </a:spcBef>
                        <a:spcAft>
                          <a:spcPts val="0"/>
                        </a:spcAft>
                      </a:pPr>
                      <a:r>
                        <a:rPr lang="is-IS" sz="1200" b="0" i="0" u="none" strike="noStrike" dirty="0">
                          <a:solidFill>
                            <a:srgbClr val="000000"/>
                          </a:solidFill>
                          <a:effectLst/>
                          <a:latin typeface="Times New Roman" charset="0"/>
                        </a:rPr>
                        <a:t>(Q2374463)</a:t>
                      </a:r>
                      <a:endParaRPr lang="is-IS" dirty="0">
                        <a:effectLst/>
                      </a:endParaRPr>
                    </a:p>
                    <a:p>
                      <a:pPr fontAlgn="t"/>
                      <a:r>
                        <a:rPr lang="is-IS" dirty="0">
                          <a:effectLst/>
                        </a:rPr>
                        <a:t/>
                      </a:r>
                      <a:br>
                        <a:rPr lang="is-IS" dirty="0">
                          <a:effectLst/>
                        </a:rPr>
                      </a:br>
                      <a:endParaRPr lang="is-IS" dirty="0">
                        <a:effectLst/>
                      </a:endParaRPr>
                    </a:p>
                  </a:txBody>
                  <a:tcPr marL="63500" marR="63500" marT="63500" marB="63500"/>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12698709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0" y="1143000"/>
            <a:ext cx="9144000" cy="228600"/>
          </a:xfrm>
          <a:prstGeom prst="rect">
            <a:avLst/>
          </a:prstGeom>
          <a:noFill/>
        </p:spPr>
        <p:txBody>
          <a:bodyPr wrap="square" lIns="0" tIns="0" rIns="0" bIns="0" rtlCol="0">
            <a:noAutofit/>
          </a:bodyPr>
          <a:lstStyle/>
          <a:p>
            <a:pPr algn="ctr"/>
            <a:r>
              <a:rPr lang="en-US" sz="1600" b="1" dirty="0" smtClean="0"/>
              <a:t>Vocabulary and the </a:t>
            </a:r>
            <a:r>
              <a:rPr lang="en-US" sz="1600" b="1" dirty="0"/>
              <a:t>data lifecycle</a:t>
            </a:r>
          </a:p>
        </p:txBody>
      </p:sp>
      <p:sp>
        <p:nvSpPr>
          <p:cNvPr id="19" name="TextBox 18"/>
          <p:cNvSpPr txBox="1"/>
          <p:nvPr/>
        </p:nvSpPr>
        <p:spPr>
          <a:xfrm>
            <a:off x="914400" y="4343400"/>
            <a:ext cx="3276600" cy="2133600"/>
          </a:xfrm>
          <a:prstGeom prst="rect">
            <a:avLst/>
          </a:prstGeom>
          <a:noFill/>
        </p:spPr>
        <p:txBody>
          <a:bodyPr wrap="square" lIns="0" tIns="0" rIns="0" bIns="0" rtlCol="0">
            <a:noAutofit/>
          </a:bodyPr>
          <a:lstStyle/>
          <a:p>
            <a:pPr algn="ctr"/>
            <a:endParaRPr lang="en-US" sz="400" b="1" dirty="0"/>
          </a:p>
          <a:p>
            <a:pPr>
              <a:buFont typeface="Arial" pitchFamily="34" charset="0"/>
              <a:buChar char="•"/>
            </a:pPr>
            <a:r>
              <a:rPr lang="en-US" sz="1600" dirty="0"/>
              <a:t> </a:t>
            </a:r>
            <a:r>
              <a:rPr lang="en-US" sz="1200" i="1" dirty="0"/>
              <a:t>Always</a:t>
            </a:r>
            <a:r>
              <a:rPr lang="en-US" sz="1200" dirty="0"/>
              <a:t> concerned about data quality </a:t>
            </a:r>
          </a:p>
          <a:p>
            <a:pPr>
              <a:buFont typeface="Arial" pitchFamily="34" charset="0"/>
              <a:buChar char="•"/>
            </a:pPr>
            <a:r>
              <a:rPr lang="en-US" sz="1200" i="1" dirty="0"/>
              <a:t> Always</a:t>
            </a:r>
            <a:r>
              <a:rPr lang="en-US" sz="1200" dirty="0"/>
              <a:t> working </a:t>
            </a:r>
            <a:r>
              <a:rPr lang="en-US" sz="1200" i="1" dirty="0"/>
              <a:t>directly</a:t>
            </a:r>
            <a:r>
              <a:rPr lang="en-US" sz="1200" dirty="0"/>
              <a:t> with</a:t>
            </a:r>
          </a:p>
          <a:p>
            <a:pPr lvl="1">
              <a:buFont typeface="Arial" pitchFamily="34" charset="0"/>
              <a:buChar char="•"/>
            </a:pPr>
            <a:r>
              <a:rPr lang="en-US" sz="1200" dirty="0"/>
              <a:t> people</a:t>
            </a:r>
          </a:p>
          <a:p>
            <a:pPr lvl="1">
              <a:buFont typeface="Arial" pitchFamily="34" charset="0"/>
              <a:buChar char="•"/>
            </a:pPr>
            <a:r>
              <a:rPr lang="en-US" sz="1200" dirty="0"/>
              <a:t> data/digital objects</a:t>
            </a:r>
          </a:p>
          <a:p>
            <a:pPr lvl="1">
              <a:buFont typeface="Arial" pitchFamily="34" charset="0"/>
              <a:buChar char="•"/>
            </a:pPr>
            <a:r>
              <a:rPr lang="en-US" sz="1200" dirty="0"/>
              <a:t> both</a:t>
            </a:r>
          </a:p>
          <a:p>
            <a:pPr>
              <a:buFont typeface="Arial" pitchFamily="34" charset="0"/>
              <a:buChar char="•"/>
            </a:pPr>
            <a:r>
              <a:rPr lang="en-US" sz="1200" dirty="0"/>
              <a:t> </a:t>
            </a:r>
            <a:r>
              <a:rPr lang="en-US" sz="1200" i="1" dirty="0"/>
              <a:t>Often</a:t>
            </a:r>
            <a:r>
              <a:rPr lang="en-US" sz="1200" dirty="0"/>
              <a:t> working with higher-level</a:t>
            </a:r>
          </a:p>
          <a:p>
            <a:pPr lvl="1">
              <a:buFont typeface="Arial" pitchFamily="34" charset="0"/>
              <a:buChar char="•"/>
            </a:pPr>
            <a:r>
              <a:rPr lang="en-US" sz="1200" dirty="0"/>
              <a:t> policy/planning</a:t>
            </a:r>
          </a:p>
          <a:p>
            <a:pPr lvl="1">
              <a:buFont typeface="Arial" pitchFamily="34" charset="0"/>
              <a:buChar char="•"/>
            </a:pPr>
            <a:r>
              <a:rPr lang="en-US" sz="1200" dirty="0"/>
              <a:t> workflow design</a:t>
            </a:r>
          </a:p>
        </p:txBody>
      </p:sp>
      <p:sp>
        <p:nvSpPr>
          <p:cNvPr id="14" name="TextBox 13"/>
          <p:cNvSpPr txBox="1"/>
          <p:nvPr/>
        </p:nvSpPr>
        <p:spPr>
          <a:xfrm>
            <a:off x="457200" y="2895600"/>
            <a:ext cx="2194560" cy="153888"/>
          </a:xfrm>
          <a:prstGeom prst="rect">
            <a:avLst/>
          </a:prstGeom>
          <a:noFill/>
        </p:spPr>
        <p:txBody>
          <a:bodyPr wrap="square" lIns="0" tIns="0" rIns="0" bIns="0" rtlCol="0">
            <a:noAutofit/>
          </a:bodyPr>
          <a:lstStyle/>
          <a:p>
            <a:pPr algn="ctr"/>
            <a:r>
              <a:rPr lang="en-US" sz="1600" b="1" dirty="0"/>
              <a:t>“Data librarian”</a:t>
            </a:r>
          </a:p>
        </p:txBody>
      </p:sp>
      <p:sp>
        <p:nvSpPr>
          <p:cNvPr id="15" name="TextBox 14"/>
          <p:cNvSpPr txBox="1"/>
          <p:nvPr/>
        </p:nvSpPr>
        <p:spPr>
          <a:xfrm>
            <a:off x="2377440" y="2895600"/>
            <a:ext cx="2194560" cy="153888"/>
          </a:xfrm>
          <a:prstGeom prst="rect">
            <a:avLst/>
          </a:prstGeom>
          <a:noFill/>
        </p:spPr>
        <p:txBody>
          <a:bodyPr wrap="square" lIns="0" tIns="0" rIns="0" bIns="0" rtlCol="0">
            <a:noAutofit/>
          </a:bodyPr>
          <a:lstStyle/>
          <a:p>
            <a:pPr algn="ctr"/>
            <a:r>
              <a:rPr lang="en-US" sz="1600" b="1" dirty="0"/>
              <a:t>“Data manager”</a:t>
            </a:r>
          </a:p>
        </p:txBody>
      </p:sp>
      <p:sp>
        <p:nvSpPr>
          <p:cNvPr id="16" name="TextBox 15"/>
          <p:cNvSpPr txBox="1"/>
          <p:nvPr/>
        </p:nvSpPr>
        <p:spPr>
          <a:xfrm>
            <a:off x="4389120" y="2895600"/>
            <a:ext cx="2194560" cy="153888"/>
          </a:xfrm>
          <a:prstGeom prst="rect">
            <a:avLst/>
          </a:prstGeom>
          <a:noFill/>
        </p:spPr>
        <p:txBody>
          <a:bodyPr wrap="square" lIns="0" tIns="0" rIns="0" bIns="0" rtlCol="0">
            <a:noAutofit/>
          </a:bodyPr>
          <a:lstStyle/>
          <a:p>
            <a:pPr algn="ctr"/>
            <a:r>
              <a:rPr lang="en-US" sz="1600" b="1" dirty="0"/>
              <a:t>“Data scientist”</a:t>
            </a:r>
          </a:p>
        </p:txBody>
      </p:sp>
      <p:sp>
        <p:nvSpPr>
          <p:cNvPr id="17" name="TextBox 16"/>
          <p:cNvSpPr txBox="1"/>
          <p:nvPr/>
        </p:nvSpPr>
        <p:spPr>
          <a:xfrm>
            <a:off x="6400800" y="2895600"/>
            <a:ext cx="2194560" cy="153888"/>
          </a:xfrm>
          <a:prstGeom prst="rect">
            <a:avLst/>
          </a:prstGeom>
          <a:noFill/>
        </p:spPr>
        <p:txBody>
          <a:bodyPr wrap="square" lIns="0" tIns="0" rIns="0" bIns="0" rtlCol="0">
            <a:noAutofit/>
          </a:bodyPr>
          <a:lstStyle/>
          <a:p>
            <a:pPr algn="ctr"/>
            <a:r>
              <a:rPr lang="en-US" sz="1600" b="1" dirty="0"/>
              <a:t>“Data services librarian”</a:t>
            </a:r>
          </a:p>
        </p:txBody>
      </p:sp>
      <p:sp>
        <p:nvSpPr>
          <p:cNvPr id="31" name="TextBox 30"/>
          <p:cNvSpPr txBox="1"/>
          <p:nvPr/>
        </p:nvSpPr>
        <p:spPr>
          <a:xfrm>
            <a:off x="762000" y="1676400"/>
            <a:ext cx="1554480" cy="1005840"/>
          </a:xfrm>
          <a:prstGeom prst="rect">
            <a:avLst/>
          </a:prstGeom>
          <a:solidFill>
            <a:schemeClr val="bg1"/>
          </a:solidFill>
          <a:ln w="12700" cmpd="sng">
            <a:solidFill>
              <a:schemeClr val="bg1">
                <a:lumMod val="50000"/>
              </a:schemeClr>
            </a:solidFill>
          </a:ln>
          <a:effectLst>
            <a:outerShdw blurRad="50800" dist="38100" dir="2700000" algn="tl" rotWithShape="0">
              <a:prstClr val="black">
                <a:alpha val="40000"/>
              </a:prstClr>
            </a:outerShdw>
          </a:effectLst>
        </p:spPr>
        <p:txBody>
          <a:bodyPr wrap="square" lIns="0" rIns="0" bIns="0" rtlCol="0">
            <a:noAutofit/>
          </a:bodyPr>
          <a:lstStyle/>
          <a:p>
            <a:pPr algn="ctr"/>
            <a:r>
              <a:rPr lang="en-US" b="1" dirty="0"/>
              <a:t>Data design</a:t>
            </a:r>
          </a:p>
          <a:p>
            <a:pPr algn="ctr"/>
            <a:r>
              <a:rPr lang="en-US" b="1" dirty="0"/>
              <a:t>and</a:t>
            </a:r>
          </a:p>
          <a:p>
            <a:pPr algn="ctr"/>
            <a:r>
              <a:rPr lang="en-US" b="1" dirty="0"/>
              <a:t>capture</a:t>
            </a:r>
          </a:p>
        </p:txBody>
      </p:sp>
      <p:sp>
        <p:nvSpPr>
          <p:cNvPr id="32" name="TextBox 31"/>
          <p:cNvSpPr txBox="1"/>
          <p:nvPr/>
        </p:nvSpPr>
        <p:spPr>
          <a:xfrm>
            <a:off x="2743200" y="1676400"/>
            <a:ext cx="1554480" cy="1005840"/>
          </a:xfrm>
          <a:prstGeom prst="rect">
            <a:avLst/>
          </a:prstGeom>
          <a:solidFill>
            <a:schemeClr val="bg1"/>
          </a:solidFill>
          <a:ln w="12700" cmpd="sng">
            <a:solidFill>
              <a:schemeClr val="bg1">
                <a:lumMod val="50000"/>
              </a:schemeClr>
            </a:solidFill>
          </a:ln>
          <a:effectLst>
            <a:outerShdw blurRad="50800" dist="38100" dir="2700000" algn="tl" rotWithShape="0">
              <a:prstClr val="black">
                <a:alpha val="40000"/>
              </a:prstClr>
            </a:outerShdw>
          </a:effectLst>
        </p:spPr>
        <p:txBody>
          <a:bodyPr wrap="square" lIns="0" rIns="0" bIns="0" rtlCol="0">
            <a:noAutofit/>
          </a:bodyPr>
          <a:lstStyle/>
          <a:p>
            <a:pPr algn="ctr"/>
            <a:r>
              <a:rPr lang="en-US" b="1" dirty="0"/>
              <a:t>Data storage</a:t>
            </a:r>
          </a:p>
          <a:p>
            <a:pPr algn="ctr"/>
            <a:r>
              <a:rPr lang="en-US" b="1" dirty="0"/>
              <a:t>and management</a:t>
            </a:r>
          </a:p>
        </p:txBody>
      </p:sp>
      <p:sp>
        <p:nvSpPr>
          <p:cNvPr id="33" name="TextBox 32"/>
          <p:cNvSpPr txBox="1"/>
          <p:nvPr/>
        </p:nvSpPr>
        <p:spPr>
          <a:xfrm>
            <a:off x="4724400" y="1676400"/>
            <a:ext cx="1554480" cy="1005840"/>
          </a:xfrm>
          <a:prstGeom prst="rect">
            <a:avLst/>
          </a:prstGeom>
          <a:solidFill>
            <a:schemeClr val="bg1"/>
          </a:solidFill>
          <a:ln w="12700" cmpd="sng">
            <a:solidFill>
              <a:schemeClr val="bg1">
                <a:lumMod val="50000"/>
              </a:schemeClr>
            </a:solidFill>
          </a:ln>
          <a:effectLst>
            <a:outerShdw blurRad="50800" dist="38100" dir="2700000" algn="tl" rotWithShape="0">
              <a:prstClr val="black">
                <a:alpha val="40000"/>
              </a:prstClr>
            </a:outerShdw>
          </a:effectLst>
        </p:spPr>
        <p:txBody>
          <a:bodyPr wrap="square" lIns="0" rIns="0" bIns="0" rtlCol="0">
            <a:noAutofit/>
          </a:bodyPr>
          <a:lstStyle/>
          <a:p>
            <a:pPr algn="ctr"/>
            <a:r>
              <a:rPr lang="en-US" b="1" dirty="0"/>
              <a:t>Data analysis and visualization</a:t>
            </a:r>
          </a:p>
        </p:txBody>
      </p:sp>
      <p:sp>
        <p:nvSpPr>
          <p:cNvPr id="34" name="TextBox 33"/>
          <p:cNvSpPr txBox="1"/>
          <p:nvPr/>
        </p:nvSpPr>
        <p:spPr>
          <a:xfrm>
            <a:off x="6705600" y="1676400"/>
            <a:ext cx="1554480" cy="1005840"/>
          </a:xfrm>
          <a:prstGeom prst="rect">
            <a:avLst/>
          </a:prstGeom>
          <a:solidFill>
            <a:schemeClr val="bg1"/>
          </a:solidFill>
          <a:ln w="12700" cmpd="sng">
            <a:solidFill>
              <a:schemeClr val="bg1">
                <a:lumMod val="50000"/>
              </a:schemeClr>
            </a:solidFill>
          </a:ln>
          <a:effectLst>
            <a:outerShdw blurRad="50800" dist="38100" dir="2700000" algn="tl" rotWithShape="0">
              <a:prstClr val="black">
                <a:alpha val="40000"/>
              </a:prstClr>
            </a:outerShdw>
          </a:effectLst>
        </p:spPr>
        <p:txBody>
          <a:bodyPr wrap="square" lIns="0" rIns="0" bIns="0" rtlCol="0">
            <a:noAutofit/>
          </a:bodyPr>
          <a:lstStyle/>
          <a:p>
            <a:pPr algn="ctr"/>
            <a:r>
              <a:rPr lang="en-US" b="1" dirty="0"/>
              <a:t>Data discovery and consumption</a:t>
            </a:r>
          </a:p>
        </p:txBody>
      </p:sp>
      <p:cxnSp>
        <p:nvCxnSpPr>
          <p:cNvPr id="35" name="Straight Arrow Connector 34"/>
          <p:cNvCxnSpPr/>
          <p:nvPr/>
        </p:nvCxnSpPr>
        <p:spPr>
          <a:xfrm>
            <a:off x="2377440" y="2179320"/>
            <a:ext cx="304800"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4358640" y="2179320"/>
            <a:ext cx="304800"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6339840" y="2179320"/>
            <a:ext cx="304800"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38" name="Right Brace 37"/>
          <p:cNvSpPr/>
          <p:nvPr/>
        </p:nvSpPr>
        <p:spPr>
          <a:xfrm rot="5400000">
            <a:off x="2324100" y="2247900"/>
            <a:ext cx="457200" cy="2362200"/>
          </a:xfrm>
          <a:prstGeom prst="rightBrace">
            <a:avLst>
              <a:gd name="adj1" fmla="val 8333"/>
              <a:gd name="adj2" fmla="val 5339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0" name="TextBox 39"/>
          <p:cNvSpPr txBox="1"/>
          <p:nvPr/>
        </p:nvSpPr>
        <p:spPr>
          <a:xfrm>
            <a:off x="5256217" y="4175760"/>
            <a:ext cx="3200400" cy="1676400"/>
          </a:xfrm>
          <a:prstGeom prst="rect">
            <a:avLst/>
          </a:prstGeom>
          <a:noFill/>
          <a:ln w="12700">
            <a:solidFill>
              <a:schemeClr val="tx1"/>
            </a:solidFill>
          </a:ln>
        </p:spPr>
        <p:txBody>
          <a:bodyPr wrap="square" lIns="182880" tIns="45720" rIns="182880" bIns="91440" rtlCol="0">
            <a:noAutofit/>
          </a:bodyPr>
          <a:lstStyle/>
          <a:p>
            <a:pPr algn="ctr"/>
            <a:r>
              <a:rPr lang="en-US" sz="1200" b="1" dirty="0"/>
              <a:t>“Curator”</a:t>
            </a:r>
          </a:p>
          <a:p>
            <a:pPr algn="ctr"/>
            <a:endParaRPr lang="en-US" sz="1200" b="1" dirty="0"/>
          </a:p>
          <a:p>
            <a:pPr>
              <a:buFont typeface="Arial" pitchFamily="34" charset="0"/>
              <a:buChar char="•"/>
            </a:pPr>
            <a:r>
              <a:rPr lang="en-US" sz="1200" dirty="0"/>
              <a:t> Latin </a:t>
            </a:r>
            <a:r>
              <a:rPr lang="en-US" sz="1200" i="1" dirty="0"/>
              <a:t>curare:</a:t>
            </a:r>
            <a:r>
              <a:rPr lang="en-US" sz="1200" dirty="0"/>
              <a:t> “to take care of”</a:t>
            </a:r>
          </a:p>
          <a:p>
            <a:pPr>
              <a:buFont typeface="Arial" pitchFamily="34" charset="0"/>
              <a:buChar char="•"/>
            </a:pPr>
            <a:r>
              <a:rPr lang="en-US" sz="1200" dirty="0"/>
              <a:t> Also “to cure”</a:t>
            </a:r>
          </a:p>
          <a:p>
            <a:pPr>
              <a:buFont typeface="Arial" pitchFamily="34" charset="0"/>
              <a:buChar char="•"/>
            </a:pPr>
            <a:r>
              <a:rPr lang="en-US" sz="1200" dirty="0"/>
              <a:t> “Overseer, manager, guardian”</a:t>
            </a:r>
          </a:p>
          <a:p>
            <a:pPr>
              <a:buFont typeface="Arial" pitchFamily="34" charset="0"/>
              <a:buChar char="•"/>
            </a:pPr>
            <a:r>
              <a:rPr lang="en-US" sz="1200" dirty="0"/>
              <a:t> Originally caring for minors or</a:t>
            </a:r>
          </a:p>
          <a:p>
            <a:r>
              <a:rPr lang="en-US" sz="1200" dirty="0"/>
              <a:t>   disabled persons</a:t>
            </a:r>
          </a:p>
        </p:txBody>
      </p:sp>
      <p:cxnSp>
        <p:nvCxnSpPr>
          <p:cNvPr id="43" name="Elbow Connector 42"/>
          <p:cNvCxnSpPr/>
          <p:nvPr/>
        </p:nvCxnSpPr>
        <p:spPr>
          <a:xfrm rot="10800000" flipV="1">
            <a:off x="3886200" y="2209800"/>
            <a:ext cx="4572000" cy="1752600"/>
          </a:xfrm>
          <a:prstGeom prst="bentConnector3">
            <a:avLst>
              <a:gd name="adj1" fmla="val -8983"/>
            </a:avLst>
          </a:prstGeom>
          <a:ln w="19050">
            <a:solidFill>
              <a:schemeClr val="tx1"/>
            </a:solidFill>
            <a:prstDash val="dash"/>
            <a:tailEnd type="triangle" w="lg" len="lg"/>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1600200" y="3733800"/>
            <a:ext cx="1752600" cy="457200"/>
          </a:xfrm>
          <a:prstGeom prst="rect">
            <a:avLst/>
          </a:prstGeom>
          <a:solidFill>
            <a:schemeClr val="bg1"/>
          </a:solidFill>
          <a:ln w="12700">
            <a:solidFill>
              <a:schemeClr val="bg1">
                <a:lumMod val="50000"/>
              </a:schemeClr>
            </a:solidFill>
          </a:ln>
        </p:spPr>
        <p:txBody>
          <a:bodyPr wrap="square" lIns="182880" tIns="91440" rIns="182880" bIns="91440" rtlCol="0">
            <a:noAutofit/>
          </a:bodyPr>
          <a:lstStyle/>
          <a:p>
            <a:pPr algn="ctr"/>
            <a:r>
              <a:rPr lang="en-US" sz="1600" b="1" dirty="0"/>
              <a:t>“Data curator”</a:t>
            </a:r>
          </a:p>
        </p:txBody>
      </p:sp>
      <p:sp>
        <p:nvSpPr>
          <p:cNvPr id="60" name="TextBox 59"/>
          <p:cNvSpPr txBox="1"/>
          <p:nvPr/>
        </p:nvSpPr>
        <p:spPr>
          <a:xfrm>
            <a:off x="0" y="6477000"/>
            <a:ext cx="9144000" cy="381000"/>
          </a:xfrm>
          <a:prstGeom prst="rect">
            <a:avLst/>
          </a:prstGeom>
          <a:noFill/>
        </p:spPr>
        <p:txBody>
          <a:bodyPr wrap="square" lIns="91440" tIns="0" rIns="0" bIns="91440" rtlCol="0">
            <a:noAutofit/>
          </a:bodyPr>
          <a:lstStyle/>
          <a:p>
            <a:r>
              <a:rPr lang="en-US" sz="1000" b="1" i="1" dirty="0"/>
              <a:t>Please note: all analyses and results are preliminary and may change as our research advances</a:t>
            </a:r>
            <a:r>
              <a:rPr lang="en-US" sz="1000" b="1" dirty="0"/>
              <a:t>. </a:t>
            </a:r>
          </a:p>
          <a:p>
            <a:r>
              <a:rPr lang="en-US" sz="1000" b="1" dirty="0"/>
              <a:t>Lifecycle typology adapted from Matthew Mayernik, Research Data Services Specialist, NCAR.</a:t>
            </a:r>
            <a:endParaRPr lang="en-US" sz="1000" b="1" i="1" dirty="0"/>
          </a:p>
        </p:txBody>
      </p:sp>
      <p:sp>
        <p:nvSpPr>
          <p:cNvPr id="2" name="TextBox 1"/>
          <p:cNvSpPr txBox="1"/>
          <p:nvPr/>
        </p:nvSpPr>
        <p:spPr>
          <a:xfrm>
            <a:off x="4735525" y="3665485"/>
            <a:ext cx="3524555" cy="276999"/>
          </a:xfrm>
          <a:prstGeom prst="rect">
            <a:avLst/>
          </a:prstGeom>
          <a:noFill/>
        </p:spPr>
        <p:txBody>
          <a:bodyPr wrap="none" rtlCol="0">
            <a:spAutoFit/>
          </a:bodyPr>
          <a:lstStyle/>
          <a:p>
            <a:r>
              <a:rPr lang="en-US" sz="1200" dirty="0"/>
              <a:t>(end of lifecycle is driving everything that proceeds it)</a:t>
            </a:r>
          </a:p>
        </p:txBody>
      </p:sp>
    </p:spTree>
    <p:extLst>
      <p:ext uri="{BB962C8B-B14F-4D97-AF65-F5344CB8AC3E}">
        <p14:creationId xmlns:p14="http://schemas.microsoft.com/office/powerpoint/2010/main" val="1860246183"/>
      </p:ext>
    </p:extLst>
  </p:cSld>
  <p:clrMapOvr>
    <a:masterClrMapping/>
  </p:clrMapOvr>
  <mc:AlternateContent xmlns:mc="http://schemas.openxmlformats.org/markup-compatibility/2006" xmlns:p14="http://schemas.microsoft.com/office/powerpoint/2010/main">
    <mc:Choice Requires="p14">
      <p:transition spd="slow" p14:dur="2000" advTm="289739"/>
    </mc:Choice>
    <mc:Fallback xmlns="">
      <p:transition spd="slow" advTm="289739"/>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841" y="457200"/>
            <a:ext cx="8542317" cy="914400"/>
          </a:xfrm>
        </p:spPr>
        <p:txBody>
          <a:bodyPr>
            <a:normAutofit/>
          </a:bodyPr>
          <a:lstStyle/>
          <a:p>
            <a:r>
              <a:rPr lang="en-US" b="1" dirty="0"/>
              <a:t>Content Analysis: Data Curation</a:t>
            </a:r>
          </a:p>
        </p:txBody>
      </p:sp>
      <p:sp>
        <p:nvSpPr>
          <p:cNvPr id="3" name="Content Placeholder 2"/>
          <p:cNvSpPr>
            <a:spLocks noGrp="1"/>
          </p:cNvSpPr>
          <p:nvPr>
            <p:ph idx="1"/>
          </p:nvPr>
        </p:nvSpPr>
        <p:spPr>
          <a:xfrm>
            <a:off x="4876800" y="4800600"/>
            <a:ext cx="3733800" cy="1143000"/>
          </a:xfrm>
        </p:spPr>
        <p:txBody>
          <a:bodyPr lIns="0" rIns="0">
            <a:noAutofit/>
          </a:bodyPr>
          <a:lstStyle/>
          <a:p>
            <a:pPr marL="169863" indent="-169863"/>
            <a:r>
              <a:rPr lang="en-US" sz="1800" b="1" dirty="0"/>
              <a:t>Diverse array of titles</a:t>
            </a:r>
          </a:p>
          <a:p>
            <a:pPr marL="169863" indent="-169863"/>
            <a:r>
              <a:rPr lang="en-US" sz="1800" b="1" dirty="0"/>
              <a:t>54% “primary”</a:t>
            </a:r>
          </a:p>
          <a:p>
            <a:pPr marL="169863" indent="-169863"/>
            <a:r>
              <a:rPr lang="en-US" sz="1800" b="1" dirty="0"/>
              <a:t>46% “secondary”</a:t>
            </a:r>
          </a:p>
        </p:txBody>
      </p:sp>
      <p:graphicFrame>
        <p:nvGraphicFramePr>
          <p:cNvPr id="4" name="Chart 3"/>
          <p:cNvGraphicFramePr/>
          <p:nvPr>
            <p:extLst>
              <p:ext uri="{D42A27DB-BD31-4B8C-83A1-F6EECF244321}">
                <p14:modId xmlns:p14="http://schemas.microsoft.com/office/powerpoint/2010/main" val="520932930"/>
              </p:ext>
            </p:extLst>
          </p:nvPr>
        </p:nvGraphicFramePr>
        <p:xfrm>
          <a:off x="4849091" y="1509651"/>
          <a:ext cx="4267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Table 4"/>
          <p:cNvGraphicFramePr>
            <a:graphicFrameLocks noGrp="1"/>
          </p:cNvGraphicFramePr>
          <p:nvPr/>
        </p:nvGraphicFramePr>
        <p:xfrm>
          <a:off x="457200" y="1143000"/>
          <a:ext cx="3733801" cy="5029200"/>
        </p:xfrm>
        <a:graphic>
          <a:graphicData uri="http://schemas.openxmlformats.org/drawingml/2006/table">
            <a:tbl>
              <a:tblPr firstRow="1" bandRow="1">
                <a:tableStyleId>{5C22544A-7EE6-4342-B048-85BDC9FD1C3A}</a:tableStyleId>
              </a:tblPr>
              <a:tblGrid>
                <a:gridCol w="2516257">
                  <a:extLst>
                    <a:ext uri="{9D8B030D-6E8A-4147-A177-3AD203B41FA5}">
                      <a16:colId xmlns="" xmlns:a16="http://schemas.microsoft.com/office/drawing/2014/main" val="20000"/>
                    </a:ext>
                  </a:extLst>
                </a:gridCol>
                <a:gridCol w="568187">
                  <a:extLst>
                    <a:ext uri="{9D8B030D-6E8A-4147-A177-3AD203B41FA5}">
                      <a16:colId xmlns="" xmlns:a16="http://schemas.microsoft.com/office/drawing/2014/main" val="20001"/>
                    </a:ext>
                  </a:extLst>
                </a:gridCol>
                <a:gridCol w="649357">
                  <a:extLst>
                    <a:ext uri="{9D8B030D-6E8A-4147-A177-3AD203B41FA5}">
                      <a16:colId xmlns="" xmlns:a16="http://schemas.microsoft.com/office/drawing/2014/main" val="20002"/>
                    </a:ext>
                  </a:extLst>
                </a:gridCol>
              </a:tblGrid>
              <a:tr h="234554">
                <a:tc>
                  <a:txBody>
                    <a:bodyPr/>
                    <a:lstStyle/>
                    <a:p>
                      <a:pPr algn="l" fontAlgn="b"/>
                      <a:r>
                        <a:rPr lang="en-US" sz="1200" b="1" i="0" u="none" strike="noStrike" dirty="0">
                          <a:solidFill>
                            <a:srgbClr val="000000"/>
                          </a:solidFill>
                          <a:latin typeface="Calibri"/>
                        </a:rPr>
                        <a:t>Title (normalized)</a:t>
                      </a:r>
                    </a:p>
                  </a:txBody>
                  <a:tcPr marL="9525" marR="9525" marT="9525" marB="0" anchor="ctr">
                    <a:lnB w="12700" cap="flat" cmpd="sng" algn="ctr">
                      <a:solidFill>
                        <a:schemeClr val="tx1"/>
                      </a:solidFill>
                      <a:prstDash val="solid"/>
                      <a:round/>
                      <a:headEnd type="none" w="med" len="med"/>
                      <a:tailEnd type="none" w="med" len="med"/>
                    </a:lnB>
                    <a:noFill/>
                  </a:tcPr>
                </a:tc>
                <a:tc>
                  <a:txBody>
                    <a:bodyPr/>
                    <a:lstStyle/>
                    <a:p>
                      <a:pPr algn="r" fontAlgn="b"/>
                      <a:r>
                        <a:rPr lang="en-US" sz="1200" b="1" i="0" u="none" strike="noStrike" dirty="0">
                          <a:solidFill>
                            <a:srgbClr val="000000"/>
                          </a:solidFill>
                          <a:latin typeface="Calibri"/>
                        </a:rPr>
                        <a:t>Count</a:t>
                      </a:r>
                    </a:p>
                  </a:txBody>
                  <a:tcPr marL="9525" marR="9525" marT="9525" marB="0" anchor="ctr">
                    <a:lnB w="12700" cap="flat" cmpd="sng" algn="ctr">
                      <a:solidFill>
                        <a:schemeClr val="tx1"/>
                      </a:solidFill>
                      <a:prstDash val="solid"/>
                      <a:round/>
                      <a:headEnd type="none" w="med" len="med"/>
                      <a:tailEnd type="none" w="med" len="med"/>
                    </a:lnB>
                    <a:noFill/>
                  </a:tcPr>
                </a:tc>
                <a:tc>
                  <a:txBody>
                    <a:bodyPr/>
                    <a:lstStyle/>
                    <a:p>
                      <a:pPr algn="r" fontAlgn="b"/>
                      <a:r>
                        <a:rPr lang="en-US" sz="1200" b="1" i="0" u="none" strike="noStrike" dirty="0">
                          <a:solidFill>
                            <a:srgbClr val="000000"/>
                          </a:solidFill>
                          <a:latin typeface="Calibri"/>
                        </a:rPr>
                        <a:t>Pct</a:t>
                      </a:r>
                    </a:p>
                  </a:txBody>
                  <a:tcPr marL="9525" marR="9525" marT="9525" marB="0" anchor="ctr">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81779">
                <a:tc>
                  <a:txBody>
                    <a:bodyPr/>
                    <a:lstStyle/>
                    <a:p>
                      <a:pPr algn="l" fontAlgn="b"/>
                      <a:r>
                        <a:rPr lang="en-US" sz="1100" b="0" i="0" u="none" strike="noStrike" dirty="0">
                          <a:solidFill>
                            <a:srgbClr val="000000"/>
                          </a:solidFill>
                          <a:latin typeface="Calibri"/>
                        </a:rPr>
                        <a:t>Librarian - Data</a:t>
                      </a:r>
                    </a:p>
                  </a:txBody>
                  <a:tcPr marL="9525" marR="9525" marT="9525" marB="0" anchor="b">
                    <a:lnT w="12700" cap="flat" cmpd="sng" algn="ctr">
                      <a:solidFill>
                        <a:schemeClr val="tx1"/>
                      </a:solidFill>
                      <a:prstDash val="solid"/>
                      <a:round/>
                      <a:headEnd type="none" w="med" len="med"/>
                      <a:tailEnd type="none" w="med" len="med"/>
                    </a:lnT>
                    <a:noFill/>
                  </a:tcPr>
                </a:tc>
                <a:tc>
                  <a:txBody>
                    <a:bodyPr/>
                    <a:lstStyle/>
                    <a:p>
                      <a:pPr algn="r" fontAlgn="b"/>
                      <a:r>
                        <a:rPr lang="en-US" sz="1100" b="0" i="0" u="none" strike="noStrike" dirty="0">
                          <a:solidFill>
                            <a:srgbClr val="000000"/>
                          </a:solidFill>
                          <a:latin typeface="Calibri"/>
                        </a:rPr>
                        <a:t>15</a:t>
                      </a:r>
                    </a:p>
                  </a:txBody>
                  <a:tcPr marL="9525" marR="9525" marT="9525" marB="0" anchor="b">
                    <a:lnT w="12700" cap="flat" cmpd="sng" algn="ctr">
                      <a:solidFill>
                        <a:schemeClr val="tx1"/>
                      </a:solidFill>
                      <a:prstDash val="solid"/>
                      <a:round/>
                      <a:headEnd type="none" w="med" len="med"/>
                      <a:tailEnd type="none" w="med" len="med"/>
                    </a:lnT>
                    <a:noFill/>
                  </a:tcPr>
                </a:tc>
                <a:tc>
                  <a:txBody>
                    <a:bodyPr/>
                    <a:lstStyle/>
                    <a:p>
                      <a:pPr algn="r" fontAlgn="b"/>
                      <a:r>
                        <a:rPr lang="en-US" sz="1100" b="0" i="0" u="none" strike="noStrike" dirty="0">
                          <a:solidFill>
                            <a:srgbClr val="000000"/>
                          </a:solidFill>
                          <a:latin typeface="Calibri"/>
                        </a:rPr>
                        <a:t>3.4%</a:t>
                      </a:r>
                    </a:p>
                  </a:txBody>
                  <a:tcPr marL="9525" marR="9525" marT="9525" marB="0" anchor="b">
                    <a:lnT w="12700" cap="flat" cmpd="sng" algn="ctr">
                      <a:solidFill>
                        <a:schemeClr val="tx1"/>
                      </a:solidFill>
                      <a:prstDash val="solid"/>
                      <a:round/>
                      <a:headEnd type="none" w="med" len="med"/>
                      <a:tailEnd type="none" w="med" len="med"/>
                    </a:lnT>
                    <a:noFill/>
                  </a:tcPr>
                </a:tc>
                <a:extLst>
                  <a:ext uri="{0D108BD9-81ED-4DB2-BD59-A6C34878D82A}">
                    <a16:rowId xmlns="" xmlns:a16="http://schemas.microsoft.com/office/drawing/2014/main" val="10001"/>
                  </a:ext>
                </a:extLst>
              </a:tr>
              <a:tr h="181779">
                <a:tc>
                  <a:txBody>
                    <a:bodyPr/>
                    <a:lstStyle/>
                    <a:p>
                      <a:pPr algn="l" fontAlgn="b"/>
                      <a:r>
                        <a:rPr lang="en-US" sz="1100" b="0" i="0" u="none" strike="noStrike" dirty="0">
                          <a:solidFill>
                            <a:srgbClr val="000000"/>
                          </a:solidFill>
                          <a:latin typeface="Calibri"/>
                        </a:rPr>
                        <a:t>Librarian - Data Services</a:t>
                      </a:r>
                    </a:p>
                  </a:txBody>
                  <a:tcPr marL="9525" marR="9525" marT="9525" marB="0" anchor="b">
                    <a:noFill/>
                  </a:tcPr>
                </a:tc>
                <a:tc>
                  <a:txBody>
                    <a:bodyPr/>
                    <a:lstStyle/>
                    <a:p>
                      <a:pPr algn="r" fontAlgn="b"/>
                      <a:r>
                        <a:rPr lang="en-US" sz="1100" b="0" i="0" u="none" strike="noStrike" dirty="0">
                          <a:solidFill>
                            <a:srgbClr val="000000"/>
                          </a:solidFill>
                          <a:latin typeface="Calibri"/>
                        </a:rPr>
                        <a:t>13</a:t>
                      </a:r>
                    </a:p>
                  </a:txBody>
                  <a:tcPr marL="9525" marR="9525" marT="9525" marB="0" anchor="b">
                    <a:noFill/>
                  </a:tcPr>
                </a:tc>
                <a:tc>
                  <a:txBody>
                    <a:bodyPr/>
                    <a:lstStyle/>
                    <a:p>
                      <a:pPr algn="r" fontAlgn="b"/>
                      <a:r>
                        <a:rPr lang="en-US" sz="1100" b="0" i="0" u="none" strike="noStrike" dirty="0">
                          <a:solidFill>
                            <a:srgbClr val="000000"/>
                          </a:solidFill>
                          <a:latin typeface="Calibri"/>
                        </a:rPr>
                        <a:t>2.9%</a:t>
                      </a:r>
                    </a:p>
                  </a:txBody>
                  <a:tcPr marL="9525" marR="9525" marT="9525" marB="0" anchor="b">
                    <a:noFill/>
                  </a:tcPr>
                </a:tc>
                <a:extLst>
                  <a:ext uri="{0D108BD9-81ED-4DB2-BD59-A6C34878D82A}">
                    <a16:rowId xmlns="" xmlns:a16="http://schemas.microsoft.com/office/drawing/2014/main" val="10002"/>
                  </a:ext>
                </a:extLst>
              </a:tr>
              <a:tr h="183734">
                <a:tc>
                  <a:txBody>
                    <a:bodyPr/>
                    <a:lstStyle/>
                    <a:p>
                      <a:pPr algn="l" fontAlgn="b"/>
                      <a:r>
                        <a:rPr lang="en-US" sz="1100" b="0" i="0" u="none" strike="noStrike" dirty="0">
                          <a:solidFill>
                            <a:srgbClr val="000000"/>
                          </a:solidFill>
                          <a:latin typeface="Calibri"/>
                        </a:rPr>
                        <a:t>Data Curator</a:t>
                      </a:r>
                    </a:p>
                  </a:txBody>
                  <a:tcPr marL="9525" marR="9525" marT="9525" marB="0" anchor="b">
                    <a:noFill/>
                  </a:tcPr>
                </a:tc>
                <a:tc>
                  <a:txBody>
                    <a:bodyPr/>
                    <a:lstStyle/>
                    <a:p>
                      <a:pPr algn="r" fontAlgn="b"/>
                      <a:r>
                        <a:rPr lang="en-US" sz="1100" b="0" i="0" u="none" strike="noStrike" dirty="0">
                          <a:solidFill>
                            <a:srgbClr val="000000"/>
                          </a:solidFill>
                          <a:latin typeface="Calibri"/>
                        </a:rPr>
                        <a:t>12</a:t>
                      </a:r>
                    </a:p>
                  </a:txBody>
                  <a:tcPr marL="9525" marR="9525" marT="9525" marB="0" anchor="b">
                    <a:noFill/>
                  </a:tcPr>
                </a:tc>
                <a:tc>
                  <a:txBody>
                    <a:bodyPr/>
                    <a:lstStyle/>
                    <a:p>
                      <a:pPr algn="r" fontAlgn="b"/>
                      <a:r>
                        <a:rPr lang="en-US" sz="1100" b="0" i="0" u="none" strike="noStrike" dirty="0">
                          <a:solidFill>
                            <a:srgbClr val="000000"/>
                          </a:solidFill>
                          <a:latin typeface="Calibri"/>
                        </a:rPr>
                        <a:t>2.7%</a:t>
                      </a:r>
                    </a:p>
                  </a:txBody>
                  <a:tcPr marL="9525" marR="9525" marT="9525" marB="0" anchor="b">
                    <a:noFill/>
                  </a:tcPr>
                </a:tc>
                <a:extLst>
                  <a:ext uri="{0D108BD9-81ED-4DB2-BD59-A6C34878D82A}">
                    <a16:rowId xmlns="" xmlns:a16="http://schemas.microsoft.com/office/drawing/2014/main" val="10003"/>
                  </a:ext>
                </a:extLst>
              </a:tr>
              <a:tr h="181779">
                <a:tc>
                  <a:txBody>
                    <a:bodyPr/>
                    <a:lstStyle/>
                    <a:p>
                      <a:pPr algn="l" fontAlgn="b"/>
                      <a:r>
                        <a:rPr lang="en-US" sz="1100" b="0" i="0" u="none" strike="noStrike" dirty="0">
                          <a:solidFill>
                            <a:srgbClr val="000000"/>
                          </a:solidFill>
                          <a:latin typeface="Calibri"/>
                        </a:rPr>
                        <a:t>Librarian - Digital Scholarship</a:t>
                      </a:r>
                    </a:p>
                  </a:txBody>
                  <a:tcPr marL="9525" marR="9525" marT="9525" marB="0" anchor="b">
                    <a:noFill/>
                  </a:tcPr>
                </a:tc>
                <a:tc>
                  <a:txBody>
                    <a:bodyPr/>
                    <a:lstStyle/>
                    <a:p>
                      <a:pPr algn="r" fontAlgn="b"/>
                      <a:r>
                        <a:rPr lang="en-US" sz="1100" b="0" i="0" u="none" strike="noStrike" dirty="0">
                          <a:solidFill>
                            <a:srgbClr val="000000"/>
                          </a:solidFill>
                          <a:latin typeface="Calibri"/>
                        </a:rPr>
                        <a:t>10</a:t>
                      </a:r>
                    </a:p>
                  </a:txBody>
                  <a:tcPr marL="9525" marR="9525" marT="9525" marB="0" anchor="b">
                    <a:noFill/>
                  </a:tcPr>
                </a:tc>
                <a:tc>
                  <a:txBody>
                    <a:bodyPr/>
                    <a:lstStyle/>
                    <a:p>
                      <a:pPr algn="r" fontAlgn="b"/>
                      <a:r>
                        <a:rPr lang="en-US" sz="1100" b="0" i="0" u="none" strike="noStrike" dirty="0">
                          <a:solidFill>
                            <a:srgbClr val="000000"/>
                          </a:solidFill>
                          <a:latin typeface="Calibri"/>
                        </a:rPr>
                        <a:t>2.3%</a:t>
                      </a:r>
                    </a:p>
                  </a:txBody>
                  <a:tcPr marL="9525" marR="9525" marT="9525" marB="0" anchor="b">
                    <a:noFill/>
                  </a:tcPr>
                </a:tc>
                <a:extLst>
                  <a:ext uri="{0D108BD9-81ED-4DB2-BD59-A6C34878D82A}">
                    <a16:rowId xmlns="" xmlns:a16="http://schemas.microsoft.com/office/drawing/2014/main" val="10004"/>
                  </a:ext>
                </a:extLst>
              </a:tr>
              <a:tr h="181779">
                <a:tc>
                  <a:txBody>
                    <a:bodyPr/>
                    <a:lstStyle/>
                    <a:p>
                      <a:pPr algn="l" fontAlgn="b"/>
                      <a:r>
                        <a:rPr lang="en-US" sz="1100" b="0" i="0" u="none" strike="noStrike" dirty="0">
                          <a:solidFill>
                            <a:srgbClr val="000000"/>
                          </a:solidFill>
                          <a:latin typeface="Calibri"/>
                        </a:rPr>
                        <a:t>Librarian - Digital Initiatives</a:t>
                      </a:r>
                    </a:p>
                  </a:txBody>
                  <a:tcPr marL="9525" marR="9525" marT="9525" marB="0" anchor="b">
                    <a:noFill/>
                  </a:tcPr>
                </a:tc>
                <a:tc>
                  <a:txBody>
                    <a:bodyPr/>
                    <a:lstStyle/>
                    <a:p>
                      <a:pPr algn="r" fontAlgn="b"/>
                      <a:r>
                        <a:rPr lang="en-US" sz="1100" b="0" i="0" u="none" strike="noStrike" dirty="0">
                          <a:solidFill>
                            <a:srgbClr val="000000"/>
                          </a:solidFill>
                          <a:latin typeface="Calibri"/>
                        </a:rPr>
                        <a:t>10</a:t>
                      </a:r>
                    </a:p>
                  </a:txBody>
                  <a:tcPr marL="9525" marR="9525" marT="9525" marB="0" anchor="b">
                    <a:noFill/>
                  </a:tcPr>
                </a:tc>
                <a:tc>
                  <a:txBody>
                    <a:bodyPr/>
                    <a:lstStyle/>
                    <a:p>
                      <a:pPr algn="r" fontAlgn="b"/>
                      <a:r>
                        <a:rPr lang="en-US" sz="1100" b="0" i="0" u="none" strike="noStrike" dirty="0">
                          <a:solidFill>
                            <a:srgbClr val="000000"/>
                          </a:solidFill>
                          <a:latin typeface="Calibri"/>
                        </a:rPr>
                        <a:t>2.3%</a:t>
                      </a:r>
                    </a:p>
                  </a:txBody>
                  <a:tcPr marL="9525" marR="9525" marT="9525" marB="0" anchor="b">
                    <a:noFill/>
                  </a:tcPr>
                </a:tc>
                <a:extLst>
                  <a:ext uri="{0D108BD9-81ED-4DB2-BD59-A6C34878D82A}">
                    <a16:rowId xmlns="" xmlns:a16="http://schemas.microsoft.com/office/drawing/2014/main" val="10005"/>
                  </a:ext>
                </a:extLst>
              </a:tr>
              <a:tr h="181779">
                <a:tc>
                  <a:txBody>
                    <a:bodyPr/>
                    <a:lstStyle/>
                    <a:p>
                      <a:pPr algn="l" fontAlgn="b"/>
                      <a:r>
                        <a:rPr lang="en-US" sz="1100" b="0" i="0" u="none" strike="noStrike" dirty="0">
                          <a:solidFill>
                            <a:srgbClr val="000000"/>
                          </a:solidFill>
                          <a:latin typeface="Calibri"/>
                        </a:rPr>
                        <a:t>Librarian - Research Data</a:t>
                      </a:r>
                    </a:p>
                  </a:txBody>
                  <a:tcPr marL="9525" marR="9525" marT="9525" marB="0" anchor="b">
                    <a:noFill/>
                  </a:tcPr>
                </a:tc>
                <a:tc>
                  <a:txBody>
                    <a:bodyPr/>
                    <a:lstStyle/>
                    <a:p>
                      <a:pPr algn="r" fontAlgn="b"/>
                      <a:r>
                        <a:rPr lang="en-US" sz="1100" b="0" i="0" u="none" strike="noStrike" dirty="0">
                          <a:solidFill>
                            <a:srgbClr val="000000"/>
                          </a:solidFill>
                          <a:latin typeface="Calibri"/>
                        </a:rPr>
                        <a:t>8</a:t>
                      </a:r>
                    </a:p>
                  </a:txBody>
                  <a:tcPr marL="9525" marR="9525" marT="9525" marB="0" anchor="b">
                    <a:noFill/>
                  </a:tcPr>
                </a:tc>
                <a:tc>
                  <a:txBody>
                    <a:bodyPr/>
                    <a:lstStyle/>
                    <a:p>
                      <a:pPr algn="r" fontAlgn="b"/>
                      <a:r>
                        <a:rPr lang="en-US" sz="1100" b="0" i="0" u="none" strike="noStrike" dirty="0">
                          <a:solidFill>
                            <a:srgbClr val="000000"/>
                          </a:solidFill>
                          <a:latin typeface="Calibri"/>
                        </a:rPr>
                        <a:t>1.8%</a:t>
                      </a:r>
                    </a:p>
                  </a:txBody>
                  <a:tcPr marL="9525" marR="9525" marT="9525" marB="0" anchor="b">
                    <a:noFill/>
                  </a:tcPr>
                </a:tc>
                <a:extLst>
                  <a:ext uri="{0D108BD9-81ED-4DB2-BD59-A6C34878D82A}">
                    <a16:rowId xmlns="" xmlns:a16="http://schemas.microsoft.com/office/drawing/2014/main" val="10006"/>
                  </a:ext>
                </a:extLst>
              </a:tr>
              <a:tr h="181779">
                <a:tc>
                  <a:txBody>
                    <a:bodyPr/>
                    <a:lstStyle/>
                    <a:p>
                      <a:pPr algn="l" fontAlgn="b"/>
                      <a:r>
                        <a:rPr lang="en-US" sz="1100" b="0" i="0" u="none" strike="noStrike" dirty="0">
                          <a:solidFill>
                            <a:srgbClr val="000000"/>
                          </a:solidFill>
                          <a:latin typeface="Calibri"/>
                        </a:rPr>
                        <a:t>Research Data Manager</a:t>
                      </a:r>
                    </a:p>
                  </a:txBody>
                  <a:tcPr marL="9525" marR="9525" marT="9525" marB="0" anchor="b">
                    <a:noFill/>
                  </a:tcPr>
                </a:tc>
                <a:tc>
                  <a:txBody>
                    <a:bodyPr/>
                    <a:lstStyle/>
                    <a:p>
                      <a:pPr algn="r" fontAlgn="b"/>
                      <a:r>
                        <a:rPr lang="en-US" sz="1100" b="0" i="0" u="none" strike="noStrike" dirty="0">
                          <a:solidFill>
                            <a:srgbClr val="000000"/>
                          </a:solidFill>
                          <a:latin typeface="Calibri"/>
                        </a:rPr>
                        <a:t>8</a:t>
                      </a:r>
                    </a:p>
                  </a:txBody>
                  <a:tcPr marL="9525" marR="9525" marT="9525" marB="0" anchor="b">
                    <a:noFill/>
                  </a:tcPr>
                </a:tc>
                <a:tc>
                  <a:txBody>
                    <a:bodyPr/>
                    <a:lstStyle/>
                    <a:p>
                      <a:pPr algn="r" fontAlgn="b"/>
                      <a:r>
                        <a:rPr lang="en-US" sz="1100" b="0" i="0" u="none" strike="noStrike" dirty="0">
                          <a:solidFill>
                            <a:srgbClr val="000000"/>
                          </a:solidFill>
                          <a:latin typeface="Calibri"/>
                        </a:rPr>
                        <a:t>1.8%</a:t>
                      </a:r>
                    </a:p>
                  </a:txBody>
                  <a:tcPr marL="9525" marR="9525" marT="9525" marB="0" anchor="b">
                    <a:noFill/>
                  </a:tcPr>
                </a:tc>
                <a:extLst>
                  <a:ext uri="{0D108BD9-81ED-4DB2-BD59-A6C34878D82A}">
                    <a16:rowId xmlns="" xmlns:a16="http://schemas.microsoft.com/office/drawing/2014/main" val="10007"/>
                  </a:ext>
                </a:extLst>
              </a:tr>
              <a:tr h="181779">
                <a:tc>
                  <a:txBody>
                    <a:bodyPr/>
                    <a:lstStyle/>
                    <a:p>
                      <a:pPr algn="l" fontAlgn="b"/>
                      <a:r>
                        <a:rPr lang="en-US" sz="1100" b="0" i="0" u="none" strike="noStrike" dirty="0">
                          <a:solidFill>
                            <a:srgbClr val="000000"/>
                          </a:solidFill>
                          <a:latin typeface="Calibri"/>
                        </a:rPr>
                        <a:t>Librarian - Data Curation</a:t>
                      </a:r>
                    </a:p>
                  </a:txBody>
                  <a:tcPr marL="9525" marR="9525" marT="9525" marB="0" anchor="b">
                    <a:noFill/>
                  </a:tcPr>
                </a:tc>
                <a:tc>
                  <a:txBody>
                    <a:bodyPr/>
                    <a:lstStyle/>
                    <a:p>
                      <a:pPr algn="r" fontAlgn="b"/>
                      <a:r>
                        <a:rPr lang="en-US" sz="1100" b="0" i="0" u="none" strike="noStrike" dirty="0">
                          <a:solidFill>
                            <a:srgbClr val="000000"/>
                          </a:solidFill>
                          <a:latin typeface="Calibri"/>
                        </a:rPr>
                        <a:t>6</a:t>
                      </a:r>
                    </a:p>
                  </a:txBody>
                  <a:tcPr marL="9525" marR="9525" marT="9525" marB="0" anchor="b">
                    <a:noFill/>
                  </a:tcPr>
                </a:tc>
                <a:tc>
                  <a:txBody>
                    <a:bodyPr/>
                    <a:lstStyle/>
                    <a:p>
                      <a:pPr algn="r" fontAlgn="b"/>
                      <a:r>
                        <a:rPr lang="en-US" sz="1100" b="0" i="0" u="none" strike="noStrike" dirty="0">
                          <a:solidFill>
                            <a:srgbClr val="000000"/>
                          </a:solidFill>
                          <a:latin typeface="Calibri"/>
                        </a:rPr>
                        <a:t>1.4%</a:t>
                      </a:r>
                    </a:p>
                  </a:txBody>
                  <a:tcPr marL="9525" marR="9525" marT="9525" marB="0" anchor="b">
                    <a:noFill/>
                  </a:tcPr>
                </a:tc>
                <a:extLst>
                  <a:ext uri="{0D108BD9-81ED-4DB2-BD59-A6C34878D82A}">
                    <a16:rowId xmlns="" xmlns:a16="http://schemas.microsoft.com/office/drawing/2014/main" val="10008"/>
                  </a:ext>
                </a:extLst>
              </a:tr>
              <a:tr h="181779">
                <a:tc>
                  <a:txBody>
                    <a:bodyPr/>
                    <a:lstStyle/>
                    <a:p>
                      <a:pPr algn="l" fontAlgn="b"/>
                      <a:r>
                        <a:rPr lang="en-US" sz="1100" b="0" i="0" u="none" strike="noStrike" dirty="0">
                          <a:solidFill>
                            <a:srgbClr val="000000"/>
                          </a:solidFill>
                          <a:latin typeface="Calibri"/>
                        </a:rPr>
                        <a:t>Librarian - Digital Preservation</a:t>
                      </a:r>
                    </a:p>
                  </a:txBody>
                  <a:tcPr marL="9525" marR="9525" marT="9525" marB="0" anchor="b">
                    <a:noFill/>
                  </a:tcPr>
                </a:tc>
                <a:tc>
                  <a:txBody>
                    <a:bodyPr/>
                    <a:lstStyle/>
                    <a:p>
                      <a:pPr algn="r" fontAlgn="b"/>
                      <a:r>
                        <a:rPr lang="en-US" sz="1100" b="0" i="0" u="none" strike="noStrike" dirty="0">
                          <a:solidFill>
                            <a:srgbClr val="000000"/>
                          </a:solidFill>
                          <a:latin typeface="Calibri"/>
                        </a:rPr>
                        <a:t>6</a:t>
                      </a:r>
                    </a:p>
                  </a:txBody>
                  <a:tcPr marL="9525" marR="9525" marT="9525" marB="0" anchor="b">
                    <a:noFill/>
                  </a:tcPr>
                </a:tc>
                <a:tc>
                  <a:txBody>
                    <a:bodyPr/>
                    <a:lstStyle/>
                    <a:p>
                      <a:pPr algn="r" fontAlgn="b"/>
                      <a:r>
                        <a:rPr lang="en-US" sz="1100" b="0" i="0" u="none" strike="noStrike" dirty="0">
                          <a:solidFill>
                            <a:srgbClr val="000000"/>
                          </a:solidFill>
                          <a:latin typeface="Calibri"/>
                        </a:rPr>
                        <a:t>1.4%</a:t>
                      </a:r>
                    </a:p>
                  </a:txBody>
                  <a:tcPr marL="9525" marR="9525" marT="9525" marB="0" anchor="b">
                    <a:noFill/>
                  </a:tcPr>
                </a:tc>
                <a:extLst>
                  <a:ext uri="{0D108BD9-81ED-4DB2-BD59-A6C34878D82A}">
                    <a16:rowId xmlns="" xmlns:a16="http://schemas.microsoft.com/office/drawing/2014/main" val="10009"/>
                  </a:ext>
                </a:extLst>
              </a:tr>
              <a:tr h="181779">
                <a:tc>
                  <a:txBody>
                    <a:bodyPr/>
                    <a:lstStyle/>
                    <a:p>
                      <a:pPr algn="l" fontAlgn="b"/>
                      <a:r>
                        <a:rPr lang="en-US" sz="1100" b="0" i="0" u="none" strike="noStrike" dirty="0">
                          <a:solidFill>
                            <a:srgbClr val="000000"/>
                          </a:solidFill>
                          <a:latin typeface="Calibri"/>
                        </a:rPr>
                        <a:t>Digital Archivist</a:t>
                      </a:r>
                    </a:p>
                  </a:txBody>
                  <a:tcPr marL="9525" marR="9525" marT="9525" marB="0" anchor="b">
                    <a:noFill/>
                  </a:tcPr>
                </a:tc>
                <a:tc>
                  <a:txBody>
                    <a:bodyPr/>
                    <a:lstStyle/>
                    <a:p>
                      <a:pPr algn="r" fontAlgn="b"/>
                      <a:r>
                        <a:rPr lang="en-US" sz="1100" b="0" i="0" u="none" strike="noStrike" dirty="0">
                          <a:solidFill>
                            <a:srgbClr val="000000"/>
                          </a:solidFill>
                          <a:latin typeface="Calibri"/>
                        </a:rPr>
                        <a:t>6</a:t>
                      </a:r>
                    </a:p>
                  </a:txBody>
                  <a:tcPr marL="9525" marR="9525" marT="9525" marB="0" anchor="b">
                    <a:noFill/>
                  </a:tcPr>
                </a:tc>
                <a:tc>
                  <a:txBody>
                    <a:bodyPr/>
                    <a:lstStyle/>
                    <a:p>
                      <a:pPr algn="r" fontAlgn="b"/>
                      <a:r>
                        <a:rPr lang="en-US" sz="1100" b="0" i="0" u="none" strike="noStrike" dirty="0">
                          <a:solidFill>
                            <a:srgbClr val="000000"/>
                          </a:solidFill>
                          <a:latin typeface="Calibri"/>
                        </a:rPr>
                        <a:t>1.4%</a:t>
                      </a:r>
                    </a:p>
                  </a:txBody>
                  <a:tcPr marL="9525" marR="9525" marT="9525" marB="0" anchor="b">
                    <a:noFill/>
                  </a:tcPr>
                </a:tc>
                <a:extLst>
                  <a:ext uri="{0D108BD9-81ED-4DB2-BD59-A6C34878D82A}">
                    <a16:rowId xmlns="" xmlns:a16="http://schemas.microsoft.com/office/drawing/2014/main" val="10010"/>
                  </a:ext>
                </a:extLst>
              </a:tr>
              <a:tr h="181779">
                <a:tc>
                  <a:txBody>
                    <a:bodyPr/>
                    <a:lstStyle/>
                    <a:p>
                      <a:pPr algn="l" fontAlgn="b"/>
                      <a:r>
                        <a:rPr lang="en-US" sz="1100" b="0" i="0" u="none" strike="noStrike" dirty="0">
                          <a:solidFill>
                            <a:srgbClr val="000000"/>
                          </a:solidFill>
                          <a:latin typeface="Calibri"/>
                        </a:rPr>
                        <a:t>Librarian - Scholarly Communications</a:t>
                      </a:r>
                    </a:p>
                  </a:txBody>
                  <a:tcPr marL="9525" marR="9525" marT="9525" marB="0" anchor="b">
                    <a:noFill/>
                  </a:tcPr>
                </a:tc>
                <a:tc>
                  <a:txBody>
                    <a:bodyPr/>
                    <a:lstStyle/>
                    <a:p>
                      <a:pPr algn="r" fontAlgn="b"/>
                      <a:r>
                        <a:rPr lang="en-US" sz="1100" b="0" i="0" u="none" strike="noStrike" dirty="0">
                          <a:solidFill>
                            <a:srgbClr val="000000"/>
                          </a:solidFill>
                          <a:latin typeface="Calibri"/>
                        </a:rPr>
                        <a:t>6</a:t>
                      </a:r>
                    </a:p>
                  </a:txBody>
                  <a:tcPr marL="9525" marR="9525" marT="9525" marB="0" anchor="b">
                    <a:noFill/>
                  </a:tcPr>
                </a:tc>
                <a:tc>
                  <a:txBody>
                    <a:bodyPr/>
                    <a:lstStyle/>
                    <a:p>
                      <a:pPr algn="r" fontAlgn="b"/>
                      <a:r>
                        <a:rPr lang="en-US" sz="1100" b="0" i="0" u="none" strike="noStrike" dirty="0">
                          <a:solidFill>
                            <a:srgbClr val="000000"/>
                          </a:solidFill>
                          <a:latin typeface="Calibri"/>
                        </a:rPr>
                        <a:t>1.4%</a:t>
                      </a:r>
                    </a:p>
                  </a:txBody>
                  <a:tcPr marL="9525" marR="9525" marT="9525" marB="0" anchor="b">
                    <a:noFill/>
                  </a:tcPr>
                </a:tc>
                <a:extLst>
                  <a:ext uri="{0D108BD9-81ED-4DB2-BD59-A6C34878D82A}">
                    <a16:rowId xmlns="" xmlns:a16="http://schemas.microsoft.com/office/drawing/2014/main" val="10011"/>
                  </a:ext>
                </a:extLst>
              </a:tr>
              <a:tr h="181779">
                <a:tc>
                  <a:txBody>
                    <a:bodyPr/>
                    <a:lstStyle/>
                    <a:p>
                      <a:pPr algn="l" fontAlgn="b"/>
                      <a:r>
                        <a:rPr lang="en-US" sz="1100" b="0" i="0" u="none" strike="noStrike" dirty="0">
                          <a:solidFill>
                            <a:srgbClr val="000000"/>
                          </a:solidFill>
                          <a:latin typeface="Calibri"/>
                        </a:rPr>
                        <a:t>Research Data Specialist</a:t>
                      </a:r>
                    </a:p>
                  </a:txBody>
                  <a:tcPr marL="9525" marR="9525" marT="9525" marB="0" anchor="b">
                    <a:noFill/>
                  </a:tcPr>
                </a:tc>
                <a:tc>
                  <a:txBody>
                    <a:bodyPr/>
                    <a:lstStyle/>
                    <a:p>
                      <a:pPr algn="r" fontAlgn="b"/>
                      <a:r>
                        <a:rPr lang="en-US" sz="1100" b="0" i="0" u="none" strike="noStrike" dirty="0">
                          <a:solidFill>
                            <a:srgbClr val="000000"/>
                          </a:solidFill>
                          <a:latin typeface="Calibri"/>
                        </a:rPr>
                        <a:t>5</a:t>
                      </a:r>
                    </a:p>
                  </a:txBody>
                  <a:tcPr marL="9525" marR="9525" marT="9525" marB="0" anchor="b">
                    <a:noFill/>
                  </a:tcPr>
                </a:tc>
                <a:tc>
                  <a:txBody>
                    <a:bodyPr/>
                    <a:lstStyle/>
                    <a:p>
                      <a:pPr algn="r" fontAlgn="b"/>
                      <a:r>
                        <a:rPr lang="en-US" sz="1100" b="0" i="0" u="none" strike="noStrike" dirty="0">
                          <a:solidFill>
                            <a:srgbClr val="000000"/>
                          </a:solidFill>
                          <a:latin typeface="Calibri"/>
                        </a:rPr>
                        <a:t>1.1%</a:t>
                      </a:r>
                    </a:p>
                  </a:txBody>
                  <a:tcPr marL="9525" marR="9525" marT="9525" marB="0" anchor="b">
                    <a:noFill/>
                  </a:tcPr>
                </a:tc>
                <a:extLst>
                  <a:ext uri="{0D108BD9-81ED-4DB2-BD59-A6C34878D82A}">
                    <a16:rowId xmlns="" xmlns:a16="http://schemas.microsoft.com/office/drawing/2014/main" val="10012"/>
                  </a:ext>
                </a:extLst>
              </a:tr>
              <a:tr h="181779">
                <a:tc>
                  <a:txBody>
                    <a:bodyPr/>
                    <a:lstStyle/>
                    <a:p>
                      <a:pPr algn="l" fontAlgn="b"/>
                      <a:r>
                        <a:rPr lang="en-US" sz="1100" b="0" i="0" u="none" strike="noStrike" dirty="0">
                          <a:solidFill>
                            <a:srgbClr val="000000"/>
                          </a:solidFill>
                          <a:latin typeface="Calibri"/>
                        </a:rPr>
                        <a:t>Librarian - Data Management</a:t>
                      </a:r>
                    </a:p>
                  </a:txBody>
                  <a:tcPr marL="9525" marR="9525" marT="9525" marB="0" anchor="b">
                    <a:noFill/>
                  </a:tcPr>
                </a:tc>
                <a:tc>
                  <a:txBody>
                    <a:bodyPr/>
                    <a:lstStyle/>
                    <a:p>
                      <a:pPr algn="r" fontAlgn="b"/>
                      <a:r>
                        <a:rPr lang="en-US" sz="1100" b="0" i="0" u="none" strike="noStrike" dirty="0">
                          <a:solidFill>
                            <a:srgbClr val="000000"/>
                          </a:solidFill>
                          <a:latin typeface="Calibri"/>
                        </a:rPr>
                        <a:t>5</a:t>
                      </a:r>
                    </a:p>
                  </a:txBody>
                  <a:tcPr marL="9525" marR="9525" marT="9525" marB="0" anchor="b">
                    <a:noFill/>
                  </a:tcPr>
                </a:tc>
                <a:tc>
                  <a:txBody>
                    <a:bodyPr/>
                    <a:lstStyle/>
                    <a:p>
                      <a:pPr algn="r" fontAlgn="b"/>
                      <a:r>
                        <a:rPr lang="en-US" sz="1100" b="0" i="0" u="none" strike="noStrike" dirty="0">
                          <a:solidFill>
                            <a:srgbClr val="000000"/>
                          </a:solidFill>
                          <a:latin typeface="Calibri"/>
                        </a:rPr>
                        <a:t>1.1%</a:t>
                      </a:r>
                    </a:p>
                  </a:txBody>
                  <a:tcPr marL="9525" marR="9525" marT="9525" marB="0" anchor="b">
                    <a:noFill/>
                  </a:tcPr>
                </a:tc>
                <a:extLst>
                  <a:ext uri="{0D108BD9-81ED-4DB2-BD59-A6C34878D82A}">
                    <a16:rowId xmlns="" xmlns:a16="http://schemas.microsoft.com/office/drawing/2014/main" val="10013"/>
                  </a:ext>
                </a:extLst>
              </a:tr>
              <a:tr h="143564">
                <a:tc>
                  <a:txBody>
                    <a:bodyPr/>
                    <a:lstStyle/>
                    <a:p>
                      <a:pPr algn="l" fontAlgn="b"/>
                      <a:r>
                        <a:rPr lang="en-US" sz="1100" b="0" i="0" u="none" strike="noStrike" dirty="0">
                          <a:solidFill>
                            <a:srgbClr val="000000"/>
                          </a:solidFill>
                          <a:latin typeface="Calibri"/>
                        </a:rPr>
                        <a:t>Librarian - Geographic Information Systems</a:t>
                      </a:r>
                    </a:p>
                  </a:txBody>
                  <a:tcPr marL="9525" marR="9525" marT="9525" marB="0" anchor="b">
                    <a:noFill/>
                  </a:tcPr>
                </a:tc>
                <a:tc>
                  <a:txBody>
                    <a:bodyPr/>
                    <a:lstStyle/>
                    <a:p>
                      <a:pPr algn="r" fontAlgn="b"/>
                      <a:r>
                        <a:rPr lang="en-US" sz="1100" b="0" i="0" u="none" strike="noStrike" dirty="0">
                          <a:solidFill>
                            <a:srgbClr val="000000"/>
                          </a:solidFill>
                          <a:latin typeface="Calibri"/>
                        </a:rPr>
                        <a:t>5</a:t>
                      </a:r>
                    </a:p>
                  </a:txBody>
                  <a:tcPr marL="9525" marR="9525" marT="9525" marB="0" anchor="b">
                    <a:noFill/>
                  </a:tcPr>
                </a:tc>
                <a:tc>
                  <a:txBody>
                    <a:bodyPr/>
                    <a:lstStyle/>
                    <a:p>
                      <a:pPr algn="r" fontAlgn="b"/>
                      <a:r>
                        <a:rPr lang="en-US" sz="1100" b="0" i="0" u="none" strike="noStrike" dirty="0">
                          <a:solidFill>
                            <a:srgbClr val="000000"/>
                          </a:solidFill>
                          <a:latin typeface="Calibri"/>
                        </a:rPr>
                        <a:t>1.1%</a:t>
                      </a:r>
                    </a:p>
                  </a:txBody>
                  <a:tcPr marL="9525" marR="9525" marT="9525" marB="0" anchor="b">
                    <a:noFill/>
                  </a:tcPr>
                </a:tc>
                <a:extLst>
                  <a:ext uri="{0D108BD9-81ED-4DB2-BD59-A6C34878D82A}">
                    <a16:rowId xmlns="" xmlns:a16="http://schemas.microsoft.com/office/drawing/2014/main" val="10014"/>
                  </a:ext>
                </a:extLst>
              </a:tr>
              <a:tr h="181779">
                <a:tc>
                  <a:txBody>
                    <a:bodyPr/>
                    <a:lstStyle/>
                    <a:p>
                      <a:pPr algn="l" fontAlgn="b"/>
                      <a:r>
                        <a:rPr lang="en-US" sz="1100" b="0" i="0" u="none" strike="noStrike" dirty="0">
                          <a:solidFill>
                            <a:srgbClr val="000000"/>
                          </a:solidFill>
                          <a:latin typeface="Calibri"/>
                        </a:rPr>
                        <a:t>Data Management Specialist</a:t>
                      </a:r>
                    </a:p>
                  </a:txBody>
                  <a:tcPr marL="9525" marR="9525" marT="9525" marB="0" anchor="b">
                    <a:noFill/>
                  </a:tcPr>
                </a:tc>
                <a:tc>
                  <a:txBody>
                    <a:bodyPr/>
                    <a:lstStyle/>
                    <a:p>
                      <a:pPr algn="r" fontAlgn="b"/>
                      <a:r>
                        <a:rPr lang="en-US" sz="1100" b="0" i="0" u="none" strike="noStrike" dirty="0">
                          <a:solidFill>
                            <a:srgbClr val="000000"/>
                          </a:solidFill>
                          <a:latin typeface="Calibri"/>
                        </a:rPr>
                        <a:t>4</a:t>
                      </a:r>
                    </a:p>
                  </a:txBody>
                  <a:tcPr marL="9525" marR="9525" marT="9525" marB="0" anchor="b">
                    <a:noFill/>
                  </a:tcPr>
                </a:tc>
                <a:tc>
                  <a:txBody>
                    <a:bodyPr/>
                    <a:lstStyle/>
                    <a:p>
                      <a:pPr algn="r" fontAlgn="b"/>
                      <a:r>
                        <a:rPr lang="en-US" sz="1100" b="0" i="0" u="none" strike="noStrike" dirty="0">
                          <a:solidFill>
                            <a:srgbClr val="000000"/>
                          </a:solidFill>
                          <a:latin typeface="Calibri"/>
                        </a:rPr>
                        <a:t>0.9%</a:t>
                      </a:r>
                    </a:p>
                  </a:txBody>
                  <a:tcPr marL="9525" marR="9525" marT="9525" marB="0" anchor="b">
                    <a:noFill/>
                  </a:tcPr>
                </a:tc>
                <a:extLst>
                  <a:ext uri="{0D108BD9-81ED-4DB2-BD59-A6C34878D82A}">
                    <a16:rowId xmlns="" xmlns:a16="http://schemas.microsoft.com/office/drawing/2014/main" val="10015"/>
                  </a:ext>
                </a:extLst>
              </a:tr>
              <a:tr h="181779">
                <a:tc>
                  <a:txBody>
                    <a:bodyPr/>
                    <a:lstStyle/>
                    <a:p>
                      <a:pPr algn="l" fontAlgn="b"/>
                      <a:r>
                        <a:rPr lang="en-US" sz="1100" b="0" i="0" u="none" strike="noStrike" dirty="0">
                          <a:solidFill>
                            <a:srgbClr val="000000"/>
                          </a:solidFill>
                          <a:latin typeface="Calibri"/>
                        </a:rPr>
                        <a:t>Librarian - Social Sciences Data</a:t>
                      </a:r>
                    </a:p>
                  </a:txBody>
                  <a:tcPr marL="9525" marR="9525" marT="9525" marB="0" anchor="b">
                    <a:noFill/>
                  </a:tcPr>
                </a:tc>
                <a:tc>
                  <a:txBody>
                    <a:bodyPr/>
                    <a:lstStyle/>
                    <a:p>
                      <a:pPr algn="r" fontAlgn="b"/>
                      <a:r>
                        <a:rPr lang="en-US" sz="1100" b="0" i="0" u="none" strike="noStrike" dirty="0">
                          <a:solidFill>
                            <a:srgbClr val="000000"/>
                          </a:solidFill>
                          <a:latin typeface="Calibri"/>
                        </a:rPr>
                        <a:t>4</a:t>
                      </a:r>
                    </a:p>
                  </a:txBody>
                  <a:tcPr marL="9525" marR="9525" marT="9525" marB="0" anchor="b">
                    <a:noFill/>
                  </a:tcPr>
                </a:tc>
                <a:tc>
                  <a:txBody>
                    <a:bodyPr/>
                    <a:lstStyle/>
                    <a:p>
                      <a:pPr algn="r" fontAlgn="b"/>
                      <a:r>
                        <a:rPr lang="en-US" sz="1100" b="0" i="0" u="none" strike="noStrike" dirty="0">
                          <a:solidFill>
                            <a:srgbClr val="000000"/>
                          </a:solidFill>
                          <a:latin typeface="Calibri"/>
                        </a:rPr>
                        <a:t>0.9%</a:t>
                      </a:r>
                    </a:p>
                  </a:txBody>
                  <a:tcPr marL="9525" marR="9525" marT="9525" marB="0" anchor="b">
                    <a:noFill/>
                  </a:tcPr>
                </a:tc>
                <a:extLst>
                  <a:ext uri="{0D108BD9-81ED-4DB2-BD59-A6C34878D82A}">
                    <a16:rowId xmlns="" xmlns:a16="http://schemas.microsoft.com/office/drawing/2014/main" val="10016"/>
                  </a:ext>
                </a:extLst>
              </a:tr>
              <a:tr h="181779">
                <a:tc>
                  <a:txBody>
                    <a:bodyPr/>
                    <a:lstStyle/>
                    <a:p>
                      <a:pPr algn="l" fontAlgn="b"/>
                      <a:r>
                        <a:rPr lang="en-US" sz="1100" b="0" i="0" u="none" strike="noStrike" dirty="0">
                          <a:solidFill>
                            <a:srgbClr val="000000"/>
                          </a:solidFill>
                          <a:latin typeface="Calibri"/>
                        </a:rPr>
                        <a:t>Librarian - Research Data Management</a:t>
                      </a:r>
                    </a:p>
                  </a:txBody>
                  <a:tcPr marL="9525" marR="9525" marT="9525" marB="0" anchor="b">
                    <a:noFill/>
                  </a:tcPr>
                </a:tc>
                <a:tc>
                  <a:txBody>
                    <a:bodyPr/>
                    <a:lstStyle/>
                    <a:p>
                      <a:pPr algn="r" fontAlgn="b"/>
                      <a:r>
                        <a:rPr lang="en-US" sz="1100" b="0" i="0" u="none" strike="noStrike" dirty="0">
                          <a:solidFill>
                            <a:srgbClr val="000000"/>
                          </a:solidFill>
                          <a:latin typeface="Calibri"/>
                        </a:rPr>
                        <a:t>4</a:t>
                      </a:r>
                    </a:p>
                  </a:txBody>
                  <a:tcPr marL="9525" marR="9525" marT="9525" marB="0" anchor="b">
                    <a:noFill/>
                  </a:tcPr>
                </a:tc>
                <a:tc>
                  <a:txBody>
                    <a:bodyPr/>
                    <a:lstStyle/>
                    <a:p>
                      <a:pPr algn="r" fontAlgn="b"/>
                      <a:r>
                        <a:rPr lang="en-US" sz="1100" b="0" i="0" u="none" strike="noStrike" dirty="0">
                          <a:solidFill>
                            <a:srgbClr val="000000"/>
                          </a:solidFill>
                          <a:latin typeface="Calibri"/>
                        </a:rPr>
                        <a:t>0.9%</a:t>
                      </a:r>
                    </a:p>
                  </a:txBody>
                  <a:tcPr marL="9525" marR="9525" marT="9525" marB="0" anchor="b">
                    <a:noFill/>
                  </a:tcPr>
                </a:tc>
                <a:extLst>
                  <a:ext uri="{0D108BD9-81ED-4DB2-BD59-A6C34878D82A}">
                    <a16:rowId xmlns="" xmlns:a16="http://schemas.microsoft.com/office/drawing/2014/main" val="10017"/>
                  </a:ext>
                </a:extLst>
              </a:tr>
              <a:tr h="181779">
                <a:tc>
                  <a:txBody>
                    <a:bodyPr/>
                    <a:lstStyle/>
                    <a:p>
                      <a:pPr algn="l" fontAlgn="b"/>
                      <a:r>
                        <a:rPr lang="en-US" sz="1100" b="0" i="0" u="none" strike="noStrike" dirty="0">
                          <a:solidFill>
                            <a:srgbClr val="000000"/>
                          </a:solidFill>
                          <a:latin typeface="Calibri"/>
                        </a:rPr>
                        <a:t>Archivist</a:t>
                      </a:r>
                    </a:p>
                  </a:txBody>
                  <a:tcPr marL="9525" marR="9525" marT="9525" marB="0" anchor="b">
                    <a:noFill/>
                  </a:tcPr>
                </a:tc>
                <a:tc>
                  <a:txBody>
                    <a:bodyPr/>
                    <a:lstStyle/>
                    <a:p>
                      <a:pPr algn="r" fontAlgn="b"/>
                      <a:r>
                        <a:rPr lang="en-US" sz="1100" b="0" i="0" u="none" strike="noStrike" dirty="0">
                          <a:solidFill>
                            <a:srgbClr val="000000"/>
                          </a:solidFill>
                          <a:latin typeface="Calibri"/>
                        </a:rPr>
                        <a:t>3</a:t>
                      </a:r>
                    </a:p>
                  </a:txBody>
                  <a:tcPr marL="9525" marR="9525" marT="9525" marB="0" anchor="b">
                    <a:noFill/>
                  </a:tcPr>
                </a:tc>
                <a:tc>
                  <a:txBody>
                    <a:bodyPr/>
                    <a:lstStyle/>
                    <a:p>
                      <a:pPr algn="r" fontAlgn="b"/>
                      <a:r>
                        <a:rPr lang="en-US" sz="1100" b="0" i="0" u="none" strike="noStrike" dirty="0">
                          <a:solidFill>
                            <a:srgbClr val="000000"/>
                          </a:solidFill>
                          <a:latin typeface="Calibri"/>
                        </a:rPr>
                        <a:t>0.7%</a:t>
                      </a:r>
                    </a:p>
                  </a:txBody>
                  <a:tcPr marL="9525" marR="9525" marT="9525" marB="0" anchor="b">
                    <a:noFill/>
                  </a:tcPr>
                </a:tc>
                <a:extLst>
                  <a:ext uri="{0D108BD9-81ED-4DB2-BD59-A6C34878D82A}">
                    <a16:rowId xmlns="" xmlns:a16="http://schemas.microsoft.com/office/drawing/2014/main" val="10018"/>
                  </a:ext>
                </a:extLst>
              </a:tr>
              <a:tr h="181779">
                <a:tc>
                  <a:txBody>
                    <a:bodyPr/>
                    <a:lstStyle/>
                    <a:p>
                      <a:pPr algn="l" fontAlgn="b"/>
                      <a:r>
                        <a:rPr lang="en-US" sz="1100" b="0" i="0" u="none" strike="noStrike" dirty="0">
                          <a:solidFill>
                            <a:srgbClr val="000000"/>
                          </a:solidFill>
                          <a:latin typeface="Calibri"/>
                        </a:rPr>
                        <a:t>Librarian - Digital Curation</a:t>
                      </a:r>
                    </a:p>
                  </a:txBody>
                  <a:tcPr marL="9525" marR="9525" marT="9525" marB="0" anchor="b">
                    <a:noFill/>
                  </a:tcPr>
                </a:tc>
                <a:tc>
                  <a:txBody>
                    <a:bodyPr/>
                    <a:lstStyle/>
                    <a:p>
                      <a:pPr algn="r" fontAlgn="b"/>
                      <a:r>
                        <a:rPr lang="en-US" sz="1100" b="0" i="0" u="none" strike="noStrike" dirty="0">
                          <a:solidFill>
                            <a:srgbClr val="000000"/>
                          </a:solidFill>
                          <a:latin typeface="Calibri"/>
                        </a:rPr>
                        <a:t>3</a:t>
                      </a:r>
                    </a:p>
                  </a:txBody>
                  <a:tcPr marL="9525" marR="9525" marT="9525" marB="0" anchor="b">
                    <a:noFill/>
                  </a:tcPr>
                </a:tc>
                <a:tc>
                  <a:txBody>
                    <a:bodyPr/>
                    <a:lstStyle/>
                    <a:p>
                      <a:pPr algn="r" fontAlgn="b"/>
                      <a:r>
                        <a:rPr lang="en-US" sz="1100" b="0" i="0" u="none" strike="noStrike" dirty="0">
                          <a:solidFill>
                            <a:srgbClr val="000000"/>
                          </a:solidFill>
                          <a:latin typeface="Calibri"/>
                        </a:rPr>
                        <a:t>0.7%</a:t>
                      </a:r>
                    </a:p>
                  </a:txBody>
                  <a:tcPr marL="9525" marR="9525" marT="9525" marB="0" anchor="b">
                    <a:noFill/>
                  </a:tcPr>
                </a:tc>
                <a:extLst>
                  <a:ext uri="{0D108BD9-81ED-4DB2-BD59-A6C34878D82A}">
                    <a16:rowId xmlns="" xmlns:a16="http://schemas.microsoft.com/office/drawing/2014/main" val="10019"/>
                  </a:ext>
                </a:extLst>
              </a:tr>
              <a:tr h="181779">
                <a:tc>
                  <a:txBody>
                    <a:bodyPr/>
                    <a:lstStyle/>
                    <a:p>
                      <a:pPr algn="l" fontAlgn="b"/>
                      <a:r>
                        <a:rPr lang="en-US" sz="1100" b="0" i="0" u="none" strike="noStrike" dirty="0">
                          <a:solidFill>
                            <a:srgbClr val="000000"/>
                          </a:solidFill>
                          <a:latin typeface="Calibri"/>
                        </a:rPr>
                        <a:t>Data Manager</a:t>
                      </a:r>
                    </a:p>
                  </a:txBody>
                  <a:tcPr marL="9525" marR="9525" marT="9525" marB="0" anchor="b">
                    <a:noFill/>
                  </a:tcPr>
                </a:tc>
                <a:tc>
                  <a:txBody>
                    <a:bodyPr/>
                    <a:lstStyle/>
                    <a:p>
                      <a:pPr algn="r" fontAlgn="b"/>
                      <a:r>
                        <a:rPr lang="en-US" sz="1100" b="0" i="0" u="none" strike="noStrike" dirty="0">
                          <a:solidFill>
                            <a:srgbClr val="000000"/>
                          </a:solidFill>
                          <a:latin typeface="Calibri"/>
                        </a:rPr>
                        <a:t>3</a:t>
                      </a:r>
                    </a:p>
                  </a:txBody>
                  <a:tcPr marL="9525" marR="9525" marT="9525" marB="0" anchor="b">
                    <a:noFill/>
                  </a:tcPr>
                </a:tc>
                <a:tc>
                  <a:txBody>
                    <a:bodyPr/>
                    <a:lstStyle/>
                    <a:p>
                      <a:pPr algn="r" fontAlgn="b"/>
                      <a:r>
                        <a:rPr lang="en-US" sz="1100" b="0" i="0" u="none" strike="noStrike" dirty="0">
                          <a:solidFill>
                            <a:srgbClr val="000000"/>
                          </a:solidFill>
                          <a:latin typeface="Calibri"/>
                        </a:rPr>
                        <a:t>0.7%</a:t>
                      </a:r>
                    </a:p>
                  </a:txBody>
                  <a:tcPr marL="9525" marR="9525" marT="9525" marB="0" anchor="b">
                    <a:noFill/>
                  </a:tcPr>
                </a:tc>
                <a:extLst>
                  <a:ext uri="{0D108BD9-81ED-4DB2-BD59-A6C34878D82A}">
                    <a16:rowId xmlns="" xmlns:a16="http://schemas.microsoft.com/office/drawing/2014/main" val="10020"/>
                  </a:ext>
                </a:extLst>
              </a:tr>
              <a:tr h="181779">
                <a:tc>
                  <a:txBody>
                    <a:bodyPr/>
                    <a:lstStyle/>
                    <a:p>
                      <a:pPr algn="l" fontAlgn="b"/>
                      <a:r>
                        <a:rPr lang="en-US" sz="1100" b="0" i="0" u="none" strike="noStrike" dirty="0">
                          <a:solidFill>
                            <a:srgbClr val="000000"/>
                          </a:solidFill>
                          <a:latin typeface="Calibri"/>
                        </a:rPr>
                        <a:t>Librarian - Digital Projects</a:t>
                      </a:r>
                    </a:p>
                  </a:txBody>
                  <a:tcPr marL="9525" marR="9525" marT="9525" marB="0" anchor="b">
                    <a:noFill/>
                  </a:tcPr>
                </a:tc>
                <a:tc>
                  <a:txBody>
                    <a:bodyPr/>
                    <a:lstStyle/>
                    <a:p>
                      <a:pPr algn="r" fontAlgn="b"/>
                      <a:r>
                        <a:rPr lang="en-US" sz="1100" b="0" i="0" u="none" strike="noStrike" dirty="0">
                          <a:solidFill>
                            <a:srgbClr val="000000"/>
                          </a:solidFill>
                          <a:latin typeface="Calibri"/>
                        </a:rPr>
                        <a:t>3</a:t>
                      </a:r>
                    </a:p>
                  </a:txBody>
                  <a:tcPr marL="9525" marR="9525" marT="9525" marB="0" anchor="b">
                    <a:noFill/>
                  </a:tcPr>
                </a:tc>
                <a:tc>
                  <a:txBody>
                    <a:bodyPr/>
                    <a:lstStyle/>
                    <a:p>
                      <a:pPr algn="r" fontAlgn="b"/>
                      <a:r>
                        <a:rPr lang="en-US" sz="1100" b="0" i="0" u="none" strike="noStrike" dirty="0">
                          <a:solidFill>
                            <a:srgbClr val="000000"/>
                          </a:solidFill>
                          <a:latin typeface="Calibri"/>
                        </a:rPr>
                        <a:t>0.7%</a:t>
                      </a:r>
                    </a:p>
                  </a:txBody>
                  <a:tcPr marL="9525" marR="9525" marT="9525" marB="0" anchor="b">
                    <a:noFill/>
                  </a:tcPr>
                </a:tc>
                <a:extLst>
                  <a:ext uri="{0D108BD9-81ED-4DB2-BD59-A6C34878D82A}">
                    <a16:rowId xmlns="" xmlns:a16="http://schemas.microsoft.com/office/drawing/2014/main" val="10021"/>
                  </a:ext>
                </a:extLst>
              </a:tr>
              <a:tr h="181779">
                <a:tc>
                  <a:txBody>
                    <a:bodyPr/>
                    <a:lstStyle/>
                    <a:p>
                      <a:pPr algn="l" fontAlgn="b"/>
                      <a:r>
                        <a:rPr lang="en-US" sz="1100" b="0" i="0" u="none" strike="noStrike" dirty="0">
                          <a:solidFill>
                            <a:srgbClr val="000000"/>
                          </a:solidFill>
                          <a:latin typeface="Calibri"/>
                        </a:rPr>
                        <a:t>Data and Informatics Consultant</a:t>
                      </a:r>
                    </a:p>
                  </a:txBody>
                  <a:tcPr marL="9525" marR="9525" marT="9525" marB="0" anchor="b">
                    <a:noFill/>
                  </a:tcPr>
                </a:tc>
                <a:tc>
                  <a:txBody>
                    <a:bodyPr/>
                    <a:lstStyle/>
                    <a:p>
                      <a:pPr algn="r" fontAlgn="b"/>
                      <a:r>
                        <a:rPr lang="en-US" sz="1100" b="0" i="0" u="none" strike="noStrike" dirty="0">
                          <a:solidFill>
                            <a:srgbClr val="000000"/>
                          </a:solidFill>
                          <a:latin typeface="Calibri"/>
                        </a:rPr>
                        <a:t>3</a:t>
                      </a:r>
                    </a:p>
                  </a:txBody>
                  <a:tcPr marL="9525" marR="9525" marT="9525" marB="0" anchor="b">
                    <a:noFill/>
                  </a:tcPr>
                </a:tc>
                <a:tc>
                  <a:txBody>
                    <a:bodyPr/>
                    <a:lstStyle/>
                    <a:p>
                      <a:pPr algn="r" fontAlgn="b"/>
                      <a:r>
                        <a:rPr lang="en-US" sz="1100" b="0" i="0" u="none" strike="noStrike" dirty="0">
                          <a:solidFill>
                            <a:srgbClr val="000000"/>
                          </a:solidFill>
                          <a:latin typeface="Calibri"/>
                        </a:rPr>
                        <a:t>0.7%</a:t>
                      </a:r>
                    </a:p>
                  </a:txBody>
                  <a:tcPr marL="9525" marR="9525" marT="9525" marB="0" anchor="b">
                    <a:noFill/>
                  </a:tcPr>
                </a:tc>
                <a:extLst>
                  <a:ext uri="{0D108BD9-81ED-4DB2-BD59-A6C34878D82A}">
                    <a16:rowId xmlns="" xmlns:a16="http://schemas.microsoft.com/office/drawing/2014/main" val="10022"/>
                  </a:ext>
                </a:extLst>
              </a:tr>
              <a:tr h="181779">
                <a:tc>
                  <a:txBody>
                    <a:bodyPr/>
                    <a:lstStyle/>
                    <a:p>
                      <a:pPr algn="l" fontAlgn="b"/>
                      <a:r>
                        <a:rPr lang="en-US" sz="1100" b="0" i="0" u="none" strike="noStrike" dirty="0">
                          <a:solidFill>
                            <a:srgbClr val="000000"/>
                          </a:solidFill>
                          <a:latin typeface="Calibri"/>
                        </a:rPr>
                        <a:t>Librarian - Research Data Services</a:t>
                      </a:r>
                    </a:p>
                  </a:txBody>
                  <a:tcPr marL="9525" marR="9525" marT="9525" marB="0" anchor="b">
                    <a:noFill/>
                  </a:tcPr>
                </a:tc>
                <a:tc>
                  <a:txBody>
                    <a:bodyPr/>
                    <a:lstStyle/>
                    <a:p>
                      <a:pPr algn="r" fontAlgn="b"/>
                      <a:r>
                        <a:rPr lang="en-US" sz="1100" b="0" i="0" u="none" strike="noStrike" dirty="0">
                          <a:solidFill>
                            <a:srgbClr val="000000"/>
                          </a:solidFill>
                          <a:latin typeface="Calibri"/>
                        </a:rPr>
                        <a:t>3</a:t>
                      </a:r>
                    </a:p>
                  </a:txBody>
                  <a:tcPr marL="9525" marR="9525" marT="9525" marB="0" anchor="b">
                    <a:noFill/>
                  </a:tcPr>
                </a:tc>
                <a:tc>
                  <a:txBody>
                    <a:bodyPr/>
                    <a:lstStyle/>
                    <a:p>
                      <a:pPr algn="r" fontAlgn="b"/>
                      <a:r>
                        <a:rPr lang="en-US" sz="1100" b="0" i="0" u="none" strike="noStrike" dirty="0">
                          <a:solidFill>
                            <a:srgbClr val="000000"/>
                          </a:solidFill>
                          <a:latin typeface="Calibri"/>
                        </a:rPr>
                        <a:t>0.7%</a:t>
                      </a:r>
                    </a:p>
                  </a:txBody>
                  <a:tcPr marL="9525" marR="9525" marT="9525" marB="0" anchor="b">
                    <a:noFill/>
                  </a:tcPr>
                </a:tc>
                <a:extLst>
                  <a:ext uri="{0D108BD9-81ED-4DB2-BD59-A6C34878D82A}">
                    <a16:rowId xmlns="" xmlns:a16="http://schemas.microsoft.com/office/drawing/2014/main" val="10023"/>
                  </a:ext>
                </a:extLst>
              </a:tr>
              <a:tr h="181779">
                <a:tc>
                  <a:txBody>
                    <a:bodyPr/>
                    <a:lstStyle/>
                    <a:p>
                      <a:pPr algn="l" fontAlgn="b"/>
                      <a:r>
                        <a:rPr lang="en-US" sz="1100" b="0" i="0" u="none" strike="noStrike" dirty="0">
                          <a:solidFill>
                            <a:srgbClr val="000000"/>
                          </a:solidFill>
                          <a:latin typeface="Calibri"/>
                        </a:rPr>
                        <a:t>Data Archivist</a:t>
                      </a:r>
                    </a:p>
                  </a:txBody>
                  <a:tcPr marL="9525" marR="9525" marT="9525" marB="0" anchor="b">
                    <a:noFill/>
                  </a:tcPr>
                </a:tc>
                <a:tc>
                  <a:txBody>
                    <a:bodyPr/>
                    <a:lstStyle/>
                    <a:p>
                      <a:pPr algn="r" fontAlgn="b"/>
                      <a:r>
                        <a:rPr lang="en-US" sz="1100" b="0" i="0" u="none" strike="noStrike" dirty="0">
                          <a:solidFill>
                            <a:srgbClr val="000000"/>
                          </a:solidFill>
                          <a:latin typeface="Calibri"/>
                        </a:rPr>
                        <a:t>3</a:t>
                      </a:r>
                    </a:p>
                  </a:txBody>
                  <a:tcPr marL="9525" marR="9525" marT="9525" marB="0" anchor="b">
                    <a:noFill/>
                  </a:tcPr>
                </a:tc>
                <a:tc>
                  <a:txBody>
                    <a:bodyPr/>
                    <a:lstStyle/>
                    <a:p>
                      <a:pPr algn="r" fontAlgn="b"/>
                      <a:r>
                        <a:rPr lang="en-US" sz="1100" b="0" i="0" u="none" strike="noStrike" dirty="0">
                          <a:solidFill>
                            <a:srgbClr val="000000"/>
                          </a:solidFill>
                          <a:latin typeface="Calibri"/>
                        </a:rPr>
                        <a:t>0.7%</a:t>
                      </a:r>
                    </a:p>
                  </a:txBody>
                  <a:tcPr marL="9525" marR="9525" marT="9525" marB="0" anchor="b">
                    <a:noFill/>
                  </a:tcPr>
                </a:tc>
                <a:extLst>
                  <a:ext uri="{0D108BD9-81ED-4DB2-BD59-A6C34878D82A}">
                    <a16:rowId xmlns="" xmlns:a16="http://schemas.microsoft.com/office/drawing/2014/main" val="10024"/>
                  </a:ext>
                </a:extLst>
              </a:tr>
              <a:tr h="53609">
                <a:tc>
                  <a:txBody>
                    <a:bodyPr/>
                    <a:lstStyle/>
                    <a:p>
                      <a:pPr algn="l" fontAlgn="b"/>
                      <a:r>
                        <a:rPr lang="en-US" sz="1100" b="0" i="0" u="none" strike="noStrike" dirty="0">
                          <a:solidFill>
                            <a:srgbClr val="000000"/>
                          </a:solidFill>
                          <a:latin typeface="Calibri"/>
                        </a:rPr>
                        <a:t>Research Information Scientist</a:t>
                      </a:r>
                    </a:p>
                  </a:txBody>
                  <a:tcPr marL="9525" marR="9525" marT="9525" marB="0" anchor="b">
                    <a:noFill/>
                  </a:tcPr>
                </a:tc>
                <a:tc>
                  <a:txBody>
                    <a:bodyPr/>
                    <a:lstStyle/>
                    <a:p>
                      <a:pPr algn="r" fontAlgn="b"/>
                      <a:r>
                        <a:rPr lang="en-US" sz="1100" b="0" i="0" u="none" strike="noStrike" dirty="0">
                          <a:solidFill>
                            <a:srgbClr val="000000"/>
                          </a:solidFill>
                          <a:latin typeface="Calibri"/>
                        </a:rPr>
                        <a:t>3</a:t>
                      </a:r>
                    </a:p>
                  </a:txBody>
                  <a:tcPr marL="9525" marR="9525" marT="9525" marB="0" anchor="b">
                    <a:lnB w="12700" cap="flat" cmpd="sng" algn="ctr">
                      <a:noFill/>
                      <a:prstDash val="solid"/>
                      <a:round/>
                      <a:headEnd type="none" w="med" len="med"/>
                      <a:tailEnd type="none" w="med" len="med"/>
                    </a:lnB>
                    <a:noFill/>
                  </a:tcPr>
                </a:tc>
                <a:tc>
                  <a:txBody>
                    <a:bodyPr/>
                    <a:lstStyle/>
                    <a:p>
                      <a:pPr algn="r" fontAlgn="b"/>
                      <a:r>
                        <a:rPr lang="en-US" sz="1100" b="0" i="0" u="none" strike="noStrike" dirty="0">
                          <a:solidFill>
                            <a:srgbClr val="000000"/>
                          </a:solidFill>
                          <a:latin typeface="Calibri"/>
                        </a:rPr>
                        <a:t>0.7%</a:t>
                      </a:r>
                    </a:p>
                  </a:txBody>
                  <a:tcPr marL="9525" marR="9525" marT="9525" marB="0" anchor="b">
                    <a:lnB w="12700" cap="flat" cmpd="sng" algn="ctr">
                      <a:noFill/>
                      <a:prstDash val="solid"/>
                      <a:round/>
                      <a:headEnd type="none" w="med" len="med"/>
                      <a:tailEnd type="none" w="med" len="med"/>
                    </a:lnB>
                    <a:noFill/>
                  </a:tcPr>
                </a:tc>
                <a:extLst>
                  <a:ext uri="{0D108BD9-81ED-4DB2-BD59-A6C34878D82A}">
                    <a16:rowId xmlns="" xmlns:a16="http://schemas.microsoft.com/office/drawing/2014/main" val="10025"/>
                  </a:ext>
                </a:extLst>
              </a:tr>
              <a:tr h="257444">
                <a:tc>
                  <a:txBody>
                    <a:bodyPr/>
                    <a:lstStyle/>
                    <a:p>
                      <a:pPr algn="l" fontAlgn="b"/>
                      <a:r>
                        <a:rPr lang="en-US" sz="1100" b="0" i="0" u="none" strike="noStrike" dirty="0">
                          <a:solidFill>
                            <a:srgbClr val="000000"/>
                          </a:solidFill>
                          <a:latin typeface="Calibri"/>
                        </a:rPr>
                        <a:t>Other  (255 unique titles)</a:t>
                      </a:r>
                    </a:p>
                  </a:txBody>
                  <a:tcPr marL="9525" marR="9525" marT="9525" marB="0" anchor="b">
                    <a:lnR w="12700" cmpd="sng">
                      <a:noFill/>
                    </a:lnR>
                    <a:noFill/>
                  </a:tcPr>
                </a:tc>
                <a:tc>
                  <a:txBody>
                    <a:bodyPr/>
                    <a:lstStyle/>
                    <a:p>
                      <a:pPr algn="r" fontAlgn="b"/>
                      <a:r>
                        <a:rPr lang="en-US" sz="1100" b="0" i="0" u="none" strike="noStrike" dirty="0">
                          <a:solidFill>
                            <a:srgbClr val="000000"/>
                          </a:solidFill>
                          <a:latin typeface="Calibri"/>
                        </a:rPr>
                        <a:t>290</a:t>
                      </a:r>
                    </a:p>
                  </a:txBody>
                  <a:tcPr marL="9525" marR="9525" marT="9525" marB="0" anchor="b">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fontAlgn="b"/>
                      <a:r>
                        <a:rPr lang="en-US" sz="1100" b="0" i="0" u="none" strike="noStrike" dirty="0">
                          <a:solidFill>
                            <a:srgbClr val="000000"/>
                          </a:solidFill>
                          <a:latin typeface="Calibri"/>
                        </a:rPr>
                        <a:t>65.8%</a:t>
                      </a:r>
                    </a:p>
                  </a:txBody>
                  <a:tcPr marL="9525" marR="9525" marT="9525" marB="0" anchor="b">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 xmlns:a16="http://schemas.microsoft.com/office/drawing/2014/main" val="10026"/>
                  </a:ext>
                </a:extLst>
              </a:tr>
            </a:tbl>
          </a:graphicData>
        </a:graphic>
      </p:graphicFrame>
      <p:sp>
        <p:nvSpPr>
          <p:cNvPr id="6" name="TextBox 5"/>
          <p:cNvSpPr txBox="1"/>
          <p:nvPr/>
        </p:nvSpPr>
        <p:spPr>
          <a:xfrm>
            <a:off x="0" y="6629400"/>
            <a:ext cx="9144000" cy="228600"/>
          </a:xfrm>
          <a:prstGeom prst="rect">
            <a:avLst/>
          </a:prstGeom>
          <a:noFill/>
        </p:spPr>
        <p:txBody>
          <a:bodyPr wrap="square" lIns="91440" tIns="0" rIns="0" bIns="91440" rtlCol="0">
            <a:noAutofit/>
          </a:bodyPr>
          <a:lstStyle/>
          <a:p>
            <a:r>
              <a:rPr lang="en-US" sz="1000" b="1" i="1" dirty="0"/>
              <a:t>Please note: all analyses and results are preliminary and may change as our research advances</a:t>
            </a:r>
          </a:p>
        </p:txBody>
      </p:sp>
    </p:spTree>
    <p:extLst>
      <p:ext uri="{BB962C8B-B14F-4D97-AF65-F5344CB8AC3E}">
        <p14:creationId xmlns:p14="http://schemas.microsoft.com/office/powerpoint/2010/main" val="2090664655"/>
      </p:ext>
    </p:extLst>
  </p:cSld>
  <p:clrMapOvr>
    <a:masterClrMapping/>
  </p:clrMapOvr>
  <mc:AlternateContent xmlns:mc="http://schemas.openxmlformats.org/markup-compatibility/2006" xmlns:p14="http://schemas.microsoft.com/office/powerpoint/2010/main">
    <mc:Choice Requires="p14">
      <p:transition spd="slow" p14:dur="2000" advTm="164835"/>
    </mc:Choice>
    <mc:Fallback xmlns="">
      <p:transition spd="slow" advTm="164835"/>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Blue Warm">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1918</Words>
  <Application>Microsoft Macintosh PowerPoint</Application>
  <PresentationFormat>Presentazione su schermo (4:3)</PresentationFormat>
  <Paragraphs>394</Paragraphs>
  <Slides>25</Slides>
  <Notes>19</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25</vt:i4>
      </vt:variant>
    </vt:vector>
  </HeadingPairs>
  <TitlesOfParts>
    <vt:vector size="31" baseType="lpstr">
      <vt:lpstr>Times New Roman</vt:lpstr>
      <vt:lpstr>Wingdings</vt:lpstr>
      <vt:lpstr>Arial</vt:lpstr>
      <vt:lpstr>Book Antiqua</vt:lpstr>
      <vt:lpstr>Calibri</vt:lpstr>
      <vt:lpstr>Office Theme</vt:lpstr>
      <vt:lpstr>Presentazione di PowerPoint</vt:lpstr>
      <vt:lpstr>Outline</vt:lpstr>
      <vt:lpstr>IFLA Project Overview</vt:lpstr>
      <vt:lpstr>Research Design</vt:lpstr>
      <vt:lpstr>Research Phases</vt:lpstr>
      <vt:lpstr>Key phrases and corpora</vt:lpstr>
      <vt:lpstr>Vocabulary</vt:lpstr>
      <vt:lpstr>Presentazione di PowerPoint</vt:lpstr>
      <vt:lpstr>Content Analysis: Data Curation</vt:lpstr>
      <vt:lpstr>Interviews</vt:lpstr>
      <vt:lpstr>Position Titles</vt:lpstr>
      <vt:lpstr>Emergent Field</vt:lpstr>
      <vt:lpstr>Outreach and Advocacy </vt:lpstr>
      <vt:lpstr>Consultation Services</vt:lpstr>
      <vt:lpstr>Training Workshops</vt:lpstr>
      <vt:lpstr>“Curating People”</vt:lpstr>
      <vt:lpstr>Technical Services</vt:lpstr>
      <vt:lpstr>International Context</vt:lpstr>
      <vt:lpstr>Service Organization</vt:lpstr>
      <vt:lpstr>Findings</vt:lpstr>
      <vt:lpstr>Evolving Profession</vt:lpstr>
      <vt:lpstr>Group Work Task</vt:lpstr>
      <vt:lpstr>Possible subjects</vt:lpstr>
      <vt:lpstr>Feedback</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cp:lastModifiedBy>Utente di Microsoft Office</cp:lastModifiedBy>
  <cp:revision>7</cp:revision>
  <dcterms:modified xsi:type="dcterms:W3CDTF">2019-10-13T06:49:43Z</dcterms:modified>
</cp:coreProperties>
</file>