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32"/>
  </p:notesMasterIdLst>
  <p:sldIdLst>
    <p:sldId id="256" r:id="rId6"/>
    <p:sldId id="257" r:id="rId7"/>
    <p:sldId id="267" r:id="rId8"/>
    <p:sldId id="263" r:id="rId9"/>
    <p:sldId id="291" r:id="rId10"/>
    <p:sldId id="282" r:id="rId11"/>
    <p:sldId id="270" r:id="rId12"/>
    <p:sldId id="258" r:id="rId13"/>
    <p:sldId id="265" r:id="rId14"/>
    <p:sldId id="271" r:id="rId15"/>
    <p:sldId id="272" r:id="rId16"/>
    <p:sldId id="264" r:id="rId17"/>
    <p:sldId id="259" r:id="rId18"/>
    <p:sldId id="288" r:id="rId19"/>
    <p:sldId id="280" r:id="rId20"/>
    <p:sldId id="276" r:id="rId21"/>
    <p:sldId id="283" r:id="rId22"/>
    <p:sldId id="284" r:id="rId23"/>
    <p:sldId id="285" r:id="rId24"/>
    <p:sldId id="286" r:id="rId25"/>
    <p:sldId id="287" r:id="rId26"/>
    <p:sldId id="273" r:id="rId27"/>
    <p:sldId id="281" r:id="rId28"/>
    <p:sldId id="290" r:id="rId29"/>
    <p:sldId id="289" r:id="rId30"/>
    <p:sldId id="268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F8C646-5400-A7E4-A6BE-FB787BBE7682}" name="Nadine Schröder" initials="NS" userId="S::schroeder@onca.net::451e3a9a-ac9f-4a1a-8fb6-0ab8fc4f0e95" providerId="AD"/>
  <p188:author id="{0AE24AC4-614F-E9B4-1A74-170C117B056B}" name="Sophia Krah" initials="SK" userId="S::krah@onca.net::3d04dfff-a043-4cfd-87e9-e3702c921be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a Krah" initials="SK" lastIdx="2" clrIdx="0">
    <p:extLst>
      <p:ext uri="{19B8F6BF-5375-455C-9EA6-DF929625EA0E}">
        <p15:presenceInfo xmlns:p15="http://schemas.microsoft.com/office/powerpoint/2012/main" userId="S::krah@onca.net::3d04dfff-a043-4cfd-87e9-e3702c921b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6" autoAdjust="0"/>
    <p:restoredTop sz="97505" autoAdjust="0"/>
  </p:normalViewPr>
  <p:slideViewPr>
    <p:cSldViewPr snapToGrid="0">
      <p:cViewPr varScale="1">
        <p:scale>
          <a:sx n="166" d="100"/>
          <a:sy n="166" d="100"/>
        </p:scale>
        <p:origin x="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dine%20Schr&#246;der\Documents\EduArc\AP%209\Interviews\Interviews%20Auswertung\Cod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duArc\AP%204\4.4%20Prototyp\Evaluierung\Umfrage\Ergebnisse_Umfrag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duArc\AP%204\4.4%20Prototyp\Evaluierung\Umfrage\Ergebnisse_Umfrag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de-DE">
                <a:solidFill>
                  <a:schemeClr val="tx1"/>
                </a:solidFill>
              </a:rPr>
              <a:t>Material</a:t>
            </a:r>
            <a:r>
              <a:rPr lang="de-DE" baseline="0">
                <a:solidFill>
                  <a:schemeClr val="tx1"/>
                </a:solidFill>
              </a:rPr>
              <a:t> types</a:t>
            </a:r>
            <a:endParaRPr lang="de-DE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'Material types'!$C$1</c:f>
              <c:strCache>
                <c:ptCount val="1"/>
                <c:pt idx="0">
                  <c:v>Create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'Material types'!$A$2:$A$15</c:f>
              <c:strCache>
                <c:ptCount val="14"/>
                <c:pt idx="0">
                  <c:v>Images, Grahics</c:v>
                </c:pt>
                <c:pt idx="1">
                  <c:v>Worksheet</c:v>
                </c:pt>
                <c:pt idx="2">
                  <c:v>Presentation</c:v>
                </c:pt>
                <c:pt idx="3">
                  <c:v>Screencast</c:v>
                </c:pt>
                <c:pt idx="4">
                  <c:v>Video</c:v>
                </c:pt>
                <c:pt idx="5">
                  <c:v>Exercises, Assignments</c:v>
                </c:pt>
                <c:pt idx="6">
                  <c:v>H5P-Elements</c:v>
                </c:pt>
                <c:pt idx="7">
                  <c:v>Course</c:v>
                </c:pt>
                <c:pt idx="8">
                  <c:v>Textbook</c:v>
                </c:pt>
                <c:pt idx="9">
                  <c:v>Wiki</c:v>
                </c:pt>
                <c:pt idx="10">
                  <c:v>Concept</c:v>
                </c:pt>
                <c:pt idx="11">
                  <c:v>Blog post</c:v>
                </c:pt>
                <c:pt idx="12">
                  <c:v>Video + H5P</c:v>
                </c:pt>
                <c:pt idx="13">
                  <c:v>App</c:v>
                </c:pt>
              </c:strCache>
            </c:strRef>
          </c:cat>
          <c:val>
            <c:numRef>
              <c:f>'Material types'!$C$2:$C$15</c:f>
              <c:numCache>
                <c:formatCode>General</c:formatCode>
                <c:ptCount val="14"/>
                <c:pt idx="0">
                  <c:v>4</c:v>
                </c:pt>
                <c:pt idx="1">
                  <c:v>4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  <c:pt idx="6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8-4DC7-9BD0-594DAADFD9C6}"/>
            </c:ext>
          </c:extLst>
        </c:ser>
        <c:ser>
          <c:idx val="2"/>
          <c:order val="2"/>
          <c:tx>
            <c:strRef>
              <c:f>'Material types'!$D$1</c:f>
              <c:strCache>
                <c:ptCount val="1"/>
                <c:pt idx="0">
                  <c:v>Reuse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'Material types'!$A$2:$A$15</c:f>
              <c:strCache>
                <c:ptCount val="14"/>
                <c:pt idx="0">
                  <c:v>Images, Grahics</c:v>
                </c:pt>
                <c:pt idx="1">
                  <c:v>Worksheet</c:v>
                </c:pt>
                <c:pt idx="2">
                  <c:v>Presentation</c:v>
                </c:pt>
                <c:pt idx="3">
                  <c:v>Screencast</c:v>
                </c:pt>
                <c:pt idx="4">
                  <c:v>Video</c:v>
                </c:pt>
                <c:pt idx="5">
                  <c:v>Exercises, Assignments</c:v>
                </c:pt>
                <c:pt idx="6">
                  <c:v>H5P-Elements</c:v>
                </c:pt>
                <c:pt idx="7">
                  <c:v>Course</c:v>
                </c:pt>
                <c:pt idx="8">
                  <c:v>Textbook</c:v>
                </c:pt>
                <c:pt idx="9">
                  <c:v>Wiki</c:v>
                </c:pt>
                <c:pt idx="10">
                  <c:v>Concept</c:v>
                </c:pt>
                <c:pt idx="11">
                  <c:v>Blog post</c:v>
                </c:pt>
                <c:pt idx="12">
                  <c:v>Video + H5P</c:v>
                </c:pt>
                <c:pt idx="13">
                  <c:v>App</c:v>
                </c:pt>
              </c:strCache>
            </c:strRef>
          </c:cat>
          <c:val>
            <c:numRef>
              <c:f>'Material types'!$D$2:$D$15</c:f>
              <c:numCache>
                <c:formatCode>General</c:formatCode>
                <c:ptCount val="14"/>
                <c:pt idx="0">
                  <c:v>14</c:v>
                </c:pt>
                <c:pt idx="1">
                  <c:v>3</c:v>
                </c:pt>
                <c:pt idx="4">
                  <c:v>8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8-4DC7-9BD0-594DAADFD9C6}"/>
            </c:ext>
          </c:extLst>
        </c:ser>
        <c:ser>
          <c:idx val="3"/>
          <c:order val="3"/>
          <c:tx>
            <c:strRef>
              <c:f>'Material types'!$E$1</c:f>
              <c:strCache>
                <c:ptCount val="1"/>
                <c:pt idx="0">
                  <c:v>Edit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'Material types'!$A$2:$A$15</c:f>
              <c:strCache>
                <c:ptCount val="14"/>
                <c:pt idx="0">
                  <c:v>Images, Grahics</c:v>
                </c:pt>
                <c:pt idx="1">
                  <c:v>Worksheet</c:v>
                </c:pt>
                <c:pt idx="2">
                  <c:v>Presentation</c:v>
                </c:pt>
                <c:pt idx="3">
                  <c:v>Screencast</c:v>
                </c:pt>
                <c:pt idx="4">
                  <c:v>Video</c:v>
                </c:pt>
                <c:pt idx="5">
                  <c:v>Exercises, Assignments</c:v>
                </c:pt>
                <c:pt idx="6">
                  <c:v>H5P-Elements</c:v>
                </c:pt>
                <c:pt idx="7">
                  <c:v>Course</c:v>
                </c:pt>
                <c:pt idx="8">
                  <c:v>Textbook</c:v>
                </c:pt>
                <c:pt idx="9">
                  <c:v>Wiki</c:v>
                </c:pt>
                <c:pt idx="10">
                  <c:v>Concept</c:v>
                </c:pt>
                <c:pt idx="11">
                  <c:v>Blog post</c:v>
                </c:pt>
                <c:pt idx="12">
                  <c:v>Video + H5P</c:v>
                </c:pt>
                <c:pt idx="13">
                  <c:v>App</c:v>
                </c:pt>
              </c:strCache>
            </c:strRef>
          </c:cat>
          <c:val>
            <c:numRef>
              <c:f>'Material types'!$E$2:$E$15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18-4DC7-9BD0-594DAADFD9C6}"/>
            </c:ext>
          </c:extLst>
        </c:ser>
        <c:ser>
          <c:idx val="4"/>
          <c:order val="4"/>
          <c:tx>
            <c:strRef>
              <c:f>'Material types'!$F$1</c:f>
              <c:strCache>
                <c:ptCount val="1"/>
                <c:pt idx="0">
                  <c:v>Publish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'Material types'!$A$2:$A$15</c:f>
              <c:strCache>
                <c:ptCount val="14"/>
                <c:pt idx="0">
                  <c:v>Images, Grahics</c:v>
                </c:pt>
                <c:pt idx="1">
                  <c:v>Worksheet</c:v>
                </c:pt>
                <c:pt idx="2">
                  <c:v>Presentation</c:v>
                </c:pt>
                <c:pt idx="3">
                  <c:v>Screencast</c:v>
                </c:pt>
                <c:pt idx="4">
                  <c:v>Video</c:v>
                </c:pt>
                <c:pt idx="5">
                  <c:v>Exercises, Assignments</c:v>
                </c:pt>
                <c:pt idx="6">
                  <c:v>H5P-Elements</c:v>
                </c:pt>
                <c:pt idx="7">
                  <c:v>Course</c:v>
                </c:pt>
                <c:pt idx="8">
                  <c:v>Textbook</c:v>
                </c:pt>
                <c:pt idx="9">
                  <c:v>Wiki</c:v>
                </c:pt>
                <c:pt idx="10">
                  <c:v>Concept</c:v>
                </c:pt>
                <c:pt idx="11">
                  <c:v>Blog post</c:v>
                </c:pt>
                <c:pt idx="12">
                  <c:v>Video + H5P</c:v>
                </c:pt>
                <c:pt idx="13">
                  <c:v>App</c:v>
                </c:pt>
              </c:strCache>
            </c:strRef>
          </c:cat>
          <c:val>
            <c:numRef>
              <c:f>'Material types'!$F$2:$F$15</c:f>
              <c:numCache>
                <c:formatCode>General</c:formatCode>
                <c:ptCount val="14"/>
                <c:pt idx="1">
                  <c:v>2</c:v>
                </c:pt>
                <c:pt idx="4">
                  <c:v>3</c:v>
                </c:pt>
                <c:pt idx="7">
                  <c:v>10</c:v>
                </c:pt>
                <c:pt idx="8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18-4DC7-9BD0-594DAADFD9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61899119"/>
        <c:axId val="116189953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'Material types'!$B$1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'Material types'!$A$2:$A$15</c15:sqref>
                        </c15:formulaRef>
                      </c:ext>
                    </c:extLst>
                    <c:strCache>
                      <c:ptCount val="14"/>
                      <c:pt idx="0">
                        <c:v>Images, Grahics</c:v>
                      </c:pt>
                      <c:pt idx="1">
                        <c:v>Worksheet</c:v>
                      </c:pt>
                      <c:pt idx="2">
                        <c:v>Presentation</c:v>
                      </c:pt>
                      <c:pt idx="3">
                        <c:v>Screencast</c:v>
                      </c:pt>
                      <c:pt idx="4">
                        <c:v>Video</c:v>
                      </c:pt>
                      <c:pt idx="5">
                        <c:v>Exercises, Assignments</c:v>
                      </c:pt>
                      <c:pt idx="6">
                        <c:v>H5P-Elements</c:v>
                      </c:pt>
                      <c:pt idx="7">
                        <c:v>Course</c:v>
                      </c:pt>
                      <c:pt idx="8">
                        <c:v>Textbook</c:v>
                      </c:pt>
                      <c:pt idx="9">
                        <c:v>Wiki</c:v>
                      </c:pt>
                      <c:pt idx="10">
                        <c:v>Concept</c:v>
                      </c:pt>
                      <c:pt idx="11">
                        <c:v>Blog post</c:v>
                      </c:pt>
                      <c:pt idx="12">
                        <c:v>Video + H5P</c:v>
                      </c:pt>
                      <c:pt idx="13">
                        <c:v>App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'Material types'!$B$2:$B$15</c15:sqref>
                        </c15:formulaRef>
                      </c:ext>
                    </c:extLst>
                    <c:numCache>
                      <c:formatCode>General</c:formatCode>
                      <c:ptCount val="1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F18-4DC7-9BD0-594DAADFD9C6}"/>
                  </c:ext>
                </c:extLst>
              </c15:ser>
            </c15:filteredBarSeries>
          </c:ext>
        </c:extLst>
      </c:barChart>
      <c:catAx>
        <c:axId val="116189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61899535"/>
        <c:crosses val="autoZero"/>
        <c:auto val="1"/>
        <c:lblAlgn val="ctr"/>
        <c:lblOffset val="100"/>
        <c:noMultiLvlLbl val="0"/>
      </c:catAx>
      <c:valAx>
        <c:axId val="1161899535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61899119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[Ergebnisse_Umfrage.xlsx]Gesamtbewertung!$B$1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63-4C4F-AE60-A48BA66E98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63-4C4F-AE60-A48BA66E98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63-4C4F-AE60-A48BA66E98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63-4C4F-AE60-A48BA66E98D5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very</a:t>
                    </a:r>
                    <a:r>
                      <a:rPr lang="en-US" sz="1400" baseline="0" dirty="0"/>
                      <a:t> good</a:t>
                    </a:r>
                    <a:endParaRPr lang="en-US" sz="1400" dirty="0"/>
                  </a:p>
                  <a:p>
                    <a:pPr>
                      <a:defRPr sz="1400"/>
                    </a:pPr>
                    <a:r>
                      <a:rPr lang="en-US" sz="1400" dirty="0"/>
                      <a:t>42%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63-4C4F-AE60-A48BA66E98D5}"/>
                </c:ext>
              </c:extLst>
            </c:dLbl>
            <c:dLbl>
              <c:idx val="1"/>
              <c:layout>
                <c:manualLayout>
                  <c:x val="2.1067956331852315E-2"/>
                  <c:y val="1.43769333470403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>
                        <a:solidFill>
                          <a:schemeClr val="accent2"/>
                        </a:solidFill>
                      </a:rPr>
                      <a:t>good </a:t>
                    </a:r>
                  </a:p>
                  <a:p>
                    <a:pPr>
                      <a:defRPr sz="1400">
                        <a:solidFill>
                          <a:schemeClr val="accent1"/>
                        </a:solidFill>
                      </a:defRPr>
                    </a:pPr>
                    <a:r>
                      <a:rPr lang="en-US" sz="1400" dirty="0">
                        <a:solidFill>
                          <a:schemeClr val="accent2"/>
                        </a:solidFill>
                      </a:rPr>
                      <a:t>50%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12101215736275"/>
                      <c:h val="0.161289894030286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463-4C4F-AE60-A48BA66E98D5}"/>
                </c:ext>
              </c:extLst>
            </c:dLbl>
            <c:dLbl>
              <c:idx val="2"/>
              <c:layout>
                <c:manualLayout>
                  <c:x val="1.0034239478302237E-2"/>
                  <c:y val="2.33145705568409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>
                        <a:solidFill>
                          <a:srgbClr val="FF0000"/>
                        </a:solidFill>
                      </a:rPr>
                      <a:t>less good</a:t>
                    </a:r>
                  </a:p>
                  <a:p>
                    <a:pPr>
                      <a:defRPr sz="1400">
                        <a:solidFill>
                          <a:schemeClr val="accent1"/>
                        </a:solidFill>
                      </a:defRPr>
                    </a:pPr>
                    <a:r>
                      <a:rPr lang="en-US" sz="1400" dirty="0">
                        <a:solidFill>
                          <a:srgbClr val="FF0000"/>
                        </a:solidFill>
                      </a:rPr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63-4C4F-AE60-A48BA66E98D5}"/>
                </c:ext>
              </c:extLst>
            </c:dLbl>
            <c:dLbl>
              <c:idx val="3"/>
              <c:layout>
                <c:manualLayout>
                  <c:x val="6.439742410303588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>
                        <a:solidFill>
                          <a:schemeClr val="accent4"/>
                        </a:solidFill>
                      </a:rPr>
                      <a:t>Not good 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63-4C4F-AE60-A48BA66E98D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1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[Ergebnisse_Umfrage.xlsx]Gesamtbewertung!$A$2:$A$5</c:f>
              <c:strCache>
                <c:ptCount val="4"/>
                <c:pt idx="0">
                  <c:v>sehr gut</c:v>
                </c:pt>
                <c:pt idx="1">
                  <c:v>gut</c:v>
                </c:pt>
                <c:pt idx="2">
                  <c:v>weniger gut</c:v>
                </c:pt>
                <c:pt idx="3">
                  <c:v>nicht gut</c:v>
                </c:pt>
              </c:strCache>
            </c:strRef>
          </c:cat>
          <c:val>
            <c:numRef>
              <c:f>[Ergebnisse_Umfrage.xlsx]Gesamtbewertung!$B$2:$B$5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63-4C4F-AE60-A48BA66E98D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[Ergebnisse_Umfrage.xlsx]Gesamtbewertung!$E$1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289-45D5-9496-E387C8BBB9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289-45D5-9496-E387C8BBB9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289-45D5-9496-E387C8BBB9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289-45D5-9496-E387C8BBB9E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very good
</a:t>
                    </a:r>
                    <a:fld id="{88826CF0-3989-4ED4-937D-5C772625A615}" type="PERCENTAGE">
                      <a:rPr lang="en-US" sz="1400" baseline="0"/>
                      <a:pPr>
                        <a:defRPr sz="1400"/>
                      </a:pPr>
                      <a:t>[PROZENTSATZ]</a:t>
                    </a:fld>
                    <a:endParaRPr lang="en-US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289-45D5-9496-E387C8BBB9E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2"/>
                        </a:solidFill>
                      </a:rPr>
                      <a:t>good </a:t>
                    </a:r>
                    <a:fld id="{9EA96119-FE4D-4117-B191-0D4F5D53EE93}" type="PERCENTAGE">
                      <a:rPr lang="en-US" sz="1400" baseline="0" smtClean="0">
                        <a:solidFill>
                          <a:schemeClr val="accent2"/>
                        </a:solidFill>
                      </a:rPr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[PROZENTSATZ]</a:t>
                    </a:fld>
                    <a:endParaRPr lang="en-US" sz="1400" baseline="0" dirty="0">
                      <a:solidFill>
                        <a:schemeClr val="accent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89-45D5-9496-E387C8BBB9E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3"/>
                        </a:solidFill>
                      </a:rPr>
                      <a:t>less good </a:t>
                    </a:r>
                    <a:fld id="{254DE08B-F020-45D5-89CF-BCEB3060C953}" type="PERCENTAGE">
                      <a:rPr lang="en-US" sz="1400" baseline="0" smtClean="0">
                        <a:solidFill>
                          <a:schemeClr val="accent3"/>
                        </a:solidFill>
                      </a:rPr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[PROZENTSATZ]</a:t>
                    </a:fld>
                    <a:endParaRPr lang="en-US" sz="1400" baseline="0" dirty="0">
                      <a:solidFill>
                        <a:schemeClr val="accent3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289-45D5-9496-E387C8BBB9E4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4"/>
                        </a:solidFill>
                      </a:rPr>
                      <a:t>not good </a:t>
                    </a:r>
                    <a:fld id="{8CF48A3E-8338-4E69-9D1E-01CAB4CAD4E1}" type="PERCENTAGE">
                      <a:rPr lang="en-US" sz="1400" baseline="0">
                        <a:solidFill>
                          <a:schemeClr val="accent4"/>
                        </a:solidFill>
                      </a:rPr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[PROZENTSATZ]</a:t>
                    </a:fld>
                    <a:endParaRPr lang="en-US" sz="1400" baseline="0" dirty="0">
                      <a:solidFill>
                        <a:schemeClr val="accent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289-45D5-9496-E387C8BBB9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[Ergebnisse_Umfrage.xlsx]Gesamtbewertung!$D$2:$D$5</c:f>
              <c:strCache>
                <c:ptCount val="4"/>
                <c:pt idx="0">
                  <c:v>sehr gut</c:v>
                </c:pt>
                <c:pt idx="1">
                  <c:v>gut</c:v>
                </c:pt>
                <c:pt idx="2">
                  <c:v>weniger gut</c:v>
                </c:pt>
                <c:pt idx="3">
                  <c:v>nicht gut</c:v>
                </c:pt>
              </c:strCache>
            </c:strRef>
          </c:cat>
          <c:val>
            <c:numRef>
              <c:f>[Ergebnisse_Umfrage.xlsx]Gesamtbewertung!$E$2:$E$5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89-45D5-9496-E387C8BBB9E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441A3-FDE7-4A8F-BCA6-163F9A1347D9}" type="datetimeFigureOut">
              <a:rPr lang="de-DE" smtClean="0"/>
              <a:t>27.09.2021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6CF14-20DB-43F9-BFAA-C70ABDF86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77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222222"/>
              </a:solidFill>
              <a:effectLst/>
              <a:latin typeface="Open Sans" panose="020B0606030504020204" pitchFamily="34" charset="0"/>
              <a:ea typeface="Open Sans"/>
              <a:cs typeface="Open San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563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015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287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7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 panose="020F0502020204030204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643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 panose="020F0502020204030204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812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1294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49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14942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656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647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1326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248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7845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3566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 panose="020F0502020204030204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1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02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>
              <a:cs typeface="Calibri"/>
            </a:endParaRPr>
          </a:p>
          <a:p>
            <a:endParaRPr lang="de-DE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158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811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196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253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491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44145">
              <a:lnSpc>
                <a:spcPts val="1200"/>
              </a:lnSpc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6CF14-20DB-43F9-BFAA-C70ABDF860A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78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63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19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49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499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817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910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698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034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082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493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6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995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34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099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08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56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55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27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95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9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35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7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952CB-F5CA-463C-97BE-97A85D9BC936}" type="slidenum">
              <a:rPr lang="de-DE" smtClean="0"/>
              <a:t>‹Nr.›</a:t>
            </a:fld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CDD05B5-07C4-4818-9CEB-4D0D1C4537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88" y="88444"/>
            <a:ext cx="622191" cy="51421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2E50003-02EB-4EF5-9D8C-E26034FC9ED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036" y="98230"/>
            <a:ext cx="531764" cy="4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ED5D31-E976-4537-A6AF-0C65042AE194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27.09.2021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42B97-6C64-459D-ACFB-FAB346E37E0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29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1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17" Type="http://schemas.openxmlformats.org/officeDocument/2006/relationships/image" Target="../media/image20.sv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hyperlink" Target="https://doi.org/10.abcdef" TargetMode="External"/><Relationship Id="rId15" Type="http://schemas.openxmlformats.org/officeDocument/2006/relationships/image" Target="../media/image16.svg"/><Relationship Id="rId10" Type="http://schemas.openxmlformats.org/officeDocument/2006/relationships/image" Target="../media/image12.png"/><Relationship Id="rId19" Type="http://schemas.openxmlformats.org/officeDocument/2006/relationships/image" Target="../media/image12.svg"/><Relationship Id="rId4" Type="http://schemas.openxmlformats.org/officeDocument/2006/relationships/hyperlink" Target="https://doi.org/10.abcdef_2" TargetMode="External"/><Relationship Id="rId9" Type="http://schemas.openxmlformats.org/officeDocument/2006/relationships/image" Target="../media/image22.svg"/><Relationship Id="rId1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8.svg"/><Relationship Id="rId18" Type="http://schemas.openxmlformats.org/officeDocument/2006/relationships/image" Target="../media/image22.svg"/><Relationship Id="rId3" Type="http://schemas.openxmlformats.org/officeDocument/2006/relationships/slide" Target="slide7.xml"/><Relationship Id="rId7" Type="http://schemas.openxmlformats.org/officeDocument/2006/relationships/image" Target="../media/image12.svg"/><Relationship Id="rId12" Type="http://schemas.openxmlformats.org/officeDocument/2006/relationships/image" Target="../media/image13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6.png"/><Relationship Id="rId11" Type="http://schemas.openxmlformats.org/officeDocument/2006/relationships/image" Target="../media/image16.svg"/><Relationship Id="rId5" Type="http://schemas.openxmlformats.org/officeDocument/2006/relationships/hyperlink" Target="https://doi.org/10.abcdef_1" TargetMode="External"/><Relationship Id="rId15" Type="http://schemas.openxmlformats.org/officeDocument/2006/relationships/image" Target="../media/image20.svg"/><Relationship Id="rId10" Type="http://schemas.openxmlformats.org/officeDocument/2006/relationships/image" Target="../media/image14.png"/><Relationship Id="rId4" Type="http://schemas.openxmlformats.org/officeDocument/2006/relationships/hyperlink" Target="https://doi.org/10.abcdef_3" TargetMode="External"/><Relationship Id="rId9" Type="http://schemas.openxmlformats.org/officeDocument/2006/relationships/image" Target="../media/image14.svg"/><Relationship Id="rId1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18.svg"/><Relationship Id="rId18" Type="http://schemas.openxmlformats.org/officeDocument/2006/relationships/image" Target="../media/image17.png"/><Relationship Id="rId3" Type="http://schemas.openxmlformats.org/officeDocument/2006/relationships/hyperlink" Target="https://doi.org/10.abcdef_1" TargetMode="External"/><Relationship Id="rId7" Type="http://schemas.openxmlformats.org/officeDocument/2006/relationships/image" Target="../media/image11.png"/><Relationship Id="rId17" Type="http://schemas.openxmlformats.org/officeDocument/2006/relationships/image" Target="../media/image20.sv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6.svg"/><Relationship Id="rId10" Type="http://schemas.openxmlformats.org/officeDocument/2006/relationships/image" Target="../media/image14.svg"/><Relationship Id="rId19" Type="http://schemas.openxmlformats.org/officeDocument/2006/relationships/image" Target="NULL"/><Relationship Id="rId4" Type="http://schemas.openxmlformats.org/officeDocument/2006/relationships/hyperlink" Target="https://doi.org/10.abcdef" TargetMode="External"/><Relationship Id="rId9" Type="http://schemas.openxmlformats.org/officeDocument/2006/relationships/image" Target="../media/image12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2.sv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6.svg"/><Relationship Id="rId11" Type="http://schemas.openxmlformats.org/officeDocument/2006/relationships/image" Target="../media/image9.png"/><Relationship Id="rId5" Type="http://schemas.openxmlformats.org/officeDocument/2006/relationships/image" Target="../media/image14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0.png"/><Relationship Id="rId18" Type="http://schemas.openxmlformats.org/officeDocument/2006/relationships/image" Target="../media/image32.svg"/><Relationship Id="rId26" Type="http://schemas.openxmlformats.org/officeDocument/2006/relationships/image" Target="../media/image40.svg"/><Relationship Id="rId3" Type="http://schemas.openxmlformats.org/officeDocument/2006/relationships/image" Target="../media/image11.png"/><Relationship Id="rId21" Type="http://schemas.openxmlformats.org/officeDocument/2006/relationships/image" Target="../media/image24.png"/><Relationship Id="rId7" Type="http://schemas.openxmlformats.org/officeDocument/2006/relationships/image" Target="../media/image14.png"/><Relationship Id="rId12" Type="http://schemas.openxmlformats.org/officeDocument/2006/relationships/image" Target="../media/image26.svg"/><Relationship Id="rId17" Type="http://schemas.openxmlformats.org/officeDocument/2006/relationships/image" Target="../media/image22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30.svg"/><Relationship Id="rId20" Type="http://schemas.openxmlformats.org/officeDocument/2006/relationships/image" Target="../media/image34.sv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24" Type="http://schemas.openxmlformats.org/officeDocument/2006/relationships/image" Target="../media/image38.svg"/><Relationship Id="rId32" Type="http://schemas.openxmlformats.org/officeDocument/2006/relationships/image" Target="../media/image46.svg"/><Relationship Id="rId5" Type="http://schemas.openxmlformats.org/officeDocument/2006/relationships/image" Target="../media/image12.png"/><Relationship Id="rId15" Type="http://schemas.openxmlformats.org/officeDocument/2006/relationships/image" Target="../media/image21.png"/><Relationship Id="rId23" Type="http://schemas.openxmlformats.org/officeDocument/2006/relationships/image" Target="../media/image25.png"/><Relationship Id="rId28" Type="http://schemas.openxmlformats.org/officeDocument/2006/relationships/image" Target="../media/image42.svg"/><Relationship Id="rId10" Type="http://schemas.openxmlformats.org/officeDocument/2006/relationships/image" Target="../media/image24.svg"/><Relationship Id="rId19" Type="http://schemas.openxmlformats.org/officeDocument/2006/relationships/image" Target="../media/image23.png"/><Relationship Id="rId31" Type="http://schemas.openxmlformats.org/officeDocument/2006/relationships/image" Target="../media/image29.png"/><Relationship Id="rId4" Type="http://schemas.openxmlformats.org/officeDocument/2006/relationships/image" Target="../media/image22.svg"/><Relationship Id="rId9" Type="http://schemas.openxmlformats.org/officeDocument/2006/relationships/image" Target="../media/image18.png"/><Relationship Id="rId14" Type="http://schemas.openxmlformats.org/officeDocument/2006/relationships/image" Target="../media/image28.svg"/><Relationship Id="rId22" Type="http://schemas.openxmlformats.org/officeDocument/2006/relationships/image" Target="../media/image36.svg"/><Relationship Id="rId27" Type="http://schemas.openxmlformats.org/officeDocument/2006/relationships/image" Target="../media/image27.png"/><Relationship Id="rId30" Type="http://schemas.openxmlformats.org/officeDocument/2006/relationships/image" Target="../media/image44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sophia.krah@uni-due.de" TargetMode="External"/><Relationship Id="rId2" Type="http://schemas.openxmlformats.org/officeDocument/2006/relationships/hyperlink" Target="mailto:nadine.schroeder2@uni-due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Designing Infrastructures Allowing Higher Education Teachers to Reuse, Adapt and Exchange Open Educational Resources</a:t>
            </a:r>
            <a:br>
              <a:rPr lang="en-US" sz="4000" b="1" dirty="0">
                <a:solidFill>
                  <a:schemeClr val="accent2"/>
                </a:solidFill>
              </a:rPr>
            </a:br>
            <a:endParaRPr lang="en-US" sz="4000" b="1" dirty="0">
              <a:solidFill>
                <a:schemeClr val="accent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509962"/>
            <a:ext cx="9144000" cy="32048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OE GLOBAL Presentation | September 28th 2021</a:t>
            </a:r>
          </a:p>
          <a:p>
            <a:endParaRPr lang="en-US" dirty="0"/>
          </a:p>
          <a:p>
            <a:r>
              <a:rPr lang="en-US" dirty="0"/>
              <a:t>Nadine Schroeder, Sophia Krah &amp; Johannes Wendt</a:t>
            </a:r>
          </a:p>
          <a:p>
            <a:r>
              <a:rPr lang="en-US" dirty="0"/>
              <a:t>Learning Lab | University of Duisburg-Essen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EC8E5C87-C573-484B-A875-A731CBE8AE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248" y="5718365"/>
            <a:ext cx="3571496" cy="714299"/>
          </a:xfrm>
          <a:prstGeom prst="rect">
            <a:avLst/>
          </a:prstGeom>
        </p:spPr>
      </p:pic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98EF0453-DC48-4449-B70C-4668B4BCF2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95" y="5718319"/>
            <a:ext cx="2244328" cy="868458"/>
          </a:xfrm>
          <a:prstGeom prst="rect">
            <a:avLst/>
          </a:prstGeom>
        </p:spPr>
      </p:pic>
      <p:pic>
        <p:nvPicPr>
          <p:cNvPr id="1026" name="Picture 2" descr="OEGlobal Brandmark Style Guide – OEGlobal">
            <a:extLst>
              <a:ext uri="{FF2B5EF4-FFF2-40B4-BE49-F238E27FC236}">
                <a16:creationId xmlns:a16="http://schemas.microsoft.com/office/drawing/2014/main" id="{8A92C458-0E21-47E8-A5B4-7D860B009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88" y="3267017"/>
            <a:ext cx="1179656" cy="98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">
            <a:extLst>
              <a:ext uri="{FF2B5EF4-FFF2-40B4-BE49-F238E27FC236}">
                <a16:creationId xmlns:a16="http://schemas.microsoft.com/office/drawing/2014/main" id="{CEA96B51-196A-4B77-BDFC-AABEFDAF3F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84" t="8247" r="7550" b="6583"/>
          <a:stretch/>
        </p:blipFill>
        <p:spPr bwMode="auto">
          <a:xfrm>
            <a:off x="10204492" y="3268270"/>
            <a:ext cx="1173883" cy="117105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258" y="6356350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A3FDC-60F7-49D1-8EA8-04448371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Results</a:t>
            </a:r>
            <a:r>
              <a:rPr lang="de-DE"/>
              <a:t> | New Versions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62332C-3EAF-48DC-B1C3-0D654EADD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Providing new versions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Updates</a:t>
            </a:r>
          </a:p>
          <a:p>
            <a:pPr lvl="1"/>
            <a:r>
              <a:rPr lang="en-US" dirty="0">
                <a:cs typeface="Calibri"/>
              </a:rPr>
              <a:t>Content for different scenarios</a:t>
            </a:r>
            <a:endParaRPr lang="en-US" dirty="0"/>
          </a:p>
          <a:p>
            <a:r>
              <a:rPr lang="en-US" dirty="0"/>
              <a:t>Older versions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cs typeface="Calibri" panose="020F0502020204030204"/>
              </a:rPr>
              <a:t>Development of resource</a:t>
            </a:r>
          </a:p>
          <a:p>
            <a:pPr lvl="1"/>
            <a:r>
              <a:rPr lang="en-US" dirty="0">
                <a:cs typeface="Calibri" panose="020F0502020204030204"/>
              </a:rPr>
              <a:t>Possibility for deleting or archiving</a:t>
            </a:r>
          </a:p>
          <a:p>
            <a:r>
              <a:rPr lang="en-US" dirty="0">
                <a:cs typeface="Calibri" panose="020F0502020204030204"/>
              </a:rPr>
              <a:t>Relevant functions</a:t>
            </a:r>
          </a:p>
          <a:p>
            <a:pPr lvl="1"/>
            <a:r>
              <a:rPr lang="en-US" dirty="0"/>
              <a:t>Version history</a:t>
            </a:r>
          </a:p>
          <a:p>
            <a:pPr lvl="1"/>
            <a:r>
              <a:rPr lang="en-US" dirty="0"/>
              <a:t>Track changes</a:t>
            </a:r>
            <a:endParaRPr lang="en-US" dirty="0">
              <a:cs typeface="Calibri"/>
            </a:endParaRP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B55A74-C9E4-4FC2-AE85-70E70C6C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3F1AB-FEF1-4A49-8499-5DD740C5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321BB9-A6A5-40B4-9D18-11A6B9EE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28BEBB-A93A-4D5E-BD57-D6221953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Results</a:t>
            </a:r>
            <a:r>
              <a:rPr lang="de-DE"/>
              <a:t> | Feedback &amp; </a:t>
            </a:r>
            <a:r>
              <a:rPr lang="de-DE" err="1"/>
              <a:t>Collaboration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DCADD5-1C85-49A3-8696-1AD616842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Feedback</a:t>
            </a:r>
          </a:p>
          <a:p>
            <a:pPr lvl="1"/>
            <a:r>
              <a:rPr lang="en-US" dirty="0"/>
              <a:t>Interest in external use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Improving and developing content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Community</a:t>
            </a:r>
          </a:p>
          <a:p>
            <a:pPr lvl="1"/>
            <a:r>
              <a:rPr lang="en-US" dirty="0">
                <a:cs typeface="Calibri" panose="020F0502020204030204"/>
              </a:rPr>
              <a:t>Exchanging ideas and materials</a:t>
            </a:r>
          </a:p>
          <a:p>
            <a:pPr lvl="1"/>
            <a:r>
              <a:rPr lang="en-US" dirty="0">
                <a:cs typeface="Calibri" panose="020F0502020204030204"/>
              </a:rPr>
              <a:t>Updating together</a:t>
            </a:r>
            <a:endParaRPr lang="en-US" dirty="0"/>
          </a:p>
          <a:p>
            <a:r>
              <a:rPr lang="en-US" dirty="0"/>
              <a:t>Collaborative editing</a:t>
            </a:r>
          </a:p>
          <a:p>
            <a:pPr lvl="1"/>
            <a:r>
              <a:rPr lang="en-US" dirty="0"/>
              <a:t>Clear distribution of roles</a:t>
            </a:r>
          </a:p>
          <a:p>
            <a:pPr lvl="1"/>
            <a:r>
              <a:rPr lang="en-US" dirty="0"/>
              <a:t>Closed space during developing phase</a:t>
            </a:r>
          </a:p>
          <a:p>
            <a:pPr lvl="1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8061D5-B7C3-4A65-9B96-973BDFFBE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71DCAD-FAB5-40EF-B794-44908BAC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D6147B-6B70-42EA-963F-D19F76B5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3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Prototypical concept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25C6A7-566E-4E7E-85B7-99654134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ED6B41-FF4C-430F-BC5A-2FB6FADC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CCD57D-D5C6-423D-B03C-A1D92F57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12</a:t>
            </a:fld>
            <a:endParaRPr lang="de-DE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F04ADF0E-8CB1-44CB-A245-138B6CDDF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67" y="91369"/>
            <a:ext cx="550333" cy="5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2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Prototypical concept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Concept for managing versions and derivatives of OER with collaborative elements</a:t>
            </a:r>
          </a:p>
          <a:p>
            <a:r>
              <a:rPr lang="en-US" dirty="0"/>
              <a:t>Focus on</a:t>
            </a:r>
          </a:p>
          <a:p>
            <a:pPr lvl="1"/>
            <a:r>
              <a:rPr lang="en-US" dirty="0"/>
              <a:t>Requirements of users</a:t>
            </a:r>
          </a:p>
          <a:p>
            <a:pPr lvl="1"/>
            <a:r>
              <a:rPr lang="en-US" dirty="0"/>
              <a:t>Relevant functions</a:t>
            </a:r>
          </a:p>
          <a:p>
            <a:pPr lvl="1"/>
            <a:r>
              <a:rPr lang="en-US" dirty="0"/>
              <a:t>Intuitive usability </a:t>
            </a:r>
            <a:endParaRPr lang="en-US" dirty="0" smtClean="0"/>
          </a:p>
          <a:p>
            <a:pPr lvl="1"/>
            <a:r>
              <a:rPr lang="en-US" dirty="0" smtClean="0"/>
              <a:t>Applicability </a:t>
            </a:r>
            <a:r>
              <a:rPr lang="en-US" dirty="0"/>
              <a:t>in practice</a:t>
            </a:r>
          </a:p>
          <a:p>
            <a:r>
              <a:rPr lang="en-US" dirty="0"/>
              <a:t>Focus </a:t>
            </a:r>
            <a:r>
              <a:rPr lang="en-US" i="1" dirty="0"/>
              <a:t>NOT</a:t>
            </a:r>
            <a:r>
              <a:rPr lang="en-US" dirty="0"/>
              <a:t> on</a:t>
            </a:r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/>
              <a:t>Technical implementation</a:t>
            </a:r>
          </a:p>
          <a:p>
            <a:pPr lvl="1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7A4D69-87A5-405D-9975-46ABB8BC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AA0E4-8C25-4BA5-A6D0-EA700BE5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4A82DD-71FD-4FF6-9402-5987C22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Development	&amp; 	Evaluation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C2F7AE-D2C2-4269-830C-3AC0D352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94F262-D10E-414C-83FF-AF643DC0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4B127-96A1-4806-90BA-92C83A88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14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05421"/>
              </p:ext>
            </p:extLst>
          </p:nvPr>
        </p:nvGraphicFramePr>
        <p:xfrm>
          <a:off x="380144" y="1690688"/>
          <a:ext cx="10799984" cy="402881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86317">
                  <a:extLst>
                    <a:ext uri="{9D8B030D-6E8A-4147-A177-3AD203B41FA5}">
                      <a16:colId xmlns:a16="http://schemas.microsoft.com/office/drawing/2014/main" val="1572218456"/>
                    </a:ext>
                  </a:extLst>
                </a:gridCol>
                <a:gridCol w="1280159">
                  <a:extLst>
                    <a:ext uri="{9D8B030D-6E8A-4147-A177-3AD203B41FA5}">
                      <a16:colId xmlns:a16="http://schemas.microsoft.com/office/drawing/2014/main" val="1193302716"/>
                    </a:ext>
                  </a:extLst>
                </a:gridCol>
                <a:gridCol w="1347939">
                  <a:extLst>
                    <a:ext uri="{9D8B030D-6E8A-4147-A177-3AD203B41FA5}">
                      <a16:colId xmlns:a16="http://schemas.microsoft.com/office/drawing/2014/main" val="848186476"/>
                    </a:ext>
                  </a:extLst>
                </a:gridCol>
                <a:gridCol w="1264919">
                  <a:extLst>
                    <a:ext uri="{9D8B030D-6E8A-4147-A177-3AD203B41FA5}">
                      <a16:colId xmlns:a16="http://schemas.microsoft.com/office/drawing/2014/main" val="2205809996"/>
                    </a:ext>
                  </a:extLst>
                </a:gridCol>
                <a:gridCol w="1476853">
                  <a:extLst>
                    <a:ext uri="{9D8B030D-6E8A-4147-A177-3AD203B41FA5}">
                      <a16:colId xmlns:a16="http://schemas.microsoft.com/office/drawing/2014/main" val="446676032"/>
                    </a:ext>
                  </a:extLst>
                </a:gridCol>
                <a:gridCol w="1580588">
                  <a:extLst>
                    <a:ext uri="{9D8B030D-6E8A-4147-A177-3AD203B41FA5}">
                      <a16:colId xmlns:a16="http://schemas.microsoft.com/office/drawing/2014/main" val="800060106"/>
                    </a:ext>
                  </a:extLst>
                </a:gridCol>
                <a:gridCol w="1104758">
                  <a:extLst>
                    <a:ext uri="{9D8B030D-6E8A-4147-A177-3AD203B41FA5}">
                      <a16:colId xmlns:a16="http://schemas.microsoft.com/office/drawing/2014/main" val="2050550899"/>
                    </a:ext>
                  </a:extLst>
                </a:gridCol>
                <a:gridCol w="829906">
                  <a:extLst>
                    <a:ext uri="{9D8B030D-6E8A-4147-A177-3AD203B41FA5}">
                      <a16:colId xmlns:a16="http://schemas.microsoft.com/office/drawing/2014/main" val="3720575345"/>
                    </a:ext>
                  </a:extLst>
                </a:gridCol>
                <a:gridCol w="928545">
                  <a:extLst>
                    <a:ext uri="{9D8B030D-6E8A-4147-A177-3AD203B41FA5}">
                      <a16:colId xmlns:a16="http://schemas.microsoft.com/office/drawing/2014/main" val="2920474231"/>
                    </a:ext>
                  </a:extLst>
                </a:gridCol>
              </a:tblGrid>
              <a:tr h="451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Version prototype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Basis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Details &amp; </a:t>
                      </a:r>
                      <a:r>
                        <a:rPr lang="de-DE" sz="1400" dirty="0" err="1">
                          <a:effectLst/>
                        </a:rPr>
                        <a:t>format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Development period</a:t>
                      </a:r>
                      <a:endParaRPr lang="en-US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 </a:t>
                      </a:r>
                      <a:r>
                        <a:rPr lang="de-DE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Setting &amp; </a:t>
                      </a:r>
                      <a:r>
                        <a:rPr lang="de-DE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err="1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Participants</a:t>
                      </a:r>
                      <a:endParaRPr lang="de-DE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335470"/>
                  </a:ext>
                </a:extLst>
              </a:tr>
              <a:tr h="414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Version 0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Interviews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User</a:t>
                      </a:r>
                      <a:r>
                        <a:rPr lang="de-DE" sz="1200" baseline="0">
                          <a:effectLst/>
                        </a:rPr>
                        <a:t> Stories + Wireframes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10-12/2020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052770"/>
                  </a:ext>
                </a:extLst>
              </a:tr>
              <a:tr h="414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Version 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Interviews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Slides for testing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01-03/2021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13125"/>
                  </a:ext>
                </a:extLst>
              </a:tr>
              <a:tr h="450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</a:rPr>
                        <a:t>E-Learning staff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Focus group workshop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12 (10f, 2m)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60 Min.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03/2021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403631"/>
                  </a:ext>
                </a:extLst>
              </a:tr>
              <a:tr h="414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Version 2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Focus group workshop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Revised slides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04/2021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61554"/>
                  </a:ext>
                </a:extLst>
              </a:tr>
              <a:tr h="454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bg1"/>
                          </a:solidFill>
                          <a:effectLst/>
                        </a:rPr>
                        <a:t>Teachers</a:t>
                      </a: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Individual sessions</a:t>
                      </a:r>
                      <a:endParaRPr lang="en-US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6 (3f, 3m)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45-90 Min.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04/2021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454484"/>
                  </a:ext>
                </a:extLst>
              </a:tr>
              <a:tr h="414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Version 3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Individual Sessions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Revision + Video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05/2021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6729"/>
                  </a:ext>
                </a:extLst>
              </a:tr>
              <a:tr h="422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</a:rPr>
                        <a:t>Interview participants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Video + Survey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12 (/23)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15 Min.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06-07/2021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11108"/>
                  </a:ext>
                </a:extLst>
              </a:tr>
              <a:tr h="414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Version 4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Survey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Final video</a:t>
                      </a:r>
                      <a:endParaRPr lang="de-DE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09-10/2021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63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9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results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Additional and adapted functions </a:t>
            </a:r>
          </a:p>
          <a:p>
            <a:pPr lvl="1"/>
            <a:r>
              <a:rPr lang="en-US" dirty="0"/>
              <a:t>Uploading and filtering different material types</a:t>
            </a:r>
          </a:p>
          <a:p>
            <a:pPr lvl="1"/>
            <a:r>
              <a:rPr lang="en-US" dirty="0"/>
              <a:t>Change comments: Preselection vs. free text</a:t>
            </a:r>
          </a:p>
          <a:p>
            <a:pPr lvl="1"/>
            <a:r>
              <a:rPr lang="en-US" dirty="0" smtClean="0"/>
              <a:t>Community </a:t>
            </a:r>
            <a:r>
              <a:rPr lang="en-US" dirty="0"/>
              <a:t>space as work-in-progress area</a:t>
            </a:r>
          </a:p>
          <a:p>
            <a:r>
              <a:rPr lang="en-US" dirty="0" smtClean="0"/>
              <a:t>Terms</a:t>
            </a:r>
            <a:endParaRPr lang="en-US" dirty="0"/>
          </a:p>
          <a:p>
            <a:pPr lvl="1"/>
            <a:r>
              <a:rPr lang="en-US" dirty="0"/>
              <a:t>Derivatives = Add own version</a:t>
            </a:r>
          </a:p>
          <a:p>
            <a:pPr lvl="1"/>
            <a:r>
              <a:rPr lang="en-US" dirty="0"/>
              <a:t>Overview of derivatives = Further Versions</a:t>
            </a:r>
          </a:p>
          <a:p>
            <a:r>
              <a:rPr lang="en-US" dirty="0"/>
              <a:t>Usability</a:t>
            </a:r>
          </a:p>
          <a:p>
            <a:pPr lvl="1"/>
            <a:r>
              <a:rPr lang="en-US" dirty="0"/>
              <a:t>Process of adding new version</a:t>
            </a:r>
          </a:p>
          <a:p>
            <a:pPr lvl="1"/>
            <a:r>
              <a:rPr lang="en-US" dirty="0"/>
              <a:t>Finding other versions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5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| Examples of functions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Versions</a:t>
            </a:r>
          </a:p>
          <a:p>
            <a:pPr lvl="1"/>
            <a:r>
              <a:rPr lang="en-US" dirty="0"/>
              <a:t>Version history 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/>
              <a:t>new version</a:t>
            </a:r>
          </a:p>
          <a:p>
            <a:pPr lvl="1"/>
            <a:r>
              <a:rPr lang="en-US" dirty="0"/>
              <a:t>Archive version</a:t>
            </a:r>
          </a:p>
          <a:p>
            <a:r>
              <a:rPr lang="en-US" dirty="0"/>
              <a:t>Derivatives</a:t>
            </a:r>
          </a:p>
          <a:p>
            <a:pPr lvl="1"/>
            <a:r>
              <a:rPr lang="en-US" dirty="0"/>
              <a:t>Add own version</a:t>
            </a:r>
          </a:p>
          <a:p>
            <a:pPr lvl="1"/>
            <a:r>
              <a:rPr lang="en-US" dirty="0"/>
              <a:t>Merging further versions</a:t>
            </a:r>
          </a:p>
          <a:p>
            <a:r>
              <a:rPr lang="en-US" dirty="0"/>
              <a:t>Community space</a:t>
            </a:r>
          </a:p>
          <a:p>
            <a:r>
              <a:rPr lang="en-US" dirty="0"/>
              <a:t>Working space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8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hteck: abgerundete Ecken 160">
            <a:extLst>
              <a:ext uri="{FF2B5EF4-FFF2-40B4-BE49-F238E27FC236}">
                <a16:creationId xmlns:a16="http://schemas.microsoft.com/office/drawing/2014/main" id="{2FC4D982-536A-4193-8861-2AFD17D34E0D}"/>
              </a:ext>
            </a:extLst>
          </p:cNvPr>
          <p:cNvSpPr/>
          <p:nvPr/>
        </p:nvSpPr>
        <p:spPr>
          <a:xfrm>
            <a:off x="1808143" y="261429"/>
            <a:ext cx="8331169" cy="445527"/>
          </a:xfrm>
          <a:prstGeom prst="roundRect">
            <a:avLst>
              <a:gd name="adj" fmla="val 5265"/>
            </a:avLst>
          </a:prstGeom>
          <a:solidFill>
            <a:srgbClr val="BCD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3D938BC8-C8E1-4854-9BC6-8B0013610FBD}"/>
              </a:ext>
            </a:extLst>
          </p:cNvPr>
          <p:cNvSpPr>
            <a:spLocks noChangeAspect="1"/>
          </p:cNvSpPr>
          <p:nvPr/>
        </p:nvSpPr>
        <p:spPr>
          <a:xfrm>
            <a:off x="1808143" y="1111626"/>
            <a:ext cx="1204156" cy="34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Titel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55B55B94-AFC1-44AB-A427-6B8415446EED}"/>
              </a:ext>
            </a:extLst>
          </p:cNvPr>
          <p:cNvSpPr txBox="1">
            <a:spLocks noChangeAspect="1"/>
          </p:cNvSpPr>
          <p:nvPr/>
        </p:nvSpPr>
        <p:spPr>
          <a:xfrm>
            <a:off x="1817619" y="1479092"/>
            <a:ext cx="2936984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Remixing OER</a:t>
            </a:r>
          </a:p>
        </p:txBody>
      </p: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28DF1A15-4711-47D6-B716-7AE2F0367BBE}"/>
              </a:ext>
            </a:extLst>
          </p:cNvPr>
          <p:cNvCxnSpPr>
            <a:cxnSpLocks noChangeAspect="1"/>
          </p:cNvCxnSpPr>
          <p:nvPr/>
        </p:nvCxnSpPr>
        <p:spPr>
          <a:xfrm>
            <a:off x="1797500" y="1469022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>
            <a:extLst>
              <a:ext uri="{FF2B5EF4-FFF2-40B4-BE49-F238E27FC236}">
                <a16:creationId xmlns:a16="http://schemas.microsoft.com/office/drawing/2014/main" id="{B2619A23-73A7-4A1F-8BF7-858583F3300C}"/>
              </a:ext>
            </a:extLst>
          </p:cNvPr>
          <p:cNvSpPr>
            <a:spLocks noChangeAspect="1"/>
          </p:cNvSpPr>
          <p:nvPr/>
        </p:nvSpPr>
        <p:spPr>
          <a:xfrm>
            <a:off x="3972821" y="1289895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BD05F357-09FD-4795-8D59-CB9E574FD036}"/>
              </a:ext>
            </a:extLst>
          </p:cNvPr>
          <p:cNvSpPr txBox="1">
            <a:spLocks noChangeAspect="1"/>
          </p:cNvSpPr>
          <p:nvPr/>
        </p:nvSpPr>
        <p:spPr>
          <a:xfrm>
            <a:off x="7605997" y="1472442"/>
            <a:ext cx="2527276" cy="307777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29.03.2021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82BB07A-7641-44E6-A32D-7CE45FD08029}"/>
              </a:ext>
            </a:extLst>
          </p:cNvPr>
          <p:cNvSpPr>
            <a:spLocks noChangeAspect="1"/>
          </p:cNvSpPr>
          <p:nvPr/>
        </p:nvSpPr>
        <p:spPr>
          <a:xfrm>
            <a:off x="7608626" y="1112609"/>
            <a:ext cx="2482694" cy="3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Last change</a:t>
            </a:r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7E496D5C-841D-4E0C-8078-74A6AD2D3CD3}"/>
              </a:ext>
            </a:extLst>
          </p:cNvPr>
          <p:cNvCxnSpPr>
            <a:cxnSpLocks noChangeAspect="1"/>
          </p:cNvCxnSpPr>
          <p:nvPr/>
        </p:nvCxnSpPr>
        <p:spPr>
          <a:xfrm>
            <a:off x="7605997" y="1462923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0D058653-F687-4653-A06F-63E916E4A541}"/>
              </a:ext>
            </a:extLst>
          </p:cNvPr>
          <p:cNvSpPr>
            <a:spLocks noChangeAspect="1"/>
          </p:cNvSpPr>
          <p:nvPr/>
        </p:nvSpPr>
        <p:spPr>
          <a:xfrm>
            <a:off x="9780236" y="1278284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2" name="Grafik 42">
            <a:extLst>
              <a:ext uri="{FF2B5EF4-FFF2-40B4-BE49-F238E27FC236}">
                <a16:creationId xmlns:a16="http://schemas.microsoft.com/office/drawing/2014/main" id="{2371B78C-882A-432C-B659-22954B8ED457}"/>
              </a:ext>
            </a:extLst>
          </p:cNvPr>
          <p:cNvGrpSpPr>
            <a:grpSpLocks noChangeAspect="1"/>
          </p:cNvGrpSpPr>
          <p:nvPr/>
        </p:nvGrpSpPr>
        <p:grpSpPr>
          <a:xfrm>
            <a:off x="9845429" y="1350336"/>
            <a:ext cx="212089" cy="211584"/>
            <a:chOff x="8550930" y="1537650"/>
            <a:chExt cx="306813" cy="306082"/>
          </a:xfrm>
        </p:grpSpPr>
        <p:sp>
          <p:nvSpPr>
            <p:cNvPr id="69" name="Freihandform: Form 84">
              <a:extLst>
                <a:ext uri="{FF2B5EF4-FFF2-40B4-BE49-F238E27FC236}">
                  <a16:creationId xmlns:a16="http://schemas.microsoft.com/office/drawing/2014/main" id="{62F05B4B-FC97-4804-A39D-680547D0693E}"/>
                </a:ext>
              </a:extLst>
            </p:cNvPr>
            <p:cNvSpPr/>
            <p:nvPr/>
          </p:nvSpPr>
          <p:spPr>
            <a:xfrm>
              <a:off x="8538945" y="1524917"/>
              <a:ext cx="331690" cy="330899"/>
            </a:xfrm>
            <a:custGeom>
              <a:avLst/>
              <a:gdLst>
                <a:gd name="connsiteX0" fmla="*/ 55916 w 331689"/>
                <a:gd name="connsiteY0" fmla="*/ 100841 h 330899"/>
                <a:gd name="connsiteX1" fmla="*/ 39200 w 331689"/>
                <a:gd name="connsiteY1" fmla="*/ 150867 h 330899"/>
                <a:gd name="connsiteX2" fmla="*/ 52764 w 331689"/>
                <a:gd name="connsiteY2" fmla="*/ 224040 h 330899"/>
                <a:gd name="connsiteX3" fmla="*/ 104975 w 331689"/>
                <a:gd name="connsiteY3" fmla="*/ 277185 h 330899"/>
                <a:gd name="connsiteX4" fmla="*/ 178034 w 331689"/>
                <a:gd name="connsiteY4" fmla="*/ 292186 h 330899"/>
                <a:gd name="connsiteX5" fmla="*/ 247039 w 331689"/>
                <a:gd name="connsiteY5" fmla="*/ 263930 h 330899"/>
                <a:gd name="connsiteX6" fmla="*/ 288467 w 331689"/>
                <a:gd name="connsiteY6" fmla="*/ 202049 h 330899"/>
                <a:gd name="connsiteX7" fmla="*/ 288193 w 331689"/>
                <a:gd name="connsiteY7" fmla="*/ 127635 h 330899"/>
                <a:gd name="connsiteX8" fmla="*/ 246317 w 331689"/>
                <a:gd name="connsiteY8" fmla="*/ 66057 h 330899"/>
                <a:gd name="connsiteX9" fmla="*/ 177108 w 331689"/>
                <a:gd name="connsiteY9" fmla="*/ 38303 h 330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1689" h="330899">
                  <a:moveTo>
                    <a:pt x="55916" y="100841"/>
                  </a:moveTo>
                  <a:cubicBezTo>
                    <a:pt x="46941" y="116114"/>
                    <a:pt x="41207" y="133274"/>
                    <a:pt x="39200" y="150867"/>
                  </a:cubicBezTo>
                  <a:cubicBezTo>
                    <a:pt x="36345" y="175878"/>
                    <a:pt x="41133" y="201704"/>
                    <a:pt x="52764" y="224040"/>
                  </a:cubicBezTo>
                  <a:cubicBezTo>
                    <a:pt x="64395" y="246378"/>
                    <a:pt x="82823" y="265135"/>
                    <a:pt x="104975" y="277185"/>
                  </a:cubicBezTo>
                  <a:cubicBezTo>
                    <a:pt x="127127" y="289235"/>
                    <a:pt x="152913" y="294530"/>
                    <a:pt x="178034" y="292186"/>
                  </a:cubicBezTo>
                  <a:cubicBezTo>
                    <a:pt x="203156" y="289842"/>
                    <a:pt x="227511" y="279868"/>
                    <a:pt x="247039" y="263930"/>
                  </a:cubicBezTo>
                  <a:cubicBezTo>
                    <a:pt x="266567" y="247992"/>
                    <a:pt x="281189" y="226149"/>
                    <a:pt x="288467" y="202049"/>
                  </a:cubicBezTo>
                  <a:cubicBezTo>
                    <a:pt x="295742" y="177948"/>
                    <a:pt x="295648" y="151683"/>
                    <a:pt x="288193" y="127635"/>
                  </a:cubicBezTo>
                  <a:cubicBezTo>
                    <a:pt x="280741" y="103587"/>
                    <a:pt x="265959" y="81855"/>
                    <a:pt x="246317" y="66057"/>
                  </a:cubicBezTo>
                  <a:cubicBezTo>
                    <a:pt x="226673" y="50260"/>
                    <a:pt x="202244" y="40465"/>
                    <a:pt x="177108" y="38303"/>
                  </a:cubicBezTo>
                </a:path>
              </a:pathLst>
            </a:custGeom>
            <a:noFill/>
            <a:ln w="38100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reihandform: Form 85">
              <a:extLst>
                <a:ext uri="{FF2B5EF4-FFF2-40B4-BE49-F238E27FC236}">
                  <a16:creationId xmlns:a16="http://schemas.microsoft.com/office/drawing/2014/main" id="{6736E867-CAC3-470E-B0A7-5B5DCA2D1C90}"/>
                </a:ext>
              </a:extLst>
            </p:cNvPr>
            <p:cNvSpPr/>
            <p:nvPr/>
          </p:nvSpPr>
          <p:spPr>
            <a:xfrm>
              <a:off x="8535610" y="1508706"/>
              <a:ext cx="171373" cy="165450"/>
            </a:xfrm>
            <a:custGeom>
              <a:avLst/>
              <a:gdLst>
                <a:gd name="connsiteX0" fmla="*/ 96988 w 171373"/>
                <a:gd name="connsiteY0" fmla="*/ 149832 h 165449"/>
                <a:gd name="connsiteX1" fmla="*/ 59250 w 171373"/>
                <a:gd name="connsiteY1" fmla="*/ 117049 h 165449"/>
                <a:gd name="connsiteX2" fmla="*/ 24069 w 171373"/>
                <a:gd name="connsiteY2" fmla="*/ 81607 h 165449"/>
                <a:gd name="connsiteX3" fmla="*/ 71626 w 171373"/>
                <a:gd name="connsiteY3" fmla="*/ 65847 h 165449"/>
                <a:gd name="connsiteX4" fmla="*/ 120248 w 171373"/>
                <a:gd name="connsiteY4" fmla="*/ 53599 h 165449"/>
                <a:gd name="connsiteX5" fmla="*/ 110426 w 171373"/>
                <a:gd name="connsiteY5" fmla="*/ 102145 h 16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373" h="165449">
                  <a:moveTo>
                    <a:pt x="96988" y="149832"/>
                  </a:moveTo>
                  <a:lnTo>
                    <a:pt x="59250" y="117049"/>
                  </a:lnTo>
                  <a:lnTo>
                    <a:pt x="24069" y="81607"/>
                  </a:lnTo>
                  <a:lnTo>
                    <a:pt x="71626" y="65847"/>
                  </a:lnTo>
                  <a:lnTo>
                    <a:pt x="120248" y="53599"/>
                  </a:lnTo>
                  <a:lnTo>
                    <a:pt x="110426" y="102145"/>
                  </a:lnTo>
                  <a:close/>
                </a:path>
              </a:pathLst>
            </a:custGeom>
            <a:solidFill>
              <a:srgbClr val="F2C879"/>
            </a:solidFill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2FB11088-2E8F-47E5-8925-12F513096965}"/>
              </a:ext>
            </a:extLst>
          </p:cNvPr>
          <p:cNvGrpSpPr/>
          <p:nvPr/>
        </p:nvGrpSpPr>
        <p:grpSpPr>
          <a:xfrm>
            <a:off x="4765024" y="1115066"/>
            <a:ext cx="2497077" cy="681754"/>
            <a:chOff x="4622149" y="1115066"/>
            <a:chExt cx="2497077" cy="681754"/>
          </a:xfrm>
        </p:grpSpPr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1F2FF8E8-4314-4F73-BC15-6BC7E7B797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6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Authors</a:t>
              </a:r>
            </a:p>
          </p:txBody>
        </p: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92242E3A-3C9A-4816-9F17-36A28A7EBAB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2150" y="1489043"/>
              <a:ext cx="2497076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Toni Testing</a:t>
              </a:r>
            </a:p>
          </p:txBody>
        </p:sp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E517EAC9-0D8B-439E-AF59-30E8818ED94A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B906FB41-663A-461E-A27D-21DB267C7C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723ECE17-667F-4D27-88BD-5A9D52D03B1A}"/>
              </a:ext>
            </a:extLst>
          </p:cNvPr>
          <p:cNvGrpSpPr/>
          <p:nvPr/>
        </p:nvGrpSpPr>
        <p:grpSpPr>
          <a:xfrm>
            <a:off x="1797500" y="1858909"/>
            <a:ext cx="2513037" cy="708724"/>
            <a:chOff x="1797500" y="1858909"/>
            <a:chExt cx="2513037" cy="708724"/>
          </a:xfrm>
        </p:grpSpPr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1CE930C4-10D5-4557-BFE1-8FF4208310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7500" y="1858909"/>
              <a:ext cx="1204156" cy="377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Original</a:t>
              </a:r>
            </a:p>
          </p:txBody>
        </p: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A37263E-09D6-4660-A6E4-61FD9B84666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797500" y="2259856"/>
              <a:ext cx="2497761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Original</a:t>
              </a:r>
            </a:p>
          </p:txBody>
        </p:sp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B8B563D9-258C-445E-91B4-0D0FEC92CD76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2250020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C5049E8E-82E8-49CE-BD41-D3123632DC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57500" y="2079757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2D5BB2DF-8E32-4FE2-B7F8-B7E9053400C3}"/>
              </a:ext>
            </a:extLst>
          </p:cNvPr>
          <p:cNvGrpSpPr/>
          <p:nvPr/>
        </p:nvGrpSpPr>
        <p:grpSpPr>
          <a:xfrm>
            <a:off x="4758023" y="1862951"/>
            <a:ext cx="2520038" cy="672661"/>
            <a:chOff x="4758023" y="1862951"/>
            <a:chExt cx="2520038" cy="672661"/>
          </a:xfrm>
        </p:grpSpPr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AF61097C-551E-4654-99DE-9A40E6DDFF5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65024" y="2227835"/>
              <a:ext cx="21440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Presentation</a:t>
              </a:r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4243C917-2A5C-47D4-B6ED-7EAFB3339C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58023" y="1862951"/>
              <a:ext cx="1404186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Material types</a:t>
              </a:r>
            </a:p>
          </p:txBody>
        </p: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8F8990AC-C7D0-49EB-98EC-8D8CDBC3E7E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765024" y="222347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2D573F52-78E6-4F6B-85AD-DE752B41C4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5024" y="2032574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6E504C7F-E176-4D4D-866B-BCA50C2A79C7}"/>
              </a:ext>
            </a:extLst>
          </p:cNvPr>
          <p:cNvGrpSpPr/>
          <p:nvPr/>
        </p:nvGrpSpPr>
        <p:grpSpPr>
          <a:xfrm>
            <a:off x="7620236" y="1868577"/>
            <a:ext cx="2512083" cy="626578"/>
            <a:chOff x="7620236" y="1868577"/>
            <a:chExt cx="2512083" cy="626578"/>
          </a:xfrm>
        </p:grpSpPr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93DC5017-C18A-4579-B56E-220AC5994E2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7630144" y="2187378"/>
              <a:ext cx="2502175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CC-BY 4.0</a:t>
              </a:r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380D1925-5D4D-458F-AF9E-252121D934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0144" y="1868577"/>
              <a:ext cx="1404186" cy="3219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License</a:t>
              </a:r>
            </a:p>
          </p:txBody>
        </p: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A8ABE06E-C192-43B5-AD29-CBEAD0041402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620236" y="219183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4859EF72-820B-4BCC-8A45-93503F3B1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71741" y="2009089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5BE8ADD9-154D-4309-832E-9030F2B70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42378" y="2074526"/>
              <a:ext cx="220258" cy="220258"/>
            </a:xfrm>
            <a:prstGeom prst="ellipse">
              <a:avLst/>
            </a:prstGeom>
            <a:solidFill>
              <a:srgbClr val="F2C879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18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1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CC</a:t>
              </a:r>
            </a:p>
          </p:txBody>
        </p:sp>
      </p:grpSp>
      <p:pic>
        <p:nvPicPr>
          <p:cNvPr id="73" name="Grafik 72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196" y="2293068"/>
            <a:ext cx="242544" cy="242544"/>
          </a:xfrm>
          <a:prstGeom prst="rect">
            <a:avLst/>
          </a:prstGeom>
          <a:noFill/>
        </p:spPr>
      </p:pic>
      <p:sp>
        <p:nvSpPr>
          <p:cNvPr id="54" name="Auf der gleichen Seite des Rechtecks liegende Ecken abrunden 1">
            <a:extLst>
              <a:ext uri="{FF2B5EF4-FFF2-40B4-BE49-F238E27FC236}">
                <a16:creationId xmlns:a16="http://schemas.microsoft.com/office/drawing/2014/main" id="{7AEFB725-518A-4542-B941-645AE528B109}"/>
              </a:ext>
            </a:extLst>
          </p:cNvPr>
          <p:cNvSpPr/>
          <p:nvPr/>
        </p:nvSpPr>
        <p:spPr>
          <a:xfrm>
            <a:off x="3403981" y="2970641"/>
            <a:ext cx="1682114" cy="557100"/>
          </a:xfrm>
          <a:prstGeom prst="round2SameRect">
            <a:avLst/>
          </a:prstGeom>
          <a:solidFill>
            <a:srgbClr val="457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Version History</a:t>
            </a:r>
          </a:p>
        </p:txBody>
      </p:sp>
      <p:sp>
        <p:nvSpPr>
          <p:cNvPr id="74" name="Auf der gleichen Seite des Rechtecks liegende Ecken abrunden 2">
            <a:extLst>
              <a:ext uri="{FF2B5EF4-FFF2-40B4-BE49-F238E27FC236}">
                <a16:creationId xmlns:a16="http://schemas.microsoft.com/office/drawing/2014/main" id="{1DB71E18-19E5-4185-B30C-32F3E393C408}"/>
              </a:ext>
            </a:extLst>
          </p:cNvPr>
          <p:cNvSpPr/>
          <p:nvPr/>
        </p:nvSpPr>
        <p:spPr>
          <a:xfrm>
            <a:off x="5095335" y="2970339"/>
            <a:ext cx="1656000" cy="550248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Further Versions</a:t>
            </a:r>
          </a:p>
        </p:txBody>
      </p:sp>
      <p:sp>
        <p:nvSpPr>
          <p:cNvPr id="75" name="Auf der gleichen Seite des Rechtecks liegende Ecken abrunden 3">
            <a:extLst>
              <a:ext uri="{FF2B5EF4-FFF2-40B4-BE49-F238E27FC236}">
                <a16:creationId xmlns:a16="http://schemas.microsoft.com/office/drawing/2014/main" id="{A03F52BE-286C-41E6-A727-2D9FAD9DC488}"/>
              </a:ext>
            </a:extLst>
          </p:cNvPr>
          <p:cNvSpPr/>
          <p:nvPr/>
        </p:nvSpPr>
        <p:spPr>
          <a:xfrm>
            <a:off x="6747102" y="2970339"/>
            <a:ext cx="1656000" cy="540650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Sources</a:t>
            </a:r>
          </a:p>
        </p:txBody>
      </p:sp>
      <p:sp>
        <p:nvSpPr>
          <p:cNvPr id="101" name="Auf der gleichen Seite des Rechtecks liegende Ecken abrunden 4">
            <a:extLst>
              <a:ext uri="{FF2B5EF4-FFF2-40B4-BE49-F238E27FC236}">
                <a16:creationId xmlns:a16="http://schemas.microsoft.com/office/drawing/2014/main" id="{D4C3EA28-56BB-4943-A192-24CC03631865}"/>
              </a:ext>
            </a:extLst>
          </p:cNvPr>
          <p:cNvSpPr/>
          <p:nvPr/>
        </p:nvSpPr>
        <p:spPr>
          <a:xfrm>
            <a:off x="8399643" y="2968550"/>
            <a:ext cx="1656000" cy="549574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B6655081-5F7B-441F-A815-1213D5509F67}"/>
              </a:ext>
            </a:extLst>
          </p:cNvPr>
          <p:cNvSpPr/>
          <p:nvPr/>
        </p:nvSpPr>
        <p:spPr>
          <a:xfrm>
            <a:off x="1774796" y="3513910"/>
            <a:ext cx="8280848" cy="1683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Auf der gleichen Seite des Rechtecks liegende Ecken abrunden 1">
            <a:extLst>
              <a:ext uri="{FF2B5EF4-FFF2-40B4-BE49-F238E27FC236}">
                <a16:creationId xmlns:a16="http://schemas.microsoft.com/office/drawing/2014/main" id="{F636FBCB-9216-46D8-A3D0-C8F527B30609}"/>
              </a:ext>
            </a:extLst>
          </p:cNvPr>
          <p:cNvSpPr/>
          <p:nvPr/>
        </p:nvSpPr>
        <p:spPr>
          <a:xfrm>
            <a:off x="1747981" y="2968550"/>
            <a:ext cx="1656000" cy="545350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Description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9716399D-30F4-409A-9157-6B3E6D559C1B}"/>
              </a:ext>
            </a:extLst>
          </p:cNvPr>
          <p:cNvSpPr/>
          <p:nvPr/>
        </p:nvSpPr>
        <p:spPr>
          <a:xfrm>
            <a:off x="1774795" y="3524830"/>
            <a:ext cx="8280848" cy="31986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chteck: abgerundete Ecken 52">
            <a:extLst>
              <a:ext uri="{FF2B5EF4-FFF2-40B4-BE49-F238E27FC236}">
                <a16:creationId xmlns:a16="http://schemas.microsoft.com/office/drawing/2014/main" id="{B39A8DFD-DA4A-487E-8067-874991D4725D}"/>
              </a:ext>
            </a:extLst>
          </p:cNvPr>
          <p:cNvSpPr/>
          <p:nvPr/>
        </p:nvSpPr>
        <p:spPr>
          <a:xfrm>
            <a:off x="1874140" y="314489"/>
            <a:ext cx="1216193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Download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8316686" y="295959"/>
            <a:ext cx="139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Toni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</a:t>
            </a:r>
          </a:p>
        </p:txBody>
      </p:sp>
      <p:graphicFrame>
        <p:nvGraphicFramePr>
          <p:cNvPr id="107" name="Tabelle 106">
            <a:extLst>
              <a:ext uri="{FF2B5EF4-FFF2-40B4-BE49-F238E27FC236}">
                <a16:creationId xmlns:a16="http://schemas.microsoft.com/office/drawing/2014/main" id="{6E8FC201-1575-4224-B14F-FD4D33FCDA37}"/>
              </a:ext>
            </a:extLst>
          </p:cNvPr>
          <p:cNvGraphicFramePr>
            <a:graphicFrameLocks noGrp="1"/>
          </p:cNvGraphicFramePr>
          <p:nvPr/>
        </p:nvGraphicFramePr>
        <p:xfrm>
          <a:off x="1781786" y="4131928"/>
          <a:ext cx="8273857" cy="17384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4630">
                  <a:extLst>
                    <a:ext uri="{9D8B030D-6E8A-4147-A177-3AD203B41FA5}">
                      <a16:colId xmlns:a16="http://schemas.microsoft.com/office/drawing/2014/main" val="3086992948"/>
                    </a:ext>
                  </a:extLst>
                </a:gridCol>
                <a:gridCol w="2225309">
                  <a:extLst>
                    <a:ext uri="{9D8B030D-6E8A-4147-A177-3AD203B41FA5}">
                      <a16:colId xmlns:a16="http://schemas.microsoft.com/office/drawing/2014/main" val="2895230848"/>
                    </a:ext>
                  </a:extLst>
                </a:gridCol>
                <a:gridCol w="1302818">
                  <a:extLst>
                    <a:ext uri="{9D8B030D-6E8A-4147-A177-3AD203B41FA5}">
                      <a16:colId xmlns:a16="http://schemas.microsoft.com/office/drawing/2014/main" val="4063041421"/>
                    </a:ext>
                  </a:extLst>
                </a:gridCol>
                <a:gridCol w="1051965">
                  <a:extLst>
                    <a:ext uri="{9D8B030D-6E8A-4147-A177-3AD203B41FA5}">
                      <a16:colId xmlns:a16="http://schemas.microsoft.com/office/drawing/2014/main" val="1732856027"/>
                    </a:ext>
                  </a:extLst>
                </a:gridCol>
                <a:gridCol w="1351370">
                  <a:extLst>
                    <a:ext uri="{9D8B030D-6E8A-4147-A177-3AD203B41FA5}">
                      <a16:colId xmlns:a16="http://schemas.microsoft.com/office/drawing/2014/main" val="3507742947"/>
                    </a:ext>
                  </a:extLst>
                </a:gridCol>
                <a:gridCol w="1617765">
                  <a:extLst>
                    <a:ext uri="{9D8B030D-6E8A-4147-A177-3AD203B41FA5}">
                      <a16:colId xmlns:a16="http://schemas.microsoft.com/office/drawing/2014/main" val="2981592607"/>
                    </a:ext>
                  </a:extLst>
                </a:gridCol>
              </a:tblGrid>
              <a:tr h="450014"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Select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Modifications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2686342"/>
                  </a:ext>
                </a:extLst>
              </a:tr>
              <a:tr h="644201">
                <a:tc>
                  <a:txBody>
                    <a:bodyPr/>
                    <a:lstStyle/>
                    <a:p>
                      <a:endParaRPr lang="de-DE" sz="1400" b="0" i="1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Version 2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https://doi.org/10.abcdef_2</a:t>
                      </a: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Toni Testing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29.03.2021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/>
                        <a:t>20210329_2.pptx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Errors corrected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1516078"/>
                  </a:ext>
                </a:extLst>
              </a:tr>
              <a:tr h="644201">
                <a:tc>
                  <a:txBody>
                    <a:bodyPr/>
                    <a:lstStyle/>
                    <a:p>
                      <a:endParaRPr lang="de-DE" sz="1400" b="0" i="1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/>
                        <a:t>Version</a:t>
                      </a:r>
                      <a:r>
                        <a:rPr lang="de-DE" sz="1400" kern="0" baseline="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Toni Testing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18.03.2021</a:t>
                      </a:r>
                      <a:endParaRPr lang="de-DE" sz="1400" kern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/>
                        <a:t>20210318.pptx</a:t>
                      </a:r>
                      <a:endParaRPr kumimoji="0" lang="de-DE" sz="140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de-DE" sz="140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First draft</a:t>
                      </a:r>
                      <a:endParaRPr lang="de-DE" sz="14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80430"/>
                  </a:ext>
                </a:extLst>
              </a:tr>
            </a:tbl>
          </a:graphicData>
        </a:graphic>
      </p:graphicFrame>
      <p:sp>
        <p:nvSpPr>
          <p:cNvPr id="106" name="Interaktive Schaltfläche: Anpassen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CDCB02B-3007-4056-8D39-1C13D71720A6}"/>
              </a:ext>
            </a:extLst>
          </p:cNvPr>
          <p:cNvSpPr/>
          <p:nvPr/>
        </p:nvSpPr>
        <p:spPr>
          <a:xfrm>
            <a:off x="2141442" y="4815711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Interaktive Schaltfläche: Anpassen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CDCB02B-3007-4056-8D39-1C13D71720A6}"/>
              </a:ext>
            </a:extLst>
          </p:cNvPr>
          <p:cNvSpPr/>
          <p:nvPr/>
        </p:nvSpPr>
        <p:spPr>
          <a:xfrm>
            <a:off x="2141441" y="5455919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Rechteck: abgerundete Ecken 98">
            <a:hlinkClick r:id="" action="ppaction://noaction"/>
            <a:extLst>
              <a:ext uri="{FF2B5EF4-FFF2-40B4-BE49-F238E27FC236}">
                <a16:creationId xmlns:a16="http://schemas.microsoft.com/office/drawing/2014/main" id="{ACAC4A67-2CB9-430D-B89E-7DDA683C7A89}"/>
              </a:ext>
            </a:extLst>
          </p:cNvPr>
          <p:cNvSpPr/>
          <p:nvPr/>
        </p:nvSpPr>
        <p:spPr>
          <a:xfrm>
            <a:off x="3211101" y="311791"/>
            <a:ext cx="2674000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own version</a:t>
            </a:r>
          </a:p>
        </p:txBody>
      </p:sp>
      <p:sp>
        <p:nvSpPr>
          <p:cNvPr id="124" name="Rechteck: abgerundete Ecken 93">
            <a:hlinkClick r:id="" action="ppaction://noaction"/>
            <a:extLst>
              <a:ext uri="{FF2B5EF4-FFF2-40B4-BE49-F238E27FC236}">
                <a16:creationId xmlns:a16="http://schemas.microsoft.com/office/drawing/2014/main" id="{44BD087D-C98D-4683-95E1-A9B408C353CC}"/>
              </a:ext>
            </a:extLst>
          </p:cNvPr>
          <p:cNvSpPr/>
          <p:nvPr/>
        </p:nvSpPr>
        <p:spPr>
          <a:xfrm>
            <a:off x="2079882" y="3618463"/>
            <a:ext cx="1483456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Version</a:t>
            </a:r>
          </a:p>
        </p:txBody>
      </p:sp>
      <p:sp>
        <p:nvSpPr>
          <p:cNvPr id="125" name="Rechteck: abgerundete Ecken 89">
            <a:extLst>
              <a:ext uri="{FF2B5EF4-FFF2-40B4-BE49-F238E27FC236}">
                <a16:creationId xmlns:a16="http://schemas.microsoft.com/office/drawing/2014/main" id="{2FF6F0E6-D520-49B2-8372-D68E49474002}"/>
              </a:ext>
            </a:extLst>
          </p:cNvPr>
          <p:cNvSpPr/>
          <p:nvPr/>
        </p:nvSpPr>
        <p:spPr>
          <a:xfrm>
            <a:off x="8567954" y="3608026"/>
            <a:ext cx="1266885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Download</a:t>
            </a:r>
          </a:p>
        </p:txBody>
      </p:sp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9922FD63-28F0-47D8-9549-0113223CF8F3}"/>
              </a:ext>
            </a:extLst>
          </p:cNvPr>
          <p:cNvGrpSpPr/>
          <p:nvPr/>
        </p:nvGrpSpPr>
        <p:grpSpPr>
          <a:xfrm>
            <a:off x="1822066" y="6129028"/>
            <a:ext cx="3481246" cy="412632"/>
            <a:chOff x="2029523" y="5953001"/>
            <a:chExt cx="3481246" cy="412632"/>
          </a:xfrm>
        </p:grpSpPr>
        <p:sp>
          <p:nvSpPr>
            <p:cNvPr id="109" name="Rechteck 1">
              <a:extLst>
                <a:ext uri="{FF2B5EF4-FFF2-40B4-BE49-F238E27FC236}">
                  <a16:creationId xmlns:a16="http://schemas.microsoft.com/office/drawing/2014/main" id="{BCCF8CF4-16CD-4268-A1D4-C92A90878317}"/>
                </a:ext>
              </a:extLst>
            </p:cNvPr>
            <p:cNvSpPr/>
            <p:nvPr/>
          </p:nvSpPr>
          <p:spPr>
            <a:xfrm>
              <a:off x="2029523" y="5953001"/>
              <a:ext cx="3481246" cy="412632"/>
            </a:xfrm>
            <a:prstGeom prst="roundRect">
              <a:avLst>
                <a:gd name="adj" fmla="val 9742"/>
              </a:avLst>
            </a:prstGeom>
            <a:solidFill>
              <a:srgbClr val="457AB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Resource DOI: </a:t>
              </a:r>
            </a:p>
          </p:txBody>
        </p:sp>
        <p:sp>
          <p:nvSpPr>
            <p:cNvPr id="110" name="Textfeld 109"/>
            <p:cNvSpPr txBox="1"/>
            <p:nvPr/>
          </p:nvSpPr>
          <p:spPr>
            <a:xfrm>
              <a:off x="3164360" y="6005428"/>
              <a:ext cx="2211307" cy="307777"/>
            </a:xfrm>
            <a:custGeom>
              <a:avLst/>
              <a:gdLst>
                <a:gd name="connsiteX0" fmla="*/ 0 w 2327667"/>
                <a:gd name="connsiteY0" fmla="*/ 56754 h 340519"/>
                <a:gd name="connsiteX1" fmla="*/ 56754 w 2327667"/>
                <a:gd name="connsiteY1" fmla="*/ 0 h 340519"/>
                <a:gd name="connsiteX2" fmla="*/ 2270913 w 2327667"/>
                <a:gd name="connsiteY2" fmla="*/ 0 h 340519"/>
                <a:gd name="connsiteX3" fmla="*/ 2327667 w 2327667"/>
                <a:gd name="connsiteY3" fmla="*/ 56754 h 340519"/>
                <a:gd name="connsiteX4" fmla="*/ 2327667 w 2327667"/>
                <a:gd name="connsiteY4" fmla="*/ 283765 h 340519"/>
                <a:gd name="connsiteX5" fmla="*/ 2270913 w 2327667"/>
                <a:gd name="connsiteY5" fmla="*/ 340519 h 340519"/>
                <a:gd name="connsiteX6" fmla="*/ 56754 w 2327667"/>
                <a:gd name="connsiteY6" fmla="*/ 340519 h 340519"/>
                <a:gd name="connsiteX7" fmla="*/ 0 w 2327667"/>
                <a:gd name="connsiteY7" fmla="*/ 283765 h 340519"/>
                <a:gd name="connsiteX8" fmla="*/ 0 w 2327667"/>
                <a:gd name="connsiteY8" fmla="*/ 56754 h 340519"/>
                <a:gd name="connsiteX0" fmla="*/ 0 w 2327667"/>
                <a:gd name="connsiteY0" fmla="*/ 283765 h 340519"/>
                <a:gd name="connsiteX1" fmla="*/ 56754 w 2327667"/>
                <a:gd name="connsiteY1" fmla="*/ 0 h 340519"/>
                <a:gd name="connsiteX2" fmla="*/ 2270913 w 2327667"/>
                <a:gd name="connsiteY2" fmla="*/ 0 h 340519"/>
                <a:gd name="connsiteX3" fmla="*/ 2327667 w 2327667"/>
                <a:gd name="connsiteY3" fmla="*/ 56754 h 340519"/>
                <a:gd name="connsiteX4" fmla="*/ 2327667 w 2327667"/>
                <a:gd name="connsiteY4" fmla="*/ 283765 h 340519"/>
                <a:gd name="connsiteX5" fmla="*/ 2270913 w 2327667"/>
                <a:gd name="connsiteY5" fmla="*/ 340519 h 340519"/>
                <a:gd name="connsiteX6" fmla="*/ 56754 w 2327667"/>
                <a:gd name="connsiteY6" fmla="*/ 340519 h 340519"/>
                <a:gd name="connsiteX7" fmla="*/ 0 w 2327667"/>
                <a:gd name="connsiteY7" fmla="*/ 283765 h 340519"/>
                <a:gd name="connsiteX0" fmla="*/ 276770 w 2547683"/>
                <a:gd name="connsiteY0" fmla="*/ 340519 h 340519"/>
                <a:gd name="connsiteX1" fmla="*/ 276770 w 2547683"/>
                <a:gd name="connsiteY1" fmla="*/ 0 h 340519"/>
                <a:gd name="connsiteX2" fmla="*/ 2490929 w 2547683"/>
                <a:gd name="connsiteY2" fmla="*/ 0 h 340519"/>
                <a:gd name="connsiteX3" fmla="*/ 2547683 w 2547683"/>
                <a:gd name="connsiteY3" fmla="*/ 56754 h 340519"/>
                <a:gd name="connsiteX4" fmla="*/ 2547683 w 2547683"/>
                <a:gd name="connsiteY4" fmla="*/ 283765 h 340519"/>
                <a:gd name="connsiteX5" fmla="*/ 2490929 w 2547683"/>
                <a:gd name="connsiteY5" fmla="*/ 340519 h 340519"/>
                <a:gd name="connsiteX6" fmla="*/ 276770 w 2547683"/>
                <a:gd name="connsiteY6" fmla="*/ 340519 h 340519"/>
                <a:gd name="connsiteX0" fmla="*/ 157333 w 2428246"/>
                <a:gd name="connsiteY0" fmla="*/ 340519 h 340574"/>
                <a:gd name="connsiteX1" fmla="*/ 157333 w 2428246"/>
                <a:gd name="connsiteY1" fmla="*/ 0 h 340574"/>
                <a:gd name="connsiteX2" fmla="*/ 2371492 w 2428246"/>
                <a:gd name="connsiteY2" fmla="*/ 0 h 340574"/>
                <a:gd name="connsiteX3" fmla="*/ 2428246 w 2428246"/>
                <a:gd name="connsiteY3" fmla="*/ 56754 h 340574"/>
                <a:gd name="connsiteX4" fmla="*/ 2428246 w 2428246"/>
                <a:gd name="connsiteY4" fmla="*/ 283765 h 340574"/>
                <a:gd name="connsiteX5" fmla="*/ 2371492 w 2428246"/>
                <a:gd name="connsiteY5" fmla="*/ 340519 h 340574"/>
                <a:gd name="connsiteX6" fmla="*/ 157333 w 2428246"/>
                <a:gd name="connsiteY6" fmla="*/ 340519 h 340574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3720 w 2274633"/>
                <a:gd name="connsiteY0" fmla="*/ 340519 h 340532"/>
                <a:gd name="connsiteX1" fmla="*/ 3720 w 2274633"/>
                <a:gd name="connsiteY1" fmla="*/ 0 h 340532"/>
                <a:gd name="connsiteX2" fmla="*/ 2217879 w 2274633"/>
                <a:gd name="connsiteY2" fmla="*/ 0 h 340532"/>
                <a:gd name="connsiteX3" fmla="*/ 2274633 w 2274633"/>
                <a:gd name="connsiteY3" fmla="*/ 56754 h 340532"/>
                <a:gd name="connsiteX4" fmla="*/ 2274633 w 2274633"/>
                <a:gd name="connsiteY4" fmla="*/ 283765 h 340532"/>
                <a:gd name="connsiteX5" fmla="*/ 2217879 w 2274633"/>
                <a:gd name="connsiteY5" fmla="*/ 340519 h 340532"/>
                <a:gd name="connsiteX6" fmla="*/ 3720 w 2274633"/>
                <a:gd name="connsiteY6" fmla="*/ 340519 h 340532"/>
                <a:gd name="connsiteX0" fmla="*/ 3720 w 2274633"/>
                <a:gd name="connsiteY0" fmla="*/ 340519 h 340532"/>
                <a:gd name="connsiteX1" fmla="*/ 3720 w 2274633"/>
                <a:gd name="connsiteY1" fmla="*/ 0 h 340532"/>
                <a:gd name="connsiteX2" fmla="*/ 2217879 w 2274633"/>
                <a:gd name="connsiteY2" fmla="*/ 0 h 340532"/>
                <a:gd name="connsiteX3" fmla="*/ 2274633 w 2274633"/>
                <a:gd name="connsiteY3" fmla="*/ 56754 h 340532"/>
                <a:gd name="connsiteX4" fmla="*/ 2274633 w 2274633"/>
                <a:gd name="connsiteY4" fmla="*/ 283765 h 340532"/>
                <a:gd name="connsiteX5" fmla="*/ 2217879 w 2274633"/>
                <a:gd name="connsiteY5" fmla="*/ 340519 h 340532"/>
                <a:gd name="connsiteX6" fmla="*/ 3720 w 2274633"/>
                <a:gd name="connsiteY6" fmla="*/ 340519 h 340532"/>
                <a:gd name="connsiteX0" fmla="*/ 64 w 2270977"/>
                <a:gd name="connsiteY0" fmla="*/ 340519 h 340519"/>
                <a:gd name="connsiteX1" fmla="*/ 64 w 2270977"/>
                <a:gd name="connsiteY1" fmla="*/ 0 h 340519"/>
                <a:gd name="connsiteX2" fmla="*/ 2214223 w 2270977"/>
                <a:gd name="connsiteY2" fmla="*/ 0 h 340519"/>
                <a:gd name="connsiteX3" fmla="*/ 2270977 w 2270977"/>
                <a:gd name="connsiteY3" fmla="*/ 56754 h 340519"/>
                <a:gd name="connsiteX4" fmla="*/ 2270977 w 2270977"/>
                <a:gd name="connsiteY4" fmla="*/ 283765 h 340519"/>
                <a:gd name="connsiteX5" fmla="*/ 2214223 w 2270977"/>
                <a:gd name="connsiteY5" fmla="*/ 340519 h 340519"/>
                <a:gd name="connsiteX6" fmla="*/ 64 w 2270977"/>
                <a:gd name="connsiteY6" fmla="*/ 340519 h 34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0977" h="340519">
                  <a:moveTo>
                    <a:pt x="64" y="340519"/>
                  </a:moveTo>
                  <a:lnTo>
                    <a:pt x="64" y="0"/>
                  </a:lnTo>
                  <a:cubicBezTo>
                    <a:pt x="-11183" y="2117"/>
                    <a:pt x="1476170" y="0"/>
                    <a:pt x="2214223" y="0"/>
                  </a:cubicBezTo>
                  <a:cubicBezTo>
                    <a:pt x="2245567" y="0"/>
                    <a:pt x="2270977" y="25410"/>
                    <a:pt x="2270977" y="56754"/>
                  </a:cubicBezTo>
                  <a:lnTo>
                    <a:pt x="2270977" y="283765"/>
                  </a:lnTo>
                  <a:cubicBezTo>
                    <a:pt x="2270977" y="315109"/>
                    <a:pt x="2245567" y="340519"/>
                    <a:pt x="2214223" y="340519"/>
                  </a:cubicBezTo>
                  <a:lnTo>
                    <a:pt x="64" y="340519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5"/>
                </a:rPr>
                <a:t>https://doi.org/10.abcdef</a:t>
              </a: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11" name="Grafik 110" descr="Klemmbrett">
            <a:extLst>
              <a:ext uri="{FF2B5EF4-FFF2-40B4-BE49-F238E27FC236}">
                <a16:creationId xmlns:a16="http://schemas.microsoft.com/office/drawing/2014/main" id="{AA27C1F8-4EF5-4050-99EE-FA84DACB2A5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926461" y="6214468"/>
            <a:ext cx="241749" cy="241749"/>
          </a:xfrm>
          <a:prstGeom prst="rect">
            <a:avLst/>
          </a:prstGeom>
        </p:spPr>
      </p:pic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02C59C46-5CAB-4860-A374-D02F0B42767D}"/>
              </a:ext>
            </a:extLst>
          </p:cNvPr>
          <p:cNvGrpSpPr/>
          <p:nvPr/>
        </p:nvGrpSpPr>
        <p:grpSpPr>
          <a:xfrm>
            <a:off x="9761420" y="351703"/>
            <a:ext cx="321384" cy="345627"/>
            <a:chOff x="8046821" y="1162512"/>
            <a:chExt cx="321384" cy="345627"/>
          </a:xfrm>
        </p:grpSpPr>
        <p:sp>
          <p:nvSpPr>
            <p:cNvPr id="113" name="Rechteck: abgerundete Ecken 79">
              <a:extLst>
                <a:ext uri="{FF2B5EF4-FFF2-40B4-BE49-F238E27FC236}">
                  <a16:creationId xmlns:a16="http://schemas.microsoft.com/office/drawing/2014/main" id="{1F7CFCFD-E614-4FD5-A255-1DFC5B862776}"/>
                </a:ext>
              </a:extLst>
            </p:cNvPr>
            <p:cNvSpPr/>
            <p:nvPr/>
          </p:nvSpPr>
          <p:spPr>
            <a:xfrm>
              <a:off x="8054136" y="1162512"/>
              <a:ext cx="306754" cy="306754"/>
            </a:xfrm>
            <a:prstGeom prst="roundRect">
              <a:avLst>
                <a:gd name="adj" fmla="val 838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14" name="Grafik 113" descr="Männliches Profil mit einfarbiger Füllung">
              <a:extLst>
                <a:ext uri="{FF2B5EF4-FFF2-40B4-BE49-F238E27FC236}">
                  <a16:creationId xmlns:a16="http://schemas.microsoft.com/office/drawing/2014/main" id="{849CCE5A-8949-48AE-83C5-F054987D7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rcRect/>
            <a:stretch/>
          </p:blipFill>
          <p:spPr>
            <a:xfrm>
              <a:off x="8046821" y="1186755"/>
              <a:ext cx="321384" cy="321384"/>
            </a:xfrm>
            <a:prstGeom prst="rect">
              <a:avLst/>
            </a:prstGeom>
          </p:spPr>
        </p:pic>
      </p:grpSp>
      <p:pic>
        <p:nvPicPr>
          <p:cNvPr id="116" name="Grafik 115">
            <a:extLst>
              <a:ext uri="{FF2B5EF4-FFF2-40B4-BE49-F238E27FC236}">
                <a16:creationId xmlns:a16="http://schemas.microsoft.com/office/drawing/2014/main" id="{5A81500B-406C-4298-ABAC-8E7BBA25953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/>
        </p:blipFill>
        <p:spPr>
          <a:xfrm>
            <a:off x="4001581" y="1329279"/>
            <a:ext cx="304324" cy="304324"/>
          </a:xfrm>
          <a:prstGeom prst="rect">
            <a:avLst/>
          </a:prstGeom>
        </p:spPr>
      </p:pic>
      <p:pic>
        <p:nvPicPr>
          <p:cNvPr id="117" name="Grafik 116">
            <a:extLst>
              <a:ext uri="{FF2B5EF4-FFF2-40B4-BE49-F238E27FC236}">
                <a16:creationId xmlns:a16="http://schemas.microsoft.com/office/drawing/2014/main" id="{1ACB5514-57B9-48FF-B41B-9A5E18C433B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/>
          <a:stretch/>
        </p:blipFill>
        <p:spPr>
          <a:xfrm>
            <a:off x="3984116" y="2084926"/>
            <a:ext cx="303294" cy="303294"/>
          </a:xfrm>
          <a:prstGeom prst="rect">
            <a:avLst/>
          </a:prstGeom>
        </p:spPr>
      </p:pic>
      <p:pic>
        <p:nvPicPr>
          <p:cNvPr id="118" name="Grafik 117">
            <a:extLst>
              <a:ext uri="{FF2B5EF4-FFF2-40B4-BE49-F238E27FC236}">
                <a16:creationId xmlns:a16="http://schemas.microsoft.com/office/drawing/2014/main" id="{CAC8F625-AC44-41E1-86BF-8541FE7DC0A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rcRect/>
          <a:stretch/>
        </p:blipFill>
        <p:spPr>
          <a:xfrm>
            <a:off x="6973835" y="1334914"/>
            <a:ext cx="235359" cy="235359"/>
          </a:xfrm>
          <a:prstGeom prst="rect">
            <a:avLst/>
          </a:prstGeom>
        </p:spPr>
      </p:pic>
      <p:pic>
        <p:nvPicPr>
          <p:cNvPr id="119" name="Grafik 118">
            <a:extLst>
              <a:ext uri="{FF2B5EF4-FFF2-40B4-BE49-F238E27FC236}">
                <a16:creationId xmlns:a16="http://schemas.microsoft.com/office/drawing/2014/main" id="{302373B7-D6A1-40C6-95E9-C9ED090E754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rcRect/>
          <a:stretch/>
        </p:blipFill>
        <p:spPr>
          <a:xfrm>
            <a:off x="6983672" y="2089692"/>
            <a:ext cx="235739" cy="235739"/>
          </a:xfrm>
          <a:prstGeom prst="rect">
            <a:avLst/>
          </a:prstGeom>
        </p:spPr>
      </p:pic>
      <p:pic>
        <p:nvPicPr>
          <p:cNvPr id="121" name="Grafik 120" descr="Rede mit einfarbiger Füllung">
            <a:extLst>
              <a:ext uri="{FF2B5EF4-FFF2-40B4-BE49-F238E27FC236}">
                <a16:creationId xmlns:a16="http://schemas.microsoft.com/office/drawing/2014/main" id="{7AD668B1-A9F8-4F9D-B537-AD8EFC19C15D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9777861" y="4726788"/>
            <a:ext cx="284775" cy="284775"/>
          </a:xfrm>
          <a:prstGeom prst="rect">
            <a:avLst/>
          </a:prstGeom>
        </p:spPr>
      </p:pic>
      <p:sp>
        <p:nvSpPr>
          <p:cNvPr id="76" name="Rechteck: abgerundete Ecken 92">
            <a:hlinkClick r:id="" action="ppaction://noaction"/>
            <a:extLst>
              <a:ext uri="{FF2B5EF4-FFF2-40B4-BE49-F238E27FC236}">
                <a16:creationId xmlns:a16="http://schemas.microsoft.com/office/drawing/2014/main" id="{B407BB58-65E5-47DF-9603-72CC4A8B1F47}"/>
              </a:ext>
            </a:extLst>
          </p:cNvPr>
          <p:cNvSpPr/>
          <p:nvPr/>
        </p:nvSpPr>
        <p:spPr>
          <a:xfrm>
            <a:off x="3702205" y="3612316"/>
            <a:ext cx="2032094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Archive Version</a:t>
            </a:r>
          </a:p>
        </p:txBody>
      </p:sp>
      <p:sp>
        <p:nvSpPr>
          <p:cNvPr id="80" name="Rechteck: abgerundete Ecken 91">
            <a:extLst>
              <a:ext uri="{FF2B5EF4-FFF2-40B4-BE49-F238E27FC236}">
                <a16:creationId xmlns:a16="http://schemas.microsoft.com/office/drawing/2014/main" id="{C2063F52-651A-4546-BB6B-9BFE7EA61CF8}"/>
              </a:ext>
            </a:extLst>
          </p:cNvPr>
          <p:cNvSpPr/>
          <p:nvPr/>
        </p:nvSpPr>
        <p:spPr>
          <a:xfrm>
            <a:off x="6014547" y="3614842"/>
            <a:ext cx="1266885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129848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f der gleichen Seite des Rechtecks liegende Ecken abrunden 1">
            <a:extLst>
              <a:ext uri="{FF2B5EF4-FFF2-40B4-BE49-F238E27FC236}">
                <a16:creationId xmlns:a16="http://schemas.microsoft.com/office/drawing/2014/main" id="{39706568-3BDF-4897-93C3-7A408AAA7891}"/>
              </a:ext>
            </a:extLst>
          </p:cNvPr>
          <p:cNvSpPr/>
          <p:nvPr/>
        </p:nvSpPr>
        <p:spPr>
          <a:xfrm>
            <a:off x="3497858" y="2998763"/>
            <a:ext cx="1656000" cy="542441"/>
          </a:xfrm>
          <a:prstGeom prst="round2SameRect">
            <a:avLst/>
          </a:prstGeom>
          <a:solidFill>
            <a:srgbClr val="457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Version History</a:t>
            </a:r>
          </a:p>
        </p:txBody>
      </p:sp>
      <p:sp>
        <p:nvSpPr>
          <p:cNvPr id="55" name="Auf der gleichen Seite des Rechtecks liegende Ecken abrunden 2">
            <a:extLst>
              <a:ext uri="{FF2B5EF4-FFF2-40B4-BE49-F238E27FC236}">
                <a16:creationId xmlns:a16="http://schemas.microsoft.com/office/drawing/2014/main" id="{79F883C0-C166-4B3B-A166-BEF64624854E}"/>
              </a:ext>
            </a:extLst>
          </p:cNvPr>
          <p:cNvSpPr/>
          <p:nvPr/>
        </p:nvSpPr>
        <p:spPr>
          <a:xfrm>
            <a:off x="5154692" y="2991609"/>
            <a:ext cx="1656000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Further Versions</a:t>
            </a:r>
          </a:p>
        </p:txBody>
      </p:sp>
      <p:sp>
        <p:nvSpPr>
          <p:cNvPr id="56" name="Auf der gleichen Seite des Rechtecks liegende Ecken abrunden 3">
            <a:extLst>
              <a:ext uri="{FF2B5EF4-FFF2-40B4-BE49-F238E27FC236}">
                <a16:creationId xmlns:a16="http://schemas.microsoft.com/office/drawing/2014/main" id="{040DCDC9-F2E8-4B9B-999B-CBFD79E20FF8}"/>
              </a:ext>
            </a:extLst>
          </p:cNvPr>
          <p:cNvSpPr/>
          <p:nvPr/>
        </p:nvSpPr>
        <p:spPr>
          <a:xfrm>
            <a:off x="6810692" y="2981703"/>
            <a:ext cx="1656000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Sources</a:t>
            </a:r>
          </a:p>
        </p:txBody>
      </p:sp>
      <p:sp>
        <p:nvSpPr>
          <p:cNvPr id="60" name="Auf der gleichen Seite des Rechtecks liegende Ecken abrunden 4">
            <a:extLst>
              <a:ext uri="{FF2B5EF4-FFF2-40B4-BE49-F238E27FC236}">
                <a16:creationId xmlns:a16="http://schemas.microsoft.com/office/drawing/2014/main" id="{142B9DBF-86C9-4A8A-957E-CFFB0E1BD414}"/>
              </a:ext>
            </a:extLst>
          </p:cNvPr>
          <p:cNvSpPr/>
          <p:nvPr/>
        </p:nvSpPr>
        <p:spPr>
          <a:xfrm>
            <a:off x="8463233" y="2989146"/>
            <a:ext cx="1656000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Discussion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12CA598-5B7E-46DD-9DEA-FE08ECC0D08A}"/>
              </a:ext>
            </a:extLst>
          </p:cNvPr>
          <p:cNvSpPr/>
          <p:nvPr/>
        </p:nvSpPr>
        <p:spPr>
          <a:xfrm>
            <a:off x="1838386" y="3527373"/>
            <a:ext cx="8280848" cy="2928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Auf der gleichen Seite des Rechtecks liegende Ecken abrunden 1">
            <a:hlinkClick r:id="" action="ppaction://noaction"/>
            <a:extLst>
              <a:ext uri="{FF2B5EF4-FFF2-40B4-BE49-F238E27FC236}">
                <a16:creationId xmlns:a16="http://schemas.microsoft.com/office/drawing/2014/main" id="{5B4373B2-956D-4D4F-B30C-ACE1461C7749}"/>
              </a:ext>
            </a:extLst>
          </p:cNvPr>
          <p:cNvSpPr/>
          <p:nvPr/>
        </p:nvSpPr>
        <p:spPr>
          <a:xfrm>
            <a:off x="1833272" y="2984921"/>
            <a:ext cx="1656000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Description</a:t>
            </a:r>
            <a:endParaRPr lang="de-DE" sz="1600" dirty="0">
              <a:solidFill>
                <a:schemeClr val="dk1"/>
              </a:solidFill>
            </a:endParaRPr>
          </a:p>
        </p:txBody>
      </p:sp>
      <p:sp>
        <p:nvSpPr>
          <p:cNvPr id="67" name="Rechteck: abgerundete Ecken 43">
            <a:hlinkClick r:id="rId3" action="ppaction://hlinksldjump"/>
            <a:extLst>
              <a:ext uri="{FF2B5EF4-FFF2-40B4-BE49-F238E27FC236}">
                <a16:creationId xmlns:a16="http://schemas.microsoft.com/office/drawing/2014/main" id="{2C34ADE4-2F1A-4A5F-880B-97265EEC5C86}"/>
              </a:ext>
            </a:extLst>
          </p:cNvPr>
          <p:cNvSpPr/>
          <p:nvPr/>
        </p:nvSpPr>
        <p:spPr>
          <a:xfrm>
            <a:off x="6796095" y="3625008"/>
            <a:ext cx="1266885" cy="427074"/>
          </a:xfrm>
          <a:prstGeom prst="roundRect">
            <a:avLst>
              <a:gd name="adj" fmla="val 5265"/>
            </a:avLst>
          </a:prstGeom>
          <a:solidFill>
            <a:srgbClr val="F2C87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Download</a:t>
            </a:r>
            <a:endParaRPr lang="de-DE" b="1" u="sng"/>
          </a:p>
        </p:txBody>
      </p:sp>
      <p:sp>
        <p:nvSpPr>
          <p:cNvPr id="68" name="Rechteck: abgerundete Ecken 44">
            <a:extLst>
              <a:ext uri="{FF2B5EF4-FFF2-40B4-BE49-F238E27FC236}">
                <a16:creationId xmlns:a16="http://schemas.microsoft.com/office/drawing/2014/main" id="{DB1DFD17-79AF-4C86-8FAF-2F6DBCD9F450}"/>
              </a:ext>
            </a:extLst>
          </p:cNvPr>
          <p:cNvSpPr/>
          <p:nvPr/>
        </p:nvSpPr>
        <p:spPr>
          <a:xfrm>
            <a:off x="5367303" y="3625008"/>
            <a:ext cx="1266885" cy="427074"/>
          </a:xfrm>
          <a:prstGeom prst="roundRect">
            <a:avLst>
              <a:gd name="adj" fmla="val 5265"/>
            </a:avLst>
          </a:prstGeom>
          <a:solidFill>
            <a:srgbClr val="F2C87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Vergleich</a:t>
            </a:r>
            <a:endParaRPr lang="de-DE" b="1" u="sng" dirty="0"/>
          </a:p>
        </p:txBody>
      </p:sp>
      <p:sp>
        <p:nvSpPr>
          <p:cNvPr id="73" name="Rechteck: abgerundete Ecken 45">
            <a:extLst>
              <a:ext uri="{FF2B5EF4-FFF2-40B4-BE49-F238E27FC236}">
                <a16:creationId xmlns:a16="http://schemas.microsoft.com/office/drawing/2014/main" id="{406004A8-D2F9-477A-BB84-FEAA9A63B5E7}"/>
              </a:ext>
            </a:extLst>
          </p:cNvPr>
          <p:cNvSpPr/>
          <p:nvPr/>
        </p:nvSpPr>
        <p:spPr>
          <a:xfrm>
            <a:off x="3938511" y="3625008"/>
            <a:ext cx="1266885" cy="427074"/>
          </a:xfrm>
          <a:prstGeom prst="roundRect">
            <a:avLst>
              <a:gd name="adj" fmla="val 5265"/>
            </a:avLst>
          </a:prstGeom>
          <a:solidFill>
            <a:srgbClr val="F2C879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Öffnen</a:t>
            </a:r>
            <a:endParaRPr lang="de-DE" b="1" u="sng"/>
          </a:p>
        </p:txBody>
      </p:sp>
      <p:graphicFrame>
        <p:nvGraphicFramePr>
          <p:cNvPr id="69" name="Tabelle 68">
            <a:extLst>
              <a:ext uri="{FF2B5EF4-FFF2-40B4-BE49-F238E27FC236}">
                <a16:creationId xmlns:a16="http://schemas.microsoft.com/office/drawing/2014/main" id="{B10F3B88-50FD-4A07-BDC6-DB6F6DB6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42657"/>
              </p:ext>
            </p:extLst>
          </p:nvPr>
        </p:nvGraphicFramePr>
        <p:xfrm>
          <a:off x="1838385" y="4135886"/>
          <a:ext cx="8280849" cy="231967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8883">
                  <a:extLst>
                    <a:ext uri="{9D8B030D-6E8A-4147-A177-3AD203B41FA5}">
                      <a16:colId xmlns:a16="http://schemas.microsoft.com/office/drawing/2014/main" val="3086992948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2895230848"/>
                    </a:ext>
                  </a:extLst>
                </a:gridCol>
                <a:gridCol w="1148861">
                  <a:extLst>
                    <a:ext uri="{9D8B030D-6E8A-4147-A177-3AD203B41FA5}">
                      <a16:colId xmlns:a16="http://schemas.microsoft.com/office/drawing/2014/main" val="3269794118"/>
                    </a:ext>
                  </a:extLst>
                </a:gridCol>
                <a:gridCol w="1472419">
                  <a:extLst>
                    <a:ext uri="{9D8B030D-6E8A-4147-A177-3AD203B41FA5}">
                      <a16:colId xmlns:a16="http://schemas.microsoft.com/office/drawing/2014/main" val="1850844480"/>
                    </a:ext>
                  </a:extLst>
                </a:gridCol>
                <a:gridCol w="1544309">
                  <a:extLst>
                    <a:ext uri="{9D8B030D-6E8A-4147-A177-3AD203B41FA5}">
                      <a16:colId xmlns:a16="http://schemas.microsoft.com/office/drawing/2014/main" val="1732856027"/>
                    </a:ext>
                  </a:extLst>
                </a:gridCol>
                <a:gridCol w="1508254">
                  <a:extLst>
                    <a:ext uri="{9D8B030D-6E8A-4147-A177-3AD203B41FA5}">
                      <a16:colId xmlns:a16="http://schemas.microsoft.com/office/drawing/2014/main" val="3507742947"/>
                    </a:ext>
                  </a:extLst>
                </a:gridCol>
              </a:tblGrid>
              <a:tr h="438125"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Files (all) </a:t>
                      </a:r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</a:t>
                      </a:r>
                      <a:endParaRPr lang="de-DE" sz="1200" b="1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Modifications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86342"/>
                  </a:ext>
                </a:extLst>
              </a:tr>
              <a:tr h="627182">
                <a:tc>
                  <a:txBody>
                    <a:bodyPr/>
                    <a:lstStyle/>
                    <a:p>
                      <a:endParaRPr lang="de-DE" sz="1400" b="0" i="1" kern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 dirty="0"/>
                        <a:t>Version</a:t>
                      </a:r>
                      <a:r>
                        <a:rPr lang="de-DE" sz="1200" kern="0" baseline="0" dirty="0"/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0" dirty="0">
                          <a:hlinkClick r:id="rId4"/>
                        </a:rPr>
                        <a:t>https://doi.org/10.abcdef_3</a:t>
                      </a:r>
                      <a:endParaRPr lang="de-DE" sz="900" kern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/>
                        <a:t>30.01.2021</a:t>
                      </a:r>
                      <a:endParaRPr lang="de-DE" sz="1200" b="0" kern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Olli Openness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kern="0" dirty="0">
                          <a:solidFill>
                            <a:schemeClr val="tx1"/>
                          </a:solidFill>
                        </a:rPr>
                        <a:t>CreatingOER_3.pptx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1200" kern="0" dirty="0"/>
                        <a:t>CreatingOER_3.md</a:t>
                      </a:r>
                      <a:endParaRPr lang="de-DE" sz="1200" b="0" i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kern="0" dirty="0"/>
                        <a:t>Content update</a:t>
                      </a:r>
                      <a:endParaRPr lang="de-DE" sz="1200" b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280430"/>
                  </a:ext>
                </a:extLst>
              </a:tr>
              <a:tr h="627182">
                <a:tc>
                  <a:txBody>
                    <a:bodyPr/>
                    <a:lstStyle/>
                    <a:p>
                      <a:endParaRPr lang="de-DE" sz="1400" b="0" i="1" kern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/>
                        <a:t>Version</a:t>
                      </a:r>
                      <a:r>
                        <a:rPr lang="de-DE" sz="1200" kern="0" baseline="0"/>
                        <a:t>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/>
                        <a:t>10.09.2020</a:t>
                      </a:r>
                      <a:endParaRPr lang="de-DE" sz="1200" b="0" kern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Olli Openness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200" kern="0" dirty="0">
                          <a:solidFill>
                            <a:schemeClr val="tx1"/>
                          </a:solidFill>
                        </a:rPr>
                        <a:t>CreatingOER_2</a:t>
                      </a:r>
                      <a:r>
                        <a:rPr lang="de-DE" sz="12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.pptx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1200" kern="0" dirty="0"/>
                        <a:t>CreatingOER_2.md</a:t>
                      </a:r>
                      <a:endParaRPr lang="de-DE" sz="1200" b="0" i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Formal</a:t>
                      </a:r>
                      <a:r>
                        <a:rPr lang="de-DE" sz="1200" b="0" kern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de-DE" sz="1200" b="0" kern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200" b="0" kern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corrections</a:t>
                      </a:r>
                      <a:endParaRPr lang="de-DE" sz="1200" b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6620641"/>
                  </a:ext>
                </a:extLst>
              </a:tr>
              <a:tr h="627182">
                <a:tc>
                  <a:txBody>
                    <a:bodyPr/>
                    <a:lstStyle/>
                    <a:p>
                      <a:endParaRPr lang="de-DE" sz="1400" b="0" i="1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 dirty="0"/>
                        <a:t>Version</a:t>
                      </a:r>
                      <a:r>
                        <a:rPr lang="de-DE" sz="1200" kern="0" baseline="0" dirty="0"/>
                        <a:t>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57AB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https://doi.org/10.abcdef_1</a:t>
                      </a:r>
                      <a:endParaRPr kumimoji="0" lang="de-DE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57AB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0" dirty="0"/>
                        <a:t>05.08.2020</a:t>
                      </a:r>
                      <a:endParaRPr lang="de-DE" sz="1200" b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Olli Openness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2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CreatingOER_1.md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200" b="0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9305761"/>
                  </a:ext>
                </a:extLst>
              </a:tr>
            </a:tbl>
          </a:graphicData>
        </a:graphic>
      </p:graphicFrame>
      <p:sp>
        <p:nvSpPr>
          <p:cNvPr id="70" name="Interaktive Schaltfläche: Anpassen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EDADC70-8ACA-4688-8F76-3758897CD788}"/>
              </a:ext>
            </a:extLst>
          </p:cNvPr>
          <p:cNvSpPr/>
          <p:nvPr/>
        </p:nvSpPr>
        <p:spPr>
          <a:xfrm>
            <a:off x="2203888" y="4779598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Interaktive Schaltfläche: Anpassen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976BD26-CBDB-478C-948F-C00895E8F28E}"/>
              </a:ext>
            </a:extLst>
          </p:cNvPr>
          <p:cNvSpPr/>
          <p:nvPr/>
        </p:nvSpPr>
        <p:spPr>
          <a:xfrm>
            <a:off x="2203888" y="5401923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Interaktive Schaltfläche: Anpassen 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D0B4B0A-39C6-46F0-A919-B0965D1610DC}"/>
              </a:ext>
            </a:extLst>
          </p:cNvPr>
          <p:cNvSpPr/>
          <p:nvPr/>
        </p:nvSpPr>
        <p:spPr>
          <a:xfrm>
            <a:off x="2203888" y="6046142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2" name="Grafik 81" descr="Rede mit einfarbiger Füllung">
            <a:extLst>
              <a:ext uri="{FF2B5EF4-FFF2-40B4-BE49-F238E27FC236}">
                <a16:creationId xmlns:a16="http://schemas.microsoft.com/office/drawing/2014/main" id="{7AD668B1-A9F8-4F9D-B537-AD8EFC19C1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777861" y="4726788"/>
            <a:ext cx="284775" cy="284775"/>
          </a:xfrm>
          <a:prstGeom prst="rect">
            <a:avLst/>
          </a:prstGeom>
        </p:spPr>
      </p:pic>
      <p:pic>
        <p:nvPicPr>
          <p:cNvPr id="83" name="Grafik 82" descr="Rede mit einfarbiger Füllung">
            <a:extLst>
              <a:ext uri="{FF2B5EF4-FFF2-40B4-BE49-F238E27FC236}">
                <a16:creationId xmlns:a16="http://schemas.microsoft.com/office/drawing/2014/main" id="{29803BB4-8E16-4391-9CE1-53BCE7C5DD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777861" y="5385284"/>
            <a:ext cx="284775" cy="284775"/>
          </a:xfrm>
          <a:prstGeom prst="rect">
            <a:avLst/>
          </a:prstGeom>
        </p:spPr>
      </p:pic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4080A982-708D-402C-B3D9-2829E2362AD5}"/>
              </a:ext>
            </a:extLst>
          </p:cNvPr>
          <p:cNvGrpSpPr/>
          <p:nvPr/>
        </p:nvGrpSpPr>
        <p:grpSpPr>
          <a:xfrm>
            <a:off x="1808144" y="1120557"/>
            <a:ext cx="2528358" cy="675243"/>
            <a:chOff x="1797500" y="1111626"/>
            <a:chExt cx="2528358" cy="675243"/>
          </a:xfrm>
        </p:grpSpPr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00303BDE-65A6-4BCC-9390-013422CFD8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8143" y="1111626"/>
              <a:ext cx="1204156" cy="342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E36BA69D-8E57-4D60-A630-D65A72DAADC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817619" y="1479092"/>
              <a:ext cx="25082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Creating OER</a:t>
              </a:r>
            </a:p>
          </p:txBody>
        </p: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4E29CEDD-2DFE-4CF1-9255-4768066B2809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146902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Gruppieren 87">
              <a:extLst>
                <a:ext uri="{FF2B5EF4-FFF2-40B4-BE49-F238E27FC236}">
                  <a16:creationId xmlns:a16="http://schemas.microsoft.com/office/drawing/2014/main" id="{9D8A1791-4F64-4BCB-8A85-E13E6F2C49D2}"/>
                </a:ext>
              </a:extLst>
            </p:cNvPr>
            <p:cNvGrpSpPr/>
            <p:nvPr/>
          </p:nvGrpSpPr>
          <p:grpSpPr>
            <a:xfrm>
              <a:off x="3972821" y="1289895"/>
              <a:ext cx="353037" cy="353037"/>
              <a:chOff x="4326503" y="1281261"/>
              <a:chExt cx="353037" cy="353037"/>
            </a:xfrm>
          </p:grpSpPr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B3A1AA25-5CFC-4622-B0ED-32689D316A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26503" y="1281261"/>
                <a:ext cx="353037" cy="353037"/>
              </a:xfrm>
              <a:prstGeom prst="ellipse">
                <a:avLst/>
              </a:prstGeom>
              <a:noFill/>
              <a:ln w="38100">
                <a:solidFill>
                  <a:srgbClr val="BCD9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90" name="Grafik 89">
                <a:extLst>
                  <a:ext uri="{FF2B5EF4-FFF2-40B4-BE49-F238E27FC236}">
                    <a16:creationId xmlns:a16="http://schemas.microsoft.com/office/drawing/2014/main" id="{5A81500B-406C-4298-ABAC-8E7BBA2595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rcRect/>
              <a:stretch/>
            </p:blipFill>
            <p:spPr>
              <a:xfrm>
                <a:off x="4344619" y="1311714"/>
                <a:ext cx="304324" cy="304324"/>
              </a:xfrm>
              <a:prstGeom prst="rect">
                <a:avLst/>
              </a:prstGeom>
            </p:spPr>
          </p:pic>
        </p:grpSp>
      </p:grpSp>
      <p:sp>
        <p:nvSpPr>
          <p:cNvPr id="91" name="Textfeld 90">
            <a:extLst>
              <a:ext uri="{FF2B5EF4-FFF2-40B4-BE49-F238E27FC236}">
                <a16:creationId xmlns:a16="http://schemas.microsoft.com/office/drawing/2014/main" id="{2854C3CB-94B1-42B5-B0E2-871BCC0CDFE1}"/>
              </a:ext>
            </a:extLst>
          </p:cNvPr>
          <p:cNvSpPr txBox="1">
            <a:spLocks noChangeAspect="1"/>
          </p:cNvSpPr>
          <p:nvPr/>
        </p:nvSpPr>
        <p:spPr>
          <a:xfrm>
            <a:off x="7605997" y="1472442"/>
            <a:ext cx="2527276" cy="307777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r>
              <a:rPr lang="de-DE" sz="1400" dirty="0"/>
              <a:t>30.01.2021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84FF9D0D-6224-48F4-9D2E-28EB12955125}"/>
              </a:ext>
            </a:extLst>
          </p:cNvPr>
          <p:cNvSpPr>
            <a:spLocks noChangeAspect="1"/>
          </p:cNvSpPr>
          <p:nvPr/>
        </p:nvSpPr>
        <p:spPr>
          <a:xfrm>
            <a:off x="7608626" y="1112609"/>
            <a:ext cx="2482694" cy="3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 dirty="0">
                <a:solidFill>
                  <a:schemeClr val="tx2">
                    <a:lumMod val="75000"/>
                  </a:schemeClr>
                </a:solidFill>
              </a:rPr>
              <a:t>Last change</a:t>
            </a:r>
          </a:p>
        </p:txBody>
      </p:sp>
      <p:cxnSp>
        <p:nvCxnSpPr>
          <p:cNvPr id="93" name="Gerader Verbinder 92">
            <a:extLst>
              <a:ext uri="{FF2B5EF4-FFF2-40B4-BE49-F238E27FC236}">
                <a16:creationId xmlns:a16="http://schemas.microsoft.com/office/drawing/2014/main" id="{30392CD3-A0FF-4FB3-9DCC-A4C700F36F09}"/>
              </a:ext>
            </a:extLst>
          </p:cNvPr>
          <p:cNvCxnSpPr>
            <a:cxnSpLocks noChangeAspect="1"/>
          </p:cNvCxnSpPr>
          <p:nvPr/>
        </p:nvCxnSpPr>
        <p:spPr>
          <a:xfrm>
            <a:off x="7605997" y="1462923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e 93">
            <a:extLst>
              <a:ext uri="{FF2B5EF4-FFF2-40B4-BE49-F238E27FC236}">
                <a16:creationId xmlns:a16="http://schemas.microsoft.com/office/drawing/2014/main" id="{2CECCBB1-C76C-4533-B35F-D3D6B3E7ACDD}"/>
              </a:ext>
            </a:extLst>
          </p:cNvPr>
          <p:cNvSpPr>
            <a:spLocks noChangeAspect="1"/>
          </p:cNvSpPr>
          <p:nvPr/>
        </p:nvSpPr>
        <p:spPr>
          <a:xfrm>
            <a:off x="9780236" y="1278284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5" name="Grafik 42">
            <a:extLst>
              <a:ext uri="{FF2B5EF4-FFF2-40B4-BE49-F238E27FC236}">
                <a16:creationId xmlns:a16="http://schemas.microsoft.com/office/drawing/2014/main" id="{C2D96498-3FC1-4C5E-B944-053CE112E1B2}"/>
              </a:ext>
            </a:extLst>
          </p:cNvPr>
          <p:cNvGrpSpPr>
            <a:grpSpLocks noChangeAspect="1"/>
          </p:cNvGrpSpPr>
          <p:nvPr/>
        </p:nvGrpSpPr>
        <p:grpSpPr>
          <a:xfrm>
            <a:off x="9845429" y="1350336"/>
            <a:ext cx="212089" cy="211584"/>
            <a:chOff x="8550930" y="1537650"/>
            <a:chExt cx="306813" cy="306082"/>
          </a:xfrm>
        </p:grpSpPr>
        <p:sp>
          <p:nvSpPr>
            <p:cNvPr id="96" name="Freihandform: Form 84">
              <a:extLst>
                <a:ext uri="{FF2B5EF4-FFF2-40B4-BE49-F238E27FC236}">
                  <a16:creationId xmlns:a16="http://schemas.microsoft.com/office/drawing/2014/main" id="{EF947ACB-43CC-4FB4-BC37-9E8E02974558}"/>
                </a:ext>
              </a:extLst>
            </p:cNvPr>
            <p:cNvSpPr/>
            <p:nvPr/>
          </p:nvSpPr>
          <p:spPr>
            <a:xfrm>
              <a:off x="8538945" y="1524917"/>
              <a:ext cx="331690" cy="330899"/>
            </a:xfrm>
            <a:custGeom>
              <a:avLst/>
              <a:gdLst>
                <a:gd name="connsiteX0" fmla="*/ 55916 w 331689"/>
                <a:gd name="connsiteY0" fmla="*/ 100841 h 330899"/>
                <a:gd name="connsiteX1" fmla="*/ 39200 w 331689"/>
                <a:gd name="connsiteY1" fmla="*/ 150867 h 330899"/>
                <a:gd name="connsiteX2" fmla="*/ 52764 w 331689"/>
                <a:gd name="connsiteY2" fmla="*/ 224040 h 330899"/>
                <a:gd name="connsiteX3" fmla="*/ 104975 w 331689"/>
                <a:gd name="connsiteY3" fmla="*/ 277185 h 330899"/>
                <a:gd name="connsiteX4" fmla="*/ 178034 w 331689"/>
                <a:gd name="connsiteY4" fmla="*/ 292186 h 330899"/>
                <a:gd name="connsiteX5" fmla="*/ 247039 w 331689"/>
                <a:gd name="connsiteY5" fmla="*/ 263930 h 330899"/>
                <a:gd name="connsiteX6" fmla="*/ 288467 w 331689"/>
                <a:gd name="connsiteY6" fmla="*/ 202049 h 330899"/>
                <a:gd name="connsiteX7" fmla="*/ 288193 w 331689"/>
                <a:gd name="connsiteY7" fmla="*/ 127635 h 330899"/>
                <a:gd name="connsiteX8" fmla="*/ 246317 w 331689"/>
                <a:gd name="connsiteY8" fmla="*/ 66057 h 330899"/>
                <a:gd name="connsiteX9" fmla="*/ 177108 w 331689"/>
                <a:gd name="connsiteY9" fmla="*/ 38303 h 330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1689" h="330899">
                  <a:moveTo>
                    <a:pt x="55916" y="100841"/>
                  </a:moveTo>
                  <a:cubicBezTo>
                    <a:pt x="46941" y="116114"/>
                    <a:pt x="41207" y="133274"/>
                    <a:pt x="39200" y="150867"/>
                  </a:cubicBezTo>
                  <a:cubicBezTo>
                    <a:pt x="36345" y="175878"/>
                    <a:pt x="41133" y="201704"/>
                    <a:pt x="52764" y="224040"/>
                  </a:cubicBezTo>
                  <a:cubicBezTo>
                    <a:pt x="64395" y="246378"/>
                    <a:pt x="82823" y="265135"/>
                    <a:pt x="104975" y="277185"/>
                  </a:cubicBezTo>
                  <a:cubicBezTo>
                    <a:pt x="127127" y="289235"/>
                    <a:pt x="152913" y="294530"/>
                    <a:pt x="178034" y="292186"/>
                  </a:cubicBezTo>
                  <a:cubicBezTo>
                    <a:pt x="203156" y="289842"/>
                    <a:pt x="227511" y="279868"/>
                    <a:pt x="247039" y="263930"/>
                  </a:cubicBezTo>
                  <a:cubicBezTo>
                    <a:pt x="266567" y="247992"/>
                    <a:pt x="281189" y="226149"/>
                    <a:pt x="288467" y="202049"/>
                  </a:cubicBezTo>
                  <a:cubicBezTo>
                    <a:pt x="295742" y="177948"/>
                    <a:pt x="295648" y="151683"/>
                    <a:pt x="288193" y="127635"/>
                  </a:cubicBezTo>
                  <a:cubicBezTo>
                    <a:pt x="280741" y="103587"/>
                    <a:pt x="265959" y="81855"/>
                    <a:pt x="246317" y="66057"/>
                  </a:cubicBezTo>
                  <a:cubicBezTo>
                    <a:pt x="226673" y="50260"/>
                    <a:pt x="202244" y="40465"/>
                    <a:pt x="177108" y="38303"/>
                  </a:cubicBezTo>
                </a:path>
              </a:pathLst>
            </a:custGeom>
            <a:noFill/>
            <a:ln w="38100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7" name="Freihandform: Form 85">
              <a:extLst>
                <a:ext uri="{FF2B5EF4-FFF2-40B4-BE49-F238E27FC236}">
                  <a16:creationId xmlns:a16="http://schemas.microsoft.com/office/drawing/2014/main" id="{35A71085-11C2-4C8A-BF08-3FF1A28D0502}"/>
                </a:ext>
              </a:extLst>
            </p:cNvPr>
            <p:cNvSpPr/>
            <p:nvPr/>
          </p:nvSpPr>
          <p:spPr>
            <a:xfrm>
              <a:off x="8535610" y="1508706"/>
              <a:ext cx="171373" cy="165450"/>
            </a:xfrm>
            <a:custGeom>
              <a:avLst/>
              <a:gdLst>
                <a:gd name="connsiteX0" fmla="*/ 96988 w 171373"/>
                <a:gd name="connsiteY0" fmla="*/ 149832 h 165449"/>
                <a:gd name="connsiteX1" fmla="*/ 59250 w 171373"/>
                <a:gd name="connsiteY1" fmla="*/ 117049 h 165449"/>
                <a:gd name="connsiteX2" fmla="*/ 24069 w 171373"/>
                <a:gd name="connsiteY2" fmla="*/ 81607 h 165449"/>
                <a:gd name="connsiteX3" fmla="*/ 71626 w 171373"/>
                <a:gd name="connsiteY3" fmla="*/ 65847 h 165449"/>
                <a:gd name="connsiteX4" fmla="*/ 120248 w 171373"/>
                <a:gd name="connsiteY4" fmla="*/ 53599 h 165449"/>
                <a:gd name="connsiteX5" fmla="*/ 110426 w 171373"/>
                <a:gd name="connsiteY5" fmla="*/ 102145 h 16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373" h="165449">
                  <a:moveTo>
                    <a:pt x="96988" y="149832"/>
                  </a:moveTo>
                  <a:lnTo>
                    <a:pt x="59250" y="117049"/>
                  </a:lnTo>
                  <a:lnTo>
                    <a:pt x="24069" y="81607"/>
                  </a:lnTo>
                  <a:lnTo>
                    <a:pt x="71626" y="65847"/>
                  </a:lnTo>
                  <a:lnTo>
                    <a:pt x="120248" y="53599"/>
                  </a:lnTo>
                  <a:lnTo>
                    <a:pt x="110426" y="102145"/>
                  </a:lnTo>
                  <a:close/>
                </a:path>
              </a:pathLst>
            </a:custGeom>
            <a:solidFill>
              <a:srgbClr val="F2C879"/>
            </a:solidFill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EB6F8174-C162-442F-AEB2-6826C572CD01}"/>
              </a:ext>
            </a:extLst>
          </p:cNvPr>
          <p:cNvGrpSpPr/>
          <p:nvPr/>
        </p:nvGrpSpPr>
        <p:grpSpPr>
          <a:xfrm>
            <a:off x="4765024" y="1115066"/>
            <a:ext cx="2497077" cy="681754"/>
            <a:chOff x="4622149" y="1115066"/>
            <a:chExt cx="2497077" cy="681754"/>
          </a:xfrm>
        </p:grpSpPr>
        <p:sp>
          <p:nvSpPr>
            <p:cNvPr id="99" name="Rechteck 98">
              <a:extLst>
                <a:ext uri="{FF2B5EF4-FFF2-40B4-BE49-F238E27FC236}">
                  <a16:creationId xmlns:a16="http://schemas.microsoft.com/office/drawing/2014/main" id="{B9BD1198-5ACA-406D-8EB1-B6D6693B2F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6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</a:p>
          </p:txBody>
        </p:sp>
        <p:sp>
          <p:nvSpPr>
            <p:cNvPr id="100" name="Textfeld 99">
              <a:extLst>
                <a:ext uri="{FF2B5EF4-FFF2-40B4-BE49-F238E27FC236}">
                  <a16:creationId xmlns:a16="http://schemas.microsoft.com/office/drawing/2014/main" id="{941AC5AE-5B3E-4A8C-AD0D-6D8DC9E223F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2150" y="1489043"/>
              <a:ext cx="2497076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Olli Openness</a:t>
              </a:r>
            </a:p>
          </p:txBody>
        </p:sp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FBDA647A-9B59-41F8-B8EA-B1D152E7AE41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97D253DD-D75D-4EEC-B6AF-9C44CC3317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4" name="Grafik 103">
              <a:extLst>
                <a:ext uri="{FF2B5EF4-FFF2-40B4-BE49-F238E27FC236}">
                  <a16:creationId xmlns:a16="http://schemas.microsoft.com/office/drawing/2014/main" id="{CAC8F625-AC44-41E1-86BF-8541FE7DC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rcRect/>
            <a:stretch/>
          </p:blipFill>
          <p:spPr>
            <a:xfrm>
              <a:off x="6830960" y="1334914"/>
              <a:ext cx="235359" cy="235359"/>
            </a:xfrm>
            <a:prstGeom prst="rect">
              <a:avLst/>
            </a:prstGeom>
          </p:spPr>
        </p:pic>
      </p:grp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23ED70BD-7B84-45A1-B1D7-F822654B403F}"/>
              </a:ext>
            </a:extLst>
          </p:cNvPr>
          <p:cNvGrpSpPr/>
          <p:nvPr/>
        </p:nvGrpSpPr>
        <p:grpSpPr>
          <a:xfrm>
            <a:off x="1811180" y="1841060"/>
            <a:ext cx="2513037" cy="708724"/>
            <a:chOff x="1797500" y="1858909"/>
            <a:chExt cx="2513037" cy="708724"/>
          </a:xfrm>
        </p:grpSpPr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9FC8F563-9604-4BCE-B953-A277956C7E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7500" y="1858909"/>
              <a:ext cx="1204156" cy="377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>
                  <a:solidFill>
                    <a:schemeClr val="tx2">
                      <a:lumMod val="75000"/>
                    </a:schemeClr>
                  </a:solidFill>
                </a:rPr>
                <a:t>Original</a:t>
              </a:r>
            </a:p>
          </p:txBody>
        </p:sp>
        <p:sp>
          <p:nvSpPr>
            <p:cNvPr id="107" name="Textfeld 106">
              <a:extLst>
                <a:ext uri="{FF2B5EF4-FFF2-40B4-BE49-F238E27FC236}">
                  <a16:creationId xmlns:a16="http://schemas.microsoft.com/office/drawing/2014/main" id="{09A6D24D-4791-44C4-B97F-AA0A69D6DEF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797500" y="2259856"/>
              <a:ext cx="2497761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Original</a:t>
              </a:r>
            </a:p>
          </p:txBody>
        </p: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D1543734-0C3F-40E0-B3C2-4477E055990C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2250020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31D68CB8-3D52-4C58-B50A-E09263FD2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57500" y="2079757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10" name="Grafik 109">
              <a:extLst>
                <a:ext uri="{FF2B5EF4-FFF2-40B4-BE49-F238E27FC236}">
                  <a16:creationId xmlns:a16="http://schemas.microsoft.com/office/drawing/2014/main" id="{1ACB5514-57B9-48FF-B41B-9A5E18C43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rcRect/>
            <a:stretch/>
          </p:blipFill>
          <p:spPr>
            <a:xfrm>
              <a:off x="3970436" y="2102775"/>
              <a:ext cx="303294" cy="303294"/>
            </a:xfrm>
            <a:prstGeom prst="rect">
              <a:avLst/>
            </a:prstGeom>
          </p:spPr>
        </p:pic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2AEFD8B4-DD77-49EB-8AE1-60131A143A95}"/>
              </a:ext>
            </a:extLst>
          </p:cNvPr>
          <p:cNvGrpSpPr/>
          <p:nvPr/>
        </p:nvGrpSpPr>
        <p:grpSpPr>
          <a:xfrm>
            <a:off x="4758023" y="1862951"/>
            <a:ext cx="2520038" cy="672661"/>
            <a:chOff x="4758023" y="1862951"/>
            <a:chExt cx="2520038" cy="672661"/>
          </a:xfrm>
        </p:grpSpPr>
        <p:sp>
          <p:nvSpPr>
            <p:cNvPr id="112" name="Textfeld 111">
              <a:extLst>
                <a:ext uri="{FF2B5EF4-FFF2-40B4-BE49-F238E27FC236}">
                  <a16:creationId xmlns:a16="http://schemas.microsoft.com/office/drawing/2014/main" id="{0B9A7BB7-8C92-4602-B2DC-2E47C64310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65024" y="2227835"/>
              <a:ext cx="21440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endParaRPr lang="de-DE" sz="1400" dirty="0"/>
            </a:p>
          </p:txBody>
        </p: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1D091BB7-8DF9-4FCC-AF15-71F24F4726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58023" y="1862951"/>
              <a:ext cx="1404186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Material types</a:t>
              </a:r>
            </a:p>
          </p:txBody>
        </p:sp>
        <p:cxnSp>
          <p:nvCxnSpPr>
            <p:cNvPr id="151" name="Gerader Verbinder 150">
              <a:extLst>
                <a:ext uri="{FF2B5EF4-FFF2-40B4-BE49-F238E27FC236}">
                  <a16:creationId xmlns:a16="http://schemas.microsoft.com/office/drawing/2014/main" id="{6BC8164B-847D-4B5F-A64B-C62BC8E8DFE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765024" y="222347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Ellipse 151">
              <a:extLst>
                <a:ext uri="{FF2B5EF4-FFF2-40B4-BE49-F238E27FC236}">
                  <a16:creationId xmlns:a16="http://schemas.microsoft.com/office/drawing/2014/main" id="{0585A4BB-00D1-476B-B49A-6749D1851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5024" y="2032574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53" name="Grafik 152">
              <a:extLst>
                <a:ext uri="{FF2B5EF4-FFF2-40B4-BE49-F238E27FC236}">
                  <a16:creationId xmlns:a16="http://schemas.microsoft.com/office/drawing/2014/main" id="{302373B7-D6A1-40C6-95E9-C9ED090E75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rcRect/>
            <a:stretch/>
          </p:blipFill>
          <p:spPr>
            <a:xfrm>
              <a:off x="6983672" y="2089692"/>
              <a:ext cx="235739" cy="235739"/>
            </a:xfrm>
            <a:prstGeom prst="rect">
              <a:avLst/>
            </a:prstGeom>
          </p:spPr>
        </p:pic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CE64565-730A-4A43-895B-9355FEB1CE76}"/>
              </a:ext>
            </a:extLst>
          </p:cNvPr>
          <p:cNvGrpSpPr/>
          <p:nvPr/>
        </p:nvGrpSpPr>
        <p:grpSpPr>
          <a:xfrm>
            <a:off x="7620236" y="1868577"/>
            <a:ext cx="2512083" cy="626578"/>
            <a:chOff x="7620236" y="1868577"/>
            <a:chExt cx="2512083" cy="626578"/>
          </a:xfrm>
        </p:grpSpPr>
        <p:sp>
          <p:nvSpPr>
            <p:cNvPr id="155" name="Textfeld 154">
              <a:extLst>
                <a:ext uri="{FF2B5EF4-FFF2-40B4-BE49-F238E27FC236}">
                  <a16:creationId xmlns:a16="http://schemas.microsoft.com/office/drawing/2014/main" id="{4A9CA488-4C13-463A-83AD-7869434CF93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7630144" y="2187378"/>
              <a:ext cx="2502175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/>
                <a:t>CC-BY 4.0</a:t>
              </a:r>
            </a:p>
          </p:txBody>
        </p:sp>
        <p:sp>
          <p:nvSpPr>
            <p:cNvPr id="156" name="Rechteck 155">
              <a:extLst>
                <a:ext uri="{FF2B5EF4-FFF2-40B4-BE49-F238E27FC236}">
                  <a16:creationId xmlns:a16="http://schemas.microsoft.com/office/drawing/2014/main" id="{6F1E5090-D6BD-4865-81FB-9FC8BA1C28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0144" y="1868577"/>
              <a:ext cx="1404186" cy="3219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License</a:t>
              </a:r>
            </a:p>
          </p:txBody>
        </p:sp>
        <p:cxnSp>
          <p:nvCxnSpPr>
            <p:cNvPr id="157" name="Gerader Verbinder 156">
              <a:extLst>
                <a:ext uri="{FF2B5EF4-FFF2-40B4-BE49-F238E27FC236}">
                  <a16:creationId xmlns:a16="http://schemas.microsoft.com/office/drawing/2014/main" id="{4FBD1524-8ABE-435F-96E4-97B960E589C7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620236" y="219183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Ellipse 157">
              <a:extLst>
                <a:ext uri="{FF2B5EF4-FFF2-40B4-BE49-F238E27FC236}">
                  <a16:creationId xmlns:a16="http://schemas.microsoft.com/office/drawing/2014/main" id="{8E1F549F-D373-4920-9D12-F97845AE86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71741" y="2009089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Ellipse 158">
              <a:extLst>
                <a:ext uri="{FF2B5EF4-FFF2-40B4-BE49-F238E27FC236}">
                  <a16:creationId xmlns:a16="http://schemas.microsoft.com/office/drawing/2014/main" id="{71C39A30-FCA3-4D5A-8E10-FFBDAAD9EE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42378" y="2074526"/>
              <a:ext cx="220258" cy="220258"/>
            </a:xfrm>
            <a:prstGeom prst="ellipse">
              <a:avLst/>
            </a:prstGeom>
            <a:solidFill>
              <a:srgbClr val="F2C879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18000" rtlCol="0" anchor="ctr"/>
            <a:lstStyle/>
            <a:p>
              <a:pPr algn="ctr"/>
              <a:r>
                <a:rPr lang="de-DE" sz="1100" b="1">
                  <a:solidFill>
                    <a:schemeClr val="bg1"/>
                  </a:solidFill>
                </a:rPr>
                <a:t>CC</a:t>
              </a:r>
            </a:p>
          </p:txBody>
        </p:sp>
      </p:grpSp>
      <p:pic>
        <p:nvPicPr>
          <p:cNvPr id="160" name="Grafik 159">
            <a:extLst>
              <a:ext uri="{FF2B5EF4-FFF2-40B4-BE49-F238E27FC236}">
                <a16:creationId xmlns:a16="http://schemas.microsoft.com/office/drawing/2014/main" id="{05D0DFC9-4FF8-4ABC-8C37-CE4BD9FF628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169" y="2252554"/>
            <a:ext cx="242544" cy="242544"/>
          </a:xfrm>
          <a:prstGeom prst="rect">
            <a:avLst/>
          </a:prstGeom>
          <a:noFill/>
        </p:spPr>
      </p:pic>
      <p:sp>
        <p:nvSpPr>
          <p:cNvPr id="161" name="Rechteck: abgerundete Ecken 1">
            <a:extLst>
              <a:ext uri="{FF2B5EF4-FFF2-40B4-BE49-F238E27FC236}">
                <a16:creationId xmlns:a16="http://schemas.microsoft.com/office/drawing/2014/main" id="{4AA05FCE-79DC-4054-8EAD-CD531C5FD18E}"/>
              </a:ext>
            </a:extLst>
          </p:cNvPr>
          <p:cNvSpPr/>
          <p:nvPr/>
        </p:nvSpPr>
        <p:spPr>
          <a:xfrm>
            <a:off x="4765024" y="2246801"/>
            <a:ext cx="2065746" cy="24450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400" dirty="0">
                <a:solidFill>
                  <a:schemeClr val="tx1"/>
                </a:solidFill>
              </a:rPr>
              <a:t>Text, Presentation</a:t>
            </a:r>
          </a:p>
        </p:txBody>
      </p:sp>
      <p:sp>
        <p:nvSpPr>
          <p:cNvPr id="63" name="Rechteck: abgerundete Ecken 160">
            <a:extLst>
              <a:ext uri="{FF2B5EF4-FFF2-40B4-BE49-F238E27FC236}">
                <a16:creationId xmlns:a16="http://schemas.microsoft.com/office/drawing/2014/main" id="{2FC4D982-536A-4193-8861-2AFD17D34E0D}"/>
              </a:ext>
            </a:extLst>
          </p:cNvPr>
          <p:cNvSpPr/>
          <p:nvPr/>
        </p:nvSpPr>
        <p:spPr>
          <a:xfrm>
            <a:off x="1808143" y="261429"/>
            <a:ext cx="8331169" cy="445527"/>
          </a:xfrm>
          <a:prstGeom prst="roundRect">
            <a:avLst>
              <a:gd name="adj" fmla="val 5265"/>
            </a:avLst>
          </a:prstGeom>
          <a:solidFill>
            <a:srgbClr val="BCD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b="1" u="sng" dirty="0"/>
          </a:p>
        </p:txBody>
      </p:sp>
      <p:sp>
        <p:nvSpPr>
          <p:cNvPr id="64" name="Rechteck: abgerundete Ecken 52">
            <a:extLst>
              <a:ext uri="{FF2B5EF4-FFF2-40B4-BE49-F238E27FC236}">
                <a16:creationId xmlns:a16="http://schemas.microsoft.com/office/drawing/2014/main" id="{B39A8DFD-DA4A-487E-8067-874991D4725D}"/>
              </a:ext>
            </a:extLst>
          </p:cNvPr>
          <p:cNvSpPr/>
          <p:nvPr/>
        </p:nvSpPr>
        <p:spPr>
          <a:xfrm>
            <a:off x="1874140" y="314489"/>
            <a:ext cx="1216193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Download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8316686" y="295959"/>
            <a:ext cx="139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Toni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80" name="Rechteck: abgerundete Ecken 98">
            <a:hlinkClick r:id="" action="ppaction://noaction"/>
            <a:extLst>
              <a:ext uri="{FF2B5EF4-FFF2-40B4-BE49-F238E27FC236}">
                <a16:creationId xmlns:a16="http://schemas.microsoft.com/office/drawing/2014/main" id="{ACAC4A67-2CB9-430D-B89E-7DDA683C7A89}"/>
              </a:ext>
            </a:extLst>
          </p:cNvPr>
          <p:cNvSpPr/>
          <p:nvPr/>
        </p:nvSpPr>
        <p:spPr>
          <a:xfrm>
            <a:off x="3211101" y="311791"/>
            <a:ext cx="2674000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Add own version</a:t>
            </a:r>
          </a:p>
        </p:txBody>
      </p: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02C59C46-5CAB-4860-A374-D02F0B42767D}"/>
              </a:ext>
            </a:extLst>
          </p:cNvPr>
          <p:cNvGrpSpPr/>
          <p:nvPr/>
        </p:nvGrpSpPr>
        <p:grpSpPr>
          <a:xfrm>
            <a:off x="9761420" y="351703"/>
            <a:ext cx="321384" cy="345627"/>
            <a:chOff x="8046821" y="1162512"/>
            <a:chExt cx="321384" cy="345627"/>
          </a:xfrm>
        </p:grpSpPr>
        <p:sp>
          <p:nvSpPr>
            <p:cNvPr id="75" name="Rechteck: abgerundete Ecken 79">
              <a:extLst>
                <a:ext uri="{FF2B5EF4-FFF2-40B4-BE49-F238E27FC236}">
                  <a16:creationId xmlns:a16="http://schemas.microsoft.com/office/drawing/2014/main" id="{1F7CFCFD-E614-4FD5-A255-1DFC5B862776}"/>
                </a:ext>
              </a:extLst>
            </p:cNvPr>
            <p:cNvSpPr/>
            <p:nvPr/>
          </p:nvSpPr>
          <p:spPr>
            <a:xfrm>
              <a:off x="8054136" y="1162512"/>
              <a:ext cx="306754" cy="306754"/>
            </a:xfrm>
            <a:prstGeom prst="roundRect">
              <a:avLst>
                <a:gd name="adj" fmla="val 838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76" name="Grafik 75" descr="Männliches Profil mit einfarbiger Füllung">
              <a:extLst>
                <a:ext uri="{FF2B5EF4-FFF2-40B4-BE49-F238E27FC236}">
                  <a16:creationId xmlns:a16="http://schemas.microsoft.com/office/drawing/2014/main" id="{849CCE5A-8949-48AE-83C5-F054987D7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rcRect/>
            <a:stretch/>
          </p:blipFill>
          <p:spPr>
            <a:xfrm>
              <a:off x="8046821" y="1186755"/>
              <a:ext cx="321384" cy="3213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978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8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f der gleichen Seite des Rechtecks liegende Ecken abrunden 1">
            <a:extLst>
              <a:ext uri="{FF2B5EF4-FFF2-40B4-BE49-F238E27FC236}">
                <a16:creationId xmlns:a16="http://schemas.microsoft.com/office/drawing/2014/main" id="{7AEFB725-518A-4542-B941-645AE528B109}"/>
              </a:ext>
            </a:extLst>
          </p:cNvPr>
          <p:cNvSpPr/>
          <p:nvPr/>
        </p:nvSpPr>
        <p:spPr>
          <a:xfrm>
            <a:off x="3410972" y="2844512"/>
            <a:ext cx="1682115" cy="557100"/>
          </a:xfrm>
          <a:prstGeom prst="round2SameRect">
            <a:avLst/>
          </a:prstGeom>
          <a:solidFill>
            <a:srgbClr val="457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Version History</a:t>
            </a:r>
          </a:p>
        </p:txBody>
      </p:sp>
      <p:sp>
        <p:nvSpPr>
          <p:cNvPr id="74" name="Auf der gleichen Seite des Rechtecks liegende Ecken abrunden 2">
            <a:extLst>
              <a:ext uri="{FF2B5EF4-FFF2-40B4-BE49-F238E27FC236}">
                <a16:creationId xmlns:a16="http://schemas.microsoft.com/office/drawing/2014/main" id="{1DB71E18-19E5-4185-B30C-32F3E393C408}"/>
              </a:ext>
            </a:extLst>
          </p:cNvPr>
          <p:cNvSpPr/>
          <p:nvPr/>
        </p:nvSpPr>
        <p:spPr>
          <a:xfrm>
            <a:off x="5102327" y="2844210"/>
            <a:ext cx="1656000" cy="550248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Further Versions</a:t>
            </a:r>
          </a:p>
        </p:txBody>
      </p:sp>
      <p:sp>
        <p:nvSpPr>
          <p:cNvPr id="75" name="Auf der gleichen Seite des Rechtecks liegende Ecken abrunden 3">
            <a:extLst>
              <a:ext uri="{FF2B5EF4-FFF2-40B4-BE49-F238E27FC236}">
                <a16:creationId xmlns:a16="http://schemas.microsoft.com/office/drawing/2014/main" id="{A03F52BE-286C-41E6-A727-2D9FAD9DC488}"/>
              </a:ext>
            </a:extLst>
          </p:cNvPr>
          <p:cNvSpPr/>
          <p:nvPr/>
        </p:nvSpPr>
        <p:spPr>
          <a:xfrm>
            <a:off x="6754094" y="2844210"/>
            <a:ext cx="1656000" cy="540650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Sources</a:t>
            </a:r>
            <a:endParaRPr lang="de-DE" sz="1600" dirty="0">
              <a:solidFill>
                <a:schemeClr val="dk1"/>
              </a:solidFill>
            </a:endParaRPr>
          </a:p>
        </p:txBody>
      </p:sp>
      <p:sp>
        <p:nvSpPr>
          <p:cNvPr id="101" name="Auf der gleichen Seite des Rechtecks liegende Ecken abrunden 4">
            <a:extLst>
              <a:ext uri="{FF2B5EF4-FFF2-40B4-BE49-F238E27FC236}">
                <a16:creationId xmlns:a16="http://schemas.microsoft.com/office/drawing/2014/main" id="{D4C3EA28-56BB-4943-A192-24CC03631865}"/>
              </a:ext>
            </a:extLst>
          </p:cNvPr>
          <p:cNvSpPr/>
          <p:nvPr/>
        </p:nvSpPr>
        <p:spPr>
          <a:xfrm>
            <a:off x="8406635" y="2842421"/>
            <a:ext cx="1656000" cy="549574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Discussion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B6655081-5F7B-441F-A815-1213D5509F67}"/>
              </a:ext>
            </a:extLst>
          </p:cNvPr>
          <p:cNvSpPr/>
          <p:nvPr/>
        </p:nvSpPr>
        <p:spPr>
          <a:xfrm>
            <a:off x="1781788" y="3387781"/>
            <a:ext cx="8280848" cy="1683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Auf der gleichen Seite des Rechtecks liegende Ecken abrunden 1">
            <a:extLst>
              <a:ext uri="{FF2B5EF4-FFF2-40B4-BE49-F238E27FC236}">
                <a16:creationId xmlns:a16="http://schemas.microsoft.com/office/drawing/2014/main" id="{F636FBCB-9216-46D8-A3D0-C8F527B30609}"/>
              </a:ext>
            </a:extLst>
          </p:cNvPr>
          <p:cNvSpPr/>
          <p:nvPr/>
        </p:nvSpPr>
        <p:spPr>
          <a:xfrm>
            <a:off x="1788777" y="2842421"/>
            <a:ext cx="1622195" cy="545350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dk1"/>
                </a:solidFill>
              </a:rPr>
              <a:t>Description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9716399D-30F4-409A-9157-6B3E6D559C1B}"/>
              </a:ext>
            </a:extLst>
          </p:cNvPr>
          <p:cNvSpPr/>
          <p:nvPr/>
        </p:nvSpPr>
        <p:spPr>
          <a:xfrm>
            <a:off x="1781787" y="3398702"/>
            <a:ext cx="8280848" cy="2880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7" name="Tabelle 106">
            <a:extLst>
              <a:ext uri="{FF2B5EF4-FFF2-40B4-BE49-F238E27FC236}">
                <a16:creationId xmlns:a16="http://schemas.microsoft.com/office/drawing/2014/main" id="{6E8FC201-1575-4224-B14F-FD4D33FCDA37}"/>
              </a:ext>
            </a:extLst>
          </p:cNvPr>
          <p:cNvGraphicFramePr>
            <a:graphicFrameLocks noGrp="1"/>
          </p:cNvGraphicFramePr>
          <p:nvPr/>
        </p:nvGraphicFramePr>
        <p:xfrm>
          <a:off x="1788778" y="4005799"/>
          <a:ext cx="8273857" cy="10942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83165">
                  <a:extLst>
                    <a:ext uri="{9D8B030D-6E8A-4147-A177-3AD203B41FA5}">
                      <a16:colId xmlns:a16="http://schemas.microsoft.com/office/drawing/2014/main" val="3086992948"/>
                    </a:ext>
                  </a:extLst>
                </a:gridCol>
                <a:gridCol w="2366027">
                  <a:extLst>
                    <a:ext uri="{9D8B030D-6E8A-4147-A177-3AD203B41FA5}">
                      <a16:colId xmlns:a16="http://schemas.microsoft.com/office/drawing/2014/main" val="2895230848"/>
                    </a:ext>
                  </a:extLst>
                </a:gridCol>
                <a:gridCol w="1095253">
                  <a:extLst>
                    <a:ext uri="{9D8B030D-6E8A-4147-A177-3AD203B41FA5}">
                      <a16:colId xmlns:a16="http://schemas.microsoft.com/office/drawing/2014/main" val="855406204"/>
                    </a:ext>
                  </a:extLst>
                </a:gridCol>
                <a:gridCol w="1095253">
                  <a:extLst>
                    <a:ext uri="{9D8B030D-6E8A-4147-A177-3AD203B41FA5}">
                      <a16:colId xmlns:a16="http://schemas.microsoft.com/office/drawing/2014/main" val="1732856027"/>
                    </a:ext>
                  </a:extLst>
                </a:gridCol>
                <a:gridCol w="1348004">
                  <a:extLst>
                    <a:ext uri="{9D8B030D-6E8A-4147-A177-3AD203B41FA5}">
                      <a16:colId xmlns:a16="http://schemas.microsoft.com/office/drawing/2014/main" val="3507742947"/>
                    </a:ext>
                  </a:extLst>
                </a:gridCol>
                <a:gridCol w="1586155">
                  <a:extLst>
                    <a:ext uri="{9D8B030D-6E8A-4147-A177-3AD203B41FA5}">
                      <a16:colId xmlns:a16="http://schemas.microsoft.com/office/drawing/2014/main" val="2981592607"/>
                    </a:ext>
                  </a:extLst>
                </a:gridCol>
              </a:tblGrid>
              <a:tr h="450014"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Select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Modifications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2686342"/>
                  </a:ext>
                </a:extLst>
              </a:tr>
              <a:tr h="644201">
                <a:tc>
                  <a:txBody>
                    <a:bodyPr/>
                    <a:lstStyle/>
                    <a:p>
                      <a:endParaRPr lang="de-DE" sz="1400" b="0" i="1" kern="0" dirty="0">
                        <a:solidFill>
                          <a:srgbClr val="07376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/>
                        <a:t>Version</a:t>
                      </a:r>
                      <a:r>
                        <a:rPr lang="de-DE" sz="1400" kern="0" baseline="0" dirty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https://doi.org/10.abcdef_1</a:t>
                      </a:r>
                      <a:r>
                        <a:rPr lang="de-DE" sz="1400" kern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4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/>
                        <a:t>Toni Testing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18.04.2021</a:t>
                      </a:r>
                      <a:endParaRPr lang="de-DE" sz="1400" kern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0" dirty="0"/>
                        <a:t>20210318.pptx</a:t>
                      </a:r>
                      <a:endParaRPr kumimoji="0" lang="de-DE" sz="140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de-DE" sz="140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Added own version</a:t>
                      </a:r>
                      <a:endParaRPr lang="de-DE" sz="14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80430"/>
                  </a:ext>
                </a:extLst>
              </a:tr>
            </a:tbl>
          </a:graphicData>
        </a:graphic>
      </p:graphicFrame>
      <p:sp>
        <p:nvSpPr>
          <p:cNvPr id="106" name="Interaktive Schaltfläche: Anpassen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CDCB02B-3007-4056-8D39-1C13D71720A6}"/>
              </a:ext>
            </a:extLst>
          </p:cNvPr>
          <p:cNvSpPr/>
          <p:nvPr/>
        </p:nvSpPr>
        <p:spPr>
          <a:xfrm>
            <a:off x="2148434" y="4689582"/>
            <a:ext cx="216977" cy="216911"/>
          </a:xfrm>
          <a:prstGeom prst="actionButtonBlan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Rechteck: abgerundete Ecken 93">
            <a:hlinkClick r:id="" action="ppaction://noaction"/>
            <a:extLst>
              <a:ext uri="{FF2B5EF4-FFF2-40B4-BE49-F238E27FC236}">
                <a16:creationId xmlns:a16="http://schemas.microsoft.com/office/drawing/2014/main" id="{44BD087D-C98D-4683-95E1-A9B408C353CC}"/>
              </a:ext>
            </a:extLst>
          </p:cNvPr>
          <p:cNvSpPr/>
          <p:nvPr/>
        </p:nvSpPr>
        <p:spPr>
          <a:xfrm>
            <a:off x="1953631" y="3488088"/>
            <a:ext cx="1483456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New Version</a:t>
            </a:r>
          </a:p>
        </p:txBody>
      </p:sp>
      <p:sp>
        <p:nvSpPr>
          <p:cNvPr id="128" name="Rechteck: abgerundete Ecken 92">
            <a:hlinkClick r:id="" action="ppaction://noaction"/>
            <a:extLst>
              <a:ext uri="{FF2B5EF4-FFF2-40B4-BE49-F238E27FC236}">
                <a16:creationId xmlns:a16="http://schemas.microsoft.com/office/drawing/2014/main" id="{B407BB58-65E5-47DF-9603-72CC4A8B1F47}"/>
              </a:ext>
            </a:extLst>
          </p:cNvPr>
          <p:cNvSpPr/>
          <p:nvPr/>
        </p:nvSpPr>
        <p:spPr>
          <a:xfrm>
            <a:off x="3608930" y="3490168"/>
            <a:ext cx="2032094" cy="427074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Archive Version</a:t>
            </a:r>
          </a:p>
        </p:txBody>
      </p:sp>
      <p:sp>
        <p:nvSpPr>
          <p:cNvPr id="108" name="Textfeld 107"/>
          <p:cNvSpPr txBox="1"/>
          <p:nvPr/>
        </p:nvSpPr>
        <p:spPr>
          <a:xfrm>
            <a:off x="1879377" y="5831845"/>
            <a:ext cx="5819000" cy="374571"/>
          </a:xfrm>
          <a:prstGeom prst="roundRect">
            <a:avLst/>
          </a:prstGeom>
          <a:solidFill>
            <a:srgbClr val="BCD9A7"/>
          </a:solidFill>
        </p:spPr>
        <p:txBody>
          <a:bodyPr wrap="square" lIns="684000" rtlCol="0">
            <a:spAutoFit/>
          </a:bodyPr>
          <a:lstStyle/>
          <a:p>
            <a:pPr algn="r"/>
            <a:r>
              <a:rPr lang="de-DE" sz="1600" dirty="0"/>
              <a:t>Original Resource: </a:t>
            </a:r>
            <a:r>
              <a:rPr lang="de-DE" sz="1600" u="sng" dirty="0">
                <a:solidFill>
                  <a:schemeClr val="accent5">
                    <a:lumMod val="75000"/>
                  </a:schemeClr>
                </a:solidFill>
              </a:rPr>
              <a:t>Creating OER/ Olli Openness (Version 3)</a:t>
            </a:r>
            <a:endParaRPr lang="de-DE" sz="1600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922FD63-28F0-47D8-9549-0113223CF8F3}"/>
              </a:ext>
            </a:extLst>
          </p:cNvPr>
          <p:cNvGrpSpPr/>
          <p:nvPr/>
        </p:nvGrpSpPr>
        <p:grpSpPr>
          <a:xfrm>
            <a:off x="1874140" y="5241173"/>
            <a:ext cx="3424941" cy="412632"/>
            <a:chOff x="2029522" y="5953001"/>
            <a:chExt cx="3563224" cy="412632"/>
          </a:xfrm>
        </p:grpSpPr>
        <p:sp>
          <p:nvSpPr>
            <p:cNvPr id="23" name="Rechteck 1">
              <a:extLst>
                <a:ext uri="{FF2B5EF4-FFF2-40B4-BE49-F238E27FC236}">
                  <a16:creationId xmlns:a16="http://schemas.microsoft.com/office/drawing/2014/main" id="{BCCF8CF4-16CD-4268-A1D4-C92A90878317}"/>
                </a:ext>
              </a:extLst>
            </p:cNvPr>
            <p:cNvSpPr/>
            <p:nvPr/>
          </p:nvSpPr>
          <p:spPr>
            <a:xfrm>
              <a:off x="2029522" y="5953001"/>
              <a:ext cx="3563224" cy="412632"/>
            </a:xfrm>
            <a:prstGeom prst="roundRect">
              <a:avLst>
                <a:gd name="adj" fmla="val 9742"/>
              </a:avLst>
            </a:prstGeom>
            <a:solidFill>
              <a:srgbClr val="457AB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lang="de-DE" sz="1400" dirty="0"/>
                <a:t>Resource DOI: </a:t>
              </a: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228277" y="5995514"/>
              <a:ext cx="2282492" cy="307777"/>
            </a:xfrm>
            <a:custGeom>
              <a:avLst/>
              <a:gdLst>
                <a:gd name="connsiteX0" fmla="*/ 0 w 2327667"/>
                <a:gd name="connsiteY0" fmla="*/ 56754 h 340519"/>
                <a:gd name="connsiteX1" fmla="*/ 56754 w 2327667"/>
                <a:gd name="connsiteY1" fmla="*/ 0 h 340519"/>
                <a:gd name="connsiteX2" fmla="*/ 2270913 w 2327667"/>
                <a:gd name="connsiteY2" fmla="*/ 0 h 340519"/>
                <a:gd name="connsiteX3" fmla="*/ 2327667 w 2327667"/>
                <a:gd name="connsiteY3" fmla="*/ 56754 h 340519"/>
                <a:gd name="connsiteX4" fmla="*/ 2327667 w 2327667"/>
                <a:gd name="connsiteY4" fmla="*/ 283765 h 340519"/>
                <a:gd name="connsiteX5" fmla="*/ 2270913 w 2327667"/>
                <a:gd name="connsiteY5" fmla="*/ 340519 h 340519"/>
                <a:gd name="connsiteX6" fmla="*/ 56754 w 2327667"/>
                <a:gd name="connsiteY6" fmla="*/ 340519 h 340519"/>
                <a:gd name="connsiteX7" fmla="*/ 0 w 2327667"/>
                <a:gd name="connsiteY7" fmla="*/ 283765 h 340519"/>
                <a:gd name="connsiteX8" fmla="*/ 0 w 2327667"/>
                <a:gd name="connsiteY8" fmla="*/ 56754 h 340519"/>
                <a:gd name="connsiteX0" fmla="*/ 0 w 2327667"/>
                <a:gd name="connsiteY0" fmla="*/ 283765 h 340519"/>
                <a:gd name="connsiteX1" fmla="*/ 56754 w 2327667"/>
                <a:gd name="connsiteY1" fmla="*/ 0 h 340519"/>
                <a:gd name="connsiteX2" fmla="*/ 2270913 w 2327667"/>
                <a:gd name="connsiteY2" fmla="*/ 0 h 340519"/>
                <a:gd name="connsiteX3" fmla="*/ 2327667 w 2327667"/>
                <a:gd name="connsiteY3" fmla="*/ 56754 h 340519"/>
                <a:gd name="connsiteX4" fmla="*/ 2327667 w 2327667"/>
                <a:gd name="connsiteY4" fmla="*/ 283765 h 340519"/>
                <a:gd name="connsiteX5" fmla="*/ 2270913 w 2327667"/>
                <a:gd name="connsiteY5" fmla="*/ 340519 h 340519"/>
                <a:gd name="connsiteX6" fmla="*/ 56754 w 2327667"/>
                <a:gd name="connsiteY6" fmla="*/ 340519 h 340519"/>
                <a:gd name="connsiteX7" fmla="*/ 0 w 2327667"/>
                <a:gd name="connsiteY7" fmla="*/ 283765 h 340519"/>
                <a:gd name="connsiteX0" fmla="*/ 276770 w 2547683"/>
                <a:gd name="connsiteY0" fmla="*/ 340519 h 340519"/>
                <a:gd name="connsiteX1" fmla="*/ 276770 w 2547683"/>
                <a:gd name="connsiteY1" fmla="*/ 0 h 340519"/>
                <a:gd name="connsiteX2" fmla="*/ 2490929 w 2547683"/>
                <a:gd name="connsiteY2" fmla="*/ 0 h 340519"/>
                <a:gd name="connsiteX3" fmla="*/ 2547683 w 2547683"/>
                <a:gd name="connsiteY3" fmla="*/ 56754 h 340519"/>
                <a:gd name="connsiteX4" fmla="*/ 2547683 w 2547683"/>
                <a:gd name="connsiteY4" fmla="*/ 283765 h 340519"/>
                <a:gd name="connsiteX5" fmla="*/ 2490929 w 2547683"/>
                <a:gd name="connsiteY5" fmla="*/ 340519 h 340519"/>
                <a:gd name="connsiteX6" fmla="*/ 276770 w 2547683"/>
                <a:gd name="connsiteY6" fmla="*/ 340519 h 340519"/>
                <a:gd name="connsiteX0" fmla="*/ 157333 w 2428246"/>
                <a:gd name="connsiteY0" fmla="*/ 340519 h 340574"/>
                <a:gd name="connsiteX1" fmla="*/ 157333 w 2428246"/>
                <a:gd name="connsiteY1" fmla="*/ 0 h 340574"/>
                <a:gd name="connsiteX2" fmla="*/ 2371492 w 2428246"/>
                <a:gd name="connsiteY2" fmla="*/ 0 h 340574"/>
                <a:gd name="connsiteX3" fmla="*/ 2428246 w 2428246"/>
                <a:gd name="connsiteY3" fmla="*/ 56754 h 340574"/>
                <a:gd name="connsiteX4" fmla="*/ 2428246 w 2428246"/>
                <a:gd name="connsiteY4" fmla="*/ 283765 h 340574"/>
                <a:gd name="connsiteX5" fmla="*/ 2371492 w 2428246"/>
                <a:gd name="connsiteY5" fmla="*/ 340519 h 340574"/>
                <a:gd name="connsiteX6" fmla="*/ 157333 w 2428246"/>
                <a:gd name="connsiteY6" fmla="*/ 340519 h 340574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479 w 2271392"/>
                <a:gd name="connsiteY0" fmla="*/ 340519 h 340565"/>
                <a:gd name="connsiteX1" fmla="*/ 479 w 2271392"/>
                <a:gd name="connsiteY1" fmla="*/ 0 h 340565"/>
                <a:gd name="connsiteX2" fmla="*/ 2214638 w 2271392"/>
                <a:gd name="connsiteY2" fmla="*/ 0 h 340565"/>
                <a:gd name="connsiteX3" fmla="*/ 2271392 w 2271392"/>
                <a:gd name="connsiteY3" fmla="*/ 56754 h 340565"/>
                <a:gd name="connsiteX4" fmla="*/ 2271392 w 2271392"/>
                <a:gd name="connsiteY4" fmla="*/ 283765 h 340565"/>
                <a:gd name="connsiteX5" fmla="*/ 2214638 w 2271392"/>
                <a:gd name="connsiteY5" fmla="*/ 340519 h 340565"/>
                <a:gd name="connsiteX6" fmla="*/ 479 w 2271392"/>
                <a:gd name="connsiteY6" fmla="*/ 340519 h 340565"/>
                <a:gd name="connsiteX0" fmla="*/ 3720 w 2274633"/>
                <a:gd name="connsiteY0" fmla="*/ 340519 h 340532"/>
                <a:gd name="connsiteX1" fmla="*/ 3720 w 2274633"/>
                <a:gd name="connsiteY1" fmla="*/ 0 h 340532"/>
                <a:gd name="connsiteX2" fmla="*/ 2217879 w 2274633"/>
                <a:gd name="connsiteY2" fmla="*/ 0 h 340532"/>
                <a:gd name="connsiteX3" fmla="*/ 2274633 w 2274633"/>
                <a:gd name="connsiteY3" fmla="*/ 56754 h 340532"/>
                <a:gd name="connsiteX4" fmla="*/ 2274633 w 2274633"/>
                <a:gd name="connsiteY4" fmla="*/ 283765 h 340532"/>
                <a:gd name="connsiteX5" fmla="*/ 2217879 w 2274633"/>
                <a:gd name="connsiteY5" fmla="*/ 340519 h 340532"/>
                <a:gd name="connsiteX6" fmla="*/ 3720 w 2274633"/>
                <a:gd name="connsiteY6" fmla="*/ 340519 h 340532"/>
                <a:gd name="connsiteX0" fmla="*/ 3720 w 2274633"/>
                <a:gd name="connsiteY0" fmla="*/ 340519 h 340532"/>
                <a:gd name="connsiteX1" fmla="*/ 3720 w 2274633"/>
                <a:gd name="connsiteY1" fmla="*/ 0 h 340532"/>
                <a:gd name="connsiteX2" fmla="*/ 2217879 w 2274633"/>
                <a:gd name="connsiteY2" fmla="*/ 0 h 340532"/>
                <a:gd name="connsiteX3" fmla="*/ 2274633 w 2274633"/>
                <a:gd name="connsiteY3" fmla="*/ 56754 h 340532"/>
                <a:gd name="connsiteX4" fmla="*/ 2274633 w 2274633"/>
                <a:gd name="connsiteY4" fmla="*/ 283765 h 340532"/>
                <a:gd name="connsiteX5" fmla="*/ 2217879 w 2274633"/>
                <a:gd name="connsiteY5" fmla="*/ 340519 h 340532"/>
                <a:gd name="connsiteX6" fmla="*/ 3720 w 2274633"/>
                <a:gd name="connsiteY6" fmla="*/ 340519 h 340532"/>
                <a:gd name="connsiteX0" fmla="*/ 64 w 2270977"/>
                <a:gd name="connsiteY0" fmla="*/ 340519 h 340519"/>
                <a:gd name="connsiteX1" fmla="*/ 64 w 2270977"/>
                <a:gd name="connsiteY1" fmla="*/ 0 h 340519"/>
                <a:gd name="connsiteX2" fmla="*/ 2214223 w 2270977"/>
                <a:gd name="connsiteY2" fmla="*/ 0 h 340519"/>
                <a:gd name="connsiteX3" fmla="*/ 2270977 w 2270977"/>
                <a:gd name="connsiteY3" fmla="*/ 56754 h 340519"/>
                <a:gd name="connsiteX4" fmla="*/ 2270977 w 2270977"/>
                <a:gd name="connsiteY4" fmla="*/ 283765 h 340519"/>
                <a:gd name="connsiteX5" fmla="*/ 2214223 w 2270977"/>
                <a:gd name="connsiteY5" fmla="*/ 340519 h 340519"/>
                <a:gd name="connsiteX6" fmla="*/ 64 w 2270977"/>
                <a:gd name="connsiteY6" fmla="*/ 340519 h 34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0977" h="340519">
                  <a:moveTo>
                    <a:pt x="64" y="340519"/>
                  </a:moveTo>
                  <a:lnTo>
                    <a:pt x="64" y="0"/>
                  </a:lnTo>
                  <a:cubicBezTo>
                    <a:pt x="-11183" y="2117"/>
                    <a:pt x="1476170" y="0"/>
                    <a:pt x="2214223" y="0"/>
                  </a:cubicBezTo>
                  <a:cubicBezTo>
                    <a:pt x="2245567" y="0"/>
                    <a:pt x="2270977" y="25410"/>
                    <a:pt x="2270977" y="56754"/>
                  </a:cubicBezTo>
                  <a:lnTo>
                    <a:pt x="2270977" y="283765"/>
                  </a:lnTo>
                  <a:cubicBezTo>
                    <a:pt x="2270977" y="315109"/>
                    <a:pt x="2245567" y="340519"/>
                    <a:pt x="2214223" y="340519"/>
                  </a:cubicBezTo>
                  <a:lnTo>
                    <a:pt x="64" y="340519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1400" kern="0" dirty="0">
                  <a:hlinkClick r:id="rId4"/>
                </a:rPr>
                <a:t>https://doi.org/10.abcdef</a:t>
              </a:r>
              <a:r>
                <a:rPr lang="de-DE" sz="1400" kern="0" dirty="0"/>
                <a:t> </a:t>
              </a:r>
              <a:endParaRPr lang="de-DE" sz="1400" dirty="0"/>
            </a:p>
          </p:txBody>
        </p:sp>
      </p:grpSp>
      <p:pic>
        <p:nvPicPr>
          <p:cNvPr id="25" name="Grafik 24" descr="Klemmbrett">
            <a:extLst>
              <a:ext uri="{FF2B5EF4-FFF2-40B4-BE49-F238E27FC236}">
                <a16:creationId xmlns:a16="http://schemas.microsoft.com/office/drawing/2014/main" id="{AA27C1F8-4EF5-4050-99EE-FA84DACB2A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999342" y="5317573"/>
            <a:ext cx="241749" cy="241749"/>
          </a:xfrm>
          <a:prstGeom prst="rect">
            <a:avLst/>
          </a:prstGeom>
        </p:spPr>
      </p:pic>
      <p:sp>
        <p:nvSpPr>
          <p:cNvPr id="26" name="Rechteck: abgerundete Ecken 160">
            <a:extLst>
              <a:ext uri="{FF2B5EF4-FFF2-40B4-BE49-F238E27FC236}">
                <a16:creationId xmlns:a16="http://schemas.microsoft.com/office/drawing/2014/main" id="{2FC4D982-536A-4193-8861-2AFD17D34E0D}"/>
              </a:ext>
            </a:extLst>
          </p:cNvPr>
          <p:cNvSpPr/>
          <p:nvPr/>
        </p:nvSpPr>
        <p:spPr>
          <a:xfrm>
            <a:off x="1808143" y="261429"/>
            <a:ext cx="8331169" cy="445527"/>
          </a:xfrm>
          <a:prstGeom prst="roundRect">
            <a:avLst>
              <a:gd name="adj" fmla="val 5265"/>
            </a:avLst>
          </a:prstGeom>
          <a:solidFill>
            <a:srgbClr val="BCD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b="1" u="sng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D938BC8-C8E1-4854-9BC6-8B0013610FBD}"/>
              </a:ext>
            </a:extLst>
          </p:cNvPr>
          <p:cNvSpPr>
            <a:spLocks noChangeAspect="1"/>
          </p:cNvSpPr>
          <p:nvPr/>
        </p:nvSpPr>
        <p:spPr>
          <a:xfrm>
            <a:off x="1808143" y="1111626"/>
            <a:ext cx="1204156" cy="34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>
                <a:solidFill>
                  <a:schemeClr val="tx2">
                    <a:lumMod val="75000"/>
                  </a:schemeClr>
                </a:solidFill>
              </a:rPr>
              <a:t>Titel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5B55B94-AFC1-44AB-A427-6B8415446EED}"/>
              </a:ext>
            </a:extLst>
          </p:cNvPr>
          <p:cNvSpPr txBox="1">
            <a:spLocks noChangeAspect="1"/>
          </p:cNvSpPr>
          <p:nvPr/>
        </p:nvSpPr>
        <p:spPr>
          <a:xfrm>
            <a:off x="1817619" y="1479092"/>
            <a:ext cx="2936984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400" dirty="0"/>
              <a:t>Creating and revising OER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28DF1A15-4711-47D6-B716-7AE2F0367BBE}"/>
              </a:ext>
            </a:extLst>
          </p:cNvPr>
          <p:cNvCxnSpPr>
            <a:cxnSpLocks noChangeAspect="1"/>
          </p:cNvCxnSpPr>
          <p:nvPr/>
        </p:nvCxnSpPr>
        <p:spPr>
          <a:xfrm>
            <a:off x="1797500" y="1469022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B2619A23-73A7-4A1F-8BF7-858583F3300C}"/>
              </a:ext>
            </a:extLst>
          </p:cNvPr>
          <p:cNvSpPr>
            <a:spLocks noChangeAspect="1"/>
          </p:cNvSpPr>
          <p:nvPr/>
        </p:nvSpPr>
        <p:spPr>
          <a:xfrm>
            <a:off x="3972821" y="1289895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D05F357-09FD-4795-8D59-CB9E574FD036}"/>
              </a:ext>
            </a:extLst>
          </p:cNvPr>
          <p:cNvSpPr txBox="1">
            <a:spLocks noChangeAspect="1"/>
          </p:cNvSpPr>
          <p:nvPr/>
        </p:nvSpPr>
        <p:spPr>
          <a:xfrm>
            <a:off x="7605997" y="1472442"/>
            <a:ext cx="2527276" cy="307777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r>
              <a:rPr lang="de-DE" sz="1400" dirty="0"/>
              <a:t>18.04.2021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C82BB07A-7641-44E6-A32D-7CE45FD08029}"/>
              </a:ext>
            </a:extLst>
          </p:cNvPr>
          <p:cNvSpPr>
            <a:spLocks noChangeAspect="1"/>
          </p:cNvSpPr>
          <p:nvPr/>
        </p:nvSpPr>
        <p:spPr>
          <a:xfrm>
            <a:off x="7608626" y="1112609"/>
            <a:ext cx="2482694" cy="3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 dirty="0">
                <a:solidFill>
                  <a:schemeClr val="tx2">
                    <a:lumMod val="75000"/>
                  </a:schemeClr>
                </a:solidFill>
              </a:rPr>
              <a:t>Last change</a:t>
            </a:r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E496D5C-841D-4E0C-8078-74A6AD2D3CD3}"/>
              </a:ext>
            </a:extLst>
          </p:cNvPr>
          <p:cNvCxnSpPr>
            <a:cxnSpLocks noChangeAspect="1"/>
          </p:cNvCxnSpPr>
          <p:nvPr/>
        </p:nvCxnSpPr>
        <p:spPr>
          <a:xfrm>
            <a:off x="7605997" y="1462923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>
            <a:extLst>
              <a:ext uri="{FF2B5EF4-FFF2-40B4-BE49-F238E27FC236}">
                <a16:creationId xmlns:a16="http://schemas.microsoft.com/office/drawing/2014/main" id="{0D058653-F687-4653-A06F-63E916E4A541}"/>
              </a:ext>
            </a:extLst>
          </p:cNvPr>
          <p:cNvSpPr>
            <a:spLocks noChangeAspect="1"/>
          </p:cNvSpPr>
          <p:nvPr/>
        </p:nvSpPr>
        <p:spPr>
          <a:xfrm>
            <a:off x="9780236" y="1278284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7" name="Grafik 42">
            <a:extLst>
              <a:ext uri="{FF2B5EF4-FFF2-40B4-BE49-F238E27FC236}">
                <a16:creationId xmlns:a16="http://schemas.microsoft.com/office/drawing/2014/main" id="{2371B78C-882A-432C-B659-22954B8ED457}"/>
              </a:ext>
            </a:extLst>
          </p:cNvPr>
          <p:cNvGrpSpPr>
            <a:grpSpLocks noChangeAspect="1"/>
          </p:cNvGrpSpPr>
          <p:nvPr/>
        </p:nvGrpSpPr>
        <p:grpSpPr>
          <a:xfrm>
            <a:off x="9845429" y="1350336"/>
            <a:ext cx="212089" cy="211584"/>
            <a:chOff x="8550930" y="1537650"/>
            <a:chExt cx="306813" cy="306082"/>
          </a:xfrm>
        </p:grpSpPr>
        <p:sp>
          <p:nvSpPr>
            <p:cNvPr id="38" name="Freihandform: Form 84">
              <a:extLst>
                <a:ext uri="{FF2B5EF4-FFF2-40B4-BE49-F238E27FC236}">
                  <a16:creationId xmlns:a16="http://schemas.microsoft.com/office/drawing/2014/main" id="{62F05B4B-FC97-4804-A39D-680547D0693E}"/>
                </a:ext>
              </a:extLst>
            </p:cNvPr>
            <p:cNvSpPr/>
            <p:nvPr/>
          </p:nvSpPr>
          <p:spPr>
            <a:xfrm>
              <a:off x="8538945" y="1524917"/>
              <a:ext cx="331690" cy="330899"/>
            </a:xfrm>
            <a:custGeom>
              <a:avLst/>
              <a:gdLst>
                <a:gd name="connsiteX0" fmla="*/ 55916 w 331689"/>
                <a:gd name="connsiteY0" fmla="*/ 100841 h 330899"/>
                <a:gd name="connsiteX1" fmla="*/ 39200 w 331689"/>
                <a:gd name="connsiteY1" fmla="*/ 150867 h 330899"/>
                <a:gd name="connsiteX2" fmla="*/ 52764 w 331689"/>
                <a:gd name="connsiteY2" fmla="*/ 224040 h 330899"/>
                <a:gd name="connsiteX3" fmla="*/ 104975 w 331689"/>
                <a:gd name="connsiteY3" fmla="*/ 277185 h 330899"/>
                <a:gd name="connsiteX4" fmla="*/ 178034 w 331689"/>
                <a:gd name="connsiteY4" fmla="*/ 292186 h 330899"/>
                <a:gd name="connsiteX5" fmla="*/ 247039 w 331689"/>
                <a:gd name="connsiteY5" fmla="*/ 263930 h 330899"/>
                <a:gd name="connsiteX6" fmla="*/ 288467 w 331689"/>
                <a:gd name="connsiteY6" fmla="*/ 202049 h 330899"/>
                <a:gd name="connsiteX7" fmla="*/ 288193 w 331689"/>
                <a:gd name="connsiteY7" fmla="*/ 127635 h 330899"/>
                <a:gd name="connsiteX8" fmla="*/ 246317 w 331689"/>
                <a:gd name="connsiteY8" fmla="*/ 66057 h 330899"/>
                <a:gd name="connsiteX9" fmla="*/ 177108 w 331689"/>
                <a:gd name="connsiteY9" fmla="*/ 38303 h 330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1689" h="330899">
                  <a:moveTo>
                    <a:pt x="55916" y="100841"/>
                  </a:moveTo>
                  <a:cubicBezTo>
                    <a:pt x="46941" y="116114"/>
                    <a:pt x="41207" y="133274"/>
                    <a:pt x="39200" y="150867"/>
                  </a:cubicBezTo>
                  <a:cubicBezTo>
                    <a:pt x="36345" y="175878"/>
                    <a:pt x="41133" y="201704"/>
                    <a:pt x="52764" y="224040"/>
                  </a:cubicBezTo>
                  <a:cubicBezTo>
                    <a:pt x="64395" y="246378"/>
                    <a:pt x="82823" y="265135"/>
                    <a:pt x="104975" y="277185"/>
                  </a:cubicBezTo>
                  <a:cubicBezTo>
                    <a:pt x="127127" y="289235"/>
                    <a:pt x="152913" y="294530"/>
                    <a:pt x="178034" y="292186"/>
                  </a:cubicBezTo>
                  <a:cubicBezTo>
                    <a:pt x="203156" y="289842"/>
                    <a:pt x="227511" y="279868"/>
                    <a:pt x="247039" y="263930"/>
                  </a:cubicBezTo>
                  <a:cubicBezTo>
                    <a:pt x="266567" y="247992"/>
                    <a:pt x="281189" y="226149"/>
                    <a:pt x="288467" y="202049"/>
                  </a:cubicBezTo>
                  <a:cubicBezTo>
                    <a:pt x="295742" y="177948"/>
                    <a:pt x="295648" y="151683"/>
                    <a:pt x="288193" y="127635"/>
                  </a:cubicBezTo>
                  <a:cubicBezTo>
                    <a:pt x="280741" y="103587"/>
                    <a:pt x="265959" y="81855"/>
                    <a:pt x="246317" y="66057"/>
                  </a:cubicBezTo>
                  <a:cubicBezTo>
                    <a:pt x="226673" y="50260"/>
                    <a:pt x="202244" y="40465"/>
                    <a:pt x="177108" y="38303"/>
                  </a:cubicBezTo>
                </a:path>
              </a:pathLst>
            </a:custGeom>
            <a:noFill/>
            <a:ln w="38100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9" name="Freihandform: Form 85">
              <a:extLst>
                <a:ext uri="{FF2B5EF4-FFF2-40B4-BE49-F238E27FC236}">
                  <a16:creationId xmlns:a16="http://schemas.microsoft.com/office/drawing/2014/main" id="{6736E867-CAC3-470E-B0A7-5B5DCA2D1C90}"/>
                </a:ext>
              </a:extLst>
            </p:cNvPr>
            <p:cNvSpPr/>
            <p:nvPr/>
          </p:nvSpPr>
          <p:spPr>
            <a:xfrm>
              <a:off x="8535610" y="1508706"/>
              <a:ext cx="171373" cy="165450"/>
            </a:xfrm>
            <a:custGeom>
              <a:avLst/>
              <a:gdLst>
                <a:gd name="connsiteX0" fmla="*/ 96988 w 171373"/>
                <a:gd name="connsiteY0" fmla="*/ 149832 h 165449"/>
                <a:gd name="connsiteX1" fmla="*/ 59250 w 171373"/>
                <a:gd name="connsiteY1" fmla="*/ 117049 h 165449"/>
                <a:gd name="connsiteX2" fmla="*/ 24069 w 171373"/>
                <a:gd name="connsiteY2" fmla="*/ 81607 h 165449"/>
                <a:gd name="connsiteX3" fmla="*/ 71626 w 171373"/>
                <a:gd name="connsiteY3" fmla="*/ 65847 h 165449"/>
                <a:gd name="connsiteX4" fmla="*/ 120248 w 171373"/>
                <a:gd name="connsiteY4" fmla="*/ 53599 h 165449"/>
                <a:gd name="connsiteX5" fmla="*/ 110426 w 171373"/>
                <a:gd name="connsiteY5" fmla="*/ 102145 h 16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373" h="165449">
                  <a:moveTo>
                    <a:pt x="96988" y="149832"/>
                  </a:moveTo>
                  <a:lnTo>
                    <a:pt x="59250" y="117049"/>
                  </a:lnTo>
                  <a:lnTo>
                    <a:pt x="24069" y="81607"/>
                  </a:lnTo>
                  <a:lnTo>
                    <a:pt x="71626" y="65847"/>
                  </a:lnTo>
                  <a:lnTo>
                    <a:pt x="120248" y="53599"/>
                  </a:lnTo>
                  <a:lnTo>
                    <a:pt x="110426" y="102145"/>
                  </a:lnTo>
                  <a:close/>
                </a:path>
              </a:pathLst>
            </a:custGeom>
            <a:solidFill>
              <a:srgbClr val="F2C879"/>
            </a:solidFill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2FB11088-2E8F-47E5-8925-12F513096965}"/>
              </a:ext>
            </a:extLst>
          </p:cNvPr>
          <p:cNvGrpSpPr/>
          <p:nvPr/>
        </p:nvGrpSpPr>
        <p:grpSpPr>
          <a:xfrm>
            <a:off x="4765024" y="1115066"/>
            <a:ext cx="2497077" cy="681754"/>
            <a:chOff x="4622149" y="1115066"/>
            <a:chExt cx="2497077" cy="681754"/>
          </a:xfrm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1F2FF8E8-4314-4F73-BC15-6BC7E7B797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6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92242E3A-3C9A-4816-9F17-36A28A7EBAB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2150" y="1489043"/>
              <a:ext cx="2497076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Toni Testing</a:t>
              </a:r>
            </a:p>
          </p:txBody>
        </p: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E517EAC9-0D8B-439E-AF59-30E8818ED94A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B906FB41-663A-461E-A27D-21DB267C7C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723ECE17-667F-4D27-88BD-5A9D52D03B1A}"/>
              </a:ext>
            </a:extLst>
          </p:cNvPr>
          <p:cNvGrpSpPr/>
          <p:nvPr/>
        </p:nvGrpSpPr>
        <p:grpSpPr>
          <a:xfrm>
            <a:off x="1797500" y="1858909"/>
            <a:ext cx="2513037" cy="708724"/>
            <a:chOff x="1797500" y="1858909"/>
            <a:chExt cx="2513037" cy="708724"/>
          </a:xfrm>
        </p:grpSpPr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1CE930C4-10D5-4557-BFE1-8FF4208310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7500" y="1858909"/>
              <a:ext cx="1204156" cy="377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Original</a:t>
              </a: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9A37263E-09D6-4660-A6E4-61FD9B84666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797500" y="2259856"/>
              <a:ext cx="2497761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u="sng" dirty="0"/>
                <a:t>Creating OER / Olli Openness</a:t>
              </a: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8B563D9-258C-445E-91B4-0D0FEC92CD76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2250020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C5049E8E-82E8-49CE-BD41-D3123632DC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57500" y="2079757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2D5BB2DF-8E32-4FE2-B7F8-B7E9053400C3}"/>
              </a:ext>
            </a:extLst>
          </p:cNvPr>
          <p:cNvGrpSpPr/>
          <p:nvPr/>
        </p:nvGrpSpPr>
        <p:grpSpPr>
          <a:xfrm>
            <a:off x="4758023" y="1862951"/>
            <a:ext cx="2520038" cy="672661"/>
            <a:chOff x="4758023" y="1862951"/>
            <a:chExt cx="2520038" cy="672661"/>
          </a:xfrm>
        </p:grpSpPr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AF61097C-551E-4654-99DE-9A40E6DDFF5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65024" y="2227835"/>
              <a:ext cx="21440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Presentation</a:t>
              </a: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4243C917-2A5C-47D4-B6ED-7EAFB3339C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58023" y="1862951"/>
              <a:ext cx="1404186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Material types</a:t>
              </a:r>
            </a:p>
          </p:txBody>
        </p:sp>
        <p:cxnSp>
          <p:nvCxnSpPr>
            <p:cNvPr id="56" name="Gerader Verbinder 55">
              <a:extLst>
                <a:ext uri="{FF2B5EF4-FFF2-40B4-BE49-F238E27FC236}">
                  <a16:creationId xmlns:a16="http://schemas.microsoft.com/office/drawing/2014/main" id="{8F8990AC-C7D0-49EB-98EC-8D8CDBC3E7E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765024" y="222347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2D573F52-78E6-4F6B-85AD-DE752B41C4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5024" y="2032574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6E504C7F-E176-4D4D-866B-BCA50C2A79C7}"/>
              </a:ext>
            </a:extLst>
          </p:cNvPr>
          <p:cNvGrpSpPr/>
          <p:nvPr/>
        </p:nvGrpSpPr>
        <p:grpSpPr>
          <a:xfrm>
            <a:off x="7620236" y="1868577"/>
            <a:ext cx="2512083" cy="626578"/>
            <a:chOff x="7620236" y="1868577"/>
            <a:chExt cx="2512083" cy="626578"/>
          </a:xfrm>
        </p:grpSpPr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93DC5017-C18A-4579-B56E-220AC5994E2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7630144" y="2187378"/>
              <a:ext cx="2502175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/>
                <a:t>CC-BY 4.0</a:t>
              </a: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380D1925-5D4D-458F-AF9E-252121D934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0144" y="1868577"/>
              <a:ext cx="1404186" cy="3219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License</a:t>
              </a:r>
            </a:p>
          </p:txBody>
        </p: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A8ABE06E-C192-43B5-AD29-CBEAD0041402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620236" y="219183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4859EF72-820B-4BCC-8A45-93503F3B1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71741" y="2009089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5BE8ADD9-154D-4309-832E-9030F2B70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42378" y="2074526"/>
              <a:ext cx="220258" cy="220258"/>
            </a:xfrm>
            <a:prstGeom prst="ellipse">
              <a:avLst/>
            </a:prstGeom>
            <a:solidFill>
              <a:srgbClr val="F2C879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18000" rtlCol="0" anchor="ctr"/>
            <a:lstStyle/>
            <a:p>
              <a:pPr algn="ctr"/>
              <a:r>
                <a:rPr lang="de-DE" sz="1100" b="1">
                  <a:solidFill>
                    <a:schemeClr val="bg1"/>
                  </a:solidFill>
                </a:rPr>
                <a:t>CC</a:t>
              </a:r>
            </a:p>
          </p:txBody>
        </p:sp>
      </p:grpSp>
      <p:sp>
        <p:nvSpPr>
          <p:cNvPr id="67" name="Rechteck: abgerundete Ecken 52">
            <a:extLst>
              <a:ext uri="{FF2B5EF4-FFF2-40B4-BE49-F238E27FC236}">
                <a16:creationId xmlns:a16="http://schemas.microsoft.com/office/drawing/2014/main" id="{B39A8DFD-DA4A-487E-8067-874991D4725D}"/>
              </a:ext>
            </a:extLst>
          </p:cNvPr>
          <p:cNvSpPr/>
          <p:nvPr/>
        </p:nvSpPr>
        <p:spPr>
          <a:xfrm>
            <a:off x="1874140" y="314489"/>
            <a:ext cx="1216193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Download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8316686" y="295959"/>
            <a:ext cx="139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Toni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72" name="Rechteck: abgerundete Ecken 98">
            <a:hlinkClick r:id="" action="ppaction://noaction"/>
            <a:extLst>
              <a:ext uri="{FF2B5EF4-FFF2-40B4-BE49-F238E27FC236}">
                <a16:creationId xmlns:a16="http://schemas.microsoft.com/office/drawing/2014/main" id="{ACAC4A67-2CB9-430D-B89E-7DDA683C7A89}"/>
              </a:ext>
            </a:extLst>
          </p:cNvPr>
          <p:cNvSpPr/>
          <p:nvPr/>
        </p:nvSpPr>
        <p:spPr>
          <a:xfrm>
            <a:off x="3211101" y="311791"/>
            <a:ext cx="2674000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Add own version</a:t>
            </a:r>
          </a:p>
        </p:txBody>
      </p:sp>
      <p:grpSp>
        <p:nvGrpSpPr>
          <p:cNvPr id="65" name="Gruppieren 64">
            <a:extLst>
              <a:ext uri="{FF2B5EF4-FFF2-40B4-BE49-F238E27FC236}">
                <a16:creationId xmlns:a16="http://schemas.microsoft.com/office/drawing/2014/main" id="{02C59C46-5CAB-4860-A374-D02F0B42767D}"/>
              </a:ext>
            </a:extLst>
          </p:cNvPr>
          <p:cNvGrpSpPr/>
          <p:nvPr/>
        </p:nvGrpSpPr>
        <p:grpSpPr>
          <a:xfrm>
            <a:off x="9761420" y="351703"/>
            <a:ext cx="321384" cy="345627"/>
            <a:chOff x="8046821" y="1162512"/>
            <a:chExt cx="321384" cy="345627"/>
          </a:xfrm>
        </p:grpSpPr>
        <p:sp>
          <p:nvSpPr>
            <p:cNvPr id="66" name="Rechteck: abgerundete Ecken 79">
              <a:extLst>
                <a:ext uri="{FF2B5EF4-FFF2-40B4-BE49-F238E27FC236}">
                  <a16:creationId xmlns:a16="http://schemas.microsoft.com/office/drawing/2014/main" id="{1F7CFCFD-E614-4FD5-A255-1DFC5B862776}"/>
                </a:ext>
              </a:extLst>
            </p:cNvPr>
            <p:cNvSpPr/>
            <p:nvPr/>
          </p:nvSpPr>
          <p:spPr>
            <a:xfrm>
              <a:off x="8054136" y="1162512"/>
              <a:ext cx="306754" cy="306754"/>
            </a:xfrm>
            <a:prstGeom prst="roundRect">
              <a:avLst>
                <a:gd name="adj" fmla="val 838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73" name="Grafik 72" descr="Männliches Profil mit einfarbiger Füllung">
              <a:extLst>
                <a:ext uri="{FF2B5EF4-FFF2-40B4-BE49-F238E27FC236}">
                  <a16:creationId xmlns:a16="http://schemas.microsoft.com/office/drawing/2014/main" id="{849CCE5A-8949-48AE-83C5-F054987D7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rcRect/>
            <a:stretch/>
          </p:blipFill>
          <p:spPr>
            <a:xfrm>
              <a:off x="8046821" y="1186755"/>
              <a:ext cx="321384" cy="321384"/>
            </a:xfrm>
            <a:prstGeom prst="rect">
              <a:avLst/>
            </a:prstGeom>
          </p:spPr>
        </p:pic>
      </p:grpSp>
      <p:pic>
        <p:nvPicPr>
          <p:cNvPr id="76" name="Grafik 75">
            <a:extLst>
              <a:ext uri="{FF2B5EF4-FFF2-40B4-BE49-F238E27FC236}">
                <a16:creationId xmlns:a16="http://schemas.microsoft.com/office/drawing/2014/main" id="{5A81500B-406C-4298-ABAC-8E7BBA25953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4001581" y="1329279"/>
            <a:ext cx="304324" cy="304324"/>
          </a:xfrm>
          <a:prstGeom prst="rect">
            <a:avLst/>
          </a:prstGeom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1ACB5514-57B9-48FF-B41B-9A5E18C433B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/>
          <a:stretch/>
        </p:blipFill>
        <p:spPr>
          <a:xfrm>
            <a:off x="3984116" y="2084926"/>
            <a:ext cx="303294" cy="303294"/>
          </a:xfrm>
          <a:prstGeom prst="rect">
            <a:avLst/>
          </a:prstGeom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CAC8F625-AC44-41E1-86BF-8541FE7DC0A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rcRect/>
          <a:stretch/>
        </p:blipFill>
        <p:spPr>
          <a:xfrm>
            <a:off x="6973835" y="1334914"/>
            <a:ext cx="235359" cy="235359"/>
          </a:xfrm>
          <a:prstGeom prst="rect">
            <a:avLst/>
          </a:prstGeom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302373B7-D6A1-40C6-95E9-C9ED090E754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rcRect/>
          <a:stretch/>
        </p:blipFill>
        <p:spPr>
          <a:xfrm>
            <a:off x="6983672" y="2089692"/>
            <a:ext cx="235739" cy="235739"/>
          </a:xfrm>
          <a:prstGeom prst="rect">
            <a:avLst/>
          </a:prstGeom>
        </p:spPr>
      </p:pic>
      <p:pic>
        <p:nvPicPr>
          <p:cNvPr id="80" name="Grafik 79" descr="Mit jemandem teilen">
            <a:extLst>
              <a:ext uri="{FF2B5EF4-FFF2-40B4-BE49-F238E27FC236}">
                <a16:creationId xmlns:a16="http://schemas.microsoft.com/office/drawing/2014/main" id="{7AA9AFF4-A429-4186-8C3D-8F257F75D610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2062409" y="5794965"/>
            <a:ext cx="411451" cy="41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3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Overview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Research project</a:t>
            </a:r>
          </a:p>
          <a:p>
            <a:pPr lvl="1"/>
            <a:r>
              <a:rPr lang="en-US" dirty="0"/>
              <a:t>Version management &amp; OER</a:t>
            </a:r>
          </a:p>
          <a:p>
            <a:r>
              <a:rPr lang="en-US" dirty="0"/>
              <a:t>Study</a:t>
            </a:r>
          </a:p>
          <a:p>
            <a:pPr lvl="1"/>
            <a:r>
              <a:rPr lang="en-US" dirty="0"/>
              <a:t>Interviews</a:t>
            </a:r>
          </a:p>
          <a:p>
            <a:pPr lvl="1"/>
            <a:r>
              <a:rPr lang="en-US" dirty="0"/>
              <a:t>Results</a:t>
            </a:r>
          </a:p>
          <a:p>
            <a:r>
              <a:rPr lang="en-US" dirty="0"/>
              <a:t>Prototypical concept</a:t>
            </a:r>
          </a:p>
          <a:p>
            <a:pPr lvl="1"/>
            <a:r>
              <a:rPr lang="en-US" dirty="0"/>
              <a:t>Development &amp; evaluation</a:t>
            </a:r>
          </a:p>
          <a:p>
            <a:pPr lvl="1"/>
            <a:r>
              <a:rPr lang="en-US" dirty="0"/>
              <a:t>Main results</a:t>
            </a:r>
          </a:p>
          <a:p>
            <a:pPr lvl="1"/>
            <a:r>
              <a:rPr lang="en-US" dirty="0"/>
              <a:t>Examples of functions</a:t>
            </a:r>
          </a:p>
          <a:p>
            <a:r>
              <a:rPr lang="en-US" dirty="0">
                <a:cs typeface="Calibri" panose="020F0502020204030204"/>
              </a:rPr>
              <a:t>Conclusion</a:t>
            </a:r>
          </a:p>
          <a:p>
            <a:endParaRPr lang="de-DE" dirty="0">
              <a:cs typeface="Calibri" panose="020F0502020204030204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4FC0C0-D9E0-47E9-832C-1E15D77C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E63A59-BCF7-416D-92E5-B12069DDF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AEC1F0-5080-4998-B1AE-A3D7680E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9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uf der gleichen Seite des Rechtecks liegende Ecken abrunden 1">
            <a:extLst>
              <a:ext uri="{FF2B5EF4-FFF2-40B4-BE49-F238E27FC236}">
                <a16:creationId xmlns:a16="http://schemas.microsoft.com/office/drawing/2014/main" id="{E8E8C70D-1BEC-4FF9-A63F-2BE53DCF95A8}"/>
              </a:ext>
            </a:extLst>
          </p:cNvPr>
          <p:cNvSpPr/>
          <p:nvPr/>
        </p:nvSpPr>
        <p:spPr>
          <a:xfrm>
            <a:off x="3454164" y="3185209"/>
            <a:ext cx="1692000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Version History</a:t>
            </a:r>
            <a:endParaRPr lang="de-DE" sz="1600" dirty="0">
              <a:solidFill>
                <a:schemeClr val="dk1"/>
              </a:solidFill>
            </a:endParaRPr>
          </a:p>
        </p:txBody>
      </p:sp>
      <p:sp>
        <p:nvSpPr>
          <p:cNvPr id="113" name="Auf der gleichen Seite des Rechtecks liegende Ecken abrunden 2">
            <a:extLst>
              <a:ext uri="{FF2B5EF4-FFF2-40B4-BE49-F238E27FC236}">
                <a16:creationId xmlns:a16="http://schemas.microsoft.com/office/drawing/2014/main" id="{DEC7EF98-CF6E-4F37-A49B-4522F33B8638}"/>
              </a:ext>
            </a:extLst>
          </p:cNvPr>
          <p:cNvSpPr/>
          <p:nvPr/>
        </p:nvSpPr>
        <p:spPr>
          <a:xfrm>
            <a:off x="5146164" y="3178055"/>
            <a:ext cx="1634804" cy="542441"/>
          </a:xfrm>
          <a:prstGeom prst="round2SameRect">
            <a:avLst/>
          </a:prstGeom>
          <a:solidFill>
            <a:srgbClr val="457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lt1"/>
                </a:solidFill>
              </a:rPr>
              <a:t>Further Versions</a:t>
            </a:r>
          </a:p>
        </p:txBody>
      </p:sp>
      <p:sp>
        <p:nvSpPr>
          <p:cNvPr id="122" name="Auf der gleichen Seite des Rechtecks liegende Ecken abrunden 3">
            <a:extLst>
              <a:ext uri="{FF2B5EF4-FFF2-40B4-BE49-F238E27FC236}">
                <a16:creationId xmlns:a16="http://schemas.microsoft.com/office/drawing/2014/main" id="{31FF5FA6-65AB-44DC-9B10-49562701FF44}"/>
              </a:ext>
            </a:extLst>
          </p:cNvPr>
          <p:cNvSpPr/>
          <p:nvPr/>
        </p:nvSpPr>
        <p:spPr>
          <a:xfrm>
            <a:off x="6780968" y="3168458"/>
            <a:ext cx="1743847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dk1"/>
                </a:solidFill>
              </a:rPr>
              <a:t>Sources</a:t>
            </a:r>
          </a:p>
        </p:txBody>
      </p:sp>
      <p:sp>
        <p:nvSpPr>
          <p:cNvPr id="123" name="Auf der gleichen Seite des Rechtecks liegende Ecken abrunden 4">
            <a:extLst>
              <a:ext uri="{FF2B5EF4-FFF2-40B4-BE49-F238E27FC236}">
                <a16:creationId xmlns:a16="http://schemas.microsoft.com/office/drawing/2014/main" id="{8D827698-B36F-462C-8606-00228B00EF97}"/>
              </a:ext>
            </a:extLst>
          </p:cNvPr>
          <p:cNvSpPr/>
          <p:nvPr/>
        </p:nvSpPr>
        <p:spPr>
          <a:xfrm>
            <a:off x="8516027" y="3174717"/>
            <a:ext cx="1690487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Discussion</a:t>
            </a:r>
          </a:p>
        </p:txBody>
      </p:sp>
      <p:sp>
        <p:nvSpPr>
          <p:cNvPr id="124" name="Auf der gleichen Seite des Rechtecks liegende Ecken abrunden 1">
            <a:hlinkClick r:id="" action="ppaction://noaction"/>
            <a:extLst>
              <a:ext uri="{FF2B5EF4-FFF2-40B4-BE49-F238E27FC236}">
                <a16:creationId xmlns:a16="http://schemas.microsoft.com/office/drawing/2014/main" id="{183E809E-3D56-420E-B89B-94A4A79E0BD3}"/>
              </a:ext>
            </a:extLst>
          </p:cNvPr>
          <p:cNvSpPr/>
          <p:nvPr/>
        </p:nvSpPr>
        <p:spPr>
          <a:xfrm>
            <a:off x="1746555" y="3171367"/>
            <a:ext cx="1717909" cy="542441"/>
          </a:xfrm>
          <a:prstGeom prst="round2SameRect">
            <a:avLst/>
          </a:prstGeom>
          <a:solidFill>
            <a:srgbClr val="A3B5D9"/>
          </a:solidFill>
          <a:ln>
            <a:solidFill>
              <a:srgbClr val="457AB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dk1"/>
                </a:solidFill>
              </a:rPr>
              <a:t>Description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6655081-5F7B-441F-A815-1213D5509F67}"/>
              </a:ext>
            </a:extLst>
          </p:cNvPr>
          <p:cNvSpPr/>
          <p:nvPr/>
        </p:nvSpPr>
        <p:spPr>
          <a:xfrm>
            <a:off x="1747497" y="3713820"/>
            <a:ext cx="8280848" cy="2192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9716399D-30F4-409A-9157-6B3E6D559C1B}"/>
              </a:ext>
            </a:extLst>
          </p:cNvPr>
          <p:cNvSpPr/>
          <p:nvPr/>
        </p:nvSpPr>
        <p:spPr>
          <a:xfrm>
            <a:off x="1746556" y="3724740"/>
            <a:ext cx="8459838" cy="22995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63" name="Tabelle 62">
            <a:extLst>
              <a:ext uri="{FF2B5EF4-FFF2-40B4-BE49-F238E27FC236}">
                <a16:creationId xmlns:a16="http://schemas.microsoft.com/office/drawing/2014/main" id="{E8E9819C-7711-4E5B-9880-BC3BAFEC7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741797"/>
              </p:ext>
            </p:extLst>
          </p:nvPr>
        </p:nvGraphicFramePr>
        <p:xfrm>
          <a:off x="1746556" y="4331838"/>
          <a:ext cx="8467971" cy="169248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22720">
                  <a:extLst>
                    <a:ext uri="{9D8B030D-6E8A-4147-A177-3AD203B41FA5}">
                      <a16:colId xmlns:a16="http://schemas.microsoft.com/office/drawing/2014/main" val="3086992948"/>
                    </a:ext>
                  </a:extLst>
                </a:gridCol>
                <a:gridCol w="1877787">
                  <a:extLst>
                    <a:ext uri="{9D8B030D-6E8A-4147-A177-3AD203B41FA5}">
                      <a16:colId xmlns:a16="http://schemas.microsoft.com/office/drawing/2014/main" val="2895230848"/>
                    </a:ext>
                  </a:extLst>
                </a:gridCol>
                <a:gridCol w="1403436">
                  <a:extLst>
                    <a:ext uri="{9D8B030D-6E8A-4147-A177-3AD203B41FA5}">
                      <a16:colId xmlns:a16="http://schemas.microsoft.com/office/drawing/2014/main" val="142813816"/>
                    </a:ext>
                  </a:extLst>
                </a:gridCol>
                <a:gridCol w="1932014">
                  <a:extLst>
                    <a:ext uri="{9D8B030D-6E8A-4147-A177-3AD203B41FA5}">
                      <a16:colId xmlns:a16="http://schemas.microsoft.com/office/drawing/2014/main" val="1413953412"/>
                    </a:ext>
                  </a:extLst>
                </a:gridCol>
                <a:gridCol w="1932014">
                  <a:extLst>
                    <a:ext uri="{9D8B030D-6E8A-4147-A177-3AD203B41FA5}">
                      <a16:colId xmlns:a16="http://schemas.microsoft.com/office/drawing/2014/main" val="1732856027"/>
                    </a:ext>
                  </a:extLst>
                </a:gridCol>
              </a:tblGrid>
              <a:tr h="438125"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0" dirty="0">
                          <a:solidFill>
                            <a:srgbClr val="073763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Basis resource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2686342"/>
                  </a:ext>
                </a:extLst>
              </a:tr>
              <a:tr h="6271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Testing,</a:t>
                      </a:r>
                      <a:r>
                        <a:rPr lang="de-DE" sz="1400" u="sng" kern="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Toni</a:t>
                      </a:r>
                      <a:endParaRPr lang="de-DE" sz="1400" u="sng" kern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Creating and revising</a:t>
                      </a:r>
                      <a:r>
                        <a:rPr lang="de-DE" sz="1400" u="sng" kern="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OER</a:t>
                      </a:r>
                      <a:endParaRPr lang="de-DE" sz="1400" u="sng" kern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18.04.2021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Additions to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Creating OER / Olli Openness (Version 3)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80430"/>
                  </a:ext>
                </a:extLst>
              </a:tr>
              <a:tr h="6271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New, </a:t>
                      </a:r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Nina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Create OER for biologists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12.12.2020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Extension for target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u="sng" kern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Creating OER /</a:t>
                      </a:r>
                      <a:r>
                        <a:rPr lang="de-DE" sz="1400" u="sng" kern="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Olli Openness (Version 2)</a:t>
                      </a:r>
                      <a:endParaRPr lang="de-DE" sz="1400" u="sng" kern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2300494"/>
                  </a:ext>
                </a:extLst>
              </a:tr>
            </a:tbl>
          </a:graphicData>
        </a:graphic>
      </p:graphicFrame>
      <p:sp>
        <p:nvSpPr>
          <p:cNvPr id="64" name="Rechteck: abgerundete Ecken 91">
            <a:extLst>
              <a:ext uri="{FF2B5EF4-FFF2-40B4-BE49-F238E27FC236}">
                <a16:creationId xmlns:a16="http://schemas.microsoft.com/office/drawing/2014/main" id="{E4B794B3-B471-4511-A0AB-AC8B15BDFEC3}"/>
              </a:ext>
            </a:extLst>
          </p:cNvPr>
          <p:cNvSpPr/>
          <p:nvPr/>
        </p:nvSpPr>
        <p:spPr>
          <a:xfrm>
            <a:off x="1844361" y="3791956"/>
            <a:ext cx="2849289" cy="450463"/>
          </a:xfrm>
          <a:prstGeom prst="roundRect">
            <a:avLst>
              <a:gd name="adj" fmla="val 5265"/>
            </a:avLst>
          </a:prstGeom>
          <a:solidFill>
            <a:srgbClr val="F2C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Add own version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4080A982-708D-402C-B3D9-2829E2362AD5}"/>
              </a:ext>
            </a:extLst>
          </p:cNvPr>
          <p:cNvGrpSpPr/>
          <p:nvPr/>
        </p:nvGrpSpPr>
        <p:grpSpPr>
          <a:xfrm>
            <a:off x="1808144" y="1120557"/>
            <a:ext cx="2528358" cy="675243"/>
            <a:chOff x="1797500" y="1111626"/>
            <a:chExt cx="2528358" cy="675243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00303BDE-65A6-4BCC-9390-013422CFD8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8143" y="1111626"/>
              <a:ext cx="1204156" cy="342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E36BA69D-8E57-4D60-A630-D65A72DAADC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817619" y="1479092"/>
              <a:ext cx="25082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Creating OER</a:t>
              </a:r>
            </a:p>
          </p:txBody>
        </p: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4E29CEDD-2DFE-4CF1-9255-4768066B2809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146902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9D8A1791-4F64-4BCB-8A85-E13E6F2C49D2}"/>
                </a:ext>
              </a:extLst>
            </p:cNvPr>
            <p:cNvGrpSpPr/>
            <p:nvPr/>
          </p:nvGrpSpPr>
          <p:grpSpPr>
            <a:xfrm>
              <a:off x="3972821" y="1289895"/>
              <a:ext cx="353037" cy="353037"/>
              <a:chOff x="4326503" y="1281261"/>
              <a:chExt cx="353037" cy="353037"/>
            </a:xfrm>
          </p:grpSpPr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B3A1AA25-5CFC-4622-B0ED-32689D316A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26503" y="1281261"/>
                <a:ext cx="353037" cy="353037"/>
              </a:xfrm>
              <a:prstGeom prst="ellipse">
                <a:avLst/>
              </a:prstGeom>
              <a:noFill/>
              <a:ln w="38100">
                <a:solidFill>
                  <a:srgbClr val="BCD9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7" name="Grafik 16">
                <a:extLst>
                  <a:ext uri="{FF2B5EF4-FFF2-40B4-BE49-F238E27FC236}">
                    <a16:creationId xmlns:a16="http://schemas.microsoft.com/office/drawing/2014/main" id="{5A81500B-406C-4298-ABAC-8E7BBA2595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rcRect/>
              <a:stretch/>
            </p:blipFill>
            <p:spPr>
              <a:xfrm>
                <a:off x="4344619" y="1311714"/>
                <a:ext cx="304324" cy="304324"/>
              </a:xfrm>
              <a:prstGeom prst="rect">
                <a:avLst/>
              </a:prstGeom>
            </p:spPr>
          </p:pic>
        </p:grp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2854C3CB-94B1-42B5-B0E2-871BCC0CDFE1}"/>
              </a:ext>
            </a:extLst>
          </p:cNvPr>
          <p:cNvSpPr txBox="1">
            <a:spLocks noChangeAspect="1"/>
          </p:cNvSpPr>
          <p:nvPr/>
        </p:nvSpPr>
        <p:spPr>
          <a:xfrm>
            <a:off x="7605997" y="1472442"/>
            <a:ext cx="2527276" cy="307777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r>
              <a:rPr lang="de-DE" sz="1400" dirty="0"/>
              <a:t>30.01.2021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4FF9D0D-6224-48F4-9D2E-28EB12955125}"/>
              </a:ext>
            </a:extLst>
          </p:cNvPr>
          <p:cNvSpPr>
            <a:spLocks noChangeAspect="1"/>
          </p:cNvSpPr>
          <p:nvPr/>
        </p:nvSpPr>
        <p:spPr>
          <a:xfrm>
            <a:off x="7608626" y="1112609"/>
            <a:ext cx="2482694" cy="3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 dirty="0">
                <a:solidFill>
                  <a:schemeClr val="tx2">
                    <a:lumMod val="75000"/>
                  </a:schemeClr>
                </a:solidFill>
              </a:rPr>
              <a:t>Last change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30392CD3-A0FF-4FB3-9DCC-A4C700F36F09}"/>
              </a:ext>
            </a:extLst>
          </p:cNvPr>
          <p:cNvCxnSpPr>
            <a:cxnSpLocks noChangeAspect="1"/>
          </p:cNvCxnSpPr>
          <p:nvPr/>
        </p:nvCxnSpPr>
        <p:spPr>
          <a:xfrm>
            <a:off x="7605997" y="1462923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2CECCBB1-C76C-4533-B35F-D3D6B3E7ACDD}"/>
              </a:ext>
            </a:extLst>
          </p:cNvPr>
          <p:cNvSpPr>
            <a:spLocks noChangeAspect="1"/>
          </p:cNvSpPr>
          <p:nvPr/>
        </p:nvSpPr>
        <p:spPr>
          <a:xfrm>
            <a:off x="9780236" y="1278284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afik 42">
            <a:extLst>
              <a:ext uri="{FF2B5EF4-FFF2-40B4-BE49-F238E27FC236}">
                <a16:creationId xmlns:a16="http://schemas.microsoft.com/office/drawing/2014/main" id="{C2D96498-3FC1-4C5E-B944-053CE112E1B2}"/>
              </a:ext>
            </a:extLst>
          </p:cNvPr>
          <p:cNvGrpSpPr>
            <a:grpSpLocks noChangeAspect="1"/>
          </p:cNvGrpSpPr>
          <p:nvPr/>
        </p:nvGrpSpPr>
        <p:grpSpPr>
          <a:xfrm>
            <a:off x="9845429" y="1350336"/>
            <a:ext cx="212089" cy="211584"/>
            <a:chOff x="8550930" y="1537650"/>
            <a:chExt cx="306813" cy="306082"/>
          </a:xfrm>
        </p:grpSpPr>
        <p:sp>
          <p:nvSpPr>
            <p:cNvPr id="23" name="Freihandform: Form 84">
              <a:extLst>
                <a:ext uri="{FF2B5EF4-FFF2-40B4-BE49-F238E27FC236}">
                  <a16:creationId xmlns:a16="http://schemas.microsoft.com/office/drawing/2014/main" id="{EF947ACB-43CC-4FB4-BC37-9E8E02974558}"/>
                </a:ext>
              </a:extLst>
            </p:cNvPr>
            <p:cNvSpPr/>
            <p:nvPr/>
          </p:nvSpPr>
          <p:spPr>
            <a:xfrm>
              <a:off x="8538945" y="1524917"/>
              <a:ext cx="331690" cy="330899"/>
            </a:xfrm>
            <a:custGeom>
              <a:avLst/>
              <a:gdLst>
                <a:gd name="connsiteX0" fmla="*/ 55916 w 331689"/>
                <a:gd name="connsiteY0" fmla="*/ 100841 h 330899"/>
                <a:gd name="connsiteX1" fmla="*/ 39200 w 331689"/>
                <a:gd name="connsiteY1" fmla="*/ 150867 h 330899"/>
                <a:gd name="connsiteX2" fmla="*/ 52764 w 331689"/>
                <a:gd name="connsiteY2" fmla="*/ 224040 h 330899"/>
                <a:gd name="connsiteX3" fmla="*/ 104975 w 331689"/>
                <a:gd name="connsiteY3" fmla="*/ 277185 h 330899"/>
                <a:gd name="connsiteX4" fmla="*/ 178034 w 331689"/>
                <a:gd name="connsiteY4" fmla="*/ 292186 h 330899"/>
                <a:gd name="connsiteX5" fmla="*/ 247039 w 331689"/>
                <a:gd name="connsiteY5" fmla="*/ 263930 h 330899"/>
                <a:gd name="connsiteX6" fmla="*/ 288467 w 331689"/>
                <a:gd name="connsiteY6" fmla="*/ 202049 h 330899"/>
                <a:gd name="connsiteX7" fmla="*/ 288193 w 331689"/>
                <a:gd name="connsiteY7" fmla="*/ 127635 h 330899"/>
                <a:gd name="connsiteX8" fmla="*/ 246317 w 331689"/>
                <a:gd name="connsiteY8" fmla="*/ 66057 h 330899"/>
                <a:gd name="connsiteX9" fmla="*/ 177108 w 331689"/>
                <a:gd name="connsiteY9" fmla="*/ 38303 h 330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1689" h="330899">
                  <a:moveTo>
                    <a:pt x="55916" y="100841"/>
                  </a:moveTo>
                  <a:cubicBezTo>
                    <a:pt x="46941" y="116114"/>
                    <a:pt x="41207" y="133274"/>
                    <a:pt x="39200" y="150867"/>
                  </a:cubicBezTo>
                  <a:cubicBezTo>
                    <a:pt x="36345" y="175878"/>
                    <a:pt x="41133" y="201704"/>
                    <a:pt x="52764" y="224040"/>
                  </a:cubicBezTo>
                  <a:cubicBezTo>
                    <a:pt x="64395" y="246378"/>
                    <a:pt x="82823" y="265135"/>
                    <a:pt x="104975" y="277185"/>
                  </a:cubicBezTo>
                  <a:cubicBezTo>
                    <a:pt x="127127" y="289235"/>
                    <a:pt x="152913" y="294530"/>
                    <a:pt x="178034" y="292186"/>
                  </a:cubicBezTo>
                  <a:cubicBezTo>
                    <a:pt x="203156" y="289842"/>
                    <a:pt x="227511" y="279868"/>
                    <a:pt x="247039" y="263930"/>
                  </a:cubicBezTo>
                  <a:cubicBezTo>
                    <a:pt x="266567" y="247992"/>
                    <a:pt x="281189" y="226149"/>
                    <a:pt x="288467" y="202049"/>
                  </a:cubicBezTo>
                  <a:cubicBezTo>
                    <a:pt x="295742" y="177948"/>
                    <a:pt x="295648" y="151683"/>
                    <a:pt x="288193" y="127635"/>
                  </a:cubicBezTo>
                  <a:cubicBezTo>
                    <a:pt x="280741" y="103587"/>
                    <a:pt x="265959" y="81855"/>
                    <a:pt x="246317" y="66057"/>
                  </a:cubicBezTo>
                  <a:cubicBezTo>
                    <a:pt x="226673" y="50260"/>
                    <a:pt x="202244" y="40465"/>
                    <a:pt x="177108" y="38303"/>
                  </a:cubicBezTo>
                </a:path>
              </a:pathLst>
            </a:custGeom>
            <a:noFill/>
            <a:ln w="38100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4" name="Freihandform: Form 85">
              <a:extLst>
                <a:ext uri="{FF2B5EF4-FFF2-40B4-BE49-F238E27FC236}">
                  <a16:creationId xmlns:a16="http://schemas.microsoft.com/office/drawing/2014/main" id="{35A71085-11C2-4C8A-BF08-3FF1A28D0502}"/>
                </a:ext>
              </a:extLst>
            </p:cNvPr>
            <p:cNvSpPr/>
            <p:nvPr/>
          </p:nvSpPr>
          <p:spPr>
            <a:xfrm>
              <a:off x="8535610" y="1508706"/>
              <a:ext cx="171373" cy="165450"/>
            </a:xfrm>
            <a:custGeom>
              <a:avLst/>
              <a:gdLst>
                <a:gd name="connsiteX0" fmla="*/ 96988 w 171373"/>
                <a:gd name="connsiteY0" fmla="*/ 149832 h 165449"/>
                <a:gd name="connsiteX1" fmla="*/ 59250 w 171373"/>
                <a:gd name="connsiteY1" fmla="*/ 117049 h 165449"/>
                <a:gd name="connsiteX2" fmla="*/ 24069 w 171373"/>
                <a:gd name="connsiteY2" fmla="*/ 81607 h 165449"/>
                <a:gd name="connsiteX3" fmla="*/ 71626 w 171373"/>
                <a:gd name="connsiteY3" fmla="*/ 65847 h 165449"/>
                <a:gd name="connsiteX4" fmla="*/ 120248 w 171373"/>
                <a:gd name="connsiteY4" fmla="*/ 53599 h 165449"/>
                <a:gd name="connsiteX5" fmla="*/ 110426 w 171373"/>
                <a:gd name="connsiteY5" fmla="*/ 102145 h 16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373" h="165449">
                  <a:moveTo>
                    <a:pt x="96988" y="149832"/>
                  </a:moveTo>
                  <a:lnTo>
                    <a:pt x="59250" y="117049"/>
                  </a:lnTo>
                  <a:lnTo>
                    <a:pt x="24069" y="81607"/>
                  </a:lnTo>
                  <a:lnTo>
                    <a:pt x="71626" y="65847"/>
                  </a:lnTo>
                  <a:lnTo>
                    <a:pt x="120248" y="53599"/>
                  </a:lnTo>
                  <a:lnTo>
                    <a:pt x="110426" y="102145"/>
                  </a:lnTo>
                  <a:close/>
                </a:path>
              </a:pathLst>
            </a:custGeom>
            <a:solidFill>
              <a:srgbClr val="F2C879"/>
            </a:solidFill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EB6F8174-C162-442F-AEB2-6826C572CD01}"/>
              </a:ext>
            </a:extLst>
          </p:cNvPr>
          <p:cNvGrpSpPr/>
          <p:nvPr/>
        </p:nvGrpSpPr>
        <p:grpSpPr>
          <a:xfrm>
            <a:off x="4765024" y="1115066"/>
            <a:ext cx="2497077" cy="681754"/>
            <a:chOff x="4622149" y="1115066"/>
            <a:chExt cx="2497077" cy="681754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B9BD1198-5ACA-406D-8EB1-B6D6693B2F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6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941AC5AE-5B3E-4A8C-AD0D-6D8DC9E223F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2150" y="1489043"/>
              <a:ext cx="2497076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Olli Openness</a:t>
              </a:r>
            </a:p>
          </p:txBody>
        </p: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FBDA647A-9B59-41F8-B8EA-B1D152E7AE41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7D253DD-D75D-4EEC-B6AF-9C44CC3317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CAC8F625-AC44-41E1-86BF-8541FE7DC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/>
          </p:blipFill>
          <p:spPr>
            <a:xfrm>
              <a:off x="6830960" y="1334914"/>
              <a:ext cx="235359" cy="235359"/>
            </a:xfrm>
            <a:prstGeom prst="rect">
              <a:avLst/>
            </a:prstGeom>
          </p:spPr>
        </p:pic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23ED70BD-7B84-45A1-B1D7-F822654B403F}"/>
              </a:ext>
            </a:extLst>
          </p:cNvPr>
          <p:cNvGrpSpPr/>
          <p:nvPr/>
        </p:nvGrpSpPr>
        <p:grpSpPr>
          <a:xfrm>
            <a:off x="1811180" y="1841060"/>
            <a:ext cx="2513037" cy="708724"/>
            <a:chOff x="1797500" y="1858909"/>
            <a:chExt cx="2513037" cy="708724"/>
          </a:xfrm>
        </p:grpSpPr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9FC8F563-9604-4BCE-B953-A277956C7E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7500" y="1858909"/>
              <a:ext cx="1204156" cy="377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>
                  <a:solidFill>
                    <a:schemeClr val="tx2">
                      <a:lumMod val="75000"/>
                    </a:schemeClr>
                  </a:solidFill>
                </a:rPr>
                <a:t>Original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09A6D24D-4791-44C4-B97F-AA0A69D6DEF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797500" y="2259856"/>
              <a:ext cx="2497761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Original</a:t>
              </a:r>
            </a:p>
          </p:txBody>
        </p: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D1543734-0C3F-40E0-B3C2-4477E055990C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797500" y="2250020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31D68CB8-3D52-4C58-B50A-E09263FD2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57500" y="2079757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6" name="Grafik 35">
              <a:extLst>
                <a:ext uri="{FF2B5EF4-FFF2-40B4-BE49-F238E27FC236}">
                  <a16:creationId xmlns:a16="http://schemas.microsoft.com/office/drawing/2014/main" id="{1ACB5514-57B9-48FF-B41B-9A5E18C43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rcRect/>
            <a:stretch/>
          </p:blipFill>
          <p:spPr>
            <a:xfrm>
              <a:off x="3970436" y="2102775"/>
              <a:ext cx="303294" cy="303294"/>
            </a:xfrm>
            <a:prstGeom prst="rect">
              <a:avLst/>
            </a:prstGeom>
          </p:spPr>
        </p:pic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AEFD8B4-DD77-49EB-8AE1-60131A143A95}"/>
              </a:ext>
            </a:extLst>
          </p:cNvPr>
          <p:cNvGrpSpPr/>
          <p:nvPr/>
        </p:nvGrpSpPr>
        <p:grpSpPr>
          <a:xfrm>
            <a:off x="4758023" y="1862951"/>
            <a:ext cx="2520038" cy="672661"/>
            <a:chOff x="4758023" y="1862951"/>
            <a:chExt cx="2520038" cy="672661"/>
          </a:xfrm>
        </p:grpSpPr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0B9A7BB7-8C92-4602-B2DC-2E47C64310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65024" y="2227835"/>
              <a:ext cx="2144039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endParaRPr lang="de-DE" sz="1400" dirty="0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1D091BB7-8DF9-4FCC-AF15-71F24F4726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58023" y="1862951"/>
              <a:ext cx="1404186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Material types</a:t>
              </a:r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6BC8164B-847D-4B5F-A64B-C62BC8E8DFE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765024" y="222347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0585A4BB-00D1-476B-B49A-6749D1851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5024" y="2032574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42" name="Grafik 41">
              <a:extLst>
                <a:ext uri="{FF2B5EF4-FFF2-40B4-BE49-F238E27FC236}">
                  <a16:creationId xmlns:a16="http://schemas.microsoft.com/office/drawing/2014/main" id="{302373B7-D6A1-40C6-95E9-C9ED090E75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rcRect/>
            <a:stretch/>
          </p:blipFill>
          <p:spPr>
            <a:xfrm>
              <a:off x="6983672" y="2089692"/>
              <a:ext cx="235739" cy="235739"/>
            </a:xfrm>
            <a:prstGeom prst="rect">
              <a:avLst/>
            </a:prstGeom>
          </p:spPr>
        </p:pic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8CE64565-730A-4A43-895B-9355FEB1CE76}"/>
              </a:ext>
            </a:extLst>
          </p:cNvPr>
          <p:cNvGrpSpPr/>
          <p:nvPr/>
        </p:nvGrpSpPr>
        <p:grpSpPr>
          <a:xfrm>
            <a:off x="7620236" y="1868577"/>
            <a:ext cx="2512083" cy="626578"/>
            <a:chOff x="7620236" y="1868577"/>
            <a:chExt cx="2512083" cy="626578"/>
          </a:xfrm>
        </p:grpSpPr>
        <p:sp>
          <p:nvSpPr>
            <p:cNvPr id="44" name="Textfeld 43">
              <a:extLst>
                <a:ext uri="{FF2B5EF4-FFF2-40B4-BE49-F238E27FC236}">
                  <a16:creationId xmlns:a16="http://schemas.microsoft.com/office/drawing/2014/main" id="{4A9CA488-4C13-463A-83AD-7869434CF93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7630144" y="2187378"/>
              <a:ext cx="2502175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/>
                <a:t>CC-BY 4.0</a:t>
              </a: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6F1E5090-D6BD-4865-81FB-9FC8BA1C28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0144" y="1868577"/>
              <a:ext cx="1404186" cy="3219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License</a:t>
              </a: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4FBD1524-8ABE-435F-96E4-97B960E589C7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620236" y="2191832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8E1F549F-D373-4920-9D12-F97845AE86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71741" y="2009089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71C39A30-FCA3-4D5A-8E10-FFBDAAD9EE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42378" y="2074526"/>
              <a:ext cx="220258" cy="220258"/>
            </a:xfrm>
            <a:prstGeom prst="ellipse">
              <a:avLst/>
            </a:prstGeom>
            <a:solidFill>
              <a:srgbClr val="F2C879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18000" rtlCol="0" anchor="ctr"/>
            <a:lstStyle/>
            <a:p>
              <a:pPr algn="ctr"/>
              <a:r>
                <a:rPr lang="de-DE" sz="1100" b="1">
                  <a:solidFill>
                    <a:schemeClr val="bg1"/>
                  </a:solidFill>
                </a:rPr>
                <a:t>CC</a:t>
              </a:r>
            </a:p>
          </p:txBody>
        </p: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05D0DFC9-4FF8-4ABC-8C37-CE4BD9FF628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64" y="2266948"/>
            <a:ext cx="242544" cy="242544"/>
          </a:xfrm>
          <a:prstGeom prst="rect">
            <a:avLst/>
          </a:prstGeom>
          <a:noFill/>
        </p:spPr>
      </p:pic>
      <p:sp>
        <p:nvSpPr>
          <p:cNvPr id="50" name="Rechteck: abgerundete Ecken 1">
            <a:extLst>
              <a:ext uri="{FF2B5EF4-FFF2-40B4-BE49-F238E27FC236}">
                <a16:creationId xmlns:a16="http://schemas.microsoft.com/office/drawing/2014/main" id="{4AA05FCE-79DC-4054-8EAD-CD531C5FD18E}"/>
              </a:ext>
            </a:extLst>
          </p:cNvPr>
          <p:cNvSpPr/>
          <p:nvPr/>
        </p:nvSpPr>
        <p:spPr>
          <a:xfrm>
            <a:off x="4797136" y="2295390"/>
            <a:ext cx="2065746" cy="24450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400" dirty="0">
                <a:solidFill>
                  <a:schemeClr val="tx1"/>
                </a:solidFill>
              </a:rPr>
              <a:t>Text, Presentation</a:t>
            </a:r>
          </a:p>
        </p:txBody>
      </p:sp>
      <p:sp>
        <p:nvSpPr>
          <p:cNvPr id="51" name="Rechteck: abgerundete Ecken 160">
            <a:extLst>
              <a:ext uri="{FF2B5EF4-FFF2-40B4-BE49-F238E27FC236}">
                <a16:creationId xmlns:a16="http://schemas.microsoft.com/office/drawing/2014/main" id="{2FC4D982-536A-4193-8861-2AFD17D34E0D}"/>
              </a:ext>
            </a:extLst>
          </p:cNvPr>
          <p:cNvSpPr/>
          <p:nvPr/>
        </p:nvSpPr>
        <p:spPr>
          <a:xfrm>
            <a:off x="1808143" y="261429"/>
            <a:ext cx="8331169" cy="445527"/>
          </a:xfrm>
          <a:prstGeom prst="roundRect">
            <a:avLst>
              <a:gd name="adj" fmla="val 5265"/>
            </a:avLst>
          </a:prstGeom>
          <a:solidFill>
            <a:srgbClr val="BCD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b="1" u="sng" dirty="0"/>
          </a:p>
        </p:txBody>
      </p:sp>
      <p:sp>
        <p:nvSpPr>
          <p:cNvPr id="52" name="Rechteck: abgerundete Ecken 52">
            <a:extLst>
              <a:ext uri="{FF2B5EF4-FFF2-40B4-BE49-F238E27FC236}">
                <a16:creationId xmlns:a16="http://schemas.microsoft.com/office/drawing/2014/main" id="{B39A8DFD-DA4A-487E-8067-874991D4725D}"/>
              </a:ext>
            </a:extLst>
          </p:cNvPr>
          <p:cNvSpPr/>
          <p:nvPr/>
        </p:nvSpPr>
        <p:spPr>
          <a:xfrm>
            <a:off x="1874140" y="314489"/>
            <a:ext cx="1216193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Download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8316686" y="295959"/>
            <a:ext cx="139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Toni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57" name="Rechteck: abgerundete Ecken 98">
            <a:hlinkClick r:id="" action="ppaction://noaction"/>
            <a:extLst>
              <a:ext uri="{FF2B5EF4-FFF2-40B4-BE49-F238E27FC236}">
                <a16:creationId xmlns:a16="http://schemas.microsoft.com/office/drawing/2014/main" id="{ACAC4A67-2CB9-430D-B89E-7DDA683C7A89}"/>
              </a:ext>
            </a:extLst>
          </p:cNvPr>
          <p:cNvSpPr/>
          <p:nvPr/>
        </p:nvSpPr>
        <p:spPr>
          <a:xfrm>
            <a:off x="3211101" y="311791"/>
            <a:ext cx="2674000" cy="322103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Add own version</a:t>
            </a:r>
          </a:p>
        </p:txBody>
      </p: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02C59C46-5CAB-4860-A374-D02F0B42767D}"/>
              </a:ext>
            </a:extLst>
          </p:cNvPr>
          <p:cNvGrpSpPr/>
          <p:nvPr/>
        </p:nvGrpSpPr>
        <p:grpSpPr>
          <a:xfrm>
            <a:off x="9761420" y="351703"/>
            <a:ext cx="321384" cy="345627"/>
            <a:chOff x="8046821" y="1162512"/>
            <a:chExt cx="321384" cy="345627"/>
          </a:xfrm>
        </p:grpSpPr>
        <p:sp>
          <p:nvSpPr>
            <p:cNvPr id="59" name="Rechteck: abgerundete Ecken 79">
              <a:extLst>
                <a:ext uri="{FF2B5EF4-FFF2-40B4-BE49-F238E27FC236}">
                  <a16:creationId xmlns:a16="http://schemas.microsoft.com/office/drawing/2014/main" id="{1F7CFCFD-E614-4FD5-A255-1DFC5B862776}"/>
                </a:ext>
              </a:extLst>
            </p:cNvPr>
            <p:cNvSpPr/>
            <p:nvPr/>
          </p:nvSpPr>
          <p:spPr>
            <a:xfrm>
              <a:off x="8054136" y="1162512"/>
              <a:ext cx="306754" cy="306754"/>
            </a:xfrm>
            <a:prstGeom prst="roundRect">
              <a:avLst>
                <a:gd name="adj" fmla="val 838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0" name="Grafik 59" descr="Männliches Profil mit einfarbiger Füllung">
              <a:extLst>
                <a:ext uri="{FF2B5EF4-FFF2-40B4-BE49-F238E27FC236}">
                  <a16:creationId xmlns:a16="http://schemas.microsoft.com/office/drawing/2014/main" id="{849CCE5A-8949-48AE-83C5-F054987D7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rcRect/>
            <a:stretch/>
          </p:blipFill>
          <p:spPr>
            <a:xfrm>
              <a:off x="8046821" y="1186755"/>
              <a:ext cx="321384" cy="3213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34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uf der gleichen Seite des Rechtecks liegende Ecken abrunden 1">
            <a:extLst>
              <a:ext uri="{FF2B5EF4-FFF2-40B4-BE49-F238E27FC236}">
                <a16:creationId xmlns:a16="http://schemas.microsoft.com/office/drawing/2014/main" id="{2C97B619-EDDA-424F-BAAD-B86C5A84B877}"/>
              </a:ext>
            </a:extLst>
          </p:cNvPr>
          <p:cNvSpPr/>
          <p:nvPr/>
        </p:nvSpPr>
        <p:spPr>
          <a:xfrm>
            <a:off x="3242582" y="2994890"/>
            <a:ext cx="1368367" cy="542441"/>
          </a:xfrm>
          <a:prstGeom prst="round2SameRect">
            <a:avLst/>
          </a:prstGeom>
          <a:solidFill>
            <a:srgbClr val="A5A5A5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Discussion</a:t>
            </a:r>
          </a:p>
        </p:txBody>
      </p:sp>
      <p:sp>
        <p:nvSpPr>
          <p:cNvPr id="74" name="Rechteck: abgerundete Ecken 73">
            <a:extLst>
              <a:ext uri="{FF2B5EF4-FFF2-40B4-BE49-F238E27FC236}">
                <a16:creationId xmlns:a16="http://schemas.microsoft.com/office/drawing/2014/main" id="{02E5D5DF-5252-473B-B888-44486C87614C}"/>
              </a:ext>
            </a:extLst>
          </p:cNvPr>
          <p:cNvSpPr/>
          <p:nvPr/>
        </p:nvSpPr>
        <p:spPr>
          <a:xfrm>
            <a:off x="4775667" y="1098938"/>
            <a:ext cx="5367295" cy="526190"/>
          </a:xfrm>
          <a:prstGeom prst="roundRect">
            <a:avLst>
              <a:gd name="adj" fmla="val 5265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bg1"/>
                </a:solidFill>
              </a:rPr>
              <a:t>Community-Project</a:t>
            </a:r>
          </a:p>
        </p:txBody>
      </p:sp>
      <p:sp>
        <p:nvSpPr>
          <p:cNvPr id="77" name="Rechteck: abgerundete Ecken 76">
            <a:extLst>
              <a:ext uri="{FF2B5EF4-FFF2-40B4-BE49-F238E27FC236}">
                <a16:creationId xmlns:a16="http://schemas.microsoft.com/office/drawing/2014/main" id="{8CC092F3-5F12-4BAF-BEFF-8F67E1F88A59}"/>
              </a:ext>
            </a:extLst>
          </p:cNvPr>
          <p:cNvSpPr/>
          <p:nvPr/>
        </p:nvSpPr>
        <p:spPr>
          <a:xfrm>
            <a:off x="1818786" y="299369"/>
            <a:ext cx="8331169" cy="445527"/>
          </a:xfrm>
          <a:prstGeom prst="roundRect">
            <a:avLst>
              <a:gd name="adj" fmla="val 5265"/>
            </a:avLst>
          </a:prstGeom>
          <a:solidFill>
            <a:srgbClr val="BCD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b="1" dirty="0"/>
              <a:t>s</a:t>
            </a:r>
            <a:endParaRPr lang="de-DE" b="1" u="sng" dirty="0"/>
          </a:p>
        </p:txBody>
      </p: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02C59C46-5CAB-4860-A374-D02F0B42767D}"/>
              </a:ext>
            </a:extLst>
          </p:cNvPr>
          <p:cNvGrpSpPr/>
          <p:nvPr/>
        </p:nvGrpSpPr>
        <p:grpSpPr>
          <a:xfrm>
            <a:off x="9761420" y="351703"/>
            <a:ext cx="321384" cy="345627"/>
            <a:chOff x="8046821" y="1162512"/>
            <a:chExt cx="321384" cy="345627"/>
          </a:xfrm>
        </p:grpSpPr>
        <p:sp>
          <p:nvSpPr>
            <p:cNvPr id="80" name="Rechteck: abgerundete Ecken 79">
              <a:extLst>
                <a:ext uri="{FF2B5EF4-FFF2-40B4-BE49-F238E27FC236}">
                  <a16:creationId xmlns:a16="http://schemas.microsoft.com/office/drawing/2014/main" id="{1F7CFCFD-E614-4FD5-A255-1DFC5B862776}"/>
                </a:ext>
              </a:extLst>
            </p:cNvPr>
            <p:cNvSpPr/>
            <p:nvPr/>
          </p:nvSpPr>
          <p:spPr>
            <a:xfrm>
              <a:off x="8054136" y="1162512"/>
              <a:ext cx="306754" cy="306754"/>
            </a:xfrm>
            <a:prstGeom prst="roundRect">
              <a:avLst>
                <a:gd name="adj" fmla="val 838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22" name="Grafik 121" descr="Männliches Profil mit einfarbiger Füllung">
              <a:extLst>
                <a:ext uri="{FF2B5EF4-FFF2-40B4-BE49-F238E27FC236}">
                  <a16:creationId xmlns:a16="http://schemas.microsoft.com/office/drawing/2014/main" id="{849CCE5A-8949-48AE-83C5-F054987D7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/>
          </p:blipFill>
          <p:spPr>
            <a:xfrm>
              <a:off x="8046821" y="1186755"/>
              <a:ext cx="321384" cy="321384"/>
            </a:xfrm>
            <a:prstGeom prst="rect">
              <a:avLst/>
            </a:prstGeom>
          </p:spPr>
        </p:pic>
      </p:grpSp>
      <p:sp>
        <p:nvSpPr>
          <p:cNvPr id="123" name="Rechteck: abgerundete Ecken 52">
            <a:extLst>
              <a:ext uri="{FF2B5EF4-FFF2-40B4-BE49-F238E27FC236}">
                <a16:creationId xmlns:a16="http://schemas.microsoft.com/office/drawing/2014/main" id="{26B41D3C-2B06-4F94-80A3-B4343CBE0E59}"/>
              </a:ext>
            </a:extLst>
          </p:cNvPr>
          <p:cNvSpPr/>
          <p:nvPr/>
        </p:nvSpPr>
        <p:spPr>
          <a:xfrm>
            <a:off x="1886113" y="353553"/>
            <a:ext cx="2954185" cy="337137"/>
          </a:xfrm>
          <a:prstGeom prst="roundRect">
            <a:avLst>
              <a:gd name="adj" fmla="val 10295"/>
            </a:avLst>
          </a:prstGeom>
          <a:solidFill>
            <a:srgbClr val="F2C879"/>
          </a:solidFill>
          <a:ln w="19050">
            <a:solidFill>
              <a:srgbClr val="FA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Publishing as resource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3D938BC8-C8E1-4854-9BC6-8B0013610FBD}"/>
              </a:ext>
            </a:extLst>
          </p:cNvPr>
          <p:cNvSpPr>
            <a:spLocks noChangeAspect="1"/>
          </p:cNvSpPr>
          <p:nvPr/>
        </p:nvSpPr>
        <p:spPr>
          <a:xfrm>
            <a:off x="1818786" y="1824839"/>
            <a:ext cx="1204156" cy="34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 dirty="0">
                <a:solidFill>
                  <a:schemeClr val="tx2">
                    <a:lumMod val="75000"/>
                  </a:schemeClr>
                </a:solidFill>
              </a:rPr>
              <a:t>Titel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55B55B94-AFC1-44AB-A427-6B8415446EED}"/>
              </a:ext>
            </a:extLst>
          </p:cNvPr>
          <p:cNvSpPr txBox="1">
            <a:spLocks noChangeAspect="1"/>
          </p:cNvSpPr>
          <p:nvPr/>
        </p:nvSpPr>
        <p:spPr>
          <a:xfrm>
            <a:off x="1828262" y="2192305"/>
            <a:ext cx="2936984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400" dirty="0"/>
              <a:t>Mainstreaming OER</a:t>
            </a:r>
          </a:p>
        </p:txBody>
      </p: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28DF1A15-4711-47D6-B716-7AE2F0367BBE}"/>
              </a:ext>
            </a:extLst>
          </p:cNvPr>
          <p:cNvCxnSpPr>
            <a:cxnSpLocks noChangeAspect="1"/>
          </p:cNvCxnSpPr>
          <p:nvPr/>
        </p:nvCxnSpPr>
        <p:spPr>
          <a:xfrm>
            <a:off x="1808143" y="2182235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C0EFD661-F98E-4CBD-9394-AAD6B630539B}"/>
              </a:ext>
            </a:extLst>
          </p:cNvPr>
          <p:cNvGrpSpPr/>
          <p:nvPr/>
        </p:nvGrpSpPr>
        <p:grpSpPr>
          <a:xfrm>
            <a:off x="3983464" y="2003108"/>
            <a:ext cx="353037" cy="353037"/>
            <a:chOff x="4326503" y="1281261"/>
            <a:chExt cx="353037" cy="353037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B2619A23-73A7-4A1F-8BF7-858583F330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26503" y="1281261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78" name="Grafik 77" descr="Bezeichnung">
              <a:extLst>
                <a:ext uri="{FF2B5EF4-FFF2-40B4-BE49-F238E27FC236}">
                  <a16:creationId xmlns:a16="http://schemas.microsoft.com/office/drawing/2014/main" id="{C12D84A0-F01F-4300-A028-E1340688F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4344619" y="1311714"/>
              <a:ext cx="304324" cy="304324"/>
            </a:xfrm>
            <a:prstGeom prst="rect">
              <a:avLst/>
            </a:prstGeom>
          </p:spPr>
        </p:pic>
      </p:grpSp>
      <p:sp>
        <p:nvSpPr>
          <p:cNvPr id="81" name="Textfeld 80">
            <a:extLst>
              <a:ext uri="{FF2B5EF4-FFF2-40B4-BE49-F238E27FC236}">
                <a16:creationId xmlns:a16="http://schemas.microsoft.com/office/drawing/2014/main" id="{BD05F357-09FD-4795-8D59-CB9E574FD036}"/>
              </a:ext>
            </a:extLst>
          </p:cNvPr>
          <p:cNvSpPr txBox="1">
            <a:spLocks noChangeAspect="1"/>
          </p:cNvSpPr>
          <p:nvPr/>
        </p:nvSpPr>
        <p:spPr>
          <a:xfrm>
            <a:off x="7616640" y="2185655"/>
            <a:ext cx="2527276" cy="307777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r>
              <a:rPr lang="de-DE" sz="1400" dirty="0"/>
              <a:t>12.04.2021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C82BB07A-7641-44E6-A32D-7CE45FD08029}"/>
              </a:ext>
            </a:extLst>
          </p:cNvPr>
          <p:cNvSpPr>
            <a:spLocks noChangeAspect="1"/>
          </p:cNvSpPr>
          <p:nvPr/>
        </p:nvSpPr>
        <p:spPr>
          <a:xfrm>
            <a:off x="7619269" y="1825822"/>
            <a:ext cx="2482694" cy="3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/>
          <a:lstStyle/>
          <a:p>
            <a:r>
              <a:rPr lang="de-DE" sz="1600" b="1" dirty="0">
                <a:solidFill>
                  <a:schemeClr val="tx2">
                    <a:lumMod val="75000"/>
                  </a:schemeClr>
                </a:solidFill>
              </a:rPr>
              <a:t>Last change</a:t>
            </a:r>
          </a:p>
        </p:txBody>
      </p:sp>
      <p:cxnSp>
        <p:nvCxnSpPr>
          <p:cNvPr id="83" name="Gerader Verbinder 82">
            <a:extLst>
              <a:ext uri="{FF2B5EF4-FFF2-40B4-BE49-F238E27FC236}">
                <a16:creationId xmlns:a16="http://schemas.microsoft.com/office/drawing/2014/main" id="{7E496D5C-841D-4E0C-8078-74A6AD2D3CD3}"/>
              </a:ext>
            </a:extLst>
          </p:cNvPr>
          <p:cNvCxnSpPr>
            <a:cxnSpLocks noChangeAspect="1"/>
          </p:cNvCxnSpPr>
          <p:nvPr/>
        </p:nvCxnSpPr>
        <p:spPr>
          <a:xfrm>
            <a:off x="7616640" y="2176136"/>
            <a:ext cx="2160000" cy="0"/>
          </a:xfrm>
          <a:prstGeom prst="line">
            <a:avLst/>
          </a:prstGeom>
          <a:ln w="38100">
            <a:solidFill>
              <a:srgbClr val="BCD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lipse 83">
            <a:extLst>
              <a:ext uri="{FF2B5EF4-FFF2-40B4-BE49-F238E27FC236}">
                <a16:creationId xmlns:a16="http://schemas.microsoft.com/office/drawing/2014/main" id="{0D058653-F687-4653-A06F-63E916E4A541}"/>
              </a:ext>
            </a:extLst>
          </p:cNvPr>
          <p:cNvSpPr>
            <a:spLocks noChangeAspect="1"/>
          </p:cNvSpPr>
          <p:nvPr/>
        </p:nvSpPr>
        <p:spPr>
          <a:xfrm>
            <a:off x="9790879" y="1991497"/>
            <a:ext cx="353037" cy="353037"/>
          </a:xfrm>
          <a:prstGeom prst="ellipse">
            <a:avLst/>
          </a:prstGeom>
          <a:noFill/>
          <a:ln w="38100">
            <a:solidFill>
              <a:srgbClr val="BCD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5" name="Grafik 42">
            <a:extLst>
              <a:ext uri="{FF2B5EF4-FFF2-40B4-BE49-F238E27FC236}">
                <a16:creationId xmlns:a16="http://schemas.microsoft.com/office/drawing/2014/main" id="{2371B78C-882A-432C-B659-22954B8ED457}"/>
              </a:ext>
            </a:extLst>
          </p:cNvPr>
          <p:cNvGrpSpPr>
            <a:grpSpLocks noChangeAspect="1"/>
          </p:cNvGrpSpPr>
          <p:nvPr/>
        </p:nvGrpSpPr>
        <p:grpSpPr>
          <a:xfrm>
            <a:off x="9860707" y="2043540"/>
            <a:ext cx="231607" cy="239945"/>
            <a:chOff x="8535610" y="1508706"/>
            <a:chExt cx="335049" cy="347110"/>
          </a:xfrm>
        </p:grpSpPr>
        <p:sp>
          <p:nvSpPr>
            <p:cNvPr id="86" name="Freihandform: Form 84">
              <a:extLst>
                <a:ext uri="{FF2B5EF4-FFF2-40B4-BE49-F238E27FC236}">
                  <a16:creationId xmlns:a16="http://schemas.microsoft.com/office/drawing/2014/main" id="{62F05B4B-FC97-4804-A39D-680547D0693E}"/>
                </a:ext>
              </a:extLst>
            </p:cNvPr>
            <p:cNvSpPr/>
            <p:nvPr/>
          </p:nvSpPr>
          <p:spPr>
            <a:xfrm>
              <a:off x="8538968" y="1524917"/>
              <a:ext cx="331691" cy="330899"/>
            </a:xfrm>
            <a:custGeom>
              <a:avLst/>
              <a:gdLst>
                <a:gd name="connsiteX0" fmla="*/ 55916 w 331689"/>
                <a:gd name="connsiteY0" fmla="*/ 100841 h 330899"/>
                <a:gd name="connsiteX1" fmla="*/ 39200 w 331689"/>
                <a:gd name="connsiteY1" fmla="*/ 150867 h 330899"/>
                <a:gd name="connsiteX2" fmla="*/ 52764 w 331689"/>
                <a:gd name="connsiteY2" fmla="*/ 224040 h 330899"/>
                <a:gd name="connsiteX3" fmla="*/ 104975 w 331689"/>
                <a:gd name="connsiteY3" fmla="*/ 277185 h 330899"/>
                <a:gd name="connsiteX4" fmla="*/ 178034 w 331689"/>
                <a:gd name="connsiteY4" fmla="*/ 292186 h 330899"/>
                <a:gd name="connsiteX5" fmla="*/ 247039 w 331689"/>
                <a:gd name="connsiteY5" fmla="*/ 263930 h 330899"/>
                <a:gd name="connsiteX6" fmla="*/ 288467 w 331689"/>
                <a:gd name="connsiteY6" fmla="*/ 202049 h 330899"/>
                <a:gd name="connsiteX7" fmla="*/ 288193 w 331689"/>
                <a:gd name="connsiteY7" fmla="*/ 127635 h 330899"/>
                <a:gd name="connsiteX8" fmla="*/ 246317 w 331689"/>
                <a:gd name="connsiteY8" fmla="*/ 66057 h 330899"/>
                <a:gd name="connsiteX9" fmla="*/ 177108 w 331689"/>
                <a:gd name="connsiteY9" fmla="*/ 38303 h 330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1689" h="330899">
                  <a:moveTo>
                    <a:pt x="55916" y="100841"/>
                  </a:moveTo>
                  <a:cubicBezTo>
                    <a:pt x="46941" y="116114"/>
                    <a:pt x="41207" y="133274"/>
                    <a:pt x="39200" y="150867"/>
                  </a:cubicBezTo>
                  <a:cubicBezTo>
                    <a:pt x="36345" y="175878"/>
                    <a:pt x="41133" y="201704"/>
                    <a:pt x="52764" y="224040"/>
                  </a:cubicBezTo>
                  <a:cubicBezTo>
                    <a:pt x="64395" y="246378"/>
                    <a:pt x="82823" y="265135"/>
                    <a:pt x="104975" y="277185"/>
                  </a:cubicBezTo>
                  <a:cubicBezTo>
                    <a:pt x="127127" y="289235"/>
                    <a:pt x="152913" y="294530"/>
                    <a:pt x="178034" y="292186"/>
                  </a:cubicBezTo>
                  <a:cubicBezTo>
                    <a:pt x="203156" y="289842"/>
                    <a:pt x="227511" y="279868"/>
                    <a:pt x="247039" y="263930"/>
                  </a:cubicBezTo>
                  <a:cubicBezTo>
                    <a:pt x="266567" y="247992"/>
                    <a:pt x="281189" y="226149"/>
                    <a:pt x="288467" y="202049"/>
                  </a:cubicBezTo>
                  <a:cubicBezTo>
                    <a:pt x="295742" y="177948"/>
                    <a:pt x="295648" y="151683"/>
                    <a:pt x="288193" y="127635"/>
                  </a:cubicBezTo>
                  <a:cubicBezTo>
                    <a:pt x="280741" y="103587"/>
                    <a:pt x="265959" y="81855"/>
                    <a:pt x="246317" y="66057"/>
                  </a:cubicBezTo>
                  <a:cubicBezTo>
                    <a:pt x="226673" y="50260"/>
                    <a:pt x="202244" y="40465"/>
                    <a:pt x="177108" y="38303"/>
                  </a:cubicBezTo>
                </a:path>
              </a:pathLst>
            </a:custGeom>
            <a:noFill/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7" name="Freihandform: Form 85">
              <a:extLst>
                <a:ext uri="{FF2B5EF4-FFF2-40B4-BE49-F238E27FC236}">
                  <a16:creationId xmlns:a16="http://schemas.microsoft.com/office/drawing/2014/main" id="{6736E867-CAC3-470E-B0A7-5B5DCA2D1C90}"/>
                </a:ext>
              </a:extLst>
            </p:cNvPr>
            <p:cNvSpPr/>
            <p:nvPr/>
          </p:nvSpPr>
          <p:spPr>
            <a:xfrm>
              <a:off x="8535610" y="1508706"/>
              <a:ext cx="171373" cy="165450"/>
            </a:xfrm>
            <a:custGeom>
              <a:avLst/>
              <a:gdLst>
                <a:gd name="connsiteX0" fmla="*/ 96988 w 171373"/>
                <a:gd name="connsiteY0" fmla="*/ 149832 h 165449"/>
                <a:gd name="connsiteX1" fmla="*/ 59250 w 171373"/>
                <a:gd name="connsiteY1" fmla="*/ 117049 h 165449"/>
                <a:gd name="connsiteX2" fmla="*/ 24069 w 171373"/>
                <a:gd name="connsiteY2" fmla="*/ 81607 h 165449"/>
                <a:gd name="connsiteX3" fmla="*/ 71626 w 171373"/>
                <a:gd name="connsiteY3" fmla="*/ 65847 h 165449"/>
                <a:gd name="connsiteX4" fmla="*/ 120248 w 171373"/>
                <a:gd name="connsiteY4" fmla="*/ 53599 h 165449"/>
                <a:gd name="connsiteX5" fmla="*/ 110426 w 171373"/>
                <a:gd name="connsiteY5" fmla="*/ 102145 h 16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373" h="165449">
                  <a:moveTo>
                    <a:pt x="96988" y="149832"/>
                  </a:moveTo>
                  <a:lnTo>
                    <a:pt x="59250" y="117049"/>
                  </a:lnTo>
                  <a:lnTo>
                    <a:pt x="24069" y="81607"/>
                  </a:lnTo>
                  <a:lnTo>
                    <a:pt x="71626" y="65847"/>
                  </a:lnTo>
                  <a:lnTo>
                    <a:pt x="120248" y="53599"/>
                  </a:lnTo>
                  <a:lnTo>
                    <a:pt x="110426" y="102145"/>
                  </a:lnTo>
                  <a:close/>
                </a:path>
              </a:pathLst>
            </a:custGeom>
            <a:solidFill>
              <a:srgbClr val="F2C879"/>
            </a:solidFill>
            <a:ln w="28575" cap="rnd">
              <a:solidFill>
                <a:srgbClr val="F2C879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2FB11088-2E8F-47E5-8925-12F513096965}"/>
              </a:ext>
            </a:extLst>
          </p:cNvPr>
          <p:cNvGrpSpPr/>
          <p:nvPr/>
        </p:nvGrpSpPr>
        <p:grpSpPr>
          <a:xfrm>
            <a:off x="4762586" y="1824839"/>
            <a:ext cx="2497077" cy="681754"/>
            <a:chOff x="4622149" y="1115066"/>
            <a:chExt cx="2497077" cy="681754"/>
          </a:xfrm>
        </p:grpSpPr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1F2FF8E8-4314-4F73-BC15-6BC7E7B797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6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Persons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92242E3A-3C9A-4816-9F17-36A28A7EBAB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2150" y="1489043"/>
              <a:ext cx="2497076" cy="307777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/>
                <a:t>Toni</a:t>
              </a:r>
              <a:r>
                <a:rPr lang="de-DE" sz="1200" dirty="0"/>
                <a:t> </a:t>
              </a:r>
              <a:r>
                <a:rPr lang="de-DE" sz="1400" dirty="0"/>
                <a:t>Testing</a:t>
              </a:r>
              <a:endParaRPr lang="de-DE" sz="1200" dirty="0"/>
            </a:p>
          </p:txBody>
        </p:sp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E517EAC9-0D8B-439E-AF59-30E8818ED94A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906FB41-663A-461E-A27D-21DB267C7C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93" name="Grafik 92" descr="Kopf mit Zahnrädern">
              <a:extLst>
                <a:ext uri="{FF2B5EF4-FFF2-40B4-BE49-F238E27FC236}">
                  <a16:creationId xmlns:a16="http://schemas.microsoft.com/office/drawing/2014/main" id="{EDCC0CA1-71E1-4DB8-BF82-AC7544F03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6830960" y="1334914"/>
              <a:ext cx="235359" cy="235359"/>
            </a:xfrm>
            <a:prstGeom prst="rect">
              <a:avLst/>
            </a:prstGeom>
          </p:spPr>
        </p:pic>
      </p:grpSp>
      <p:sp>
        <p:nvSpPr>
          <p:cNvPr id="113" name="Auf der gleichen Seite des Rechtecks liegende Ecken abrunden 2">
            <a:hlinkClick r:id="" action="ppaction://noaction"/>
            <a:extLst>
              <a:ext uri="{FF2B5EF4-FFF2-40B4-BE49-F238E27FC236}">
                <a16:creationId xmlns:a16="http://schemas.microsoft.com/office/drawing/2014/main" id="{6A3B00A2-EBC9-4CB7-9312-832D7C6C9EFB}"/>
              </a:ext>
            </a:extLst>
          </p:cNvPr>
          <p:cNvSpPr/>
          <p:nvPr/>
        </p:nvSpPr>
        <p:spPr>
          <a:xfrm>
            <a:off x="4613566" y="2983373"/>
            <a:ext cx="1356815" cy="550662"/>
          </a:xfrm>
          <a:prstGeom prst="round2SameRect">
            <a:avLst/>
          </a:prstGeom>
          <a:solidFill>
            <a:srgbClr val="D9D9D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cs typeface="Calibri"/>
              </a:rPr>
              <a:t>Files</a:t>
            </a:r>
          </a:p>
        </p:txBody>
      </p:sp>
      <p:sp>
        <p:nvSpPr>
          <p:cNvPr id="114" name="Auf der gleichen Seite des Rechtecks liegende Ecken abrunden 3">
            <a:extLst>
              <a:ext uri="{FF2B5EF4-FFF2-40B4-BE49-F238E27FC236}">
                <a16:creationId xmlns:a16="http://schemas.microsoft.com/office/drawing/2014/main" id="{12A5A27C-DDDB-48BC-8E5A-4D27624364BA}"/>
              </a:ext>
            </a:extLst>
          </p:cNvPr>
          <p:cNvSpPr/>
          <p:nvPr/>
        </p:nvSpPr>
        <p:spPr>
          <a:xfrm>
            <a:off x="5970382" y="2987483"/>
            <a:ext cx="1375255" cy="542441"/>
          </a:xfrm>
          <a:prstGeom prst="round2SameRect">
            <a:avLst/>
          </a:prstGeom>
          <a:solidFill>
            <a:srgbClr val="D9D9D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cs typeface="Calibri"/>
              </a:rPr>
              <a:t>Sources</a:t>
            </a:r>
          </a:p>
        </p:txBody>
      </p:sp>
      <p:sp>
        <p:nvSpPr>
          <p:cNvPr id="115" name="Auf der gleichen Seite des Rechtecks liegende Ecken abrunden 4">
            <a:hlinkClick r:id="" action="ppaction://noaction"/>
            <a:extLst>
              <a:ext uri="{FF2B5EF4-FFF2-40B4-BE49-F238E27FC236}">
                <a16:creationId xmlns:a16="http://schemas.microsoft.com/office/drawing/2014/main" id="{52106518-2701-4A86-BAF9-14FFC8F40419}"/>
              </a:ext>
            </a:extLst>
          </p:cNvPr>
          <p:cNvSpPr/>
          <p:nvPr/>
        </p:nvSpPr>
        <p:spPr>
          <a:xfrm>
            <a:off x="7345638" y="2994187"/>
            <a:ext cx="1462907" cy="542441"/>
          </a:xfrm>
          <a:prstGeom prst="round2SameRect">
            <a:avLst/>
          </a:prstGeom>
          <a:solidFill>
            <a:srgbClr val="D9D9D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cs typeface="Calibri"/>
              </a:rPr>
              <a:t>Contributer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1D18471-E66C-43F5-90EA-C2BA88AB14A6}"/>
              </a:ext>
            </a:extLst>
          </p:cNvPr>
          <p:cNvGrpSpPr/>
          <p:nvPr/>
        </p:nvGrpSpPr>
        <p:grpSpPr>
          <a:xfrm>
            <a:off x="9784381" y="1153480"/>
            <a:ext cx="303322" cy="303322"/>
            <a:chOff x="9629775" y="1000652"/>
            <a:chExt cx="384680" cy="384680"/>
          </a:xfrm>
        </p:grpSpPr>
        <p:sp>
          <p:nvSpPr>
            <p:cNvPr id="2" name="Rechteck: abgerundete Ecken 1">
              <a:extLst>
                <a:ext uri="{FF2B5EF4-FFF2-40B4-BE49-F238E27FC236}">
                  <a16:creationId xmlns:a16="http://schemas.microsoft.com/office/drawing/2014/main" id="{601CF001-39CA-4221-A1D1-A8BC829A2215}"/>
                </a:ext>
              </a:extLst>
            </p:cNvPr>
            <p:cNvSpPr/>
            <p:nvPr/>
          </p:nvSpPr>
          <p:spPr>
            <a:xfrm>
              <a:off x="9629775" y="1000652"/>
              <a:ext cx="384680" cy="384680"/>
            </a:xfrm>
            <a:prstGeom prst="roundRect">
              <a:avLst/>
            </a:prstGeom>
            <a:solidFill>
              <a:srgbClr val="F2C87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24" name="Grafik 123" descr="Bleistift mit einfarbiger Füllung">
              <a:extLst>
                <a:ext uri="{FF2B5EF4-FFF2-40B4-BE49-F238E27FC236}">
                  <a16:creationId xmlns:a16="http://schemas.microsoft.com/office/drawing/2014/main" id="{97A8ECEC-1C91-4D35-8D64-265B4D2F9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9673729" y="1035122"/>
              <a:ext cx="304010" cy="304010"/>
            </a:xfrm>
            <a:prstGeom prst="rect">
              <a:avLst/>
            </a:prstGeom>
          </p:spPr>
        </p:pic>
      </p:grpSp>
      <p:sp>
        <p:nvSpPr>
          <p:cNvPr id="117" name="Auf der gleichen Seite des Rechtecks liegende Ecken abrunden 1">
            <a:extLst>
              <a:ext uri="{FF2B5EF4-FFF2-40B4-BE49-F238E27FC236}">
                <a16:creationId xmlns:a16="http://schemas.microsoft.com/office/drawing/2014/main" id="{F86A4ABA-C6C3-4E83-9304-9D5EC2DDD2D7}"/>
              </a:ext>
            </a:extLst>
          </p:cNvPr>
          <p:cNvSpPr/>
          <p:nvPr/>
        </p:nvSpPr>
        <p:spPr>
          <a:xfrm>
            <a:off x="8808546" y="2975860"/>
            <a:ext cx="1342281" cy="560395"/>
          </a:xfrm>
          <a:prstGeom prst="round2SameRect">
            <a:avLst/>
          </a:prstGeom>
          <a:solidFill>
            <a:srgbClr val="D9D9D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cs typeface="Calibri"/>
              </a:rPr>
              <a:t>Activites</a:t>
            </a:r>
          </a:p>
        </p:txBody>
      </p:sp>
      <p:pic>
        <p:nvPicPr>
          <p:cNvPr id="5" name="Grafik 4" descr="Kreis mit Pfeil nach links mit einfarbiger Füllung">
            <a:extLst>
              <a:ext uri="{FF2B5EF4-FFF2-40B4-BE49-F238E27FC236}">
                <a16:creationId xmlns:a16="http://schemas.microsoft.com/office/drawing/2014/main" id="{D672CB8F-35A4-4B1C-BC48-391CD96ECBA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944408" y="3232933"/>
            <a:ext cx="377091" cy="377091"/>
          </a:xfrm>
          <a:prstGeom prst="rect">
            <a:avLst/>
          </a:prstGeom>
        </p:spPr>
      </p:pic>
      <p:sp>
        <p:nvSpPr>
          <p:cNvPr id="116" name="Rechteck 115">
            <a:extLst>
              <a:ext uri="{FF2B5EF4-FFF2-40B4-BE49-F238E27FC236}">
                <a16:creationId xmlns:a16="http://schemas.microsoft.com/office/drawing/2014/main" id="{28D4C8FA-BF1A-4F1F-9FD0-62BDBA4A29C5}"/>
              </a:ext>
            </a:extLst>
          </p:cNvPr>
          <p:cNvSpPr/>
          <p:nvPr/>
        </p:nvSpPr>
        <p:spPr>
          <a:xfrm>
            <a:off x="1818786" y="3680633"/>
            <a:ext cx="8331169" cy="268860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Flussdiagramm: Auszug 17">
            <a:extLst>
              <a:ext uri="{FF2B5EF4-FFF2-40B4-BE49-F238E27FC236}">
                <a16:creationId xmlns:a16="http://schemas.microsoft.com/office/drawing/2014/main" id="{2E7BF3EC-2ED3-4D5E-9DBC-386F928B7F08}"/>
              </a:ext>
            </a:extLst>
          </p:cNvPr>
          <p:cNvSpPr/>
          <p:nvPr/>
        </p:nvSpPr>
        <p:spPr>
          <a:xfrm rot="10800000">
            <a:off x="1886682" y="4267703"/>
            <a:ext cx="189306" cy="119048"/>
          </a:xfrm>
          <a:custGeom>
            <a:avLst/>
            <a:gdLst>
              <a:gd name="connsiteX0" fmla="*/ 0 w 10000"/>
              <a:gd name="connsiteY0" fmla="*/ 10000 h 10000"/>
              <a:gd name="connsiteX1" fmla="*/ 5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0" fmla="*/ 108 w 10108"/>
              <a:gd name="connsiteY0" fmla="*/ 10000 h 10000"/>
              <a:gd name="connsiteX1" fmla="*/ 5108 w 10108"/>
              <a:gd name="connsiteY1" fmla="*/ 0 h 10000"/>
              <a:gd name="connsiteX2" fmla="*/ 10108 w 10108"/>
              <a:gd name="connsiteY2" fmla="*/ 10000 h 10000"/>
              <a:gd name="connsiteX3" fmla="*/ 108 w 10108"/>
              <a:gd name="connsiteY3" fmla="*/ 10000 h 10000"/>
              <a:gd name="connsiteX0" fmla="*/ 108 w 10216"/>
              <a:gd name="connsiteY0" fmla="*/ 10000 h 10000"/>
              <a:gd name="connsiteX1" fmla="*/ 5108 w 10216"/>
              <a:gd name="connsiteY1" fmla="*/ 0 h 10000"/>
              <a:gd name="connsiteX2" fmla="*/ 10108 w 10216"/>
              <a:gd name="connsiteY2" fmla="*/ 10000 h 10000"/>
              <a:gd name="connsiteX3" fmla="*/ 108 w 10216"/>
              <a:gd name="connsiteY3" fmla="*/ 10000 h 10000"/>
              <a:gd name="connsiteX0" fmla="*/ 108 w 10216"/>
              <a:gd name="connsiteY0" fmla="*/ 10000 h 11250"/>
              <a:gd name="connsiteX1" fmla="*/ 5108 w 10216"/>
              <a:gd name="connsiteY1" fmla="*/ 0 h 11250"/>
              <a:gd name="connsiteX2" fmla="*/ 10108 w 10216"/>
              <a:gd name="connsiteY2" fmla="*/ 10000 h 11250"/>
              <a:gd name="connsiteX3" fmla="*/ 108 w 10216"/>
              <a:gd name="connsiteY3" fmla="*/ 10000 h 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16" h="11250">
                <a:moveTo>
                  <a:pt x="108" y="10000"/>
                </a:moveTo>
                <a:cubicBezTo>
                  <a:pt x="-725" y="8333"/>
                  <a:pt x="3441" y="0"/>
                  <a:pt x="5108" y="0"/>
                </a:cubicBezTo>
                <a:cubicBezTo>
                  <a:pt x="6775" y="0"/>
                  <a:pt x="10941" y="8333"/>
                  <a:pt x="10108" y="10000"/>
                </a:cubicBezTo>
                <a:cubicBezTo>
                  <a:pt x="9275" y="11667"/>
                  <a:pt x="941" y="11667"/>
                  <a:pt x="108" y="100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6" name="Sprechblase: rechteckig mit abgerundeten Ecken 75">
            <a:hlinkClick r:id="" action="ppaction://noaction"/>
            <a:extLst>
              <a:ext uri="{FF2B5EF4-FFF2-40B4-BE49-F238E27FC236}">
                <a16:creationId xmlns:a16="http://schemas.microsoft.com/office/drawing/2014/main" id="{BB7A74FB-B442-4D8F-B071-6FD522683E13}"/>
              </a:ext>
            </a:extLst>
          </p:cNvPr>
          <p:cNvSpPr/>
          <p:nvPr/>
        </p:nvSpPr>
        <p:spPr>
          <a:xfrm>
            <a:off x="5114206" y="4465035"/>
            <a:ext cx="3262179" cy="970466"/>
          </a:xfrm>
          <a:prstGeom prst="wedgeRoundRectCallout">
            <a:avLst>
              <a:gd name="adj1" fmla="val 54597"/>
              <a:gd name="adj2" fmla="val 29138"/>
              <a:gd name="adj3" fmla="val 16667"/>
            </a:avLst>
          </a:prstGeom>
          <a:solidFill>
            <a:schemeClr val="accent6">
              <a:alpha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Our approach might fit well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5234E7CF-BD5A-4F3B-9A75-A7FBA39A5793}"/>
              </a:ext>
            </a:extLst>
          </p:cNvPr>
          <p:cNvSpPr/>
          <p:nvPr/>
        </p:nvSpPr>
        <p:spPr>
          <a:xfrm>
            <a:off x="5950559" y="4526954"/>
            <a:ext cx="2350788" cy="534434"/>
          </a:xfrm>
          <a:prstGeom prst="roundRect">
            <a:avLst>
              <a:gd name="adj" fmla="val 19127"/>
            </a:avLst>
          </a:prstGeom>
          <a:solidFill>
            <a:srgbClr val="FEFA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36000" rtlCol="0" anchor="b"/>
          <a:lstStyle/>
          <a:p>
            <a:r>
              <a:rPr lang="de-DE" sz="1400" dirty="0">
                <a:solidFill>
                  <a:srgbClr val="222A35"/>
                </a:solidFill>
              </a:rPr>
              <a:t>Concept.odp</a:t>
            </a:r>
          </a:p>
        </p:txBody>
      </p:sp>
      <p:pic>
        <p:nvPicPr>
          <p:cNvPr id="13" name="Grafik 12" descr="Papier mit einfarbiger Füllung">
            <a:extLst>
              <a:ext uri="{FF2B5EF4-FFF2-40B4-BE49-F238E27FC236}">
                <a16:creationId xmlns:a16="http://schemas.microsoft.com/office/drawing/2014/main" id="{4C5A28A1-FFB8-497D-B15E-03BE44CE043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5992368" y="4545502"/>
            <a:ext cx="449888" cy="449888"/>
          </a:xfrm>
          <a:prstGeom prst="rect">
            <a:avLst/>
          </a:prstGeom>
        </p:spPr>
      </p:pic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F4B43F9-66FF-4BD4-8D49-CB27B50AD704}"/>
              </a:ext>
            </a:extLst>
          </p:cNvPr>
          <p:cNvGrpSpPr/>
          <p:nvPr/>
        </p:nvGrpSpPr>
        <p:grpSpPr>
          <a:xfrm>
            <a:off x="7993837" y="4760036"/>
            <a:ext cx="202606" cy="48803"/>
            <a:chOff x="10246865" y="2012460"/>
            <a:chExt cx="547289" cy="131829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D4036F87-72B5-4D72-BEB3-12A1CF642087}"/>
                </a:ext>
              </a:extLst>
            </p:cNvPr>
            <p:cNvSpPr/>
            <p:nvPr/>
          </p:nvSpPr>
          <p:spPr>
            <a:xfrm>
              <a:off x="10246865" y="2012714"/>
              <a:ext cx="131575" cy="131575"/>
            </a:xfrm>
            <a:prstGeom prst="ellipse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18671DAC-9E54-4B1D-99C6-C6DE14A257B4}"/>
                </a:ext>
              </a:extLst>
            </p:cNvPr>
            <p:cNvSpPr/>
            <p:nvPr/>
          </p:nvSpPr>
          <p:spPr>
            <a:xfrm>
              <a:off x="10454722" y="2012714"/>
              <a:ext cx="131575" cy="131575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DCA3B83C-E7C8-4FF5-BF94-415E5FCBE318}"/>
                </a:ext>
              </a:extLst>
            </p:cNvPr>
            <p:cNvSpPr/>
            <p:nvPr/>
          </p:nvSpPr>
          <p:spPr>
            <a:xfrm>
              <a:off x="10662579" y="2012460"/>
              <a:ext cx="131575" cy="131575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0" name="Rechteck 129">
            <a:extLst>
              <a:ext uri="{FF2B5EF4-FFF2-40B4-BE49-F238E27FC236}">
                <a16:creationId xmlns:a16="http://schemas.microsoft.com/office/drawing/2014/main" id="{B81AF75D-A1FB-4285-A2F3-A52F6991590D}"/>
              </a:ext>
            </a:extLst>
          </p:cNvPr>
          <p:cNvSpPr/>
          <p:nvPr/>
        </p:nvSpPr>
        <p:spPr>
          <a:xfrm>
            <a:off x="9944018" y="4153402"/>
            <a:ext cx="137212" cy="1708477"/>
          </a:xfrm>
          <a:prstGeom prst="rect">
            <a:avLst/>
          </a:prstGeom>
          <a:solidFill>
            <a:srgbClr val="E7E6E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: abgerundete Ecken 131">
            <a:extLst>
              <a:ext uri="{FF2B5EF4-FFF2-40B4-BE49-F238E27FC236}">
                <a16:creationId xmlns:a16="http://schemas.microsoft.com/office/drawing/2014/main" id="{498DC7CD-C7B7-420F-9FD3-478819BDC973}"/>
              </a:ext>
            </a:extLst>
          </p:cNvPr>
          <p:cNvSpPr/>
          <p:nvPr/>
        </p:nvSpPr>
        <p:spPr>
          <a:xfrm>
            <a:off x="9954144" y="5092540"/>
            <a:ext cx="110137" cy="736002"/>
          </a:xfrm>
          <a:prstGeom prst="roundRect">
            <a:avLst/>
          </a:prstGeom>
          <a:solidFill>
            <a:srgbClr val="222A35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Flussdiagramm: Auszug 17">
            <a:extLst>
              <a:ext uri="{FF2B5EF4-FFF2-40B4-BE49-F238E27FC236}">
                <a16:creationId xmlns:a16="http://schemas.microsoft.com/office/drawing/2014/main" id="{2E7BF3EC-2ED3-4D5E-9DBC-386F928B7F08}"/>
              </a:ext>
            </a:extLst>
          </p:cNvPr>
          <p:cNvSpPr/>
          <p:nvPr/>
        </p:nvSpPr>
        <p:spPr>
          <a:xfrm rot="10800000">
            <a:off x="1886682" y="4267703"/>
            <a:ext cx="189306" cy="119048"/>
          </a:xfrm>
          <a:custGeom>
            <a:avLst/>
            <a:gdLst>
              <a:gd name="connsiteX0" fmla="*/ 0 w 10000"/>
              <a:gd name="connsiteY0" fmla="*/ 10000 h 10000"/>
              <a:gd name="connsiteX1" fmla="*/ 5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0" fmla="*/ 108 w 10108"/>
              <a:gd name="connsiteY0" fmla="*/ 10000 h 10000"/>
              <a:gd name="connsiteX1" fmla="*/ 5108 w 10108"/>
              <a:gd name="connsiteY1" fmla="*/ 0 h 10000"/>
              <a:gd name="connsiteX2" fmla="*/ 10108 w 10108"/>
              <a:gd name="connsiteY2" fmla="*/ 10000 h 10000"/>
              <a:gd name="connsiteX3" fmla="*/ 108 w 10108"/>
              <a:gd name="connsiteY3" fmla="*/ 10000 h 10000"/>
              <a:gd name="connsiteX0" fmla="*/ 108 w 10216"/>
              <a:gd name="connsiteY0" fmla="*/ 10000 h 10000"/>
              <a:gd name="connsiteX1" fmla="*/ 5108 w 10216"/>
              <a:gd name="connsiteY1" fmla="*/ 0 h 10000"/>
              <a:gd name="connsiteX2" fmla="*/ 10108 w 10216"/>
              <a:gd name="connsiteY2" fmla="*/ 10000 h 10000"/>
              <a:gd name="connsiteX3" fmla="*/ 108 w 10216"/>
              <a:gd name="connsiteY3" fmla="*/ 10000 h 10000"/>
              <a:gd name="connsiteX0" fmla="*/ 108 w 10216"/>
              <a:gd name="connsiteY0" fmla="*/ 10000 h 11250"/>
              <a:gd name="connsiteX1" fmla="*/ 5108 w 10216"/>
              <a:gd name="connsiteY1" fmla="*/ 0 h 11250"/>
              <a:gd name="connsiteX2" fmla="*/ 10108 w 10216"/>
              <a:gd name="connsiteY2" fmla="*/ 10000 h 11250"/>
              <a:gd name="connsiteX3" fmla="*/ 108 w 10216"/>
              <a:gd name="connsiteY3" fmla="*/ 10000 h 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16" h="11250">
                <a:moveTo>
                  <a:pt x="108" y="10000"/>
                </a:moveTo>
                <a:cubicBezTo>
                  <a:pt x="-725" y="8333"/>
                  <a:pt x="3441" y="0"/>
                  <a:pt x="5108" y="0"/>
                </a:cubicBezTo>
                <a:cubicBezTo>
                  <a:pt x="6775" y="0"/>
                  <a:pt x="10941" y="8333"/>
                  <a:pt x="10108" y="10000"/>
                </a:cubicBezTo>
                <a:cubicBezTo>
                  <a:pt x="9275" y="11667"/>
                  <a:pt x="941" y="11667"/>
                  <a:pt x="108" y="100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9" name="Grafik 138" descr="Anheften">
            <a:extLst>
              <a:ext uri="{FF2B5EF4-FFF2-40B4-BE49-F238E27FC236}">
                <a16:creationId xmlns:a16="http://schemas.microsoft.com/office/drawing/2014/main" id="{E3268002-6413-40A3-93DB-87BDF2AE217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2706777" y="3769361"/>
            <a:ext cx="302851" cy="302851"/>
          </a:xfrm>
          <a:prstGeom prst="rect">
            <a:avLst/>
          </a:prstGeom>
        </p:spPr>
      </p:pic>
      <p:sp>
        <p:nvSpPr>
          <p:cNvPr id="141" name="Auf der gleichen Seite des Rechtecks liegende Ecken abrunden 1">
            <a:extLst>
              <a:ext uri="{FF2B5EF4-FFF2-40B4-BE49-F238E27FC236}">
                <a16:creationId xmlns:a16="http://schemas.microsoft.com/office/drawing/2014/main" id="{F86A4ABA-C6C3-4E83-9304-9D5EC2DDD2D7}"/>
              </a:ext>
            </a:extLst>
          </p:cNvPr>
          <p:cNvSpPr/>
          <p:nvPr/>
        </p:nvSpPr>
        <p:spPr>
          <a:xfrm>
            <a:off x="1819092" y="2977103"/>
            <a:ext cx="1419217" cy="560395"/>
          </a:xfrm>
          <a:prstGeom prst="round2SameRect">
            <a:avLst/>
          </a:prstGeom>
          <a:solidFill>
            <a:srgbClr val="D9D9D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cs typeface="Calibri"/>
              </a:rPr>
              <a:t>Description</a:t>
            </a:r>
          </a:p>
        </p:txBody>
      </p:sp>
      <p:sp>
        <p:nvSpPr>
          <p:cNvPr id="140" name="Textfeld 139"/>
          <p:cNvSpPr txBox="1"/>
          <p:nvPr/>
        </p:nvSpPr>
        <p:spPr>
          <a:xfrm>
            <a:off x="8376385" y="329171"/>
            <a:ext cx="133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Toni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Testing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F417F83-A03A-4AD9-B8EB-C32315C9F63E}"/>
              </a:ext>
            </a:extLst>
          </p:cNvPr>
          <p:cNvGrpSpPr/>
          <p:nvPr/>
        </p:nvGrpSpPr>
        <p:grpSpPr>
          <a:xfrm>
            <a:off x="1982783" y="5529853"/>
            <a:ext cx="6336884" cy="821714"/>
            <a:chOff x="2208360" y="5911612"/>
            <a:chExt cx="6336884" cy="821714"/>
          </a:xfrm>
        </p:grpSpPr>
        <p:sp>
          <p:nvSpPr>
            <p:cNvPr id="143" name="Rechteck: abgerundete Ecken 1">
              <a:extLst>
                <a:ext uri="{FF2B5EF4-FFF2-40B4-BE49-F238E27FC236}">
                  <a16:creationId xmlns:a16="http://schemas.microsoft.com/office/drawing/2014/main" id="{EAE65209-67A9-4D40-8010-6CBEBC0AAE2F}"/>
                </a:ext>
              </a:extLst>
            </p:cNvPr>
            <p:cNvSpPr/>
            <p:nvPr/>
          </p:nvSpPr>
          <p:spPr>
            <a:xfrm>
              <a:off x="2208360" y="6016576"/>
              <a:ext cx="6336883" cy="71675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44000" rtlCol="0" anchor="t"/>
            <a:lstStyle/>
            <a:p>
              <a:endPara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4" name="Flussdiagramm: Auszug 17">
              <a:extLst>
                <a:ext uri="{FF2B5EF4-FFF2-40B4-BE49-F238E27FC236}">
                  <a16:creationId xmlns:a16="http://schemas.microsoft.com/office/drawing/2014/main" id="{3FB84212-F6BB-4840-A100-915C5E213D12}"/>
                </a:ext>
              </a:extLst>
            </p:cNvPr>
            <p:cNvSpPr/>
            <p:nvPr/>
          </p:nvSpPr>
          <p:spPr>
            <a:xfrm rot="16200000">
              <a:off x="8315235" y="6470080"/>
              <a:ext cx="189306" cy="119048"/>
            </a:xfrm>
            <a:custGeom>
              <a:avLst/>
              <a:gdLst>
                <a:gd name="connsiteX0" fmla="*/ 0 w 10000"/>
                <a:gd name="connsiteY0" fmla="*/ 10000 h 10000"/>
                <a:gd name="connsiteX1" fmla="*/ 5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0" fmla="*/ 108 w 10108"/>
                <a:gd name="connsiteY0" fmla="*/ 10000 h 10000"/>
                <a:gd name="connsiteX1" fmla="*/ 5108 w 10108"/>
                <a:gd name="connsiteY1" fmla="*/ 0 h 10000"/>
                <a:gd name="connsiteX2" fmla="*/ 10108 w 10108"/>
                <a:gd name="connsiteY2" fmla="*/ 10000 h 10000"/>
                <a:gd name="connsiteX3" fmla="*/ 108 w 10108"/>
                <a:gd name="connsiteY3" fmla="*/ 10000 h 10000"/>
                <a:gd name="connsiteX0" fmla="*/ 108 w 10216"/>
                <a:gd name="connsiteY0" fmla="*/ 10000 h 10000"/>
                <a:gd name="connsiteX1" fmla="*/ 5108 w 10216"/>
                <a:gd name="connsiteY1" fmla="*/ 0 h 10000"/>
                <a:gd name="connsiteX2" fmla="*/ 10108 w 10216"/>
                <a:gd name="connsiteY2" fmla="*/ 10000 h 10000"/>
                <a:gd name="connsiteX3" fmla="*/ 108 w 10216"/>
                <a:gd name="connsiteY3" fmla="*/ 10000 h 10000"/>
                <a:gd name="connsiteX0" fmla="*/ 108 w 10216"/>
                <a:gd name="connsiteY0" fmla="*/ 10000 h 11250"/>
                <a:gd name="connsiteX1" fmla="*/ 5108 w 10216"/>
                <a:gd name="connsiteY1" fmla="*/ 0 h 11250"/>
                <a:gd name="connsiteX2" fmla="*/ 10108 w 10216"/>
                <a:gd name="connsiteY2" fmla="*/ 10000 h 11250"/>
                <a:gd name="connsiteX3" fmla="*/ 108 w 10216"/>
                <a:gd name="connsiteY3" fmla="*/ 10000 h 11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16" h="11250">
                  <a:moveTo>
                    <a:pt x="108" y="10000"/>
                  </a:moveTo>
                  <a:cubicBezTo>
                    <a:pt x="-725" y="8333"/>
                    <a:pt x="3441" y="0"/>
                    <a:pt x="5108" y="0"/>
                  </a:cubicBezTo>
                  <a:cubicBezTo>
                    <a:pt x="6775" y="0"/>
                    <a:pt x="10941" y="8333"/>
                    <a:pt x="10108" y="10000"/>
                  </a:cubicBezTo>
                  <a:cubicBezTo>
                    <a:pt x="9275" y="11667"/>
                    <a:pt x="941" y="11667"/>
                    <a:pt x="108" y="10000"/>
                  </a:cubicBezTo>
                  <a:close/>
                </a:path>
              </a:pathLst>
            </a:cu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5B03CEFC-2C3A-4291-AA3D-6E4C43753722}"/>
                </a:ext>
              </a:extLst>
            </p:cNvPr>
            <p:cNvSpPr/>
            <p:nvPr/>
          </p:nvSpPr>
          <p:spPr>
            <a:xfrm>
              <a:off x="2208360" y="5921883"/>
              <a:ext cx="6336884" cy="222467"/>
            </a:xfrm>
            <a:prstGeom prst="rect">
              <a:avLst/>
            </a:prstGeom>
            <a:solidFill>
              <a:srgbClr val="3B3838"/>
            </a:solidFill>
            <a:ln w="12700">
              <a:solidFill>
                <a:srgbClr val="3B38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F42AA62F-2F88-4161-96E5-799EA0FAB5CD}"/>
                </a:ext>
              </a:extLst>
            </p:cNvPr>
            <p:cNvSpPr/>
            <p:nvPr/>
          </p:nvSpPr>
          <p:spPr>
            <a:xfrm>
              <a:off x="2274562" y="5922114"/>
              <a:ext cx="203658" cy="215476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B</a:t>
              </a:r>
            </a:p>
          </p:txBody>
        </p:sp>
        <p:sp>
          <p:nvSpPr>
            <p:cNvPr id="147" name="Rechteck 146">
              <a:extLst>
                <a:ext uri="{FF2B5EF4-FFF2-40B4-BE49-F238E27FC236}">
                  <a16:creationId xmlns:a16="http://schemas.microsoft.com/office/drawing/2014/main" id="{4CF78B24-AFF1-4EF9-BDC5-809B649E0403}"/>
                </a:ext>
              </a:extLst>
            </p:cNvPr>
            <p:cNvSpPr/>
            <p:nvPr/>
          </p:nvSpPr>
          <p:spPr>
            <a:xfrm>
              <a:off x="2571269" y="5926032"/>
              <a:ext cx="203658" cy="211740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I</a:t>
              </a:r>
            </a:p>
          </p:txBody>
        </p:sp>
        <p:sp>
          <p:nvSpPr>
            <p:cNvPr id="148" name="Rechteck 147">
              <a:extLst>
                <a:ext uri="{FF2B5EF4-FFF2-40B4-BE49-F238E27FC236}">
                  <a16:creationId xmlns:a16="http://schemas.microsoft.com/office/drawing/2014/main" id="{BA73CA8A-1802-431C-95D3-A2B6304ADF42}"/>
                </a:ext>
              </a:extLst>
            </p:cNvPr>
            <p:cNvSpPr/>
            <p:nvPr/>
          </p:nvSpPr>
          <p:spPr>
            <a:xfrm>
              <a:off x="2872028" y="5923319"/>
              <a:ext cx="203658" cy="211740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S</a:t>
              </a:r>
            </a:p>
          </p:txBody>
        </p:sp>
        <p:cxnSp>
          <p:nvCxnSpPr>
            <p:cNvPr id="149" name="Gerader Verbinder 148">
              <a:extLst>
                <a:ext uri="{FF2B5EF4-FFF2-40B4-BE49-F238E27FC236}">
                  <a16:creationId xmlns:a16="http://schemas.microsoft.com/office/drawing/2014/main" id="{499C5A0D-D991-45CC-A0CB-84F4A5E8F4BF}"/>
                </a:ext>
              </a:extLst>
            </p:cNvPr>
            <p:cNvCxnSpPr>
              <a:cxnSpLocks/>
            </p:cNvCxnSpPr>
            <p:nvPr/>
          </p:nvCxnSpPr>
          <p:spPr>
            <a:xfrm>
              <a:off x="2872174" y="6049326"/>
              <a:ext cx="216775" cy="8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E7E4C7BE-A1C3-455C-8F06-A9D464A9AB0C}"/>
                </a:ext>
              </a:extLst>
            </p:cNvPr>
            <p:cNvSpPr/>
            <p:nvPr/>
          </p:nvSpPr>
          <p:spPr>
            <a:xfrm>
              <a:off x="3184659" y="5921883"/>
              <a:ext cx="203658" cy="215476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H</a:t>
              </a:r>
            </a:p>
          </p:txBody>
        </p:sp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559A9285-6830-4000-8552-AFAA53AAC705}"/>
                </a:ext>
              </a:extLst>
            </p:cNvPr>
            <p:cNvSpPr/>
            <p:nvPr/>
          </p:nvSpPr>
          <p:spPr>
            <a:xfrm>
              <a:off x="3489343" y="5922679"/>
              <a:ext cx="196600" cy="208009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&lt;/&gt;</a:t>
              </a:r>
            </a:p>
          </p:txBody>
        </p:sp>
        <p:sp>
          <p:nvSpPr>
            <p:cNvPr id="152" name="Rechteck 151">
              <a:extLst>
                <a:ext uri="{FF2B5EF4-FFF2-40B4-BE49-F238E27FC236}">
                  <a16:creationId xmlns:a16="http://schemas.microsoft.com/office/drawing/2014/main" id="{4FAB6CE8-5949-4C01-93E8-1BA2261ABB47}"/>
                </a:ext>
              </a:extLst>
            </p:cNvPr>
            <p:cNvSpPr/>
            <p:nvPr/>
          </p:nvSpPr>
          <p:spPr>
            <a:xfrm>
              <a:off x="3819484" y="5926031"/>
              <a:ext cx="203658" cy="211756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Ins="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0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„</a:t>
              </a:r>
            </a:p>
          </p:txBody>
        </p:sp>
        <p:grpSp>
          <p:nvGrpSpPr>
            <p:cNvPr id="153" name="Gruppieren 152">
              <a:extLst>
                <a:ext uri="{FF2B5EF4-FFF2-40B4-BE49-F238E27FC236}">
                  <a16:creationId xmlns:a16="http://schemas.microsoft.com/office/drawing/2014/main" id="{4CBAC150-3803-46C1-BFFD-17448C7634EB}"/>
                </a:ext>
              </a:extLst>
            </p:cNvPr>
            <p:cNvGrpSpPr/>
            <p:nvPr/>
          </p:nvGrpSpPr>
          <p:grpSpPr>
            <a:xfrm>
              <a:off x="4145910" y="5968037"/>
              <a:ext cx="166624" cy="139015"/>
              <a:chOff x="5529938" y="2855566"/>
              <a:chExt cx="1509408" cy="948083"/>
            </a:xfrm>
            <a:solidFill>
              <a:schemeClr val="bg1"/>
            </a:solidFill>
          </p:grpSpPr>
          <p:grpSp>
            <p:nvGrpSpPr>
              <p:cNvPr id="154" name="Gruppieren 153">
                <a:extLst>
                  <a:ext uri="{FF2B5EF4-FFF2-40B4-BE49-F238E27FC236}">
                    <a16:creationId xmlns:a16="http://schemas.microsoft.com/office/drawing/2014/main" id="{11511D6B-F4C6-4D18-8941-E9B7F220B8F6}"/>
                  </a:ext>
                </a:extLst>
              </p:cNvPr>
              <p:cNvGrpSpPr/>
              <p:nvPr/>
            </p:nvGrpSpPr>
            <p:grpSpPr>
              <a:xfrm>
                <a:off x="5727421" y="2855566"/>
                <a:ext cx="1311925" cy="948083"/>
                <a:chOff x="5727421" y="2855566"/>
                <a:chExt cx="1311925" cy="948083"/>
              </a:xfrm>
              <a:grpFill/>
            </p:grpSpPr>
            <p:sp>
              <p:nvSpPr>
                <p:cNvPr id="159" name="Rechteck 158">
                  <a:extLst>
                    <a:ext uri="{FF2B5EF4-FFF2-40B4-BE49-F238E27FC236}">
                      <a16:creationId xmlns:a16="http://schemas.microsoft.com/office/drawing/2014/main" id="{E244C831-D0E4-4229-BF79-56F34C0D6100}"/>
                    </a:ext>
                  </a:extLst>
                </p:cNvPr>
                <p:cNvSpPr/>
                <p:nvPr/>
              </p:nvSpPr>
              <p:spPr>
                <a:xfrm>
                  <a:off x="5727421" y="2855566"/>
                  <a:ext cx="1310728" cy="1363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0" name="Rechteck 159">
                  <a:extLst>
                    <a:ext uri="{FF2B5EF4-FFF2-40B4-BE49-F238E27FC236}">
                      <a16:creationId xmlns:a16="http://schemas.microsoft.com/office/drawing/2014/main" id="{8FEFA6C4-3159-41CF-8973-8BFC984099CB}"/>
                    </a:ext>
                  </a:extLst>
                </p:cNvPr>
                <p:cNvSpPr/>
                <p:nvPr/>
              </p:nvSpPr>
              <p:spPr>
                <a:xfrm>
                  <a:off x="5727421" y="3125115"/>
                  <a:ext cx="1310728" cy="1363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hteck 160">
                  <a:extLst>
                    <a:ext uri="{FF2B5EF4-FFF2-40B4-BE49-F238E27FC236}">
                      <a16:creationId xmlns:a16="http://schemas.microsoft.com/office/drawing/2014/main" id="{39E57F63-19E2-4A11-B155-1820124AA12D}"/>
                    </a:ext>
                  </a:extLst>
                </p:cNvPr>
                <p:cNvSpPr/>
                <p:nvPr/>
              </p:nvSpPr>
              <p:spPr>
                <a:xfrm>
                  <a:off x="5728618" y="3394665"/>
                  <a:ext cx="1310728" cy="1363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Rechteck 161">
                  <a:extLst>
                    <a:ext uri="{FF2B5EF4-FFF2-40B4-BE49-F238E27FC236}">
                      <a16:creationId xmlns:a16="http://schemas.microsoft.com/office/drawing/2014/main" id="{3C794014-E397-4D9E-BCCA-7C6C003BD9E5}"/>
                    </a:ext>
                  </a:extLst>
                </p:cNvPr>
                <p:cNvSpPr/>
                <p:nvPr/>
              </p:nvSpPr>
              <p:spPr>
                <a:xfrm>
                  <a:off x="5727421" y="3667313"/>
                  <a:ext cx="1310728" cy="13633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55" name="Rechteck: abgerundete Ecken 65">
                <a:extLst>
                  <a:ext uri="{FF2B5EF4-FFF2-40B4-BE49-F238E27FC236}">
                    <a16:creationId xmlns:a16="http://schemas.microsoft.com/office/drawing/2014/main" id="{372BDBFE-BCEF-4981-82A7-5F890C7FF31B}"/>
                  </a:ext>
                </a:extLst>
              </p:cNvPr>
              <p:cNvSpPr/>
              <p:nvPr/>
            </p:nvSpPr>
            <p:spPr>
              <a:xfrm>
                <a:off x="5529938" y="2855566"/>
                <a:ext cx="149382" cy="136336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6" name="Rechteck: abgerundete Ecken 66">
                <a:extLst>
                  <a:ext uri="{FF2B5EF4-FFF2-40B4-BE49-F238E27FC236}">
                    <a16:creationId xmlns:a16="http://schemas.microsoft.com/office/drawing/2014/main" id="{61E8DFD0-FD09-4642-A75B-996AD31F895A}"/>
                  </a:ext>
                </a:extLst>
              </p:cNvPr>
              <p:cNvSpPr/>
              <p:nvPr/>
            </p:nvSpPr>
            <p:spPr>
              <a:xfrm>
                <a:off x="5529938" y="3125115"/>
                <a:ext cx="149382" cy="136336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7" name="Rechteck: abgerundete Ecken 67">
                <a:extLst>
                  <a:ext uri="{FF2B5EF4-FFF2-40B4-BE49-F238E27FC236}">
                    <a16:creationId xmlns:a16="http://schemas.microsoft.com/office/drawing/2014/main" id="{E99C4404-6CA3-4BAE-8DBE-6FE266BB5962}"/>
                  </a:ext>
                </a:extLst>
              </p:cNvPr>
              <p:cNvSpPr/>
              <p:nvPr/>
            </p:nvSpPr>
            <p:spPr>
              <a:xfrm>
                <a:off x="5529938" y="3394664"/>
                <a:ext cx="149382" cy="136336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8" name="Rechteck: abgerundete Ecken 68">
                <a:extLst>
                  <a:ext uri="{FF2B5EF4-FFF2-40B4-BE49-F238E27FC236}">
                    <a16:creationId xmlns:a16="http://schemas.microsoft.com/office/drawing/2014/main" id="{563C6098-0075-4E43-97A9-06EFA61949EE}"/>
                  </a:ext>
                </a:extLst>
              </p:cNvPr>
              <p:cNvSpPr/>
              <p:nvPr/>
            </p:nvSpPr>
            <p:spPr>
              <a:xfrm>
                <a:off x="5529938" y="3664213"/>
                <a:ext cx="149382" cy="136336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0ADAA862-A50B-4E32-B2EC-F73923D65E80}"/>
                </a:ext>
              </a:extLst>
            </p:cNvPr>
            <p:cNvGrpSpPr/>
            <p:nvPr/>
          </p:nvGrpSpPr>
          <p:grpSpPr>
            <a:xfrm>
              <a:off x="4459360" y="5977223"/>
              <a:ext cx="178367" cy="123210"/>
              <a:chOff x="5529938" y="2855566"/>
              <a:chExt cx="1509408" cy="675435"/>
            </a:xfrm>
          </p:grpSpPr>
          <p:grpSp>
            <p:nvGrpSpPr>
              <p:cNvPr id="164" name="Gruppieren 163">
                <a:extLst>
                  <a:ext uri="{FF2B5EF4-FFF2-40B4-BE49-F238E27FC236}">
                    <a16:creationId xmlns:a16="http://schemas.microsoft.com/office/drawing/2014/main" id="{CCDBC9E3-488A-4928-861E-6DD5AA63373E}"/>
                  </a:ext>
                </a:extLst>
              </p:cNvPr>
              <p:cNvGrpSpPr/>
              <p:nvPr/>
            </p:nvGrpSpPr>
            <p:grpSpPr>
              <a:xfrm>
                <a:off x="5727421" y="2855566"/>
                <a:ext cx="1311925" cy="675435"/>
                <a:chOff x="5727421" y="2855566"/>
                <a:chExt cx="1311925" cy="675435"/>
              </a:xfrm>
            </p:grpSpPr>
            <p:sp>
              <p:nvSpPr>
                <p:cNvPr id="168" name="Rechteck 167">
                  <a:extLst>
                    <a:ext uri="{FF2B5EF4-FFF2-40B4-BE49-F238E27FC236}">
                      <a16:creationId xmlns:a16="http://schemas.microsoft.com/office/drawing/2014/main" id="{E2F33029-4C9D-4F5B-A92F-AE2993EC8CCD}"/>
                    </a:ext>
                  </a:extLst>
                </p:cNvPr>
                <p:cNvSpPr/>
                <p:nvPr/>
              </p:nvSpPr>
              <p:spPr>
                <a:xfrm>
                  <a:off x="5727421" y="2855566"/>
                  <a:ext cx="1310728" cy="136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9" name="Rechteck 168">
                  <a:extLst>
                    <a:ext uri="{FF2B5EF4-FFF2-40B4-BE49-F238E27FC236}">
                      <a16:creationId xmlns:a16="http://schemas.microsoft.com/office/drawing/2014/main" id="{F6AA3AEC-5857-4AF0-AAA9-35A2A9AC12C5}"/>
                    </a:ext>
                  </a:extLst>
                </p:cNvPr>
                <p:cNvSpPr/>
                <p:nvPr/>
              </p:nvSpPr>
              <p:spPr>
                <a:xfrm>
                  <a:off x="5727421" y="3125115"/>
                  <a:ext cx="1310728" cy="136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0" name="Rechteck 169">
                  <a:extLst>
                    <a:ext uri="{FF2B5EF4-FFF2-40B4-BE49-F238E27FC236}">
                      <a16:creationId xmlns:a16="http://schemas.microsoft.com/office/drawing/2014/main" id="{F45FA195-75A0-452C-A99B-C629E9D23A25}"/>
                    </a:ext>
                  </a:extLst>
                </p:cNvPr>
                <p:cNvSpPr/>
                <p:nvPr/>
              </p:nvSpPr>
              <p:spPr>
                <a:xfrm>
                  <a:off x="5728618" y="3394665"/>
                  <a:ext cx="1310728" cy="136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65" name="Rechteck: abgerundete Ecken 75">
                <a:extLst>
                  <a:ext uri="{FF2B5EF4-FFF2-40B4-BE49-F238E27FC236}">
                    <a16:creationId xmlns:a16="http://schemas.microsoft.com/office/drawing/2014/main" id="{F0AE74FE-E3B1-4E4F-A629-7D8301D0DF43}"/>
                  </a:ext>
                </a:extLst>
              </p:cNvPr>
              <p:cNvSpPr/>
              <p:nvPr/>
            </p:nvSpPr>
            <p:spPr>
              <a:xfrm>
                <a:off x="5529938" y="2855566"/>
                <a:ext cx="149382" cy="13633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66" name="Rechteck: abgerundete Ecken 76">
                <a:extLst>
                  <a:ext uri="{FF2B5EF4-FFF2-40B4-BE49-F238E27FC236}">
                    <a16:creationId xmlns:a16="http://schemas.microsoft.com/office/drawing/2014/main" id="{200B7D0B-4153-4F42-A5EA-67BDFF1B2627}"/>
                  </a:ext>
                </a:extLst>
              </p:cNvPr>
              <p:cNvSpPr/>
              <p:nvPr/>
            </p:nvSpPr>
            <p:spPr>
              <a:xfrm>
                <a:off x="5529938" y="3125115"/>
                <a:ext cx="149382" cy="13633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67" name="Rechteck: abgerundete Ecken 77">
                <a:extLst>
                  <a:ext uri="{FF2B5EF4-FFF2-40B4-BE49-F238E27FC236}">
                    <a16:creationId xmlns:a16="http://schemas.microsoft.com/office/drawing/2014/main" id="{FC86ED89-ACDB-4E1E-96B7-FBF9259EF6DF}"/>
                  </a:ext>
                </a:extLst>
              </p:cNvPr>
              <p:cNvSpPr/>
              <p:nvPr/>
            </p:nvSpPr>
            <p:spPr>
              <a:xfrm>
                <a:off x="5529938" y="3394664"/>
                <a:ext cx="149382" cy="13633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171" name="Gruppieren 170">
              <a:extLst>
                <a:ext uri="{FF2B5EF4-FFF2-40B4-BE49-F238E27FC236}">
                  <a16:creationId xmlns:a16="http://schemas.microsoft.com/office/drawing/2014/main" id="{60153F16-5F3D-4189-87CC-BC3FD98D00E7}"/>
                </a:ext>
              </a:extLst>
            </p:cNvPr>
            <p:cNvGrpSpPr/>
            <p:nvPr/>
          </p:nvGrpSpPr>
          <p:grpSpPr>
            <a:xfrm>
              <a:off x="4790466" y="5968037"/>
              <a:ext cx="144690" cy="133051"/>
              <a:chOff x="6581236" y="3736062"/>
              <a:chExt cx="151664" cy="139464"/>
            </a:xfrm>
          </p:grpSpPr>
          <p:sp>
            <p:nvSpPr>
              <p:cNvPr id="172" name="Rechteck: abgerundete Ecken 82">
                <a:extLst>
                  <a:ext uri="{FF2B5EF4-FFF2-40B4-BE49-F238E27FC236}">
                    <a16:creationId xmlns:a16="http://schemas.microsoft.com/office/drawing/2014/main" id="{68B28CDA-A372-410A-B36C-3A4BE957DCE0}"/>
                  </a:ext>
                </a:extLst>
              </p:cNvPr>
              <p:cNvSpPr/>
              <p:nvPr/>
            </p:nvSpPr>
            <p:spPr>
              <a:xfrm>
                <a:off x="6581236" y="3736062"/>
                <a:ext cx="151664" cy="13946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73" name="Grafik 172" descr="Häkchen">
                <a:extLst>
                  <a:ext uri="{FF2B5EF4-FFF2-40B4-BE49-F238E27FC236}">
                    <a16:creationId xmlns:a16="http://schemas.microsoft.com/office/drawing/2014/main" id="{E8A82E24-99F7-4C94-B8AD-B0812FD560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8"/>
                  </a:ext>
                </a:extLst>
              </a:blip>
              <a:stretch>
                <a:fillRect/>
              </a:stretch>
            </p:blipFill>
            <p:spPr>
              <a:xfrm>
                <a:off x="6596389" y="3745247"/>
                <a:ext cx="128925" cy="128925"/>
              </a:xfrm>
              <a:prstGeom prst="rect">
                <a:avLst/>
              </a:prstGeom>
            </p:spPr>
          </p:pic>
        </p:grpSp>
        <p:pic>
          <p:nvPicPr>
            <p:cNvPr id="174" name="Grafik 173" descr="Link">
              <a:extLst>
                <a:ext uri="{FF2B5EF4-FFF2-40B4-BE49-F238E27FC236}">
                  <a16:creationId xmlns:a16="http://schemas.microsoft.com/office/drawing/2014/main" id="{D8D66F69-9F95-4903-B84A-CC27A491A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p:blipFill>
          <p:spPr>
            <a:xfrm>
              <a:off x="5064416" y="5955244"/>
              <a:ext cx="157324" cy="157324"/>
            </a:xfrm>
            <a:prstGeom prst="rect">
              <a:avLst/>
            </a:prstGeom>
          </p:spPr>
        </p:pic>
        <p:pic>
          <p:nvPicPr>
            <p:cNvPr id="175" name="Grafik 174" descr="Bild">
              <a:extLst>
                <a:ext uri="{FF2B5EF4-FFF2-40B4-BE49-F238E27FC236}">
                  <a16:creationId xmlns:a16="http://schemas.microsoft.com/office/drawing/2014/main" id="{C763F9E1-BCBB-4235-8B92-A914E1FA1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2"/>
                </a:ext>
              </a:extLst>
            </a:blip>
            <a:stretch>
              <a:fillRect/>
            </a:stretch>
          </p:blipFill>
          <p:spPr>
            <a:xfrm>
              <a:off x="5335403" y="5917738"/>
              <a:ext cx="212773" cy="212773"/>
            </a:xfrm>
            <a:prstGeom prst="rect">
              <a:avLst/>
            </a:prstGeom>
          </p:spPr>
        </p:pic>
        <p:pic>
          <p:nvPicPr>
            <p:cNvPr id="176" name="Grafik 175" descr="Tabelle">
              <a:extLst>
                <a:ext uri="{FF2B5EF4-FFF2-40B4-BE49-F238E27FC236}">
                  <a16:creationId xmlns:a16="http://schemas.microsoft.com/office/drawing/2014/main" id="{9CDFD644-96A6-4F6B-BAA4-4A8173E1F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4"/>
                </a:ext>
              </a:extLst>
            </a:blip>
            <a:stretch>
              <a:fillRect/>
            </a:stretch>
          </p:blipFill>
          <p:spPr>
            <a:xfrm>
              <a:off x="5682050" y="5913688"/>
              <a:ext cx="234873" cy="234873"/>
            </a:xfrm>
            <a:prstGeom prst="rect">
              <a:avLst/>
            </a:prstGeom>
          </p:spPr>
        </p:pic>
        <p:pic>
          <p:nvPicPr>
            <p:cNvPr id="177" name="Grafik 176" descr="Sprache">
              <a:extLst>
                <a:ext uri="{FF2B5EF4-FFF2-40B4-BE49-F238E27FC236}">
                  <a16:creationId xmlns:a16="http://schemas.microsoft.com/office/drawing/2014/main" id="{EDB84015-8328-43D1-A8C9-B9F02C2E8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6"/>
                </a:ext>
              </a:extLst>
            </a:blip>
            <a:stretch>
              <a:fillRect/>
            </a:stretch>
          </p:blipFill>
          <p:spPr>
            <a:xfrm>
              <a:off x="6359618" y="5911612"/>
              <a:ext cx="245807" cy="245807"/>
            </a:xfrm>
            <a:prstGeom prst="rect">
              <a:avLst/>
            </a:prstGeom>
          </p:spPr>
        </p:pic>
        <p:sp>
          <p:nvSpPr>
            <p:cNvPr id="178" name="Rechteck 177">
              <a:extLst>
                <a:ext uri="{FF2B5EF4-FFF2-40B4-BE49-F238E27FC236}">
                  <a16:creationId xmlns:a16="http://schemas.microsoft.com/office/drawing/2014/main" id="{C7AC48CE-F435-4E76-B3DD-C17FBDCC4D92}"/>
                </a:ext>
              </a:extLst>
            </p:cNvPr>
            <p:cNvSpPr/>
            <p:nvPr/>
          </p:nvSpPr>
          <p:spPr>
            <a:xfrm>
              <a:off x="6091026" y="6010581"/>
              <a:ext cx="16084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2F751BD5-17EC-49DC-8581-B5CF6F3A689A}"/>
                </a:ext>
              </a:extLst>
            </p:cNvPr>
            <p:cNvSpPr/>
            <p:nvPr/>
          </p:nvSpPr>
          <p:spPr>
            <a:xfrm>
              <a:off x="6734653" y="5921884"/>
              <a:ext cx="275083" cy="182100"/>
            </a:xfrm>
            <a:prstGeom prst="rect">
              <a:avLst/>
            </a:prstGeom>
            <a:solidFill>
              <a:srgbClr val="3B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Apparatus SIL" panose="00000400000000000000" pitchFamily="2" charset="0"/>
                  <a:cs typeface="+mn-cs"/>
                </a:rPr>
                <a:t>…</a:t>
              </a:r>
            </a:p>
          </p:txBody>
        </p:sp>
        <p:grpSp>
          <p:nvGrpSpPr>
            <p:cNvPr id="180" name="Gruppieren 179">
              <a:extLst>
                <a:ext uri="{FF2B5EF4-FFF2-40B4-BE49-F238E27FC236}">
                  <a16:creationId xmlns:a16="http://schemas.microsoft.com/office/drawing/2014/main" id="{0007813B-77F7-4F65-82F7-0CBC119DDAEF}"/>
                </a:ext>
              </a:extLst>
            </p:cNvPr>
            <p:cNvGrpSpPr/>
            <p:nvPr/>
          </p:nvGrpSpPr>
          <p:grpSpPr>
            <a:xfrm>
              <a:off x="8337783" y="5947646"/>
              <a:ext cx="175574" cy="162987"/>
              <a:chOff x="11012666" y="4877943"/>
              <a:chExt cx="560824" cy="520620"/>
            </a:xfrm>
          </p:grpSpPr>
          <p:sp>
            <p:nvSpPr>
              <p:cNvPr id="181" name="Freihandform: Form 91">
                <a:extLst>
                  <a:ext uri="{FF2B5EF4-FFF2-40B4-BE49-F238E27FC236}">
                    <a16:creationId xmlns:a16="http://schemas.microsoft.com/office/drawing/2014/main" id="{9426C6E1-8C93-48E2-8B9B-3610237D2E05}"/>
                  </a:ext>
                </a:extLst>
              </p:cNvPr>
              <p:cNvSpPr/>
              <p:nvPr/>
            </p:nvSpPr>
            <p:spPr>
              <a:xfrm>
                <a:off x="11047799" y="5053329"/>
                <a:ext cx="468469" cy="345234"/>
              </a:xfrm>
              <a:custGeom>
                <a:avLst/>
                <a:gdLst>
                  <a:gd name="connsiteX0" fmla="*/ 0 w 446364"/>
                  <a:gd name="connsiteY0" fmla="*/ 0 h 395780"/>
                  <a:gd name="connsiteX1" fmla="*/ 446364 w 446364"/>
                  <a:gd name="connsiteY1" fmla="*/ 0 h 395780"/>
                  <a:gd name="connsiteX2" fmla="*/ 365272 w 446364"/>
                  <a:gd name="connsiteY2" fmla="*/ 395780 h 395780"/>
                  <a:gd name="connsiteX3" fmla="*/ 81092 w 446364"/>
                  <a:gd name="connsiteY3" fmla="*/ 395780 h 395780"/>
                  <a:gd name="connsiteX4" fmla="*/ 0 w 446364"/>
                  <a:gd name="connsiteY4" fmla="*/ 0 h 39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6364" h="395780">
                    <a:moveTo>
                      <a:pt x="0" y="0"/>
                    </a:moveTo>
                    <a:lnTo>
                      <a:pt x="446364" y="0"/>
                    </a:lnTo>
                    <a:lnTo>
                      <a:pt x="365272" y="395780"/>
                    </a:lnTo>
                    <a:lnTo>
                      <a:pt x="81092" y="3957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3B383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2" name="Freihandform: Form 95">
                <a:extLst>
                  <a:ext uri="{FF2B5EF4-FFF2-40B4-BE49-F238E27FC236}">
                    <a16:creationId xmlns:a16="http://schemas.microsoft.com/office/drawing/2014/main" id="{3A4D739E-5AA7-4AEC-9052-C3983AFE261A}"/>
                  </a:ext>
                </a:extLst>
              </p:cNvPr>
              <p:cNvSpPr/>
              <p:nvPr/>
            </p:nvSpPr>
            <p:spPr>
              <a:xfrm>
                <a:off x="11012666" y="4974977"/>
                <a:ext cx="560824" cy="64843"/>
              </a:xfrm>
              <a:custGeom>
                <a:avLst/>
                <a:gdLst>
                  <a:gd name="connsiteX0" fmla="*/ 17655 w 459814"/>
                  <a:gd name="connsiteY0" fmla="*/ 0 h 53163"/>
                  <a:gd name="connsiteX1" fmla="*/ 442159 w 459814"/>
                  <a:gd name="connsiteY1" fmla="*/ 0 h 53163"/>
                  <a:gd name="connsiteX2" fmla="*/ 459814 w 459814"/>
                  <a:gd name="connsiteY2" fmla="*/ 20341 h 53163"/>
                  <a:gd name="connsiteX3" fmla="*/ 453089 w 459814"/>
                  <a:gd name="connsiteY3" fmla="*/ 53163 h 53163"/>
                  <a:gd name="connsiteX4" fmla="*/ 6725 w 459814"/>
                  <a:gd name="connsiteY4" fmla="*/ 53163 h 53163"/>
                  <a:gd name="connsiteX5" fmla="*/ 0 w 459814"/>
                  <a:gd name="connsiteY5" fmla="*/ 20341 h 53163"/>
                  <a:gd name="connsiteX6" fmla="*/ 17655 w 459814"/>
                  <a:gd name="connsiteY6" fmla="*/ 0 h 53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9814" h="53163">
                    <a:moveTo>
                      <a:pt x="17655" y="0"/>
                    </a:moveTo>
                    <a:lnTo>
                      <a:pt x="442159" y="0"/>
                    </a:lnTo>
                    <a:lnTo>
                      <a:pt x="459814" y="20341"/>
                    </a:lnTo>
                    <a:lnTo>
                      <a:pt x="453089" y="53163"/>
                    </a:lnTo>
                    <a:lnTo>
                      <a:pt x="6725" y="53163"/>
                    </a:lnTo>
                    <a:lnTo>
                      <a:pt x="0" y="20341"/>
                    </a:lnTo>
                    <a:lnTo>
                      <a:pt x="176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3B383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3" name="Halbbogen 182">
                <a:extLst>
                  <a:ext uri="{FF2B5EF4-FFF2-40B4-BE49-F238E27FC236}">
                    <a16:creationId xmlns:a16="http://schemas.microsoft.com/office/drawing/2014/main" id="{DB230B21-E3A8-4F38-A860-C3D026E69AA8}"/>
                  </a:ext>
                </a:extLst>
              </p:cNvPr>
              <p:cNvSpPr/>
              <p:nvPr/>
            </p:nvSpPr>
            <p:spPr>
              <a:xfrm>
                <a:off x="11198823" y="4877943"/>
                <a:ext cx="188670" cy="214417"/>
              </a:xfrm>
              <a:prstGeom prst="blockArc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84" name="Abgerundetes Rechteck 183">
            <a:extLst>
              <a:ext uri="{FF2B5EF4-FFF2-40B4-BE49-F238E27FC236}">
                <a16:creationId xmlns:a16="http://schemas.microsoft.com/office/drawing/2014/main" id="{78C834B0-6F06-4CE4-B7EC-91A2D88CBEE4}"/>
              </a:ext>
            </a:extLst>
          </p:cNvPr>
          <p:cNvSpPr/>
          <p:nvPr/>
        </p:nvSpPr>
        <p:spPr>
          <a:xfrm>
            <a:off x="8470037" y="4565789"/>
            <a:ext cx="1362535" cy="19242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Olli Openness</a:t>
            </a:r>
          </a:p>
        </p:txBody>
      </p:sp>
      <p:sp>
        <p:nvSpPr>
          <p:cNvPr id="185" name="Textfeld 184">
            <a:extLst>
              <a:ext uri="{FF2B5EF4-FFF2-40B4-BE49-F238E27FC236}">
                <a16:creationId xmlns:a16="http://schemas.microsoft.com/office/drawing/2014/main" id="{02D3B491-0D14-46CC-A228-B4D91FCB406A}"/>
              </a:ext>
            </a:extLst>
          </p:cNvPr>
          <p:cNvSpPr txBox="1"/>
          <p:nvPr/>
        </p:nvSpPr>
        <p:spPr>
          <a:xfrm>
            <a:off x="8606500" y="4772674"/>
            <a:ext cx="10258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>
                <a:solidFill>
                  <a:srgbClr val="3B3838"/>
                </a:solidFill>
              </a:rPr>
              <a:t>08.04.21 – 14:52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A0AA92B-3C81-4A3D-90F1-700696718CE6}"/>
              </a:ext>
            </a:extLst>
          </p:cNvPr>
          <p:cNvGrpSpPr/>
          <p:nvPr/>
        </p:nvGrpSpPr>
        <p:grpSpPr>
          <a:xfrm>
            <a:off x="1812436" y="3523349"/>
            <a:ext cx="8348162" cy="887878"/>
            <a:chOff x="2321834" y="780783"/>
            <a:chExt cx="8185409" cy="887878"/>
          </a:xfrm>
        </p:grpSpPr>
        <p:grpSp>
          <p:nvGrpSpPr>
            <p:cNvPr id="186" name="Gruppieren 185">
              <a:extLst>
                <a:ext uri="{FF2B5EF4-FFF2-40B4-BE49-F238E27FC236}">
                  <a16:creationId xmlns:a16="http://schemas.microsoft.com/office/drawing/2014/main" id="{67EAD3F6-EDA8-47E5-A95E-55B2FD33B8A3}"/>
                </a:ext>
              </a:extLst>
            </p:cNvPr>
            <p:cNvGrpSpPr/>
            <p:nvPr/>
          </p:nvGrpSpPr>
          <p:grpSpPr>
            <a:xfrm>
              <a:off x="2321834" y="780783"/>
              <a:ext cx="8185409" cy="887878"/>
              <a:chOff x="1308332" y="3245504"/>
              <a:chExt cx="9482027" cy="1028523"/>
            </a:xfrm>
          </p:grpSpPr>
          <p:sp>
            <p:nvSpPr>
              <p:cNvPr id="187" name="Rechteck 186">
                <a:hlinkClick r:id="" action="ppaction://noaction" highlightClick="1"/>
                <a:extLst>
                  <a:ext uri="{FF2B5EF4-FFF2-40B4-BE49-F238E27FC236}">
                    <a16:creationId xmlns:a16="http://schemas.microsoft.com/office/drawing/2014/main" id="{FD3E74DD-F196-4BF9-88E5-2751DD551B91}"/>
                  </a:ext>
                </a:extLst>
              </p:cNvPr>
              <p:cNvSpPr/>
              <p:nvPr/>
            </p:nvSpPr>
            <p:spPr>
              <a:xfrm>
                <a:off x="1308332" y="3245504"/>
                <a:ext cx="9482027" cy="1028523"/>
              </a:xfrm>
              <a:prstGeom prst="rect">
                <a:avLst/>
              </a:prstGeom>
              <a:solidFill>
                <a:srgbClr val="D9D9D9"/>
              </a:solidFill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de-DE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188" name="Rechteck 187">
                <a:extLst>
                  <a:ext uri="{FF2B5EF4-FFF2-40B4-BE49-F238E27FC236}">
                    <a16:creationId xmlns:a16="http://schemas.microsoft.com/office/drawing/2014/main" id="{2354D7EC-BB3E-4E17-AA24-C806D503C3D3}"/>
                  </a:ext>
                </a:extLst>
              </p:cNvPr>
              <p:cNvSpPr/>
              <p:nvPr/>
            </p:nvSpPr>
            <p:spPr>
              <a:xfrm>
                <a:off x="2806701" y="3364647"/>
                <a:ext cx="7867537" cy="606101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400" dirty="0"/>
                  <a:t>For my presentation to OER multipliers, I am looking for concepts that describe best practices for disseminating OER</a:t>
                </a:r>
                <a:endParaRPr lang="de-DE" sz="14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89" name="Gruppieren 188">
                <a:extLst>
                  <a:ext uri="{FF2B5EF4-FFF2-40B4-BE49-F238E27FC236}">
                    <a16:creationId xmlns:a16="http://schemas.microsoft.com/office/drawing/2014/main" id="{1E5ADC56-4639-4BD5-91F2-878CB29CECE8}"/>
                  </a:ext>
                </a:extLst>
              </p:cNvPr>
              <p:cNvGrpSpPr/>
              <p:nvPr/>
            </p:nvGrpSpPr>
            <p:grpSpPr>
              <a:xfrm>
                <a:off x="1489811" y="3451025"/>
                <a:ext cx="652923" cy="702175"/>
                <a:chOff x="8071378" y="1224399"/>
                <a:chExt cx="321384" cy="345627"/>
              </a:xfrm>
            </p:grpSpPr>
            <p:sp>
              <p:nvSpPr>
                <p:cNvPr id="191" name="Rechteck: abgerundete Ecken 11">
                  <a:extLst>
                    <a:ext uri="{FF2B5EF4-FFF2-40B4-BE49-F238E27FC236}">
                      <a16:creationId xmlns:a16="http://schemas.microsoft.com/office/drawing/2014/main" id="{166FA519-BA68-44D9-ACF4-6156F7BB814A}"/>
                    </a:ext>
                  </a:extLst>
                </p:cNvPr>
                <p:cNvSpPr/>
                <p:nvPr/>
              </p:nvSpPr>
              <p:spPr>
                <a:xfrm>
                  <a:off x="8078690" y="1224399"/>
                  <a:ext cx="306754" cy="306754"/>
                </a:xfrm>
                <a:prstGeom prst="roundRect">
                  <a:avLst>
                    <a:gd name="adj" fmla="val 8387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92" name="Grafik 191" descr="Büroarbeiter">
                  <a:extLst>
                    <a:ext uri="{FF2B5EF4-FFF2-40B4-BE49-F238E27FC236}">
                      <a16:creationId xmlns:a16="http://schemas.microsoft.com/office/drawing/2014/main" id="{1A23D67D-08F0-42C1-BB4F-ECF534A8B8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71378" y="1248642"/>
                  <a:ext cx="321384" cy="321384"/>
                </a:xfrm>
                <a:prstGeom prst="rect">
                  <a:avLst/>
                </a:prstGeom>
              </p:spPr>
            </p:pic>
          </p:grpSp>
          <p:sp>
            <p:nvSpPr>
              <p:cNvPr id="190" name="Ellipse 189">
                <a:extLst>
                  <a:ext uri="{FF2B5EF4-FFF2-40B4-BE49-F238E27FC236}">
                    <a16:creationId xmlns:a16="http://schemas.microsoft.com/office/drawing/2014/main" id="{DD1103E2-3F19-4794-ABA4-D0FC0E2B2ED0}"/>
                  </a:ext>
                </a:extLst>
              </p:cNvPr>
              <p:cNvSpPr/>
              <p:nvPr/>
            </p:nvSpPr>
            <p:spPr>
              <a:xfrm>
                <a:off x="1998455" y="3392869"/>
                <a:ext cx="185671" cy="185671"/>
              </a:xfrm>
              <a:prstGeom prst="ellipse">
                <a:avLst/>
              </a:prstGeom>
              <a:solidFill>
                <a:srgbClr val="222A35"/>
              </a:solidFill>
              <a:ln w="381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rgbClr val="D9D9D9"/>
                  </a:solidFill>
                  <a:latin typeface="Bahnschrift" panose="020B0502040204020203" pitchFamily="34" charset="0"/>
                </a:endParaRPr>
              </a:p>
            </p:txBody>
          </p:sp>
        </p:grpSp>
        <p:pic>
          <p:nvPicPr>
            <p:cNvPr id="193" name="Grafik 192" descr="Anheften">
              <a:extLst>
                <a:ext uri="{FF2B5EF4-FFF2-40B4-BE49-F238E27FC236}">
                  <a16:creationId xmlns:a16="http://schemas.microsoft.com/office/drawing/2014/main" id="{1458F80F-D72C-483D-928A-538FF2FF2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0"/>
                </a:ext>
              </a:extLst>
            </a:blip>
            <a:stretch>
              <a:fillRect/>
            </a:stretch>
          </p:blipFill>
          <p:spPr>
            <a:xfrm>
              <a:off x="3351271" y="1096471"/>
              <a:ext cx="261438" cy="261438"/>
            </a:xfrm>
            <a:prstGeom prst="rect">
              <a:avLst/>
            </a:prstGeom>
          </p:spPr>
        </p:pic>
      </p:grp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B7996A0-7902-424E-90D6-CD56069EA069}"/>
              </a:ext>
            </a:extLst>
          </p:cNvPr>
          <p:cNvCxnSpPr>
            <a:stCxn id="117" idx="0"/>
            <a:endCxn id="116" idx="3"/>
          </p:cNvCxnSpPr>
          <p:nvPr/>
        </p:nvCxnSpPr>
        <p:spPr>
          <a:xfrm flipH="1">
            <a:off x="10149955" y="3256058"/>
            <a:ext cx="872" cy="1768877"/>
          </a:xfrm>
          <a:prstGeom prst="line">
            <a:avLst/>
          </a:prstGeom>
          <a:ln w="12700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Gerader Verbinder 193">
            <a:extLst>
              <a:ext uri="{FF2B5EF4-FFF2-40B4-BE49-F238E27FC236}">
                <a16:creationId xmlns:a16="http://schemas.microsoft.com/office/drawing/2014/main" id="{1D573096-D79B-4891-9F5D-74CCA45DE226}"/>
              </a:ext>
            </a:extLst>
          </p:cNvPr>
          <p:cNvCxnSpPr/>
          <p:nvPr/>
        </p:nvCxnSpPr>
        <p:spPr>
          <a:xfrm flipH="1">
            <a:off x="1819991" y="3181391"/>
            <a:ext cx="872" cy="1768877"/>
          </a:xfrm>
          <a:prstGeom prst="line">
            <a:avLst/>
          </a:prstGeom>
          <a:ln w="12700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7DB3F26C-3BE1-4210-8EE5-294FC9EF8FC2}"/>
              </a:ext>
            </a:extLst>
          </p:cNvPr>
          <p:cNvGrpSpPr/>
          <p:nvPr/>
        </p:nvGrpSpPr>
        <p:grpSpPr>
          <a:xfrm>
            <a:off x="1828799" y="1000726"/>
            <a:ext cx="2505764" cy="683054"/>
            <a:chOff x="4622149" y="1115067"/>
            <a:chExt cx="2497076" cy="680686"/>
          </a:xfrm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CE780A0D-4C76-4B5D-9F2C-4358C73C19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2149" y="1115067"/>
              <a:ext cx="2482694" cy="3440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t"/>
            <a:lstStyle/>
            <a:p>
              <a:r>
                <a:rPr lang="de-DE" sz="1600" b="1" dirty="0">
                  <a:solidFill>
                    <a:schemeClr val="tx2">
                      <a:lumMod val="75000"/>
                    </a:schemeClr>
                  </a:solidFill>
                </a:rPr>
                <a:t>Status</a:t>
              </a:r>
            </a:p>
          </p:txBody>
        </p:sp>
        <p:sp>
          <p:nvSpPr>
            <p:cNvPr id="125" name="Textfeld 124">
              <a:extLst>
                <a:ext uri="{FF2B5EF4-FFF2-40B4-BE49-F238E27FC236}">
                  <a16:creationId xmlns:a16="http://schemas.microsoft.com/office/drawing/2014/main" id="{1C52D1F8-A320-4DF0-A119-EB989CB3103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36530" y="1489043"/>
              <a:ext cx="2482695" cy="3067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1400" dirty="0">
                  <a:solidFill>
                    <a:srgbClr val="3B3838"/>
                  </a:solidFill>
                  <a:sym typeface="Wingdings 2" panose="05020102010507070707" pitchFamily="18" charset="2"/>
                </a:rPr>
                <a:t></a:t>
              </a:r>
              <a:r>
                <a:rPr lang="de-DE" sz="1400" dirty="0">
                  <a:sym typeface="Wingdings 2" panose="05020102010507070707" pitchFamily="18" charset="2"/>
                </a:rPr>
                <a:t> </a:t>
              </a:r>
              <a:r>
                <a:rPr lang="de-DE" sz="1400" dirty="0">
                  <a:solidFill>
                    <a:srgbClr val="3B3838"/>
                  </a:solidFill>
                  <a:sym typeface="Wingdings 2" panose="05020102010507070707" pitchFamily="18" charset="2"/>
                </a:rPr>
                <a:t></a:t>
              </a:r>
              <a:r>
                <a:rPr lang="de-DE" sz="1400" dirty="0">
                  <a:solidFill>
                    <a:schemeClr val="bg2"/>
                  </a:solidFill>
                  <a:sym typeface="Wingdings 2" panose="05020102010507070707" pitchFamily="18" charset="2"/>
                </a:rPr>
                <a:t>   </a:t>
              </a:r>
              <a:r>
                <a:rPr lang="de-DE" sz="1400" dirty="0"/>
                <a:t>Work-in-progress</a:t>
              </a:r>
            </a:p>
          </p:txBody>
        </p:sp>
        <p:cxnSp>
          <p:nvCxnSpPr>
            <p:cNvPr id="131" name="Gerader Verbinder 130">
              <a:extLst>
                <a:ext uri="{FF2B5EF4-FFF2-40B4-BE49-F238E27FC236}">
                  <a16:creationId xmlns:a16="http://schemas.microsoft.com/office/drawing/2014/main" id="{5F2AC101-B2E5-4227-8DA1-699B4B7F71D5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22149" y="1464713"/>
              <a:ext cx="2160000" cy="0"/>
            </a:xfrm>
            <a:prstGeom prst="line">
              <a:avLst/>
            </a:prstGeom>
            <a:ln w="38100">
              <a:solidFill>
                <a:srgbClr val="BCD9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BE0BC958-4B26-4F7D-A9CB-2511A64227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6188" y="1277988"/>
              <a:ext cx="353037" cy="353037"/>
            </a:xfrm>
            <a:prstGeom prst="ellipse">
              <a:avLst/>
            </a:prstGeom>
            <a:noFill/>
            <a:ln w="38100">
              <a:solidFill>
                <a:srgbClr val="BCD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  <p:pic>
          <p:nvPicPr>
            <p:cNvPr id="134" name="Grafik 133" descr="Werkzeuge">
              <a:extLst>
                <a:ext uri="{FF2B5EF4-FFF2-40B4-BE49-F238E27FC236}">
                  <a16:creationId xmlns:a16="http://schemas.microsoft.com/office/drawing/2014/main" id="{23271128-E6CF-4FF6-BE99-D3AE35C6C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2"/>
                </a:ext>
              </a:extLst>
            </a:blip>
            <a:stretch>
              <a:fillRect/>
            </a:stretch>
          </p:blipFill>
          <p:spPr>
            <a:xfrm>
              <a:off x="6830960" y="1334914"/>
              <a:ext cx="235360" cy="235360"/>
            </a:xfrm>
            <a:prstGeom prst="rect">
              <a:avLst/>
            </a:prstGeom>
          </p:spPr>
        </p:pic>
      </p:grpSp>
      <p:sp>
        <p:nvSpPr>
          <p:cNvPr id="112" name="Textfeld 111">
            <a:extLst>
              <a:ext uri="{FF2B5EF4-FFF2-40B4-BE49-F238E27FC236}">
                <a16:creationId xmlns:a16="http://schemas.microsoft.com/office/drawing/2014/main" id="{7867537A-1B8D-4DEC-9A89-508FE4AD027A}"/>
              </a:ext>
            </a:extLst>
          </p:cNvPr>
          <p:cNvSpPr txBox="1"/>
          <p:nvPr/>
        </p:nvSpPr>
        <p:spPr>
          <a:xfrm>
            <a:off x="2010703" y="5830593"/>
            <a:ext cx="5906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Thanks for your concept. I was able to take some hints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85205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| Evaluation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22</a:t>
            </a:fld>
            <a:endParaRPr lang="de-DE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272403683"/>
              </p:ext>
            </p:extLst>
          </p:nvPr>
        </p:nvGraphicFramePr>
        <p:xfrm>
          <a:off x="1981200" y="2035159"/>
          <a:ext cx="7836568" cy="421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455068" y="1559898"/>
            <a:ext cx="528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you rate the intuitive use of the functions?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5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| Evaluation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23</a:t>
            </a:fld>
            <a:endParaRPr lang="de-DE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356384804"/>
              </p:ext>
            </p:extLst>
          </p:nvPr>
        </p:nvGraphicFramePr>
        <p:xfrm>
          <a:off x="1491915" y="1981835"/>
          <a:ext cx="8157411" cy="422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964757" y="1612503"/>
            <a:ext cx="688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you rate the practical applicability for your everyday work?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86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753B3-333B-44F7-9E0F-7126CC7D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Conclusion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C3CBC5-BE47-4360-8030-EF794F7E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Limitations</a:t>
            </a:r>
          </a:p>
          <a:p>
            <a:pPr lvl="1"/>
            <a:r>
              <a:rPr lang="en-US" dirty="0">
                <a:cs typeface="Calibri"/>
              </a:rPr>
              <a:t>Missing requirements due to limited number of interview participants</a:t>
            </a:r>
          </a:p>
          <a:p>
            <a:pPr lvl="1"/>
            <a:r>
              <a:rPr lang="en-US" dirty="0">
                <a:cs typeface="Calibri"/>
              </a:rPr>
              <a:t>Evaluation </a:t>
            </a:r>
            <a:r>
              <a:rPr lang="en-US" dirty="0" smtClean="0">
                <a:cs typeface="Calibri"/>
              </a:rPr>
              <a:t>not under </a:t>
            </a:r>
            <a:r>
              <a:rPr lang="en-US" i="1" dirty="0">
                <a:cs typeface="Calibri"/>
              </a:rPr>
              <a:t>real </a:t>
            </a:r>
            <a:r>
              <a:rPr lang="en-US" dirty="0">
                <a:cs typeface="Calibri"/>
              </a:rPr>
              <a:t>conditions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Outlook</a:t>
            </a:r>
          </a:p>
          <a:p>
            <a:pPr lvl="1"/>
            <a:r>
              <a:rPr lang="en-US" dirty="0">
                <a:cs typeface="Calibri"/>
              </a:rPr>
              <a:t>Video presenting all functions</a:t>
            </a:r>
          </a:p>
          <a:p>
            <a:pPr lvl="1"/>
            <a:r>
              <a:rPr lang="en-US" dirty="0">
                <a:cs typeface="Calibri"/>
              </a:rPr>
              <a:t>Technical concept to be implemented in an OER repository</a:t>
            </a:r>
          </a:p>
          <a:p>
            <a:pPr lvl="1"/>
            <a:endParaRPr lang="de-DE" dirty="0">
              <a:cs typeface="Calibri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9943D0-F185-48A8-B182-825952B2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936896-B817-4CD2-BFC8-84E70FC7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8C62B2-8832-476F-B067-D025DC9D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2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9FFF1-285C-4FF1-8DCD-7AB50028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3D9333-A331-4AA1-8624-74FBF75D0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Which OER platforms do teachers use at your institution?</a:t>
            </a:r>
          </a:p>
          <a:p>
            <a:pPr lvl="1"/>
            <a:r>
              <a:rPr lang="en-US" dirty="0"/>
              <a:t>Do those platforms integrate version management functions?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Do those platforms provide collaborative elements?</a:t>
            </a:r>
            <a:endParaRPr lang="en-US" dirty="0">
              <a:cs typeface="Calibri"/>
            </a:endParaRPr>
          </a:p>
          <a:p>
            <a:r>
              <a:rPr lang="en-US" dirty="0"/>
              <a:t>Do you think our approach would be beneficial?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Which additional functions do you think would be useful?</a:t>
            </a:r>
          </a:p>
          <a:p>
            <a:endParaRPr lang="de-DE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813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483CA-BF55-48E5-84D4-392A9060A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tx2"/>
                </a:solidFill>
              </a:rPr>
              <a:t>We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appreciate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your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attention</a:t>
            </a:r>
            <a:r>
              <a:rPr lang="de-DE" dirty="0">
                <a:solidFill>
                  <a:schemeClr val="tx2"/>
                </a:solidFill>
              </a:rPr>
              <a:t>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18BD3D-1E6F-43F4-AA9A-9E424A406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r">
              <a:buNone/>
            </a:pPr>
            <a:r>
              <a:rPr lang="de-DE" dirty="0">
                <a:solidFill>
                  <a:schemeClr val="tx2"/>
                </a:solidFill>
              </a:rPr>
              <a:t>Nadine Schroeder</a:t>
            </a:r>
          </a:p>
          <a:p>
            <a:pPr marL="0" indent="0" algn="r">
              <a:buNone/>
            </a:pPr>
            <a:r>
              <a:rPr lang="de-DE" dirty="0">
                <a:hlinkClick r:id="rId2"/>
              </a:rPr>
              <a:t>nadine.schroeder2@uni-due.de</a:t>
            </a:r>
            <a:endParaRPr lang="de-DE" dirty="0"/>
          </a:p>
          <a:p>
            <a:pPr marL="0" indent="0" algn="r">
              <a:buNone/>
            </a:pPr>
            <a:endParaRPr lang="de-DE" dirty="0"/>
          </a:p>
          <a:p>
            <a:pPr marL="0" indent="0" algn="r">
              <a:buNone/>
            </a:pPr>
            <a:r>
              <a:rPr lang="de-DE" dirty="0">
                <a:solidFill>
                  <a:schemeClr val="tx2"/>
                </a:solidFill>
              </a:rPr>
              <a:t>Sophia Krah </a:t>
            </a:r>
          </a:p>
          <a:p>
            <a:pPr marL="0" indent="0" algn="r">
              <a:buNone/>
            </a:pPr>
            <a:r>
              <a:rPr lang="de-DE" dirty="0">
                <a:hlinkClick r:id="rId3"/>
              </a:rPr>
              <a:t>sophia.krah@uni-due.de</a:t>
            </a:r>
            <a:r>
              <a:rPr lang="de-DE" dirty="0"/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5CAA3A-DACB-4F87-9B31-25C42B158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CE97FF-55CC-4054-A35E-00E800C6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1438BD-97C4-4C9F-AD16-0053A5E3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26</a:t>
            </a:fld>
            <a:endParaRPr lang="de-DE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EF2D7F47-06A4-426E-A663-97B91A497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67" y="91369"/>
            <a:ext cx="550333" cy="5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1060784" y="1870075"/>
            <a:ext cx="2231858" cy="1608935"/>
          </a:xfrm>
          <a:prstGeom prst="wedgeEllipseCallout">
            <a:avLst>
              <a:gd name="adj1" fmla="val -48106"/>
              <a:gd name="adj2" fmla="val 51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???</a:t>
            </a:r>
          </a:p>
        </p:txBody>
      </p:sp>
      <p:sp>
        <p:nvSpPr>
          <p:cNvPr id="9" name="Ovale Legende 8"/>
          <p:cNvSpPr/>
          <p:nvPr/>
        </p:nvSpPr>
        <p:spPr>
          <a:xfrm>
            <a:off x="3705727" y="3479010"/>
            <a:ext cx="2334126" cy="1658475"/>
          </a:xfrm>
          <a:prstGeom prst="wedgeEllipseCallout">
            <a:avLst>
              <a:gd name="adj1" fmla="val 60653"/>
              <a:gd name="adj2" fmla="val 357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!!!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258" y="6356350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649C59B7-A8CE-458A-B5D3-60DE2F59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tx2"/>
                </a:solidFill>
              </a:rPr>
              <a:t>Background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FB55CAC-DA12-42A6-B4A3-8644B07037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A3AD3F-8CAF-4B9B-84FE-3B4100D4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C23330-6AEE-4808-989C-1CF1EBD6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BD4D57-5780-4CCD-96D7-7201DB89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3</a:t>
            </a:fld>
            <a:endParaRPr lang="de-DE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739ADD8-7BD4-4737-91E7-B4AA58208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67" y="91369"/>
            <a:ext cx="550333" cy="5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0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Research </a:t>
            </a:r>
            <a:r>
              <a:rPr lang="de-DE" dirty="0" err="1"/>
              <a:t>project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Project “</a:t>
            </a:r>
            <a:r>
              <a:rPr lang="en-US" dirty="0"/>
              <a:t>Educational </a:t>
            </a:r>
            <a:r>
              <a:rPr lang="en-US" dirty="0" smtClean="0"/>
              <a:t>Architecture“</a:t>
            </a:r>
            <a:endParaRPr lang="en-US" dirty="0"/>
          </a:p>
          <a:p>
            <a:pPr lvl="1"/>
            <a:r>
              <a:rPr lang="en-US" dirty="0"/>
              <a:t>Finding OER in higher education context in Germany</a:t>
            </a:r>
          </a:p>
          <a:p>
            <a:pPr lvl="1"/>
            <a:r>
              <a:rPr lang="en-US" dirty="0"/>
              <a:t>Technical, didactical and organizational requirements for designing a distributed infrastructure for OER</a:t>
            </a:r>
          </a:p>
          <a:p>
            <a:r>
              <a:rPr lang="en-US" dirty="0"/>
              <a:t>Research study</a:t>
            </a:r>
          </a:p>
          <a:p>
            <a:pPr lvl="1"/>
            <a:r>
              <a:rPr lang="en-US" dirty="0"/>
              <a:t>Focus</a:t>
            </a:r>
          </a:p>
          <a:p>
            <a:pPr lvl="2"/>
            <a:r>
              <a:rPr lang="en-US" dirty="0"/>
              <a:t>Expectations and needs of higher education teachers for OER infrastructures</a:t>
            </a:r>
          </a:p>
          <a:p>
            <a:pPr lvl="2"/>
            <a:r>
              <a:rPr lang="en-US" dirty="0"/>
              <a:t>Version management of OER</a:t>
            </a:r>
          </a:p>
          <a:p>
            <a:pPr lvl="2"/>
            <a:r>
              <a:rPr lang="en-US" dirty="0">
                <a:cs typeface="Calibri"/>
              </a:rPr>
              <a:t>Collaboration</a:t>
            </a:r>
            <a:endParaRPr lang="en-US" dirty="0"/>
          </a:p>
          <a:p>
            <a:pPr lvl="1"/>
            <a:r>
              <a:rPr lang="en-US" dirty="0"/>
              <a:t>Aim</a:t>
            </a:r>
          </a:p>
          <a:p>
            <a:pPr lvl="2"/>
            <a:r>
              <a:rPr lang="en-US" dirty="0"/>
              <a:t>Options and solutions for developers designing OER platforms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4BD7D9-CDA0-44F7-A29D-275C29DE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411AE5-FC37-46D1-91E0-9D9396CC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7FB008-70E8-41D7-A251-001A0F98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3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7AAD7-1174-4C68-8B7D-A7A0776E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4A66FB-BC09-4E47-98D8-FA8BE47C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F512FD-6C67-45E8-A5BF-9672A00C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en-US" smtClean="0"/>
              <a:t>5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746871" y="1590800"/>
            <a:ext cx="41807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Versions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814016" y="4464384"/>
            <a:ext cx="61410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Derivatives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498195" y="5531295"/>
            <a:ext cx="28046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accent1"/>
                </a:solidFill>
              </a:rPr>
              <a:t>Reuse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76287" y="2673862"/>
            <a:ext cx="28046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accent1"/>
                </a:solidFill>
              </a:rPr>
              <a:t>Revise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9387321" y="1699787"/>
            <a:ext cx="28046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accent1"/>
                </a:solidFill>
              </a:rPr>
              <a:t>Remix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737441" y="1593750"/>
            <a:ext cx="3653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Version History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947451" y="4761532"/>
            <a:ext cx="2093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Release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985271" y="5686906"/>
            <a:ext cx="160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/>
                </a:solidFill>
              </a:rPr>
              <a:t>Fork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949469" y="3807830"/>
            <a:ext cx="20759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Commit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9853886" y="2956150"/>
            <a:ext cx="19938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479817" y="3297981"/>
            <a:ext cx="642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Software Development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7692518" y="3931296"/>
            <a:ext cx="36532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>
                <a:solidFill>
                  <a:schemeClr val="accent4"/>
                </a:solidFill>
              </a:rPr>
              <a:t>Material type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449749" y="4218895"/>
            <a:ext cx="36532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chemeClr val="accent4"/>
                </a:solidFill>
              </a:rPr>
              <a:t>File format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753628" y="2369632"/>
            <a:ext cx="3653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8103B"/>
                </a:solidFill>
              </a:rPr>
              <a:t>Collaboration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494718" y="5674021"/>
            <a:ext cx="13109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Changes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677406" y="5458578"/>
            <a:ext cx="1850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Modifications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3018" y="5035923"/>
            <a:ext cx="13109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accent3"/>
                </a:solidFill>
              </a:rPr>
              <a:t>Updates</a:t>
            </a: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29D7EC8F-9521-4B08-BFED-F8965CC2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Version Management &amp; OER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1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649C59B7-A8CE-458A-B5D3-60DE2F59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Study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FB55CAC-DA12-42A6-B4A3-8644B07037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A3AD3F-8CAF-4B9B-84FE-3B4100D4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srgbClr val="004C93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C23330-6AEE-4808-989C-1CF1EBD6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srgbClr val="004C93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BD4D57-5780-4CCD-96D7-7201DB89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3952CB-F5CA-463C-97BE-97A85D9BC93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C93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4C93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739ADD8-7BD4-4737-91E7-B4AA58208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67" y="91369"/>
            <a:ext cx="550333" cy="5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6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ED2CE-3394-4917-8F96-236BF0AB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Interview Study | Research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ECF20B-F50A-44C7-85DA-BB38C8472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OER activities</a:t>
            </a:r>
          </a:p>
          <a:p>
            <a:pPr lvl="1"/>
            <a:r>
              <a:rPr lang="en-US" dirty="0"/>
              <a:t>How do teachers create, use, and process OER?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In which framework conditions does the work with OER take place?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Requirements &amp; needs</a:t>
            </a:r>
          </a:p>
          <a:p>
            <a:pPr lvl="1"/>
            <a:r>
              <a:rPr lang="en-US" dirty="0"/>
              <a:t>What difficulties do teachers encounter when working with OER?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What expectations do teachers have about working with OER?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Version management</a:t>
            </a:r>
            <a:endParaRPr lang="en-US" dirty="0"/>
          </a:p>
          <a:p>
            <a:pPr lvl="1"/>
            <a:r>
              <a:rPr lang="en-US" dirty="0"/>
              <a:t>How can teachers benefit from version management functionalities?</a:t>
            </a:r>
            <a:endParaRPr lang="en-US" dirty="0">
              <a:cs typeface="Calibri"/>
            </a:endParaRP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0E4238-D41D-471F-B214-82DB74F91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4E77F4-DCDE-4CE7-B8CD-653E5F38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865D82-6423-4CAA-9DFE-CD4B1FD1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8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Interview Study | Sample &amp; Method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female &amp; 15 male (N=23) higher education teachers from Germany and Austria</a:t>
            </a:r>
          </a:p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Teaching at a German-speaking university </a:t>
            </a:r>
          </a:p>
          <a:p>
            <a:pPr lvl="1"/>
            <a:r>
              <a:rPr lang="en-US" dirty="0"/>
              <a:t>Production of open materials for teaching </a:t>
            </a:r>
          </a:p>
          <a:p>
            <a:pPr lvl="1"/>
            <a:r>
              <a:rPr lang="en-US" dirty="0"/>
              <a:t>At least one further OER activity (</a:t>
            </a:r>
            <a:r>
              <a:rPr lang="en-US" dirty="0" smtClean="0"/>
              <a:t>reuse, </a:t>
            </a:r>
            <a:r>
              <a:rPr lang="en-US" dirty="0"/>
              <a:t>edit, share OER)</a:t>
            </a:r>
          </a:p>
          <a:p>
            <a:r>
              <a:rPr lang="en-US" dirty="0"/>
              <a:t>Conducted July-September 2020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0D0BFE-99ED-4D18-B968-54983BF1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38F937-FCB4-4AB8-8382-8BE2399A6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1D9C15-D7C3-48B8-899E-B2C24677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9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Results</a:t>
            </a:r>
            <a:r>
              <a:rPr lang="de-DE"/>
              <a:t> | Material </a:t>
            </a:r>
            <a:r>
              <a:rPr lang="de-DE" err="1"/>
              <a:t>Types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75A893-82E5-44EC-B539-AB6208CB4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28th 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3950A8-D3FC-4688-B506-51296459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Designing OER Infrastructures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EB329-4C66-4C2F-8586-08382804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52CB-F5CA-463C-97BE-97A85D9BC936}" type="slidenum">
              <a:rPr lang="de-DE" smtClean="0"/>
              <a:t>9</a:t>
            </a:fld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D8FB08F0-C747-4F56-8DF5-53B1DE0B0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145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EED1DE53-388E-4289-ACE7-96FF055C8ABB}"/>
              </a:ext>
            </a:extLst>
          </p:cNvPr>
          <p:cNvSpPr/>
          <p:nvPr/>
        </p:nvSpPr>
        <p:spPr>
          <a:xfrm>
            <a:off x="6272388" y="2923821"/>
            <a:ext cx="530578" cy="190782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5D39139-4FB4-4A58-8F75-2E5A4615DC4F}"/>
              </a:ext>
            </a:extLst>
          </p:cNvPr>
          <p:cNvSpPr/>
          <p:nvPr/>
        </p:nvSpPr>
        <p:spPr>
          <a:xfrm>
            <a:off x="1281288" y="2426494"/>
            <a:ext cx="530578" cy="240515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1934D93-8AAE-4F03-ADE4-64D9D9CE085A}"/>
              </a:ext>
            </a:extLst>
          </p:cNvPr>
          <p:cNvSpPr/>
          <p:nvPr/>
        </p:nvSpPr>
        <p:spPr>
          <a:xfrm>
            <a:off x="4131733" y="2596444"/>
            <a:ext cx="530578" cy="114017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8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Benutzerdefiniert 31">
      <a:dk1>
        <a:srgbClr val="004C93"/>
      </a:dk1>
      <a:lt1>
        <a:sysClr val="window" lastClr="FFFFFF"/>
      </a:lt1>
      <a:dk2>
        <a:srgbClr val="DFE4F2"/>
      </a:dk2>
      <a:lt2>
        <a:srgbClr val="E7E6E6"/>
      </a:lt2>
      <a:accent1>
        <a:srgbClr val="EC7206"/>
      </a:accent1>
      <a:accent2>
        <a:srgbClr val="61A27C"/>
      </a:accent2>
      <a:accent3>
        <a:srgbClr val="B8103B"/>
      </a:accent3>
      <a:accent4>
        <a:srgbClr val="FECA00"/>
      </a:accent4>
      <a:accent5>
        <a:srgbClr val="FFFFFF"/>
      </a:accent5>
      <a:accent6>
        <a:srgbClr val="FFFFFF"/>
      </a:accent6>
      <a:hlink>
        <a:srgbClr val="61A27C"/>
      </a:hlink>
      <a:folHlink>
        <a:srgbClr val="FECA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0CE2D1A802FA4996A827765235BCEA" ma:contentTypeVersion="6" ma:contentTypeDescription="Ein neues Dokument erstellen." ma:contentTypeScope="" ma:versionID="0767bc0deead08914f18fc00f0ef2f44">
  <xsd:schema xmlns:xsd="http://www.w3.org/2001/XMLSchema" xmlns:xs="http://www.w3.org/2001/XMLSchema" xmlns:p="http://schemas.microsoft.com/office/2006/metadata/properties" xmlns:ns2="775484ec-f9b9-4919-a6e1-1ff98c342e6a" xmlns:ns3="e07a165f-41e3-4df1-91ee-3c70ffab4df4" targetNamespace="http://schemas.microsoft.com/office/2006/metadata/properties" ma:root="true" ma:fieldsID="f2604ae4fb123b94954499f63fa5c853" ns2:_="" ns3:_="">
    <xsd:import namespace="775484ec-f9b9-4919-a6e1-1ff98c342e6a"/>
    <xsd:import namespace="e07a165f-41e3-4df1-91ee-3c70ffab4d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484ec-f9b9-4919-a6e1-1ff98c342e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7a165f-41e3-4df1-91ee-3c70ffab4d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884CE9-C537-4E84-AA50-FE2251C00348}">
  <ds:schemaRefs>
    <ds:schemaRef ds:uri="775484ec-f9b9-4919-a6e1-1ff98c342e6a"/>
    <ds:schemaRef ds:uri="e07a165f-41e3-4df1-91ee-3c70ffab4df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73EF7C-0416-4527-8BCB-C83C12A368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98E007-8862-447E-8E50-D4D99DD7A019}">
  <ds:schemaRefs>
    <ds:schemaRef ds:uri="775484ec-f9b9-4919-a6e1-1ff98c342e6a"/>
    <ds:schemaRef ds:uri="e07a165f-41e3-4df1-91ee-3c70ffab4d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1150</Words>
  <Application>Microsoft Office PowerPoint</Application>
  <PresentationFormat>Breitbild</PresentationFormat>
  <Paragraphs>480</Paragraphs>
  <Slides>26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26</vt:i4>
      </vt:variant>
    </vt:vector>
  </HeadingPairs>
  <TitlesOfParts>
    <vt:vector size="38" baseType="lpstr">
      <vt:lpstr>Apparatus SIL</vt:lpstr>
      <vt:lpstr>Arial</vt:lpstr>
      <vt:lpstr>Bahnschrift</vt:lpstr>
      <vt:lpstr>Calibri</vt:lpstr>
      <vt:lpstr>Calibri Light</vt:lpstr>
      <vt:lpstr>Georgia</vt:lpstr>
      <vt:lpstr>Open Sans</vt:lpstr>
      <vt:lpstr>Times New Roman</vt:lpstr>
      <vt:lpstr>Wingdings 2</vt:lpstr>
      <vt:lpstr>Wingdings 3</vt:lpstr>
      <vt:lpstr>Office</vt:lpstr>
      <vt:lpstr>1_Office</vt:lpstr>
      <vt:lpstr>Designing Infrastructures Allowing Higher Education Teachers to Reuse, Adapt and Exchange Open Educational Resources </vt:lpstr>
      <vt:lpstr>Overview</vt:lpstr>
      <vt:lpstr>Background</vt:lpstr>
      <vt:lpstr>Research project</vt:lpstr>
      <vt:lpstr>Version Management &amp; OER</vt:lpstr>
      <vt:lpstr>Study</vt:lpstr>
      <vt:lpstr>Interview Study | Research Questions</vt:lpstr>
      <vt:lpstr>Interview Study | Sample &amp; Method</vt:lpstr>
      <vt:lpstr>Results | Material Types</vt:lpstr>
      <vt:lpstr>Results | New Versions</vt:lpstr>
      <vt:lpstr>Results | Feedback &amp; Collaboration</vt:lpstr>
      <vt:lpstr>Prototypical concept</vt:lpstr>
      <vt:lpstr>Prototypical concept</vt:lpstr>
      <vt:lpstr>Development &amp;  Evaluation</vt:lpstr>
      <vt:lpstr>Main results</vt:lpstr>
      <vt:lpstr>Concept | Examples of functions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Results | Evaluation</vt:lpstr>
      <vt:lpstr>Results | Evaluation</vt:lpstr>
      <vt:lpstr>Conclusion</vt:lpstr>
      <vt:lpstr>Discussion</vt:lpstr>
      <vt:lpstr>We appreciate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Infrastructures Allowing Higher Education Teachers to Reuse, Adapt and Exchange Open Educational Resources</dc:title>
  <dc:creator>Nadine Schröder</dc:creator>
  <cp:lastModifiedBy>Nadine Schröder</cp:lastModifiedBy>
  <cp:revision>51</cp:revision>
  <dcterms:created xsi:type="dcterms:W3CDTF">2021-08-17T13:10:54Z</dcterms:created>
  <dcterms:modified xsi:type="dcterms:W3CDTF">2021-09-27T13:31:57Z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0x010100700CE2D1A802FA4996A827765235BCEA</vt:lpwstr>
  </property>
</Properties>
</file>