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 snapToObjects="1">
      <p:cViewPr varScale="1">
        <p:scale>
          <a:sx n="102" d="100"/>
          <a:sy n="102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October 14,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227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3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7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001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3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5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October 14,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9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October 14,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05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8" r:id="rId6"/>
    <p:sldLayoutId id="2147483783" r:id="rId7"/>
    <p:sldLayoutId id="2147483784" r:id="rId8"/>
    <p:sldLayoutId id="2147483785" r:id="rId9"/>
    <p:sldLayoutId id="2147483787" r:id="rId10"/>
    <p:sldLayoutId id="214748378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knightlab.northwestern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y-lab.org/analytics" TargetMode="External"/><Relationship Id="rId2" Type="http://schemas.openxmlformats.org/officeDocument/2006/relationships/hyperlink" Target="http://history-lab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jbc.io/projects/papers/ChaneyWallachConnellyBlei2016.pdf" TargetMode="External"/><Relationship Id="rId5" Type="http://schemas.openxmlformats.org/officeDocument/2006/relationships/hyperlink" Target="http://diploglobe.declassification-engine.org/diploglobe/indexwithdrawn-from-to.html" TargetMode="External"/><Relationship Id="rId4" Type="http://schemas.openxmlformats.org/officeDocument/2006/relationships/hyperlink" Target="http://diploglobe.declassification-engine.org/diploglobe/index-from-tags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rogramminghistorian.org/pt/lico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lo.br/j/rbh/a/Tt4qBvgjcxrQpdB66QccYtn/?lang=pt" TargetMode="External"/><Relationship Id="rId2" Type="http://schemas.openxmlformats.org/officeDocument/2006/relationships/hyperlink" Target="http://www.chia.pitt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rchnm.org/what-we-do/" TargetMode="External"/><Relationship Id="rId2" Type="http://schemas.openxmlformats.org/officeDocument/2006/relationships/hyperlink" Target="https://rrchn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rchnm.org/category/projects/content/software/#projec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2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74">
            <a:extLst>
              <a:ext uri="{FF2B5EF4-FFF2-40B4-BE49-F238E27FC236}">
                <a16:creationId xmlns:a16="http://schemas.microsoft.com/office/drawing/2014/main" id="{28A00A08-E4E6-4184-B484-E0E034072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171" y="13882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780E404-3121-4F33-AF2D-65F659A97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7675" y="288981"/>
            <a:ext cx="1262947" cy="1335600"/>
            <a:chOff x="2678417" y="2427951"/>
            <a:chExt cx="1262947" cy="1335600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2339341D-8322-49F1-91DA-6D115CCAE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EB9DB0E-3B0E-411A-9274-448D565CA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EB6E954-1732-CD45-AC7D-7498D0552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549275"/>
            <a:ext cx="3565524" cy="3034657"/>
          </a:xfrm>
        </p:spPr>
        <p:txBody>
          <a:bodyPr anchor="b">
            <a:normAutofit/>
          </a:bodyPr>
          <a:lstStyle/>
          <a:p>
            <a:r>
              <a:rPr lang="pt-BR" sz="4800" dirty="0"/>
              <a:t>Repensando a pesquisa histórica na Era Digital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B158E9A-DBF4-4AA7-B6B7-8C8EB2FBD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25249" y="5435090"/>
            <a:ext cx="762805" cy="734873"/>
            <a:chOff x="7950336" y="1300590"/>
            <a:chExt cx="762805" cy="734873"/>
          </a:xfrm>
        </p:grpSpPr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6150ACFD-AEC6-42A3-A5A7-E7AD6B13E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220298" y="1428832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  <a:alpha val="6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DB4D1217-FEB1-4D2A-80F4-C227B66D7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066503" y="1339815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0BCA7138-22BA-4785-8B3D-9D45213E8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217173" y="1608753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bg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:a16="http://schemas.microsoft.com/office/drawing/2014/main" id="{F3976FB3-463F-8F41-9D36-0DEC1BE5A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03406"/>
            <a:ext cx="3565525" cy="2289419"/>
          </a:xfrm>
        </p:spPr>
        <p:txBody>
          <a:bodyPr>
            <a:normAutofit/>
          </a:bodyPr>
          <a:lstStyle/>
          <a:p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Prof. Alexandre Fortes</a:t>
            </a:r>
          </a:p>
          <a:p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Programa de Pós-Graduação em Humanidades Digitais</a:t>
            </a:r>
          </a:p>
          <a:p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Universidade Federal Rural do Rio de Janeiro</a:t>
            </a:r>
          </a:p>
        </p:txBody>
      </p:sp>
      <p:pic>
        <p:nvPicPr>
          <p:cNvPr id="68" name="Picture 3">
            <a:extLst>
              <a:ext uri="{FF2B5EF4-FFF2-40B4-BE49-F238E27FC236}">
                <a16:creationId xmlns:a16="http://schemas.microsoft.com/office/drawing/2014/main" id="{024A18FD-68BF-448A-9110-1450DDA32E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66" r="18635" b="1"/>
          <a:stretch/>
        </p:blipFill>
        <p:spPr>
          <a:xfrm>
            <a:off x="5664060" y="549275"/>
            <a:ext cx="4608794" cy="5761037"/>
          </a:xfrm>
          <a:custGeom>
            <a:avLst/>
            <a:gdLst/>
            <a:ahLst/>
            <a:cxnLst/>
            <a:rect l="l" t="t" r="r" b="b"/>
            <a:pathLst>
              <a:path w="7345363" h="5761037">
                <a:moveTo>
                  <a:pt x="0" y="0"/>
                </a:moveTo>
                <a:lnTo>
                  <a:pt x="7345363" y="0"/>
                </a:lnTo>
                <a:lnTo>
                  <a:pt x="7345363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3646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1296F-EE3C-C144-916A-0E863F329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Knight </a:t>
            </a:r>
            <a:r>
              <a:rPr lang="pt-BR" b="1" dirty="0" err="1"/>
              <a:t>Lab</a:t>
            </a:r>
            <a:r>
              <a:rPr lang="pt-BR" b="1" dirty="0"/>
              <a:t> (</a:t>
            </a:r>
            <a:r>
              <a:rPr lang="pt-BR" b="1" dirty="0" err="1"/>
              <a:t>Northwestern</a:t>
            </a:r>
            <a:r>
              <a:rPr lang="pt-BR" b="1" dirty="0"/>
              <a:t> </a:t>
            </a:r>
            <a:r>
              <a:rPr lang="pt-BR" b="1" dirty="0" err="1"/>
              <a:t>University</a:t>
            </a:r>
            <a:r>
              <a:rPr lang="pt-BR" b="1" dirty="0"/>
              <a:t>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AB499F-600A-D240-9B37-EA311AAF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hlinkClick r:id="rId2"/>
              </a:rPr>
              <a:t>https://knightlab.northwestern.edu/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15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7AE84-9E0C-924A-AD9F-88DB42B7F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História &amp; Tecnologia: O </a:t>
            </a:r>
            <a:r>
              <a:rPr lang="pt-BR" b="1" dirty="0" err="1"/>
              <a:t>History</a:t>
            </a:r>
            <a:r>
              <a:rPr lang="pt-BR" b="1" dirty="0"/>
              <a:t> </a:t>
            </a:r>
            <a:r>
              <a:rPr lang="pt-BR" b="1" dirty="0" err="1"/>
              <a:t>Lab</a:t>
            </a:r>
            <a:r>
              <a:rPr lang="pt-BR" b="1" dirty="0"/>
              <a:t> - Alexandre </a:t>
            </a:r>
            <a:r>
              <a:rPr lang="pt-BR" b="1" dirty="0" err="1"/>
              <a:t>Moreli</a:t>
            </a:r>
            <a:r>
              <a:rPr lang="pt-BR" b="1" dirty="0"/>
              <a:t> (CPDOC/FGV), 2017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7A46CB-9AA3-7646-AA92-10195FD81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Objetivo: Ampliar acesso + Novas ferramentas</a:t>
            </a:r>
          </a:p>
          <a:p>
            <a:r>
              <a:rPr lang="pt-BR" sz="2800" dirty="0"/>
              <a:t>Uso tradicional da computação em História: História serial, quantitativa</a:t>
            </a:r>
          </a:p>
          <a:p>
            <a:r>
              <a:rPr lang="pt-BR" sz="2800" dirty="0" err="1"/>
              <a:t>History</a:t>
            </a:r>
            <a:r>
              <a:rPr lang="pt-BR" sz="2800" dirty="0"/>
              <a:t> </a:t>
            </a:r>
            <a:r>
              <a:rPr lang="pt-BR" sz="2800" dirty="0" err="1"/>
              <a:t>Lab</a:t>
            </a:r>
            <a:r>
              <a:rPr lang="pt-BR" sz="2800" dirty="0"/>
              <a:t>: </a:t>
            </a:r>
          </a:p>
          <a:p>
            <a:pPr lvl="1"/>
            <a:r>
              <a:rPr lang="pt-BR" sz="1800" dirty="0"/>
              <a:t>Não trabalham com dados numéricos</a:t>
            </a:r>
          </a:p>
          <a:p>
            <a:pPr lvl="1"/>
            <a:r>
              <a:rPr lang="pt-BR" sz="1800" dirty="0"/>
              <a:t>Nem busca por palavras ou combinação de palavras</a:t>
            </a:r>
          </a:p>
          <a:p>
            <a:r>
              <a:rPr lang="pt-BR" sz="2800" dirty="0"/>
              <a:t>Oferecer instrumentos para processar grandes quantidades de textos ou coleções</a:t>
            </a:r>
          </a:p>
        </p:txBody>
      </p:sp>
    </p:spTree>
    <p:extLst>
      <p:ext uri="{BB962C8B-B14F-4D97-AF65-F5344CB8AC3E}">
        <p14:creationId xmlns:p14="http://schemas.microsoft.com/office/powerpoint/2010/main" val="335409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7E45C-AF79-8F44-AFB2-44BAEFB6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História &amp; Tecnologia: O </a:t>
            </a:r>
            <a:r>
              <a:rPr lang="pt-BR" b="1" dirty="0" err="1"/>
              <a:t>History</a:t>
            </a:r>
            <a:r>
              <a:rPr lang="pt-BR" b="1" dirty="0"/>
              <a:t> </a:t>
            </a:r>
            <a:r>
              <a:rPr lang="pt-BR" b="1" dirty="0" err="1"/>
              <a:t>Lab</a:t>
            </a:r>
            <a:r>
              <a:rPr lang="pt-BR" b="1" dirty="0"/>
              <a:t> - Alexandre </a:t>
            </a:r>
            <a:r>
              <a:rPr lang="pt-BR" b="1" dirty="0" err="1"/>
              <a:t>Moreli</a:t>
            </a:r>
            <a:r>
              <a:rPr lang="pt-BR" b="1" dirty="0"/>
              <a:t> (CPDOC/FGV), 2017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64E8FD-D171-9B44-B083-FC36D09C8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4195526"/>
          </a:xfrm>
        </p:spPr>
        <p:txBody>
          <a:bodyPr>
            <a:normAutofit fontScale="92500" lnSpcReduction="20000"/>
          </a:bodyPr>
          <a:lstStyle/>
          <a:p>
            <a:r>
              <a:rPr lang="pt-BR" sz="2200" dirty="0"/>
              <a:t>Sete grandes coleções</a:t>
            </a:r>
          </a:p>
          <a:p>
            <a:pPr lvl="1"/>
            <a:r>
              <a:rPr lang="pt-BR" sz="1500" dirty="0"/>
              <a:t>Cinco dos </a:t>
            </a:r>
            <a:r>
              <a:rPr lang="pt-BR" sz="1500" dirty="0" err="1"/>
              <a:t>National</a:t>
            </a:r>
            <a:r>
              <a:rPr lang="pt-BR" sz="1500" dirty="0"/>
              <a:t> </a:t>
            </a:r>
            <a:r>
              <a:rPr lang="pt-BR" sz="1500" dirty="0" err="1"/>
              <a:t>Archives</a:t>
            </a:r>
            <a:r>
              <a:rPr lang="pt-BR" sz="1500" dirty="0"/>
              <a:t> (EUA)</a:t>
            </a:r>
          </a:p>
          <a:p>
            <a:pPr lvl="1"/>
            <a:r>
              <a:rPr lang="pt-BR" sz="1500" dirty="0"/>
              <a:t>Uma do </a:t>
            </a:r>
            <a:r>
              <a:rPr lang="pt-BR" sz="1500" dirty="0" err="1"/>
              <a:t>National</a:t>
            </a:r>
            <a:r>
              <a:rPr lang="pt-BR" sz="1500" dirty="0"/>
              <a:t> </a:t>
            </a:r>
            <a:r>
              <a:rPr lang="pt-BR" sz="1500" dirty="0" err="1"/>
              <a:t>Archives</a:t>
            </a:r>
            <a:r>
              <a:rPr lang="pt-BR" sz="1500" dirty="0"/>
              <a:t> (Reino Unido)</a:t>
            </a:r>
          </a:p>
          <a:p>
            <a:pPr lvl="1"/>
            <a:r>
              <a:rPr lang="pt-BR" sz="1500" dirty="0"/>
              <a:t>Uma do CPDOC-FGV (Chanceler Azeredo da Silveira)</a:t>
            </a:r>
          </a:p>
          <a:p>
            <a:r>
              <a:rPr lang="pt-BR" sz="2200" dirty="0"/>
              <a:t>Aprendizagem de Máquina (Modelagem de Tópicos)</a:t>
            </a:r>
          </a:p>
          <a:p>
            <a:r>
              <a:rPr lang="pt-BR" sz="2200" dirty="0"/>
              <a:t>Processamento de Linguagem Natural (Extração de Entidades)</a:t>
            </a:r>
          </a:p>
          <a:p>
            <a:r>
              <a:rPr lang="pt-BR" sz="2200" dirty="0"/>
              <a:t>Dezenas de Milhões de Páginas</a:t>
            </a:r>
          </a:p>
          <a:p>
            <a:r>
              <a:rPr lang="pt-BR" sz="2200" dirty="0"/>
              <a:t>Coesão, organicidade temática que a máquina produz</a:t>
            </a:r>
          </a:p>
          <a:p>
            <a:r>
              <a:rPr lang="pt-BR" sz="2200" dirty="0"/>
              <a:t>Ferramenta auxiliar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879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4A813-0038-5D43-81A6-A09AE48C4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História &amp; Tecnologia: O </a:t>
            </a:r>
            <a:r>
              <a:rPr lang="pt-BR" b="1" dirty="0" err="1"/>
              <a:t>History</a:t>
            </a:r>
            <a:r>
              <a:rPr lang="pt-BR" b="1" dirty="0"/>
              <a:t> </a:t>
            </a:r>
            <a:r>
              <a:rPr lang="pt-BR" b="1" dirty="0" err="1"/>
              <a:t>Lab</a:t>
            </a:r>
            <a:r>
              <a:rPr lang="pt-BR" b="1" dirty="0"/>
              <a:t> - Alexandre </a:t>
            </a:r>
            <a:r>
              <a:rPr lang="pt-BR" b="1" dirty="0" err="1"/>
              <a:t>Moreli</a:t>
            </a:r>
            <a:r>
              <a:rPr lang="pt-BR" b="1" dirty="0"/>
              <a:t> (CPDOC/FGV), 2017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DB2EB-F295-A147-B6E2-9A8E923DB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Modelos matemáticos, probabilísticos, estatísticos</a:t>
            </a:r>
          </a:p>
          <a:p>
            <a:r>
              <a:rPr lang="pt-BR" sz="2400" dirty="0"/>
              <a:t>Estrutura do texto</a:t>
            </a:r>
          </a:p>
          <a:p>
            <a:pPr lvl="1"/>
            <a:r>
              <a:rPr lang="pt-BR" sz="1600" dirty="0"/>
              <a:t>Incidência e frequência de palavras e como se relacionam (Aprendizado de Máquina)</a:t>
            </a:r>
          </a:p>
          <a:p>
            <a:pPr lvl="1"/>
            <a:r>
              <a:rPr lang="pt-BR" sz="1600" dirty="0"/>
              <a:t>A partir dessa análise matemática do texto, máquina oferece grupos coesos</a:t>
            </a:r>
          </a:p>
          <a:p>
            <a:pPr lvl="1"/>
            <a:r>
              <a:rPr lang="pt-BR" sz="1600" dirty="0"/>
              <a:t>Validados pelo historiador</a:t>
            </a:r>
          </a:p>
          <a:p>
            <a:r>
              <a:rPr lang="pt-BR" sz="2400" dirty="0"/>
              <a:t>Poupam muito trabalho</a:t>
            </a:r>
          </a:p>
          <a:p>
            <a:r>
              <a:rPr lang="pt-BR" sz="2400" dirty="0"/>
              <a:t>Organização de coleções sem indexação ou com indexações diferentes</a:t>
            </a:r>
          </a:p>
        </p:txBody>
      </p:sp>
    </p:spTree>
    <p:extLst>
      <p:ext uri="{BB962C8B-B14F-4D97-AF65-F5344CB8AC3E}">
        <p14:creationId xmlns:p14="http://schemas.microsoft.com/office/powerpoint/2010/main" val="318312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F5197-0037-4540-B41E-418A4058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História &amp; Tecnologia: O </a:t>
            </a:r>
            <a:r>
              <a:rPr lang="pt-BR" b="1" dirty="0" err="1"/>
              <a:t>History</a:t>
            </a:r>
            <a:r>
              <a:rPr lang="pt-BR" b="1" dirty="0"/>
              <a:t> </a:t>
            </a:r>
            <a:r>
              <a:rPr lang="pt-BR" b="1" dirty="0" err="1"/>
              <a:t>Lab</a:t>
            </a:r>
            <a:r>
              <a:rPr lang="pt-BR" b="1" dirty="0"/>
              <a:t> - Alexandre </a:t>
            </a:r>
            <a:r>
              <a:rPr lang="pt-BR" b="1" dirty="0" err="1"/>
              <a:t>Moreli</a:t>
            </a:r>
            <a:r>
              <a:rPr lang="pt-BR" b="1" dirty="0"/>
              <a:t> (CPDOC/FGV), 2017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4C45F0-2EC2-E34A-A466-9CE30332F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Outra experiência: Extração de entidades</a:t>
            </a:r>
          </a:p>
          <a:p>
            <a:r>
              <a:rPr lang="pt-BR" sz="2400" dirty="0"/>
              <a:t>Não usa métodos matemáticos</a:t>
            </a:r>
          </a:p>
          <a:p>
            <a:r>
              <a:rPr lang="pt-BR" sz="2400" dirty="0"/>
              <a:t>Semântica e sintática</a:t>
            </a:r>
          </a:p>
          <a:p>
            <a:r>
              <a:rPr lang="pt-BR" sz="2400" dirty="0"/>
              <a:t>Identificar que tipo de palavras estão nos documentos</a:t>
            </a:r>
          </a:p>
          <a:p>
            <a:r>
              <a:rPr lang="pt-BR" sz="2400" dirty="0"/>
              <a:t>Pessoas e lugares</a:t>
            </a:r>
          </a:p>
          <a:p>
            <a:pPr lvl="1"/>
            <a:r>
              <a:rPr lang="pt-BR" sz="1600" dirty="0" err="1"/>
              <a:t>Ex</a:t>
            </a:r>
            <a:r>
              <a:rPr lang="pt-BR" sz="1600" dirty="0"/>
              <a:t>: Getúlio Vargas (logradouro, instituição, pessoa...)</a:t>
            </a:r>
          </a:p>
          <a:p>
            <a:pPr lvl="1"/>
            <a:r>
              <a:rPr lang="pt-BR" sz="1600" dirty="0"/>
              <a:t>Análise sintático-semântica prévia do texto</a:t>
            </a:r>
          </a:p>
          <a:p>
            <a:pPr lvl="1"/>
            <a:r>
              <a:rPr lang="pt-BR" sz="1600" dirty="0"/>
              <a:t>Identificar em cada trecho a que se refere a expressão ("Getúlio Vargas")</a:t>
            </a:r>
          </a:p>
        </p:txBody>
      </p:sp>
    </p:spTree>
    <p:extLst>
      <p:ext uri="{BB962C8B-B14F-4D97-AF65-F5344CB8AC3E}">
        <p14:creationId xmlns:p14="http://schemas.microsoft.com/office/powerpoint/2010/main" val="148206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CD1B9-E36D-2C45-BE7E-92DE3F287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História &amp; Tecnologia: O </a:t>
            </a:r>
            <a:r>
              <a:rPr lang="pt-BR" b="1" dirty="0" err="1"/>
              <a:t>History</a:t>
            </a:r>
            <a:r>
              <a:rPr lang="pt-BR" b="1" dirty="0"/>
              <a:t> </a:t>
            </a:r>
            <a:r>
              <a:rPr lang="pt-BR" b="1" dirty="0" err="1"/>
              <a:t>Lab</a:t>
            </a:r>
            <a:r>
              <a:rPr lang="pt-BR" b="1" dirty="0"/>
              <a:t> - Alexandre </a:t>
            </a:r>
            <a:r>
              <a:rPr lang="pt-BR" b="1" dirty="0" err="1"/>
              <a:t>Moreli</a:t>
            </a:r>
            <a:r>
              <a:rPr lang="pt-BR" b="1" dirty="0"/>
              <a:t> (CPDOC/FGV), 2017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E1449D-F2EF-C846-B45B-B6680682B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3100" dirty="0"/>
              <a:t>“Não trabalhamos com hipótese da máquina substituir o trabalho do historiador, mas sim de ajuda-lo cada vez mais”</a:t>
            </a:r>
          </a:p>
          <a:p>
            <a:r>
              <a:rPr lang="pt-BR" sz="3100" dirty="0"/>
              <a:t>Exemplo: Impacto da Hemeroteca Digital</a:t>
            </a:r>
          </a:p>
          <a:p>
            <a:pPr lvl="1"/>
            <a:r>
              <a:rPr lang="pt-BR" sz="2100" dirty="0"/>
              <a:t>Apenas busca por palavras</a:t>
            </a:r>
          </a:p>
          <a:p>
            <a:r>
              <a:rPr lang="pt-BR" sz="3100" dirty="0"/>
              <a:t>Século XXI: profusão e fácil acesso à informação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hlinkClick r:id="rId2"/>
              </a:rPr>
              <a:t>http://history-lab.org/</a:t>
            </a:r>
            <a:endParaRPr lang="pt-BR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hlinkClick r:id="rId3"/>
              </a:rPr>
              <a:t>http://history-lab.org/analytics</a:t>
            </a:r>
            <a:r>
              <a:rPr lang="pt-BR" sz="280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hlinkClick r:id="rId4"/>
              </a:rPr>
              <a:t>http://diploglobe.declassification-engine.org/diploglobe/index-from-tags.html</a:t>
            </a:r>
            <a:r>
              <a:rPr lang="pt-BR" sz="280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hlinkClick r:id="rId5"/>
              </a:rPr>
              <a:t>http://diploglobe.declassification-engine.org/diploglobe/indexwithdrawn-from-to.html</a:t>
            </a:r>
            <a:endParaRPr lang="pt-BR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hlinkClick r:id="rId6"/>
              </a:rPr>
              <a:t>http://ajbc.io/projects/papers/ChaneyWallachConnellyBlei2016.pdf</a:t>
            </a:r>
            <a:r>
              <a:rPr lang="pt-B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684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B50C3-9A7A-1643-A98E-D578C23A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The </a:t>
            </a:r>
            <a:r>
              <a:rPr lang="pt-BR" b="1" dirty="0" err="1"/>
              <a:t>Programming</a:t>
            </a:r>
            <a:r>
              <a:rPr lang="pt-BR" b="1" dirty="0"/>
              <a:t> </a:t>
            </a:r>
            <a:r>
              <a:rPr lang="pt-BR" b="1" dirty="0" err="1"/>
              <a:t>Historian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ACE649-A720-E345-A861-DA47486F2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600" dirty="0"/>
              <a:t>Fundado em 2008 por William J. </a:t>
            </a:r>
            <a:r>
              <a:rPr lang="pt-BR" sz="3600" dirty="0" err="1"/>
              <a:t>Turkel</a:t>
            </a:r>
            <a:r>
              <a:rPr lang="pt-BR" sz="3600" dirty="0"/>
              <a:t> e Alan </a:t>
            </a:r>
            <a:r>
              <a:rPr lang="pt-BR" sz="3600" dirty="0" err="1"/>
              <a:t>MacEachern</a:t>
            </a:r>
            <a:r>
              <a:rPr lang="pt-BR" sz="3600" dirty="0"/>
              <a:t>. </a:t>
            </a:r>
          </a:p>
          <a:p>
            <a:pPr lvl="1"/>
            <a:r>
              <a:rPr lang="pt-BR" sz="2400" dirty="0"/>
              <a:t>Foco em Python </a:t>
            </a:r>
          </a:p>
          <a:p>
            <a:pPr lvl="1"/>
            <a:r>
              <a:rPr lang="pt-BR" sz="2400" i="1" dirty="0"/>
              <a:t>Network in </a:t>
            </a:r>
            <a:r>
              <a:rPr lang="pt-BR" sz="2400" i="1" dirty="0" err="1"/>
              <a:t>Canadian</a:t>
            </a:r>
            <a:r>
              <a:rPr lang="pt-BR" sz="2400" i="1" dirty="0"/>
              <a:t> </a:t>
            </a:r>
            <a:r>
              <a:rPr lang="pt-BR" sz="2400" i="1" dirty="0" err="1"/>
              <a:t>History</a:t>
            </a:r>
            <a:r>
              <a:rPr lang="pt-BR" sz="2400" i="1" dirty="0"/>
              <a:t> &amp; </a:t>
            </a:r>
            <a:r>
              <a:rPr lang="pt-BR" sz="2400" i="1" dirty="0" err="1"/>
              <a:t>Environment</a:t>
            </a:r>
            <a:r>
              <a:rPr lang="pt-BR" sz="2400" dirty="0"/>
              <a:t>(</a:t>
            </a:r>
            <a:r>
              <a:rPr lang="pt-BR" sz="2400" dirty="0" err="1"/>
              <a:t>NiCHE</a:t>
            </a:r>
            <a:r>
              <a:rPr lang="pt-BR" sz="2400" dirty="0"/>
              <a:t>): Projeto de “Infraestrutura digital”.</a:t>
            </a:r>
          </a:p>
          <a:p>
            <a:pPr lvl="1"/>
            <a:r>
              <a:rPr lang="pt-BR" sz="2400" dirty="0"/>
              <a:t>2012: Revista acadêmica de metodologia para historiadores digitais</a:t>
            </a:r>
          </a:p>
          <a:p>
            <a:pPr lvl="1"/>
            <a:r>
              <a:rPr lang="pt-BR" sz="2400" dirty="0"/>
              <a:t>2016: Espanhol; 2019: Francês; 2021: Português</a:t>
            </a:r>
          </a:p>
          <a:p>
            <a:pPr lvl="1"/>
            <a:r>
              <a:rPr lang="pt-BR" sz="2400" dirty="0">
                <a:hlinkClick r:id="rId2"/>
              </a:rPr>
              <a:t>https://programminghistorian.org/pt/licoes/</a:t>
            </a:r>
            <a:endParaRPr lang="pt-BR" sz="2400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7745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77AB7F-75DD-BE41-94FE-0F1DEF2C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Collaborative</a:t>
            </a:r>
            <a:r>
              <a:rPr lang="pt-BR" b="1" dirty="0"/>
              <a:t> for </a:t>
            </a:r>
            <a:r>
              <a:rPr lang="pt-BR" b="1" dirty="0" err="1"/>
              <a:t>Historical</a:t>
            </a:r>
            <a:r>
              <a:rPr lang="pt-BR" b="1" dirty="0"/>
              <a:t> </a:t>
            </a:r>
            <a:r>
              <a:rPr lang="pt-BR" b="1" dirty="0" err="1"/>
              <a:t>Information</a:t>
            </a:r>
            <a:r>
              <a:rPr lang="pt-BR" b="1" dirty="0"/>
              <a:t> </a:t>
            </a:r>
            <a:r>
              <a:rPr lang="pt-BR" b="1" dirty="0" err="1"/>
              <a:t>and</a:t>
            </a:r>
            <a:r>
              <a:rPr lang="pt-BR" b="1" dirty="0"/>
              <a:t> </a:t>
            </a:r>
            <a:r>
              <a:rPr lang="pt-BR" b="1" dirty="0" err="1"/>
              <a:t>Analysis</a:t>
            </a:r>
            <a:r>
              <a:rPr lang="pt-BR" b="1" dirty="0"/>
              <a:t> (CHIA, 2011)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FF1670-777B-8F47-8033-D0D1C94DC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hlinkClick r:id="rId2"/>
              </a:rPr>
              <a:t>http://www.chia.pitt.edu/</a:t>
            </a:r>
            <a:r>
              <a:rPr lang="pt-BR" sz="2800" dirty="0"/>
              <a:t> </a:t>
            </a:r>
          </a:p>
          <a:p>
            <a:r>
              <a:rPr lang="pt-BR" sz="2800" dirty="0"/>
              <a:t>Patrick Manning: "Big data in </a:t>
            </a:r>
            <a:r>
              <a:rPr lang="pt-BR" sz="2800" dirty="0" err="1"/>
              <a:t>history</a:t>
            </a:r>
            <a:r>
              <a:rPr lang="pt-BR" sz="2800" dirty="0"/>
              <a:t>" (2013)</a:t>
            </a:r>
          </a:p>
          <a:p>
            <a:r>
              <a:rPr lang="pt-BR" sz="2800" dirty="0">
                <a:hlinkClick r:id="rId3"/>
              </a:rPr>
              <a:t>https://www.scielo.br/j/rbh/a/Tt4qBvgjcxrQpdB66QccYtn/?lang=pt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97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73D3B-929C-8C42-86EE-24E7057DA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Roy </a:t>
            </a:r>
            <a:r>
              <a:rPr lang="pt-BR" b="1" dirty="0" err="1"/>
              <a:t>Rosenzweig</a:t>
            </a:r>
            <a:r>
              <a:rPr lang="pt-BR" b="1" dirty="0"/>
              <a:t> Center for </a:t>
            </a:r>
            <a:r>
              <a:rPr lang="pt-BR" b="1" dirty="0" err="1"/>
              <a:t>History</a:t>
            </a:r>
            <a:r>
              <a:rPr lang="pt-BR" b="1" dirty="0"/>
              <a:t> </a:t>
            </a:r>
            <a:r>
              <a:rPr lang="pt-BR" b="1" dirty="0" err="1"/>
              <a:t>and</a:t>
            </a:r>
            <a:r>
              <a:rPr lang="pt-BR" b="1" dirty="0"/>
              <a:t> New Media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D8FF79-A53F-6E48-8660-F33D1A65A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https://rrchnm.org/</a:t>
            </a:r>
            <a:endParaRPr lang="pt-BR" dirty="0"/>
          </a:p>
          <a:p>
            <a:r>
              <a:rPr lang="pt-BR" dirty="0">
                <a:hlinkClick r:id="rId3"/>
              </a:rPr>
              <a:t>https://rrchnm.org/what-we-do/</a:t>
            </a:r>
            <a:r>
              <a:rPr lang="pt-BR" dirty="0"/>
              <a:t> </a:t>
            </a:r>
          </a:p>
          <a:p>
            <a:r>
              <a:rPr lang="pt-BR" dirty="0">
                <a:hlinkClick r:id="rId4"/>
              </a:rPr>
              <a:t>https://rrchnm.org/category/projects/content/software/#projects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170692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573</Words>
  <Application>Microsoft Macintosh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Sitka Heading</vt:lpstr>
      <vt:lpstr>Source Sans Pro</vt:lpstr>
      <vt:lpstr>3DFloatVTI</vt:lpstr>
      <vt:lpstr>Repensando a pesquisa histórica na Era Digital</vt:lpstr>
      <vt:lpstr>História &amp; Tecnologia: O History Lab - Alexandre Moreli (CPDOC/FGV), 2017 </vt:lpstr>
      <vt:lpstr>História &amp; Tecnologia: O History Lab - Alexandre Moreli (CPDOC/FGV), 2017</vt:lpstr>
      <vt:lpstr>História &amp; Tecnologia: O History Lab - Alexandre Moreli (CPDOC/FGV), 2017</vt:lpstr>
      <vt:lpstr>História &amp; Tecnologia: O History Lab - Alexandre Moreli (CPDOC/FGV), 2017</vt:lpstr>
      <vt:lpstr>História &amp; Tecnologia: O History Lab - Alexandre Moreli (CPDOC/FGV), 2017</vt:lpstr>
      <vt:lpstr>The Programming Historian </vt:lpstr>
      <vt:lpstr>Collaborative for Historical Information and Analysis (CHIA, 2011) </vt:lpstr>
      <vt:lpstr>Roy Rosenzweig Center for History and New Media </vt:lpstr>
      <vt:lpstr>Knight Lab (Northwestern University)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Repensando a pesquisa histórica na Era Digital</dc:title>
  <dc:creator>Alexandre Fortes</dc:creator>
  <cp:lastModifiedBy>Alexandre Fortes</cp:lastModifiedBy>
  <cp:revision>8</cp:revision>
  <dcterms:created xsi:type="dcterms:W3CDTF">2021-10-14T15:22:42Z</dcterms:created>
  <dcterms:modified xsi:type="dcterms:W3CDTF">2021-10-14T15:42:50Z</dcterms:modified>
</cp:coreProperties>
</file>