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99" r:id="rId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en Bosman" initials="J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5D9CD5"/>
    <a:srgbClr val="428BCE"/>
    <a:srgbClr val="5195D3"/>
    <a:srgbClr val="69A4D9"/>
    <a:srgbClr val="FFFFFF"/>
    <a:srgbClr val="76ABDC"/>
    <a:srgbClr val="8EBAE2"/>
    <a:srgbClr val="CF3F3F"/>
    <a:srgbClr val="D8D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7478" autoAdjust="0"/>
  </p:normalViewPr>
  <p:slideViewPr>
    <p:cSldViewPr snapToGrid="0">
      <p:cViewPr varScale="1">
        <p:scale>
          <a:sx n="70" d="100"/>
          <a:sy n="70" d="100"/>
        </p:scale>
        <p:origin x="636" y="54"/>
      </p:cViewPr>
      <p:guideLst>
        <p:guide orient="horz" pos="2160"/>
        <p:guide pos="3840"/>
        <p:guide orient="horz" pos="9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5164"/>
    </p:cViewPr>
  </p:sorterViewPr>
  <p:notesViewPr>
    <p:cSldViewPr snapToGrid="0">
      <p:cViewPr varScale="1">
        <p:scale>
          <a:sx n="125" d="100"/>
          <a:sy n="125" d="100"/>
        </p:scale>
        <p:origin x="49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3C74846-5565-4C47-AF06-77D9E0DF3D8E}" type="datetimeFigureOut">
              <a:rPr lang="nl-NL" smtClean="0"/>
              <a:t>18-2-2021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67EE3E5-FEB7-4415-8E96-992E6BB53646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And </a:t>
            </a:r>
            <a:r>
              <a:rPr lang="nl-NL" dirty="0" err="1"/>
              <a:t>the</a:t>
            </a:r>
            <a:r>
              <a:rPr lang="nl-NL" dirty="0"/>
              <a:t> researcher has plenty open options </a:t>
            </a:r>
            <a:r>
              <a:rPr lang="nl-NL" dirty="0" err="1"/>
              <a:t>to</a:t>
            </a:r>
            <a:r>
              <a:rPr lang="nl-NL" dirty="0"/>
              <a:t> do </a:t>
            </a:r>
            <a:r>
              <a:rPr lang="nl-NL" dirty="0" err="1"/>
              <a:t>so</a:t>
            </a:r>
            <a:r>
              <a:rPr lang="nl-NL" dirty="0"/>
              <a:t>, </a:t>
            </a:r>
            <a:r>
              <a:rPr lang="nl-NL" dirty="0" err="1"/>
              <a:t>throughout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workflow, as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 </a:t>
            </a:r>
            <a:r>
              <a:rPr lang="nl-NL" dirty="0" err="1"/>
              <a:t>may</a:t>
            </a:r>
            <a:r>
              <a:rPr lang="nl-NL" dirty="0"/>
              <a:t> </a:t>
            </a:r>
            <a:r>
              <a:rPr lang="nl-NL" dirty="0" err="1"/>
              <a:t>clarify</a:t>
            </a:r>
            <a:r>
              <a:rPr lang="nl-NL" dirty="0"/>
              <a:t>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EE3E5-FEB7-4415-8E96-992E6BB5364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89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9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1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7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94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9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4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8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8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29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9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5F5B-DDB3-44A0-A925-C9D540EC4E1D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7237-AC69-416F-9D8D-54F10F4664B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69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s://aspredicted.org/" TargetMode="External"/><Relationship Id="rId21" Type="http://schemas.openxmlformats.org/officeDocument/2006/relationships/hyperlink" Target="https://www.gnu.org/software/mit-scheme/" TargetMode="External"/><Relationship Id="rId42" Type="http://schemas.openxmlformats.org/officeDocument/2006/relationships/hyperlink" Target="http://jupyter.org/" TargetMode="External"/><Relationship Id="rId47" Type="http://schemas.openxmlformats.org/officeDocument/2006/relationships/image" Target="../media/image11.png"/><Relationship Id="rId63" Type="http://schemas.openxmlformats.org/officeDocument/2006/relationships/hyperlink" Target="http://onsnetwork.org/" TargetMode="External"/><Relationship Id="rId68" Type="http://schemas.openxmlformats.org/officeDocument/2006/relationships/image" Target="../media/image24.png"/><Relationship Id="rId16" Type="http://schemas.openxmlformats.org/officeDocument/2006/relationships/hyperlink" Target="https://overleaf.com/" TargetMode="External"/><Relationship Id="rId11" Type="http://schemas.openxmlformats.org/officeDocument/2006/relationships/hyperlink" Target="https://osf.io/preprints/" TargetMode="External"/><Relationship Id="rId32" Type="http://schemas.openxmlformats.org/officeDocument/2006/relationships/image" Target="../media/image1.png"/><Relationship Id="rId37" Type="http://schemas.openxmlformats.org/officeDocument/2006/relationships/hyperlink" Target="http://dataverse.org/" TargetMode="External"/><Relationship Id="rId53" Type="http://schemas.openxmlformats.org/officeDocument/2006/relationships/hyperlink" Target="https://osf.io/" TargetMode="External"/><Relationship Id="rId58" Type="http://schemas.openxmlformats.org/officeDocument/2006/relationships/image" Target="../media/image18.png"/><Relationship Id="rId74" Type="http://schemas.openxmlformats.org/officeDocument/2006/relationships/hyperlink" Target="http://www.sherpa.ac.uk/romeo/" TargetMode="External"/><Relationship Id="rId79" Type="http://schemas.openxmlformats.org/officeDocument/2006/relationships/hyperlink" Target="http://doi.org/10.5281/zenodo.1147025" TargetMode="External"/><Relationship Id="rId5" Type="http://schemas.openxmlformats.org/officeDocument/2006/relationships/hyperlink" Target="https://figshare.com/" TargetMode="External"/><Relationship Id="rId61" Type="http://schemas.openxmlformats.org/officeDocument/2006/relationships/hyperlink" Target="http://plumanalytics.com/" TargetMode="External"/><Relationship Id="rId82" Type="http://schemas.openxmlformats.org/officeDocument/2006/relationships/image" Target="../media/image31.png"/><Relationship Id="rId19" Type="http://schemas.openxmlformats.org/officeDocument/2006/relationships/hyperlink" Target="https://openlabnotebooks.org/" TargetMode="External"/><Relationship Id="rId14" Type="http://schemas.openxmlformats.org/officeDocument/2006/relationships/hyperlink" Target="https://jupyter.org/" TargetMode="External"/><Relationship Id="rId22" Type="http://schemas.openxmlformats.org/officeDocument/2006/relationships/hyperlink" Target="https://datadryad.org/stash" TargetMode="External"/><Relationship Id="rId27" Type="http://schemas.openxmlformats.org/officeDocument/2006/relationships/hyperlink" Target="https://web.hypothes.is/" TargetMode="External"/><Relationship Id="rId30" Type="http://schemas.openxmlformats.org/officeDocument/2006/relationships/hyperlink" Target="https://riojournal.com/" TargetMode="External"/><Relationship Id="rId35" Type="http://schemas.openxmlformats.org/officeDocument/2006/relationships/image" Target="../media/image3.png"/><Relationship Id="rId43" Type="http://schemas.openxmlformats.org/officeDocument/2006/relationships/image" Target="../media/image8.png"/><Relationship Id="rId48" Type="http://schemas.openxmlformats.org/officeDocument/2006/relationships/image" Target="../media/image12.png"/><Relationship Id="rId56" Type="http://schemas.openxmlformats.org/officeDocument/2006/relationships/image" Target="../media/image17.png"/><Relationship Id="rId64" Type="http://schemas.openxmlformats.org/officeDocument/2006/relationships/image" Target="../media/image21.png"/><Relationship Id="rId69" Type="http://schemas.openxmlformats.org/officeDocument/2006/relationships/image" Target="../media/image25.png"/><Relationship Id="rId77" Type="http://schemas.openxmlformats.org/officeDocument/2006/relationships/hyperlink" Target="https://www.peerageofscience.org/" TargetMode="External"/><Relationship Id="rId8" Type="http://schemas.openxmlformats.org/officeDocument/2006/relationships/hyperlink" Target="https://doaj.org/" TargetMode="External"/><Relationship Id="rId51" Type="http://schemas.openxmlformats.org/officeDocument/2006/relationships/hyperlink" Target="http://biorxiv.org/" TargetMode="External"/><Relationship Id="rId72" Type="http://schemas.openxmlformats.org/officeDocument/2006/relationships/image" Target="../media/image27.png"/><Relationship Id="rId80" Type="http://schemas.openxmlformats.org/officeDocument/2006/relationships/hyperlink" Target="https://zenodo.org/deposit/1195648" TargetMode="External"/><Relationship Id="rId3" Type="http://schemas.openxmlformats.org/officeDocument/2006/relationships/hyperlink" Target="http://altmetrics.org/manifesto/" TargetMode="External"/><Relationship Id="rId12" Type="http://schemas.openxmlformats.org/officeDocument/2006/relationships/hyperlink" Target="https://arxiv.org/" TargetMode="External"/><Relationship Id="rId17" Type="http://schemas.openxmlformats.org/officeDocument/2006/relationships/hyperlink" Target="https://www.authorea.com/" TargetMode="External"/><Relationship Id="rId25" Type="http://schemas.openxmlformats.org/officeDocument/2006/relationships/hyperlink" Target="https://osf.io/registries" TargetMode="External"/><Relationship Id="rId33" Type="http://schemas.openxmlformats.org/officeDocument/2006/relationships/image" Target="../media/image2.jpeg"/><Relationship Id="rId38" Type="http://schemas.openxmlformats.org/officeDocument/2006/relationships/image" Target="../media/image5.png"/><Relationship Id="rId46" Type="http://schemas.openxmlformats.org/officeDocument/2006/relationships/image" Target="../media/image10.png"/><Relationship Id="rId59" Type="http://schemas.openxmlformats.org/officeDocument/2006/relationships/hyperlink" Target="https://impactstory.org/" TargetMode="External"/><Relationship Id="rId67" Type="http://schemas.openxmlformats.org/officeDocument/2006/relationships/image" Target="../media/image23.png"/><Relationship Id="rId20" Type="http://schemas.openxmlformats.org/officeDocument/2006/relationships/hyperlink" Target="https://github.com/" TargetMode="External"/><Relationship Id="rId41" Type="http://schemas.openxmlformats.org/officeDocument/2006/relationships/image" Target="../media/image7.png"/><Relationship Id="rId54" Type="http://schemas.openxmlformats.org/officeDocument/2006/relationships/image" Target="../media/image16.png"/><Relationship Id="rId62" Type="http://schemas.openxmlformats.org/officeDocument/2006/relationships/image" Target="../media/image20.png"/><Relationship Id="rId70" Type="http://schemas.openxmlformats.org/officeDocument/2006/relationships/image" Target="../media/image26.png"/><Relationship Id="rId75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" TargetMode="External"/><Relationship Id="rId15" Type="http://schemas.openxmlformats.org/officeDocument/2006/relationships/hyperlink" Target="https://cocalc.com/" TargetMode="External"/><Relationship Id="rId23" Type="http://schemas.openxmlformats.org/officeDocument/2006/relationships/hyperlink" Target="https://zenodo.org/" TargetMode="External"/><Relationship Id="rId28" Type="http://schemas.openxmlformats.org/officeDocument/2006/relationships/hyperlink" Target="https://thepund.it/" TargetMode="External"/><Relationship Id="rId36" Type="http://schemas.openxmlformats.org/officeDocument/2006/relationships/image" Target="../media/image4.png"/><Relationship Id="rId49" Type="http://schemas.openxmlformats.org/officeDocument/2006/relationships/image" Target="../media/image13.png"/><Relationship Id="rId57" Type="http://schemas.openxmlformats.org/officeDocument/2006/relationships/hyperlink" Target="http://riojournal.com/" TargetMode="External"/><Relationship Id="rId10" Type="http://schemas.openxmlformats.org/officeDocument/2006/relationships/hyperlink" Target="https://f1000.com/" TargetMode="External"/><Relationship Id="rId31" Type="http://schemas.openxmlformats.org/officeDocument/2006/relationships/hyperlink" Target="https://www.altmetric.com/" TargetMode="External"/><Relationship Id="rId44" Type="http://schemas.openxmlformats.org/officeDocument/2006/relationships/image" Target="../media/image9.png"/><Relationship Id="rId52" Type="http://schemas.openxmlformats.org/officeDocument/2006/relationships/image" Target="../media/image15.png"/><Relationship Id="rId60" Type="http://schemas.openxmlformats.org/officeDocument/2006/relationships/image" Target="../media/image19.png"/><Relationship Id="rId65" Type="http://schemas.openxmlformats.org/officeDocument/2006/relationships/hyperlink" Target="https://www.scienceopen.com/" TargetMode="External"/><Relationship Id="rId73" Type="http://schemas.openxmlformats.org/officeDocument/2006/relationships/hyperlink" Target="https://101innovations.wordpress.com/" TargetMode="External"/><Relationship Id="rId78" Type="http://schemas.openxmlformats.org/officeDocument/2006/relationships/image" Target="../media/image30.png"/><Relationship Id="rId81" Type="http://schemas.openxmlformats.org/officeDocument/2006/relationships/hyperlink" Target="http://thepund.it/" TargetMode="External"/><Relationship Id="rId4" Type="http://schemas.openxmlformats.org/officeDocument/2006/relationships/hyperlink" Target="https://twitter.com/" TargetMode="External"/><Relationship Id="rId9" Type="http://schemas.openxmlformats.org/officeDocument/2006/relationships/hyperlink" Target="https://pubpeer.com/" TargetMode="External"/><Relationship Id="rId13" Type="http://schemas.openxmlformats.org/officeDocument/2006/relationships/hyperlink" Target="https://www.biorxiv.org/" TargetMode="External"/><Relationship Id="rId18" Type="http://schemas.openxmlformats.org/officeDocument/2006/relationships/hyperlink" Target="https://www.protocols.io/" TargetMode="External"/><Relationship Id="rId39" Type="http://schemas.openxmlformats.org/officeDocument/2006/relationships/image" Target="../media/image6.png"/><Relationship Id="rId34" Type="http://schemas.openxmlformats.org/officeDocument/2006/relationships/hyperlink" Target="http://datadryad.org/" TargetMode="External"/><Relationship Id="rId50" Type="http://schemas.openxmlformats.org/officeDocument/2006/relationships/image" Target="../media/image14.png"/><Relationship Id="rId55" Type="http://schemas.openxmlformats.org/officeDocument/2006/relationships/hyperlink" Target="https://www.overleaf.com/" TargetMode="External"/><Relationship Id="rId76" Type="http://schemas.openxmlformats.org/officeDocument/2006/relationships/image" Target="../media/image29.png"/><Relationship Id="rId7" Type="http://schemas.openxmlformats.org/officeDocument/2006/relationships/hyperlink" Target="https://v2.sherpa.ac.uk/opendoar/" TargetMode="External"/><Relationship Id="rId71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29" Type="http://schemas.openxmlformats.org/officeDocument/2006/relationships/hyperlink" Target="https://www.zotero.org/" TargetMode="External"/><Relationship Id="rId24" Type="http://schemas.openxmlformats.org/officeDocument/2006/relationships/hyperlink" Target="https://dataverse.org/" TargetMode="External"/><Relationship Id="rId40" Type="http://schemas.openxmlformats.org/officeDocument/2006/relationships/hyperlink" Target="https://openaccess.mpg.de/Berlin-Declaration" TargetMode="External"/><Relationship Id="rId45" Type="http://schemas.openxmlformats.org/officeDocument/2006/relationships/hyperlink" Target="https://cos.io/prereg/" TargetMode="External"/><Relationship Id="rId66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rkel 18"/>
          <p:cNvSpPr>
            <a:spLocks noChangeAspect="1"/>
          </p:cNvSpPr>
          <p:nvPr/>
        </p:nvSpPr>
        <p:spPr>
          <a:xfrm>
            <a:off x="4608082" y="5814956"/>
            <a:ext cx="1080000" cy="108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CF3F3F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Cirkel 2"/>
          <p:cNvSpPr>
            <a:spLocks noChangeAspect="1"/>
          </p:cNvSpPr>
          <p:nvPr/>
        </p:nvSpPr>
        <p:spPr>
          <a:xfrm>
            <a:off x="558082" y="1764956"/>
            <a:ext cx="9180000" cy="918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BA6E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Cirkel 4"/>
          <p:cNvSpPr>
            <a:spLocks noChangeAspect="1"/>
          </p:cNvSpPr>
          <p:nvPr/>
        </p:nvSpPr>
        <p:spPr>
          <a:xfrm>
            <a:off x="828082" y="2034956"/>
            <a:ext cx="8640000" cy="86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66B38C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Cirkel 5"/>
          <p:cNvSpPr>
            <a:spLocks noChangeAspect="1"/>
          </p:cNvSpPr>
          <p:nvPr/>
        </p:nvSpPr>
        <p:spPr>
          <a:xfrm>
            <a:off x="1098082" y="2304956"/>
            <a:ext cx="8100000" cy="810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66B38C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Cirkel 6"/>
          <p:cNvSpPr>
            <a:spLocks noChangeAspect="1"/>
          </p:cNvSpPr>
          <p:nvPr/>
        </p:nvSpPr>
        <p:spPr>
          <a:xfrm>
            <a:off x="1368082" y="2574956"/>
            <a:ext cx="7560000" cy="756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E4A26E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Cirkel 7"/>
          <p:cNvSpPr>
            <a:spLocks noChangeAspect="1"/>
          </p:cNvSpPr>
          <p:nvPr/>
        </p:nvSpPr>
        <p:spPr>
          <a:xfrm>
            <a:off x="1638082" y="2844956"/>
            <a:ext cx="7020000" cy="702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E4A26E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Cirkel 8"/>
          <p:cNvSpPr>
            <a:spLocks noChangeAspect="1"/>
          </p:cNvSpPr>
          <p:nvPr/>
        </p:nvSpPr>
        <p:spPr>
          <a:xfrm>
            <a:off x="1908082" y="3114956"/>
            <a:ext cx="6480000" cy="648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E4A26E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Cirkel 9"/>
          <p:cNvSpPr>
            <a:spLocks noChangeAspect="1"/>
          </p:cNvSpPr>
          <p:nvPr/>
        </p:nvSpPr>
        <p:spPr>
          <a:xfrm>
            <a:off x="2178082" y="3384956"/>
            <a:ext cx="5940000" cy="59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E4A26E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Cirkel 10"/>
          <p:cNvSpPr>
            <a:spLocks noChangeAspect="1"/>
          </p:cNvSpPr>
          <p:nvPr/>
        </p:nvSpPr>
        <p:spPr>
          <a:xfrm>
            <a:off x="2448082" y="3654956"/>
            <a:ext cx="5400000" cy="540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7EBCBC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2" name="Cirkel 11"/>
          <p:cNvSpPr>
            <a:spLocks noChangeAspect="1"/>
          </p:cNvSpPr>
          <p:nvPr/>
        </p:nvSpPr>
        <p:spPr>
          <a:xfrm>
            <a:off x="2718082" y="3924956"/>
            <a:ext cx="4860000" cy="486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7EBCBC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Cirkel 12"/>
          <p:cNvSpPr>
            <a:spLocks noChangeAspect="1"/>
          </p:cNvSpPr>
          <p:nvPr/>
        </p:nvSpPr>
        <p:spPr>
          <a:xfrm>
            <a:off x="2988082" y="4194956"/>
            <a:ext cx="4320000" cy="432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D8AB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Cirkel 13"/>
          <p:cNvSpPr>
            <a:spLocks noChangeAspect="1"/>
          </p:cNvSpPr>
          <p:nvPr/>
        </p:nvSpPr>
        <p:spPr>
          <a:xfrm>
            <a:off x="3258082" y="4464956"/>
            <a:ext cx="3780000" cy="378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D8AB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Cirkel 14"/>
          <p:cNvSpPr>
            <a:spLocks noChangeAspect="1"/>
          </p:cNvSpPr>
          <p:nvPr/>
        </p:nvSpPr>
        <p:spPr>
          <a:xfrm>
            <a:off x="3528082" y="4734956"/>
            <a:ext cx="3240000" cy="32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D8AB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Cirkel 15"/>
          <p:cNvSpPr>
            <a:spLocks noChangeAspect="1"/>
          </p:cNvSpPr>
          <p:nvPr/>
        </p:nvSpPr>
        <p:spPr>
          <a:xfrm>
            <a:off x="3798082" y="5004956"/>
            <a:ext cx="2700000" cy="270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D8AB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Cirkel 16"/>
          <p:cNvSpPr>
            <a:spLocks noChangeAspect="1"/>
          </p:cNvSpPr>
          <p:nvPr/>
        </p:nvSpPr>
        <p:spPr>
          <a:xfrm>
            <a:off x="4068082" y="5274956"/>
            <a:ext cx="2160000" cy="216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D8D8AB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Cirkel 17"/>
          <p:cNvSpPr>
            <a:spLocks noChangeAspect="1"/>
          </p:cNvSpPr>
          <p:nvPr/>
        </p:nvSpPr>
        <p:spPr>
          <a:xfrm>
            <a:off x="4338082" y="5544956"/>
            <a:ext cx="1620000" cy="1620000"/>
          </a:xfrm>
          <a:prstGeom prst="pie">
            <a:avLst>
              <a:gd name="adj1" fmla="val 10800000"/>
              <a:gd name="adj2" fmla="val 16200000"/>
            </a:avLst>
          </a:prstGeom>
          <a:solidFill>
            <a:srgbClr val="CF3F3F"/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Cirkel 19"/>
          <p:cNvSpPr>
            <a:spLocks noChangeAspect="1"/>
          </p:cNvSpPr>
          <p:nvPr/>
        </p:nvSpPr>
        <p:spPr>
          <a:xfrm>
            <a:off x="4878082" y="6084956"/>
            <a:ext cx="540000" cy="54000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bg1">
              <a:lumMod val="75000"/>
            </a:schemeClr>
          </a:solidFill>
          <a:ln w="63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 rot="18927246">
            <a:off x="1544843" y="2992102"/>
            <a:ext cx="1048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evaluation</a:t>
            </a:r>
            <a:endParaRPr lang="nl-NL" sz="1400" dirty="0"/>
          </a:p>
        </p:txBody>
      </p:sp>
      <p:sp>
        <p:nvSpPr>
          <p:cNvPr id="23" name="Tekstvak 22"/>
          <p:cNvSpPr txBox="1"/>
          <p:nvPr/>
        </p:nvSpPr>
        <p:spPr>
          <a:xfrm rot="18865076">
            <a:off x="1708873" y="3322761"/>
            <a:ext cx="1299590" cy="307777"/>
          </a:xfrm>
          <a:prstGeom prst="rect">
            <a:avLst/>
          </a:prstGeom>
          <a:solidFill>
            <a:srgbClr val="66B38C"/>
          </a:solidFill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disseminating</a:t>
            </a:r>
            <a:endParaRPr lang="nl-NL" sz="1400" dirty="0"/>
          </a:p>
        </p:txBody>
      </p:sp>
      <p:sp>
        <p:nvSpPr>
          <p:cNvPr id="25" name="Tekstvak 24"/>
          <p:cNvSpPr txBox="1"/>
          <p:nvPr/>
        </p:nvSpPr>
        <p:spPr>
          <a:xfrm rot="18927246">
            <a:off x="2256468" y="3851074"/>
            <a:ext cx="1230359" cy="307777"/>
          </a:xfrm>
          <a:prstGeom prst="rect">
            <a:avLst/>
          </a:prstGeom>
          <a:solidFill>
            <a:srgbClr val="E4A26E"/>
          </a:solidFill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publishing</a:t>
            </a:r>
            <a:endParaRPr lang="nl-NL" sz="1400" dirty="0"/>
          </a:p>
        </p:txBody>
      </p:sp>
      <p:sp>
        <p:nvSpPr>
          <p:cNvPr id="26" name="Tekstvak 25"/>
          <p:cNvSpPr txBox="1"/>
          <p:nvPr/>
        </p:nvSpPr>
        <p:spPr>
          <a:xfrm rot="18927246">
            <a:off x="3047941" y="4438796"/>
            <a:ext cx="926857" cy="307777"/>
          </a:xfrm>
          <a:prstGeom prst="rect">
            <a:avLst/>
          </a:prstGeom>
          <a:solidFill>
            <a:srgbClr val="7EBCBC"/>
          </a:solidFill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writing</a:t>
            </a:r>
            <a:endParaRPr lang="nl-NL" sz="1400" dirty="0"/>
          </a:p>
        </p:txBody>
      </p:sp>
      <p:sp>
        <p:nvSpPr>
          <p:cNvPr id="27" name="Tekstvak 26"/>
          <p:cNvSpPr txBox="1"/>
          <p:nvPr/>
        </p:nvSpPr>
        <p:spPr>
          <a:xfrm rot="18927246">
            <a:off x="3677721" y="5016855"/>
            <a:ext cx="770375" cy="307777"/>
          </a:xfrm>
          <a:prstGeom prst="rect">
            <a:avLst/>
          </a:prstGeom>
          <a:solidFill>
            <a:srgbClr val="D8D8AB"/>
          </a:solidFill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analysis</a:t>
            </a:r>
            <a:endParaRPr lang="nl-NL" sz="1400" dirty="0"/>
          </a:p>
        </p:txBody>
      </p:sp>
      <p:sp>
        <p:nvSpPr>
          <p:cNvPr id="21" name="Tekstvak 20"/>
          <p:cNvSpPr txBox="1"/>
          <p:nvPr/>
        </p:nvSpPr>
        <p:spPr>
          <a:xfrm>
            <a:off x="5009349" y="1679649"/>
            <a:ext cx="58958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adding alternative evaluation, e.g. </a:t>
            </a:r>
            <a:r>
              <a:rPr lang="nl-NL"/>
              <a:t>with</a:t>
            </a:r>
            <a:r>
              <a:rPr lang="nl-NL" sz="1600" smtClean="0"/>
              <a:t>. </a:t>
            </a:r>
            <a:r>
              <a:rPr lang="nl-NL" sz="1600" dirty="0">
                <a:hlinkClick r:id="rId3"/>
              </a:rPr>
              <a:t>altmetrics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communicating through social media, e.g </a:t>
            </a:r>
            <a:r>
              <a:rPr lang="nl-NL" dirty="0" smtClean="0">
                <a:hlinkClick r:id="rId4"/>
              </a:rPr>
              <a:t>Twitter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posters &amp; presentations, e.g. at </a:t>
            </a:r>
            <a:r>
              <a:rPr lang="nl-NL" dirty="0" smtClean="0">
                <a:hlinkClick r:id="rId5"/>
              </a:rPr>
              <a:t>FigShare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using open licenses, e.g. </a:t>
            </a:r>
            <a:r>
              <a:rPr lang="nl-NL" dirty="0" smtClean="0">
                <a:hlinkClick r:id="rId6"/>
              </a:rPr>
              <a:t>Creative </a:t>
            </a:r>
            <a:r>
              <a:rPr lang="nl-NL" dirty="0">
                <a:hlinkClick r:id="rId6"/>
              </a:rPr>
              <a:t>Commons </a:t>
            </a:r>
            <a:r>
              <a:rPr lang="nl-NL" dirty="0"/>
              <a:t>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</a:t>
            </a:r>
            <a:r>
              <a:rPr lang="nl-NL" dirty="0" smtClean="0"/>
              <a:t>elf archiving in</a:t>
            </a:r>
            <a:r>
              <a:rPr lang="nl-NL" dirty="0" smtClean="0"/>
              <a:t> </a:t>
            </a:r>
            <a:r>
              <a:rPr lang="nl-NL" dirty="0" smtClean="0">
                <a:hlinkClick r:id="rId7"/>
              </a:rPr>
              <a:t>archives </a:t>
            </a:r>
            <a:r>
              <a:rPr lang="nl-NL" dirty="0" smtClean="0"/>
              <a:t>or publishing on </a:t>
            </a:r>
            <a:r>
              <a:rPr lang="nl-NL" dirty="0" smtClean="0">
                <a:hlinkClick r:id="rId8"/>
              </a:rPr>
              <a:t>Open journals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using open peer review, e.g. </a:t>
            </a:r>
            <a:r>
              <a:rPr lang="nl-NL" dirty="0" smtClean="0"/>
              <a:t>at </a:t>
            </a:r>
            <a:r>
              <a:rPr lang="nl-NL" dirty="0">
                <a:hlinkClick r:id="rId9"/>
              </a:rPr>
              <a:t>PubPeer</a:t>
            </a:r>
            <a:r>
              <a:rPr lang="nl-NL" dirty="0"/>
              <a:t> o </a:t>
            </a:r>
            <a:r>
              <a:rPr lang="nl-NL" dirty="0">
                <a:hlinkClick r:id="rId10"/>
              </a:rPr>
              <a:t>F1000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preprints, e.g. at </a:t>
            </a:r>
            <a:r>
              <a:rPr lang="nl-NL" dirty="0" smtClean="0">
                <a:hlinkClick r:id="rId11"/>
              </a:rPr>
              <a:t>OSFpreprint</a:t>
            </a:r>
            <a:r>
              <a:rPr lang="nl-NL" dirty="0" smtClean="0"/>
              <a:t>, </a:t>
            </a:r>
            <a:r>
              <a:rPr lang="nl-NL" dirty="0">
                <a:hlinkClick r:id="rId12"/>
              </a:rPr>
              <a:t>arXiv</a:t>
            </a:r>
            <a:r>
              <a:rPr lang="nl-NL" dirty="0"/>
              <a:t> o </a:t>
            </a:r>
            <a:r>
              <a:rPr lang="nl-NL" dirty="0" smtClean="0">
                <a:hlinkClick r:id="rId13"/>
              </a:rPr>
              <a:t>biorXiv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using actionable formats, e.g. with </a:t>
            </a:r>
            <a:r>
              <a:rPr lang="nl-NL" dirty="0" smtClean="0">
                <a:hlinkClick r:id="rId14"/>
              </a:rPr>
              <a:t>Jupyter</a:t>
            </a:r>
            <a:r>
              <a:rPr lang="nl-NL" dirty="0" smtClean="0"/>
              <a:t> </a:t>
            </a:r>
            <a:r>
              <a:rPr lang="nl-NL" dirty="0"/>
              <a:t>o </a:t>
            </a:r>
            <a:r>
              <a:rPr lang="nl-NL" dirty="0">
                <a:hlinkClick r:id="rId15"/>
              </a:rPr>
              <a:t>CoCalc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open XML-drafting, e.g. at </a:t>
            </a:r>
            <a:r>
              <a:rPr lang="nl-NL" dirty="0" smtClean="0">
                <a:hlinkClick r:id="rId16"/>
              </a:rPr>
              <a:t>Overleaf</a:t>
            </a:r>
            <a:r>
              <a:rPr lang="nl-NL" dirty="0" smtClean="0"/>
              <a:t> </a:t>
            </a:r>
            <a:r>
              <a:rPr lang="nl-NL" dirty="0"/>
              <a:t>o </a:t>
            </a:r>
            <a:r>
              <a:rPr lang="nl-NL" dirty="0">
                <a:hlinkClick r:id="rId17"/>
              </a:rPr>
              <a:t>Authorea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protocols &amp; </a:t>
            </a:r>
            <a:r>
              <a:rPr lang="nl-NL" dirty="0" smtClean="0"/>
              <a:t>workflows, </a:t>
            </a:r>
            <a:r>
              <a:rPr lang="nl-NL" dirty="0"/>
              <a:t>e.g. at </a:t>
            </a:r>
            <a:r>
              <a:rPr lang="nl-NL" dirty="0" smtClean="0">
                <a:hlinkClick r:id="rId18"/>
              </a:rPr>
              <a:t>Protocols.io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notebooks, e.g. at </a:t>
            </a:r>
            <a:r>
              <a:rPr lang="nl-NL" sz="1600" dirty="0" smtClean="0">
                <a:hlinkClick r:id="rId19"/>
              </a:rPr>
              <a:t>OpenLabNotebook</a:t>
            </a:r>
            <a:endParaRPr lang="nl-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code, e.g. at </a:t>
            </a:r>
            <a:r>
              <a:rPr lang="nl-NL" sz="1700" dirty="0" smtClean="0">
                <a:hlinkClick r:id="rId20"/>
              </a:rPr>
              <a:t>GitHub</a:t>
            </a:r>
            <a:r>
              <a:rPr lang="nl-NL" sz="1700" dirty="0" smtClean="0"/>
              <a:t> licensing </a:t>
            </a:r>
            <a:r>
              <a:rPr lang="nl-NL" sz="1700" dirty="0">
                <a:hlinkClick r:id="rId21"/>
              </a:rPr>
              <a:t>GNU/MIT</a:t>
            </a:r>
            <a:endParaRPr lang="nl-NL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data, e.g. at </a:t>
            </a:r>
            <a:r>
              <a:rPr lang="nl-NL" dirty="0" smtClean="0">
                <a:hlinkClick r:id="rId22"/>
              </a:rPr>
              <a:t>Dryad</a:t>
            </a:r>
            <a:r>
              <a:rPr lang="nl-NL" dirty="0"/>
              <a:t>, </a:t>
            </a:r>
            <a:r>
              <a:rPr lang="nl-NL" dirty="0">
                <a:hlinkClick r:id="rId23"/>
              </a:rPr>
              <a:t>Zenodo</a:t>
            </a:r>
            <a:r>
              <a:rPr lang="nl-NL" dirty="0"/>
              <a:t> o </a:t>
            </a:r>
            <a:r>
              <a:rPr lang="nl-NL" dirty="0">
                <a:hlinkClick r:id="rId24"/>
              </a:rPr>
              <a:t>Dataverse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pre-registering, e.g. </a:t>
            </a:r>
            <a:r>
              <a:rPr lang="nl-NL" dirty="0" smtClean="0"/>
              <a:t>at </a:t>
            </a:r>
            <a:r>
              <a:rPr lang="nl-NL" dirty="0" smtClean="0">
                <a:hlinkClick r:id="rId25"/>
              </a:rPr>
              <a:t>OSFregistry</a:t>
            </a:r>
            <a:r>
              <a:rPr lang="nl-NL" dirty="0" smtClean="0"/>
              <a:t> </a:t>
            </a:r>
            <a:r>
              <a:rPr lang="nl-NL" dirty="0"/>
              <a:t>o </a:t>
            </a:r>
            <a:r>
              <a:rPr lang="nl-NL" dirty="0">
                <a:hlinkClick r:id="rId26"/>
              </a:rPr>
              <a:t>AsPredicted</a:t>
            </a:r>
            <a:r>
              <a:rPr lang="nl-N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commenting openly, e.g. with </a:t>
            </a:r>
            <a:r>
              <a:rPr lang="nl-NL" sz="1700" dirty="0" smtClean="0">
                <a:hlinkClick r:id="rId27"/>
              </a:rPr>
              <a:t>Hypothes.is</a:t>
            </a:r>
            <a:r>
              <a:rPr lang="nl-NL" sz="1700" dirty="0" smtClean="0"/>
              <a:t> </a:t>
            </a:r>
            <a:r>
              <a:rPr lang="nl-NL" sz="1700" dirty="0"/>
              <a:t>o </a:t>
            </a:r>
            <a:r>
              <a:rPr lang="nl-NL" sz="1700" dirty="0">
                <a:hlinkClick r:id="rId28"/>
              </a:rPr>
              <a:t>Pund.it</a:t>
            </a:r>
            <a:endParaRPr lang="nl-NL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using shared reference libraries, e.g. with </a:t>
            </a:r>
            <a:r>
              <a:rPr lang="nl-NL" dirty="0" smtClean="0">
                <a:hlinkClick r:id="rId29"/>
              </a:rPr>
              <a:t>Zotero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sharing (grant) </a:t>
            </a:r>
            <a:r>
              <a:rPr lang="nl-NL" dirty="0" smtClean="0"/>
              <a:t>proposals, e.g. with </a:t>
            </a:r>
            <a:r>
              <a:rPr lang="nl-NL" dirty="0" smtClean="0">
                <a:hlinkClick r:id="rId30"/>
              </a:rPr>
              <a:t>RIO </a:t>
            </a:r>
            <a:r>
              <a:rPr lang="nl-NL" dirty="0">
                <a:hlinkClick r:id="rId30"/>
              </a:rPr>
              <a:t>Journal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 rot="18927246">
            <a:off x="4413837" y="5816020"/>
            <a:ext cx="768052" cy="276999"/>
          </a:xfrm>
          <a:prstGeom prst="rect">
            <a:avLst/>
          </a:prstGeom>
          <a:solidFill>
            <a:srgbClr val="CF3F3F"/>
          </a:solidFill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research</a:t>
            </a:r>
            <a:endParaRPr lang="nl-NL" sz="1200" dirty="0"/>
          </a:p>
        </p:txBody>
      </p:sp>
      <p:pic>
        <p:nvPicPr>
          <p:cNvPr id="29" name="Afbeelding 28">
            <a:hlinkClick r:id="rId31"/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781" y="1764956"/>
            <a:ext cx="241222" cy="235689"/>
          </a:xfrm>
          <a:prstGeom prst="rect">
            <a:avLst/>
          </a:prstGeom>
        </p:spPr>
      </p:pic>
      <p:pic>
        <p:nvPicPr>
          <p:cNvPr id="30" name="Afbeelding 29">
            <a:hlinkClick r:id="rId27"/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104" y="5605813"/>
            <a:ext cx="196781" cy="222363"/>
          </a:xfrm>
          <a:prstGeom prst="rect">
            <a:avLst/>
          </a:prstGeom>
        </p:spPr>
      </p:pic>
      <p:pic>
        <p:nvPicPr>
          <p:cNvPr id="31" name="Afbeelding 30">
            <a:hlinkClick r:id="rId34"/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691" y="5029016"/>
            <a:ext cx="412343" cy="230476"/>
          </a:xfrm>
          <a:prstGeom prst="rect">
            <a:avLst/>
          </a:prstGeom>
        </p:spPr>
      </p:pic>
      <p:pic>
        <p:nvPicPr>
          <p:cNvPr id="32" name="Afbeelding 31">
            <a:hlinkClick r:id="rId23"/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990" y="5034222"/>
            <a:ext cx="601835" cy="240734"/>
          </a:xfrm>
          <a:prstGeom prst="rect">
            <a:avLst/>
          </a:prstGeom>
        </p:spPr>
      </p:pic>
      <p:pic>
        <p:nvPicPr>
          <p:cNvPr id="34" name="Afbeelding 33">
            <a:hlinkClick r:id="rId37"/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2396" y="4969853"/>
            <a:ext cx="401779" cy="401779"/>
          </a:xfrm>
          <a:prstGeom prst="rect">
            <a:avLst/>
          </a:prstGeom>
        </p:spPr>
      </p:pic>
      <p:pic>
        <p:nvPicPr>
          <p:cNvPr id="35" name="Afbeelding 34">
            <a:hlinkClick r:id="rId5"/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303">
            <a:off x="10652492" y="2284732"/>
            <a:ext cx="238313" cy="237736"/>
          </a:xfrm>
          <a:prstGeom prst="rect">
            <a:avLst/>
          </a:prstGeom>
        </p:spPr>
      </p:pic>
      <p:pic>
        <p:nvPicPr>
          <p:cNvPr id="38" name="Afbeelding 37">
            <a:hlinkClick r:id="rId40"/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283" y="2859865"/>
            <a:ext cx="188004" cy="188004"/>
          </a:xfrm>
          <a:prstGeom prst="rect">
            <a:avLst/>
          </a:prstGeom>
        </p:spPr>
      </p:pic>
      <p:pic>
        <p:nvPicPr>
          <p:cNvPr id="39" name="Afbeelding 38">
            <a:hlinkClick r:id="rId42"/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51" y="3651526"/>
            <a:ext cx="287864" cy="287864"/>
          </a:xfrm>
          <a:prstGeom prst="rect">
            <a:avLst/>
          </a:prstGeom>
        </p:spPr>
      </p:pic>
      <p:pic>
        <p:nvPicPr>
          <p:cNvPr id="40" name="Afbeelding 39">
            <a:hlinkClick r:id="rId29"/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405" y="5880720"/>
            <a:ext cx="205716" cy="205716"/>
          </a:xfrm>
          <a:prstGeom prst="rect">
            <a:avLst/>
          </a:prstGeom>
        </p:spPr>
      </p:pic>
      <p:pic>
        <p:nvPicPr>
          <p:cNvPr id="42" name="Afbeelding 41">
            <a:hlinkClick r:id="rId45"/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026" y="5318798"/>
            <a:ext cx="214965" cy="214965"/>
          </a:xfrm>
          <a:prstGeom prst="rect">
            <a:avLst/>
          </a:prstGeom>
        </p:spPr>
      </p:pic>
      <p:pic>
        <p:nvPicPr>
          <p:cNvPr id="43" name="Afbeelding 42">
            <a:hlinkClick r:id="rId26"/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450" y="5337283"/>
            <a:ext cx="186446" cy="186446"/>
          </a:xfrm>
          <a:prstGeom prst="rect">
            <a:avLst/>
          </a:prstGeom>
        </p:spPr>
      </p:pic>
      <p:pic>
        <p:nvPicPr>
          <p:cNvPr id="44" name="Afbeelding 43">
            <a:hlinkClick r:id="rId6"/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326" y="2574474"/>
            <a:ext cx="227845" cy="228863"/>
          </a:xfrm>
          <a:prstGeom prst="rect">
            <a:avLst/>
          </a:prstGeom>
        </p:spPr>
      </p:pic>
      <p:pic>
        <p:nvPicPr>
          <p:cNvPr id="45" name="Afbeelding 44">
            <a:hlinkClick r:id="rId4"/>
          </p:cNvPr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347" y="2014880"/>
            <a:ext cx="270365" cy="232514"/>
          </a:xfrm>
          <a:prstGeom prst="rect">
            <a:avLst/>
          </a:prstGeom>
        </p:spPr>
      </p:pic>
      <p:pic>
        <p:nvPicPr>
          <p:cNvPr id="46" name="Afbeelding 45">
            <a:hlinkClick r:id="rId12"/>
          </p:cNvPr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0748" y="3396056"/>
            <a:ext cx="526919" cy="206454"/>
          </a:xfrm>
          <a:prstGeom prst="rect">
            <a:avLst/>
          </a:prstGeom>
        </p:spPr>
      </p:pic>
      <p:pic>
        <p:nvPicPr>
          <p:cNvPr id="47" name="Afbeelding 46">
            <a:hlinkClick r:id="rId51"/>
          </p:cNvPr>
          <p:cNvPicPr>
            <a:picLocks noChangeAspect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3906" y="3420013"/>
            <a:ext cx="484852" cy="132348"/>
          </a:xfrm>
          <a:prstGeom prst="rect">
            <a:avLst/>
          </a:prstGeom>
        </p:spPr>
      </p:pic>
      <p:pic>
        <p:nvPicPr>
          <p:cNvPr id="48" name="Afbeelding 47">
            <a:hlinkClick r:id="rId53"/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892" y="3404684"/>
            <a:ext cx="214965" cy="214965"/>
          </a:xfrm>
          <a:prstGeom prst="rect">
            <a:avLst/>
          </a:prstGeom>
        </p:spPr>
      </p:pic>
      <p:pic>
        <p:nvPicPr>
          <p:cNvPr id="51" name="Afbeelding 50">
            <a:hlinkClick r:id="rId17"/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863" y="3946790"/>
            <a:ext cx="237929" cy="261722"/>
          </a:xfrm>
          <a:prstGeom prst="rect">
            <a:avLst/>
          </a:prstGeom>
        </p:spPr>
      </p:pic>
      <p:pic>
        <p:nvPicPr>
          <p:cNvPr id="52" name="Afbeelding 51">
            <a:hlinkClick r:id="rId55"/>
          </p:cNvPr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383" y="3962187"/>
            <a:ext cx="231511" cy="231511"/>
          </a:xfrm>
          <a:prstGeom prst="rect">
            <a:avLst/>
          </a:prstGeom>
        </p:spPr>
      </p:pic>
      <p:pic>
        <p:nvPicPr>
          <p:cNvPr id="53" name="Afbeelding 52">
            <a:hlinkClick r:id="rId57"/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608" y="6119843"/>
            <a:ext cx="218078" cy="218078"/>
          </a:xfrm>
          <a:prstGeom prst="rect">
            <a:avLst/>
          </a:prstGeom>
        </p:spPr>
      </p:pic>
      <p:pic>
        <p:nvPicPr>
          <p:cNvPr id="55" name="Afbeelding 54">
            <a:hlinkClick r:id="rId59"/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523" y="1764956"/>
            <a:ext cx="235689" cy="235689"/>
          </a:xfrm>
          <a:prstGeom prst="rect">
            <a:avLst/>
          </a:prstGeom>
        </p:spPr>
      </p:pic>
      <p:pic>
        <p:nvPicPr>
          <p:cNvPr id="56" name="Afbeelding 55">
            <a:hlinkClick r:id="rId61"/>
          </p:cNvPr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9366" y="1764956"/>
            <a:ext cx="227905" cy="227905"/>
          </a:xfrm>
          <a:prstGeom prst="rect">
            <a:avLst/>
          </a:prstGeom>
        </p:spPr>
      </p:pic>
      <p:pic>
        <p:nvPicPr>
          <p:cNvPr id="4" name="Afbeelding 3">
            <a:hlinkClick r:id="rId63"/>
          </p:cNvPr>
          <p:cNvPicPr>
            <a:picLocks noChangeAspect="1"/>
          </p:cNvPicPr>
          <p:nvPr/>
        </p:nvPicPr>
        <p:blipFill>
          <a:blip r:embed="rId6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756" y="4471916"/>
            <a:ext cx="260802" cy="260802"/>
          </a:xfrm>
          <a:prstGeom prst="rect">
            <a:avLst/>
          </a:prstGeom>
        </p:spPr>
      </p:pic>
      <p:pic>
        <p:nvPicPr>
          <p:cNvPr id="24" name="Afbeelding 23">
            <a:hlinkClick r:id="rId65"/>
          </p:cNvPr>
          <p:cNvPicPr>
            <a:picLocks noChangeAspect="1"/>
          </p:cNvPicPr>
          <p:nvPr/>
        </p:nvPicPr>
        <p:blipFill>
          <a:blip r:embed="rId6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6814" y="3103094"/>
            <a:ext cx="230635" cy="230635"/>
          </a:xfrm>
          <a:prstGeom prst="rect">
            <a:avLst/>
          </a:prstGeom>
        </p:spPr>
      </p:pic>
      <p:pic>
        <p:nvPicPr>
          <p:cNvPr id="58" name="Picture 57">
            <a:hlinkClick r:id="rId9"/>
            <a:extLst>
              <a:ext uri="{FF2B5EF4-FFF2-40B4-BE49-F238E27FC236}">
                <a16:creationId xmlns:a16="http://schemas.microsoft.com/office/drawing/2014/main" id="{4108CFE8-47DA-47BF-9CCA-46CD11E23741}"/>
              </a:ext>
            </a:extLst>
          </p:cNvPr>
          <p:cNvPicPr>
            <a:picLocks noChangeAspect="1"/>
          </p:cNvPicPr>
          <p:nvPr/>
        </p:nvPicPr>
        <p:blipFill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384" y="3060888"/>
            <a:ext cx="287864" cy="293098"/>
          </a:xfrm>
          <a:prstGeom prst="rect">
            <a:avLst/>
          </a:prstGeom>
        </p:spPr>
      </p:pic>
      <p:pic>
        <p:nvPicPr>
          <p:cNvPr id="59" name="Picture 58">
            <a:hlinkClick r:id="rId15"/>
            <a:extLst>
              <a:ext uri="{FF2B5EF4-FFF2-40B4-BE49-F238E27FC236}">
                <a16:creationId xmlns:a16="http://schemas.microsoft.com/office/drawing/2014/main" id="{FBE5EDAC-9730-43B8-B380-71185ADD264E}"/>
              </a:ext>
            </a:extLst>
          </p:cNvPr>
          <p:cNvPicPr>
            <a:picLocks noChangeAspect="1"/>
          </p:cNvPicPr>
          <p:nvPr/>
        </p:nvPicPr>
        <p:blipFill>
          <a:blip r:embed="rId6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39" y="3640862"/>
            <a:ext cx="260734" cy="263277"/>
          </a:xfrm>
          <a:prstGeom prst="rect">
            <a:avLst/>
          </a:prstGeom>
        </p:spPr>
      </p:pic>
      <p:pic>
        <p:nvPicPr>
          <p:cNvPr id="60" name="Picture 59">
            <a:hlinkClick r:id="rId18"/>
            <a:extLst>
              <a:ext uri="{FF2B5EF4-FFF2-40B4-BE49-F238E27FC236}">
                <a16:creationId xmlns:a16="http://schemas.microsoft.com/office/drawing/2014/main" id="{C4151B79-D510-4C46-BD44-B2CAEF2163F9}"/>
              </a:ext>
            </a:extLst>
          </p:cNvPr>
          <p:cNvPicPr>
            <a:picLocks noChangeAspect="1"/>
          </p:cNvPicPr>
          <p:nvPr/>
        </p:nvPicPr>
        <p:blipFill>
          <a:blip r:embed="rId6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26" y="4238481"/>
            <a:ext cx="205484" cy="205484"/>
          </a:xfrm>
          <a:prstGeom prst="rect">
            <a:avLst/>
          </a:prstGeom>
        </p:spPr>
      </p:pic>
      <p:pic>
        <p:nvPicPr>
          <p:cNvPr id="37" name="Picture 36">
            <a:hlinkClick r:id="rId8"/>
            <a:extLst>
              <a:ext uri="{FF2B5EF4-FFF2-40B4-BE49-F238E27FC236}">
                <a16:creationId xmlns:a16="http://schemas.microsoft.com/office/drawing/2014/main" id="{22D56910-D4FC-41E7-AA16-387AE27BB8A4}"/>
              </a:ext>
            </a:extLst>
          </p:cNvPr>
          <p:cNvPicPr>
            <a:picLocks noChangeAspect="1"/>
          </p:cNvPicPr>
          <p:nvPr/>
        </p:nvPicPr>
        <p:blipFill>
          <a:blip r:embed="rId7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500" y="2868087"/>
            <a:ext cx="471861" cy="170846"/>
          </a:xfrm>
          <a:prstGeom prst="rect">
            <a:avLst/>
          </a:prstGeom>
        </p:spPr>
      </p:pic>
      <p:sp>
        <p:nvSpPr>
          <p:cNvPr id="74" name="Title 1">
            <a:extLst>
              <a:ext uri="{FF2B5EF4-FFF2-40B4-BE49-F238E27FC236}">
                <a16:creationId xmlns:a16="http://schemas.microsoft.com/office/drawing/2014/main" id="{9A7EFC32-4F45-4F3C-BB30-A8391810F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" y="187836"/>
            <a:ext cx="11567160" cy="1325563"/>
          </a:xfrm>
          <a:solidFill>
            <a:srgbClr val="009999"/>
          </a:solidFill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YOU CAN MAKE YOUR WORKFLOW MORE OPEN BY…</a:t>
            </a:r>
            <a:endParaRPr lang="en-GB" sz="4000" dirty="0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1601507-B710-4968-8880-A3286772C98E}"/>
              </a:ext>
            </a:extLst>
          </p:cNvPr>
          <p:cNvGrpSpPr/>
          <p:nvPr/>
        </p:nvGrpSpPr>
        <p:grpSpPr>
          <a:xfrm>
            <a:off x="553731" y="6501178"/>
            <a:ext cx="4745293" cy="261610"/>
            <a:chOff x="3115648" y="6509710"/>
            <a:chExt cx="4745293" cy="261610"/>
          </a:xfrm>
        </p:grpSpPr>
        <p:pic>
          <p:nvPicPr>
            <p:cNvPr id="77" name="Picture 76">
              <a:hlinkClick r:id="rId71"/>
              <a:extLst>
                <a:ext uri="{FF2B5EF4-FFF2-40B4-BE49-F238E27FC236}">
                  <a16:creationId xmlns:a16="http://schemas.microsoft.com/office/drawing/2014/main" id="{43602AE0-E08E-4C15-8300-435889A89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5648" y="6512251"/>
              <a:ext cx="504000" cy="176337"/>
            </a:xfrm>
            <a:prstGeom prst="rect">
              <a:avLst/>
            </a:prstGeom>
          </p:spPr>
        </p:pic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A6058B0-6C26-43D3-A4F5-FB06CAFAC64D}"/>
                </a:ext>
              </a:extLst>
            </p:cNvPr>
            <p:cNvSpPr/>
            <p:nvPr/>
          </p:nvSpPr>
          <p:spPr>
            <a:xfrm>
              <a:off x="3561366" y="6509710"/>
              <a:ext cx="429957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100" i="1" dirty="0"/>
                <a:t>Bianca Kramer &amp; Jeroen Bosman </a:t>
              </a:r>
              <a:r>
                <a:rPr lang="en-GB" sz="1100" i="1" dirty="0">
                  <a:hlinkClick r:id="rId73"/>
                </a:rPr>
                <a:t>https://101innovations.wordpress.com</a:t>
              </a:r>
              <a:endParaRPr lang="en-GB" sz="1100" i="1" dirty="0"/>
            </a:p>
          </p:txBody>
        </p:sp>
      </p:grpSp>
      <p:pic>
        <p:nvPicPr>
          <p:cNvPr id="36" name="Picture 35">
            <a:hlinkClick r:id="rId74"/>
            <a:extLst>
              <a:ext uri="{FF2B5EF4-FFF2-40B4-BE49-F238E27FC236}">
                <a16:creationId xmlns:a16="http://schemas.microsoft.com/office/drawing/2014/main" id="{45E919B0-CC9B-4358-A289-E5BF129901D8}"/>
              </a:ext>
            </a:extLst>
          </p:cNvPr>
          <p:cNvPicPr>
            <a:picLocks noChangeAspect="1"/>
          </p:cNvPicPr>
          <p:nvPr/>
        </p:nvPicPr>
        <p:blipFill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575" y="2848826"/>
            <a:ext cx="210081" cy="210081"/>
          </a:xfrm>
          <a:prstGeom prst="rect">
            <a:avLst/>
          </a:prstGeom>
        </p:spPr>
      </p:pic>
      <p:pic>
        <p:nvPicPr>
          <p:cNvPr id="33" name="Afbeelding 32">
            <a:hlinkClick r:id="rId20"/>
          </p:cNvPr>
          <p:cNvPicPr>
            <a:picLocks noChangeAspect="1"/>
          </p:cNvPicPr>
          <p:nvPr/>
        </p:nvPicPr>
        <p:blipFill>
          <a:blip r:embed="rId7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617" y="4743056"/>
            <a:ext cx="301405" cy="264648"/>
          </a:xfrm>
          <a:prstGeom prst="rect">
            <a:avLst/>
          </a:prstGeom>
        </p:spPr>
      </p:pic>
      <p:pic>
        <p:nvPicPr>
          <p:cNvPr id="41" name="Picture 40">
            <a:hlinkClick r:id="rId77"/>
            <a:extLst>
              <a:ext uri="{FF2B5EF4-FFF2-40B4-BE49-F238E27FC236}">
                <a16:creationId xmlns:a16="http://schemas.microsoft.com/office/drawing/2014/main" id="{B6767A79-7096-4E32-92BE-4D71340EC584}"/>
              </a:ext>
            </a:extLst>
          </p:cNvPr>
          <p:cNvPicPr>
            <a:picLocks noChangeAspect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342" y="3082032"/>
            <a:ext cx="224761" cy="2247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7C083-FD54-402A-9B8D-E34A4A3ED128}"/>
              </a:ext>
            </a:extLst>
          </p:cNvPr>
          <p:cNvSpPr txBox="1"/>
          <p:nvPr/>
        </p:nvSpPr>
        <p:spPr>
          <a:xfrm>
            <a:off x="5182584" y="6497988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hlinkClick r:id="rId79"/>
              </a:rPr>
              <a:t>DOI: 10.5281/zenodo.1147025</a:t>
            </a:r>
            <a:endParaRPr lang="en-GB" sz="1100" dirty="0"/>
          </a:p>
        </p:txBody>
      </p: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2D7B51E8-E8A8-4D45-B0D0-F792673BE30B}"/>
              </a:ext>
            </a:extLst>
          </p:cNvPr>
          <p:cNvGrpSpPr/>
          <p:nvPr/>
        </p:nvGrpSpPr>
        <p:grpSpPr>
          <a:xfrm>
            <a:off x="7492532" y="6489353"/>
            <a:ext cx="2012437" cy="261610"/>
            <a:chOff x="5653180" y="6474240"/>
            <a:chExt cx="2012437" cy="261610"/>
          </a:xfrm>
        </p:grpSpPr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D452950E-11CC-4071-AEBD-F25267B29555}"/>
                </a:ext>
              </a:extLst>
            </p:cNvPr>
            <p:cNvSpPr txBox="1"/>
            <p:nvPr/>
          </p:nvSpPr>
          <p:spPr>
            <a:xfrm>
              <a:off x="5653180" y="6474240"/>
              <a:ext cx="165622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100" i="1" dirty="0"/>
                <a:t>Traduzione: Elena Giglia  </a:t>
              </a:r>
              <a:r>
                <a:rPr lang="it-IT" sz="1000" dirty="0"/>
                <a:t> </a:t>
              </a:r>
            </a:p>
          </p:txBody>
        </p:sp>
        <p:pic>
          <p:nvPicPr>
            <p:cNvPr id="62" name="Picture 76">
              <a:hlinkClick r:id="rId71"/>
              <a:extLst>
                <a:ext uri="{FF2B5EF4-FFF2-40B4-BE49-F238E27FC236}">
                  <a16:creationId xmlns:a16="http://schemas.microsoft.com/office/drawing/2014/main" id="{A0C8F1D1-58CC-4A27-BCD9-A33A13747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7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1617" y="6543814"/>
              <a:ext cx="504000" cy="176337"/>
            </a:xfrm>
            <a:prstGeom prst="rect">
              <a:avLst/>
            </a:prstGeom>
          </p:spPr>
        </p:pic>
      </p:grpSp>
      <p:sp>
        <p:nvSpPr>
          <p:cNvPr id="54" name="Rettangolo 53">
            <a:extLst>
              <a:ext uri="{FF2B5EF4-FFF2-40B4-BE49-F238E27FC236}">
                <a16:creationId xmlns:a16="http://schemas.microsoft.com/office/drawing/2014/main" id="{6E6A4053-20AC-41CA-9E11-A9992BC10EFC}"/>
              </a:ext>
            </a:extLst>
          </p:cNvPr>
          <p:cNvSpPr/>
          <p:nvPr/>
        </p:nvSpPr>
        <p:spPr>
          <a:xfrm>
            <a:off x="9540969" y="6500167"/>
            <a:ext cx="21480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dirty="0">
                <a:hlinkClick r:id="rId80"/>
              </a:rPr>
              <a:t>DOI: 10.5281/zenodo.1195648 </a:t>
            </a:r>
            <a:endParaRPr lang="it-IT" sz="1200" dirty="0"/>
          </a:p>
        </p:txBody>
      </p:sp>
      <p:pic>
        <p:nvPicPr>
          <p:cNvPr id="57" name="Immagine 56">
            <a:hlinkClick r:id="rId81"/>
            <a:extLst>
              <a:ext uri="{FF2B5EF4-FFF2-40B4-BE49-F238E27FC236}">
                <a16:creationId xmlns:a16="http://schemas.microsoft.com/office/drawing/2014/main" id="{89D0EAEA-B736-4AE8-8DD0-9844D688590F}"/>
              </a:ext>
            </a:extLst>
          </p:cNvPr>
          <p:cNvPicPr>
            <a:picLocks noChangeAspect="1"/>
          </p:cNvPicPr>
          <p:nvPr/>
        </p:nvPicPr>
        <p:blipFill>
          <a:blip r:embed="rId82"/>
          <a:stretch>
            <a:fillRect/>
          </a:stretch>
        </p:blipFill>
        <p:spPr>
          <a:xfrm>
            <a:off x="11059402" y="5592593"/>
            <a:ext cx="307011" cy="2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1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2" grpId="0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Personalizzato 8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95959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212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 CAN MAKE YOUR WORKFLOW MORE OPEN BY…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 innovaties in de wetenschappelijke communicatie</dc:title>
  <dc:creator>hierohiero</dc:creator>
  <cp:lastModifiedBy>Elena Giglia</cp:lastModifiedBy>
  <cp:revision>1041</cp:revision>
  <cp:lastPrinted>2016-10-12T20:00:26Z</cp:lastPrinted>
  <dcterms:created xsi:type="dcterms:W3CDTF">2015-01-01T18:51:26Z</dcterms:created>
  <dcterms:modified xsi:type="dcterms:W3CDTF">2021-02-18T09:08:57Z</dcterms:modified>
</cp:coreProperties>
</file>