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charts/chart3.xml" ContentType="application/vnd.openxmlformats-officedocument.drawingml.chart+xml"/>
  <Override PartName="/ppt/theme/themeOverride3.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29260800" cy="16459200"/>
  <p:notesSz cx="6858000" cy="9144000"/>
  <p:defaultTextStyle>
    <a:defPPr>
      <a:defRPr lang="en-US"/>
    </a:defPPr>
    <a:lvl1pPr algn="l" defTabSz="1252538" rtl="0" fontAlgn="base">
      <a:spcBef>
        <a:spcPct val="0"/>
      </a:spcBef>
      <a:spcAft>
        <a:spcPct val="0"/>
      </a:spcAft>
      <a:defRPr sz="4900" kern="1200">
        <a:solidFill>
          <a:schemeClr val="tx1"/>
        </a:solidFill>
        <a:latin typeface="Arial" charset="0"/>
        <a:ea typeface="+mn-ea"/>
        <a:cs typeface="Arial" charset="0"/>
      </a:defRPr>
    </a:lvl1pPr>
    <a:lvl2pPr marL="1252538" indent="-795338" algn="l" defTabSz="1252538" rtl="0" fontAlgn="base">
      <a:spcBef>
        <a:spcPct val="0"/>
      </a:spcBef>
      <a:spcAft>
        <a:spcPct val="0"/>
      </a:spcAft>
      <a:defRPr sz="4900" kern="1200">
        <a:solidFill>
          <a:schemeClr val="tx1"/>
        </a:solidFill>
        <a:latin typeface="Arial" charset="0"/>
        <a:ea typeface="+mn-ea"/>
        <a:cs typeface="Arial" charset="0"/>
      </a:defRPr>
    </a:lvl2pPr>
    <a:lvl3pPr marL="2506663" indent="-1592263" algn="l" defTabSz="1252538" rtl="0" fontAlgn="base">
      <a:spcBef>
        <a:spcPct val="0"/>
      </a:spcBef>
      <a:spcAft>
        <a:spcPct val="0"/>
      </a:spcAft>
      <a:defRPr sz="4900" kern="1200">
        <a:solidFill>
          <a:schemeClr val="tx1"/>
        </a:solidFill>
        <a:latin typeface="Arial" charset="0"/>
        <a:ea typeface="+mn-ea"/>
        <a:cs typeface="Arial" charset="0"/>
      </a:defRPr>
    </a:lvl3pPr>
    <a:lvl4pPr marL="3760788" indent="-2389188" algn="l" defTabSz="1252538" rtl="0" fontAlgn="base">
      <a:spcBef>
        <a:spcPct val="0"/>
      </a:spcBef>
      <a:spcAft>
        <a:spcPct val="0"/>
      </a:spcAft>
      <a:defRPr sz="4900" kern="1200">
        <a:solidFill>
          <a:schemeClr val="tx1"/>
        </a:solidFill>
        <a:latin typeface="Arial" charset="0"/>
        <a:ea typeface="+mn-ea"/>
        <a:cs typeface="Arial" charset="0"/>
      </a:defRPr>
    </a:lvl4pPr>
    <a:lvl5pPr marL="5014913" indent="-3186113" algn="l" defTabSz="1252538" rtl="0" fontAlgn="base">
      <a:spcBef>
        <a:spcPct val="0"/>
      </a:spcBef>
      <a:spcAft>
        <a:spcPct val="0"/>
      </a:spcAft>
      <a:defRPr sz="4900" kern="1200">
        <a:solidFill>
          <a:schemeClr val="tx1"/>
        </a:solidFill>
        <a:latin typeface="Arial" charset="0"/>
        <a:ea typeface="+mn-ea"/>
        <a:cs typeface="Arial" charset="0"/>
      </a:defRPr>
    </a:lvl5pPr>
    <a:lvl6pPr marL="2286000" algn="l" defTabSz="914400" rtl="0" eaLnBrk="1" latinLnBrk="0" hangingPunct="1">
      <a:defRPr sz="4900" kern="1200">
        <a:solidFill>
          <a:schemeClr val="tx1"/>
        </a:solidFill>
        <a:latin typeface="Arial" charset="0"/>
        <a:ea typeface="+mn-ea"/>
        <a:cs typeface="Arial" charset="0"/>
      </a:defRPr>
    </a:lvl6pPr>
    <a:lvl7pPr marL="2743200" algn="l" defTabSz="914400" rtl="0" eaLnBrk="1" latinLnBrk="0" hangingPunct="1">
      <a:defRPr sz="4900" kern="1200">
        <a:solidFill>
          <a:schemeClr val="tx1"/>
        </a:solidFill>
        <a:latin typeface="Arial" charset="0"/>
        <a:ea typeface="+mn-ea"/>
        <a:cs typeface="Arial" charset="0"/>
      </a:defRPr>
    </a:lvl7pPr>
    <a:lvl8pPr marL="3200400" algn="l" defTabSz="914400" rtl="0" eaLnBrk="1" latinLnBrk="0" hangingPunct="1">
      <a:defRPr sz="4900" kern="1200">
        <a:solidFill>
          <a:schemeClr val="tx1"/>
        </a:solidFill>
        <a:latin typeface="Arial" charset="0"/>
        <a:ea typeface="+mn-ea"/>
        <a:cs typeface="Arial" charset="0"/>
      </a:defRPr>
    </a:lvl8pPr>
    <a:lvl9pPr marL="3657600" algn="l" defTabSz="914400" rtl="0" eaLnBrk="1" latinLnBrk="0" hangingPunct="1">
      <a:defRPr sz="49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5184" userDrawn="1">
          <p15:clr>
            <a:srgbClr val="A4A3A4"/>
          </p15:clr>
        </p15:guide>
        <p15:guide id="2" pos="921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4A4"/>
    <a:srgbClr val="E7E7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p:cViewPr>
        <p:scale>
          <a:sx n="40" d="100"/>
          <a:sy n="40" d="100"/>
        </p:scale>
        <p:origin x="-1088" y="-1364"/>
      </p:cViewPr>
      <p:guideLst>
        <p:guide orient="horz" pos="5184"/>
        <p:guide pos="9216"/>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package" Target="../embeddings/Microsoft_Excel_Worksheet3.xlsx"/><Relationship Id="rId1" Type="http://schemas.openxmlformats.org/officeDocument/2006/relationships/themeOverride" Target="../theme/themeOverride3.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barChart>
        <c:barDir val="col"/>
        <c:grouping val="clustered"/>
        <c:varyColors val="0"/>
        <c:ser>
          <c:idx val="0"/>
          <c:order val="0"/>
          <c:tx>
            <c:v>Daun</c:v>
          </c:tx>
          <c:invertIfNegative val="0"/>
          <c:dLbls>
            <c:dLbl>
              <c:idx val="0"/>
              <c:layout/>
              <c:tx>
                <c:rich>
                  <a:bodyPr/>
                  <a:lstStyle/>
                  <a:p>
                    <a:pPr>
                      <a:defRPr/>
                    </a:pPr>
                    <a:r>
                      <a:rPr lang="en-US"/>
                      <a:t>12,96</a:t>
                    </a:r>
                  </a:p>
                </c:rich>
              </c:tx>
              <c:spPr/>
              <c:dLblPos val="outEnd"/>
              <c:showLegendKey val="0"/>
              <c:showVal val="0"/>
              <c:showCatName val="0"/>
              <c:showSerName val="0"/>
              <c:showPercent val="0"/>
              <c:showBubbleSize val="0"/>
              <c:extLst>
                <c:ext xmlns:c15="http://schemas.microsoft.com/office/drawing/2012/chart" uri="{CE6537A1-D6FC-4f65-9D91-7224C49458BB}">
                  <c15:layout/>
                </c:ext>
              </c:extLst>
            </c:dLbl>
            <c:dLbl>
              <c:idx val="1"/>
              <c:layout/>
              <c:tx>
                <c:rich>
                  <a:bodyPr/>
                  <a:lstStyle/>
                  <a:p>
                    <a:pPr>
                      <a:defRPr/>
                    </a:pPr>
                    <a:r>
                      <a:rPr lang="en-US"/>
                      <a:t>14,38</a:t>
                    </a:r>
                  </a:p>
                </c:rich>
              </c:tx>
              <c:spPr/>
              <c:dLblPos val="outEnd"/>
              <c:showLegendKey val="0"/>
              <c:showVal val="0"/>
              <c:showCatName val="0"/>
              <c:showSerName val="0"/>
              <c:showPercent val="0"/>
              <c:showBubbleSize val="0"/>
              <c:extLst>
                <c:ext xmlns:c15="http://schemas.microsoft.com/office/drawing/2012/chart" uri="{CE6537A1-D6FC-4f65-9D91-7224C49458BB}">
                  <c15:layout/>
                </c:ext>
              </c:extLst>
            </c:dLbl>
            <c:dLbl>
              <c:idx val="3"/>
              <c:layout/>
              <c:tx>
                <c:rich>
                  <a:bodyPr/>
                  <a:lstStyle/>
                  <a:p>
                    <a:pPr>
                      <a:defRPr/>
                    </a:pPr>
                    <a:r>
                      <a:rPr lang="en-US"/>
                      <a:t>11,15</a:t>
                    </a:r>
                  </a:p>
                </c:rich>
              </c:tx>
              <c:spPr/>
              <c:dLblPos val="outEnd"/>
              <c:showLegendKey val="0"/>
              <c:showVal val="0"/>
              <c:showCatName val="0"/>
              <c:showSerName val="0"/>
              <c:showPercent val="0"/>
              <c:showBubbleSize val="0"/>
              <c:extLst>
                <c:ext xmlns:c15="http://schemas.microsoft.com/office/drawing/2012/chart" uri="{CE6537A1-D6FC-4f65-9D91-7224C49458BB}">
                  <c15:layout/>
                </c:ext>
              </c:extLst>
            </c:dLbl>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Lit>
              <c:formatCode>General</c:formatCode>
              <c:ptCount val="4"/>
              <c:pt idx="0">
                <c:v>30</c:v>
              </c:pt>
              <c:pt idx="1">
                <c:v>40</c:v>
              </c:pt>
              <c:pt idx="2">
                <c:v>50</c:v>
              </c:pt>
              <c:pt idx="3">
                <c:v>60</c:v>
              </c:pt>
            </c:numLit>
          </c:cat>
          <c:val>
            <c:numRef>
              <c:f>dyah!$B$65:$B$68</c:f>
              <c:numCache>
                <c:formatCode>General</c:formatCode>
                <c:ptCount val="4"/>
                <c:pt idx="0">
                  <c:v>12.966000000000006</c:v>
                </c:pt>
                <c:pt idx="1">
                  <c:v>14.383000000000004</c:v>
                </c:pt>
                <c:pt idx="2">
                  <c:v>14.07</c:v>
                </c:pt>
                <c:pt idx="3">
                  <c:v>11.156000000000002</c:v>
                </c:pt>
              </c:numCache>
            </c:numRef>
          </c:val>
        </c:ser>
        <c:ser>
          <c:idx val="1"/>
          <c:order val="1"/>
          <c:tx>
            <c:v>Kulit Batang</c:v>
          </c:tx>
          <c:invertIfNegative val="0"/>
          <c:dLbls>
            <c:dLbl>
              <c:idx val="1"/>
              <c:layout/>
              <c:tx>
                <c:rich>
                  <a:bodyPr/>
                  <a:lstStyle/>
                  <a:p>
                    <a:pPr>
                      <a:defRPr/>
                    </a:pPr>
                    <a:r>
                      <a:rPr lang="en-US"/>
                      <a:t>13,70</a:t>
                    </a:r>
                  </a:p>
                </c:rich>
              </c:tx>
              <c:spPr/>
              <c:dLblPos val="outEnd"/>
              <c:showLegendKey val="0"/>
              <c:showVal val="0"/>
              <c:showCatName val="0"/>
              <c:showSerName val="0"/>
              <c:showPercent val="0"/>
              <c:showBubbleSize val="0"/>
              <c:extLst>
                <c:ext xmlns:c15="http://schemas.microsoft.com/office/drawing/2012/chart" uri="{CE6537A1-D6FC-4f65-9D91-7224C49458BB}">
                  <c15:layout/>
                </c:ext>
              </c:extLst>
            </c:dLbl>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Lit>
              <c:formatCode>General</c:formatCode>
              <c:ptCount val="4"/>
              <c:pt idx="0">
                <c:v>30</c:v>
              </c:pt>
              <c:pt idx="1">
                <c:v>40</c:v>
              </c:pt>
              <c:pt idx="2">
                <c:v>50</c:v>
              </c:pt>
              <c:pt idx="3">
                <c:v>60</c:v>
              </c:pt>
            </c:numLit>
          </c:cat>
          <c:val>
            <c:numRef>
              <c:f>dyah!$C$65:$C$68</c:f>
              <c:numCache>
                <c:formatCode>General</c:formatCode>
                <c:ptCount val="4"/>
                <c:pt idx="0">
                  <c:v>12.03</c:v>
                </c:pt>
                <c:pt idx="1">
                  <c:v>13.7</c:v>
                </c:pt>
                <c:pt idx="2">
                  <c:v>11.06</c:v>
                </c:pt>
                <c:pt idx="3">
                  <c:v>7.71</c:v>
                </c:pt>
              </c:numCache>
            </c:numRef>
          </c:val>
        </c:ser>
        <c:dLbls>
          <c:showLegendKey val="0"/>
          <c:showVal val="0"/>
          <c:showCatName val="0"/>
          <c:showSerName val="0"/>
          <c:showPercent val="0"/>
          <c:showBubbleSize val="0"/>
        </c:dLbls>
        <c:gapWidth val="150"/>
        <c:axId val="2063088304"/>
        <c:axId val="2063086672"/>
      </c:barChart>
      <c:catAx>
        <c:axId val="2063088304"/>
        <c:scaling>
          <c:orientation val="minMax"/>
        </c:scaling>
        <c:delete val="0"/>
        <c:axPos val="b"/>
        <c:title>
          <c:tx>
            <c:rich>
              <a:bodyPr/>
              <a:lstStyle/>
              <a:p>
                <a:pPr>
                  <a:defRPr sz="1099" b="0" i="0" u="none" strike="noStrike" baseline="0">
                    <a:solidFill>
                      <a:srgbClr val="000000"/>
                    </a:solidFill>
                    <a:latin typeface="Calibri"/>
                    <a:ea typeface="Calibri"/>
                    <a:cs typeface="Calibri"/>
                  </a:defRPr>
                </a:pPr>
                <a:r>
                  <a:rPr lang="id-ID" sz="994" b="1" i="0" strike="noStrike">
                    <a:solidFill>
                      <a:srgbClr val="000000"/>
                    </a:solidFill>
                    <a:latin typeface="Calibri"/>
                    <a:ea typeface="+mn-ea"/>
                    <a:cs typeface="Calibri"/>
                  </a:rPr>
                  <a:t>temperature</a:t>
                </a:r>
                <a:r>
                  <a:rPr lang="id-ID" sz="994" b="1" i="0" strike="noStrike" baseline="0">
                    <a:solidFill>
                      <a:srgbClr val="000000"/>
                    </a:solidFill>
                    <a:latin typeface="Calibri"/>
                    <a:ea typeface="+mn-ea"/>
                    <a:cs typeface="Calibri"/>
                  </a:rPr>
                  <a:t> (</a:t>
                </a:r>
                <a:r>
                  <a:rPr lang="en-GB" sz="1099" b="0" i="0" u="none" strike="noStrike" baseline="0">
                    <a:effectLst/>
                  </a:rPr>
                  <a:t>oC</a:t>
                </a:r>
                <a:r>
                  <a:rPr lang="id-ID" sz="994" b="1" i="0" strike="noStrike">
                    <a:solidFill>
                      <a:srgbClr val="000000"/>
                    </a:solidFill>
                    <a:latin typeface="Calibri"/>
                    <a:cs typeface="Calibri"/>
                  </a:rPr>
                  <a:t>)</a:t>
                </a:r>
              </a:p>
            </c:rich>
          </c:tx>
          <c:layout/>
          <c:overlay val="0"/>
        </c:title>
        <c:numFmt formatCode="General" sourceLinked="1"/>
        <c:majorTickMark val="none"/>
        <c:minorTickMark val="none"/>
        <c:tickLblPos val="nextTo"/>
        <c:crossAx val="2063086672"/>
        <c:crosses val="autoZero"/>
        <c:auto val="1"/>
        <c:lblAlgn val="ctr"/>
        <c:lblOffset val="100"/>
        <c:noMultiLvlLbl val="0"/>
      </c:catAx>
      <c:valAx>
        <c:axId val="2063086672"/>
        <c:scaling>
          <c:orientation val="minMax"/>
        </c:scaling>
        <c:delete val="0"/>
        <c:axPos val="l"/>
        <c:majorGridlines>
          <c:spPr>
            <a:ln w="0">
              <a:solidFill>
                <a:sysClr val="window" lastClr="FFFFFF"/>
              </a:solidFill>
            </a:ln>
          </c:spPr>
        </c:majorGridlines>
        <c:title>
          <c:tx>
            <c:rich>
              <a:bodyPr/>
              <a:lstStyle/>
              <a:p>
                <a:pPr>
                  <a:defRPr sz="994" b="1" i="0" u="none" strike="noStrike" baseline="0">
                    <a:solidFill>
                      <a:srgbClr val="000000"/>
                    </a:solidFill>
                    <a:latin typeface="Calibri"/>
                    <a:ea typeface="Calibri"/>
                    <a:cs typeface="Calibri"/>
                  </a:defRPr>
                </a:pPr>
                <a:r>
                  <a:rPr lang="id-ID"/>
                  <a:t>YIELD %B</a:t>
                </a:r>
              </a:p>
            </c:rich>
          </c:tx>
          <c:layout/>
          <c:overlay val="0"/>
        </c:title>
        <c:numFmt formatCode="General" sourceLinked="1"/>
        <c:majorTickMark val="out"/>
        <c:minorTickMark val="none"/>
        <c:tickLblPos val="nextTo"/>
        <c:crossAx val="2063088304"/>
        <c:crosses val="autoZero"/>
        <c:crossBetween val="between"/>
      </c:valAx>
      <c:spPr>
        <a:ln>
          <a:noFill/>
        </a:ln>
      </c:spPr>
    </c:plotArea>
    <c:plotVisOnly val="1"/>
    <c:dispBlanksAs val="gap"/>
    <c:showDLblsOverMax val="0"/>
  </c:chart>
  <c:spPr>
    <a:noFill/>
    <a:ln>
      <a:solidFill>
        <a:sysClr val="window" lastClr="FFFFFF"/>
      </a:solidFill>
    </a:ln>
  </c:sp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3509091106376978"/>
          <c:y val="4.7527411877253664E-2"/>
          <c:w val="0.8097997183776996"/>
          <c:h val="0.66061298368761445"/>
        </c:manualLayout>
      </c:layout>
      <c:lineChart>
        <c:grouping val="standard"/>
        <c:varyColors val="0"/>
        <c:ser>
          <c:idx val="0"/>
          <c:order val="0"/>
          <c:tx>
            <c:strRef>
              <c:f>Sheet1!$B$1</c:f>
              <c:strCache>
                <c:ptCount val="1"/>
                <c:pt idx="0">
                  <c:v>Daun</c:v>
                </c:pt>
              </c:strCache>
            </c:strRef>
          </c:tx>
          <c:spPr>
            <a:ln w="28540" cap="rnd">
              <a:solidFill>
                <a:schemeClr val="accent1"/>
              </a:solidFill>
              <a:round/>
            </a:ln>
            <a:effectLst/>
          </c:spPr>
          <c:marker>
            <c:symbol val="circle"/>
            <c:size val="4"/>
            <c:spPr>
              <a:solidFill>
                <a:schemeClr val="accent1"/>
              </a:solidFill>
              <a:ln w="9513">
                <a:solidFill>
                  <a:schemeClr val="accent1"/>
                </a:solidFill>
              </a:ln>
              <a:effectLst/>
            </c:spPr>
          </c:marker>
          <c:cat>
            <c:strRef>
              <c:f>Sheet1!$A$2:$A$5</c:f>
              <c:strCache>
                <c:ptCount val="4"/>
                <c:pt idx="0">
                  <c:v>30°</c:v>
                </c:pt>
                <c:pt idx="1">
                  <c:v>40°</c:v>
                </c:pt>
                <c:pt idx="2">
                  <c:v>50°</c:v>
                </c:pt>
                <c:pt idx="3">
                  <c:v>60°</c:v>
                </c:pt>
              </c:strCache>
            </c:strRef>
          </c:cat>
          <c:val>
            <c:numRef>
              <c:f>Sheet1!$B$2:$B$5</c:f>
              <c:numCache>
                <c:formatCode>General</c:formatCode>
                <c:ptCount val="4"/>
                <c:pt idx="0">
                  <c:v>22</c:v>
                </c:pt>
                <c:pt idx="1">
                  <c:v>35</c:v>
                </c:pt>
                <c:pt idx="2">
                  <c:v>25</c:v>
                </c:pt>
                <c:pt idx="3">
                  <c:v>20</c:v>
                </c:pt>
              </c:numCache>
            </c:numRef>
          </c:val>
          <c:smooth val="0"/>
        </c:ser>
        <c:ser>
          <c:idx val="1"/>
          <c:order val="1"/>
          <c:tx>
            <c:strRef>
              <c:f>Sheet1!$C$1</c:f>
              <c:strCache>
                <c:ptCount val="1"/>
                <c:pt idx="0">
                  <c:v>Kulit Batang</c:v>
                </c:pt>
              </c:strCache>
            </c:strRef>
          </c:tx>
          <c:spPr>
            <a:ln w="28540" cap="rnd">
              <a:solidFill>
                <a:schemeClr val="accent2"/>
              </a:solidFill>
              <a:round/>
            </a:ln>
            <a:effectLst/>
          </c:spPr>
          <c:marker>
            <c:symbol val="circle"/>
            <c:size val="4"/>
            <c:spPr>
              <a:solidFill>
                <a:schemeClr val="accent2"/>
              </a:solidFill>
              <a:ln w="9513">
                <a:solidFill>
                  <a:schemeClr val="accent2"/>
                </a:solidFill>
              </a:ln>
              <a:effectLst/>
            </c:spPr>
          </c:marker>
          <c:cat>
            <c:strRef>
              <c:f>Sheet1!$A$2:$A$5</c:f>
              <c:strCache>
                <c:ptCount val="4"/>
                <c:pt idx="0">
                  <c:v>30°</c:v>
                </c:pt>
                <c:pt idx="1">
                  <c:v>40°</c:v>
                </c:pt>
                <c:pt idx="2">
                  <c:v>50°</c:v>
                </c:pt>
                <c:pt idx="3">
                  <c:v>60°</c:v>
                </c:pt>
              </c:strCache>
            </c:strRef>
          </c:cat>
          <c:val>
            <c:numRef>
              <c:f>Sheet1!$C$2:$C$5</c:f>
              <c:numCache>
                <c:formatCode>General</c:formatCode>
                <c:ptCount val="4"/>
                <c:pt idx="0">
                  <c:v>10</c:v>
                </c:pt>
                <c:pt idx="1">
                  <c:v>15</c:v>
                </c:pt>
                <c:pt idx="2">
                  <c:v>10</c:v>
                </c:pt>
                <c:pt idx="3">
                  <c:v>10</c:v>
                </c:pt>
              </c:numCache>
            </c:numRef>
          </c:val>
          <c:smooth val="0"/>
        </c:ser>
        <c:ser>
          <c:idx val="2"/>
          <c:order val="2"/>
          <c:tx>
            <c:strRef>
              <c:f>Sheet1!$D$1</c:f>
              <c:strCache>
                <c:ptCount val="1"/>
                <c:pt idx="0">
                  <c:v>Column1</c:v>
                </c:pt>
              </c:strCache>
            </c:strRef>
          </c:tx>
          <c:spPr>
            <a:ln w="28540" cap="rnd">
              <a:solidFill>
                <a:schemeClr val="accent3"/>
              </a:solidFill>
              <a:round/>
            </a:ln>
            <a:effectLst/>
          </c:spPr>
          <c:marker>
            <c:symbol val="circle"/>
            <c:size val="4"/>
            <c:spPr>
              <a:solidFill>
                <a:schemeClr val="accent3"/>
              </a:solidFill>
              <a:ln w="9513">
                <a:solidFill>
                  <a:schemeClr val="accent3"/>
                </a:solidFill>
              </a:ln>
              <a:effectLst/>
            </c:spPr>
          </c:marker>
          <c:cat>
            <c:strRef>
              <c:f>Sheet1!$A$2:$A$5</c:f>
              <c:strCache>
                <c:ptCount val="4"/>
                <c:pt idx="0">
                  <c:v>30°</c:v>
                </c:pt>
                <c:pt idx="1">
                  <c:v>40°</c:v>
                </c:pt>
                <c:pt idx="2">
                  <c:v>50°</c:v>
                </c:pt>
                <c:pt idx="3">
                  <c:v>60°</c:v>
                </c:pt>
              </c:strCache>
            </c:strRef>
          </c:cat>
          <c:val>
            <c:numRef>
              <c:f>Sheet1!$D$2:$D$5</c:f>
              <c:numCache>
                <c:formatCode>General</c:formatCode>
                <c:ptCount val="4"/>
              </c:numCache>
            </c:numRef>
          </c:val>
          <c:smooth val="0"/>
        </c:ser>
        <c:dLbls>
          <c:showLegendKey val="0"/>
          <c:showVal val="0"/>
          <c:showCatName val="0"/>
          <c:showSerName val="0"/>
          <c:showPercent val="0"/>
          <c:showBubbleSize val="0"/>
        </c:dLbls>
        <c:marker val="1"/>
        <c:smooth val="0"/>
        <c:axId val="1759661344"/>
        <c:axId val="2043229984"/>
      </c:lineChart>
      <c:catAx>
        <c:axId val="1759661344"/>
        <c:scaling>
          <c:orientation val="minMax"/>
        </c:scaling>
        <c:delete val="0"/>
        <c:axPos val="b"/>
        <c:numFmt formatCode="General" sourceLinked="1"/>
        <c:majorTickMark val="none"/>
        <c:minorTickMark val="none"/>
        <c:tickLblPos val="nextTo"/>
        <c:spPr>
          <a:noFill/>
          <a:ln w="9513" cap="flat" cmpd="sng" algn="ctr">
            <a:solidFill>
              <a:schemeClr val="tx1">
                <a:lumMod val="15000"/>
                <a:lumOff val="85000"/>
              </a:schemeClr>
            </a:solidFill>
            <a:round/>
          </a:ln>
          <a:effectLst/>
        </c:spPr>
        <c:txPr>
          <a:bodyPr rot="-60000000" vert="horz"/>
          <a:lstStyle/>
          <a:p>
            <a:pPr>
              <a:defRPr/>
            </a:pPr>
            <a:endParaRPr lang="en-US"/>
          </a:p>
        </c:txPr>
        <c:crossAx val="2043229984"/>
        <c:crosses val="autoZero"/>
        <c:auto val="1"/>
        <c:lblAlgn val="ctr"/>
        <c:lblOffset val="100"/>
        <c:noMultiLvlLbl val="0"/>
      </c:catAx>
      <c:valAx>
        <c:axId val="2043229984"/>
        <c:scaling>
          <c:orientation val="minMax"/>
        </c:scaling>
        <c:delete val="0"/>
        <c:axPos val="l"/>
        <c:majorGridlines>
          <c:spPr>
            <a:ln w="9513" cap="flat" cmpd="sng" algn="ctr">
              <a:solidFill>
                <a:schemeClr val="tx1">
                  <a:lumMod val="15000"/>
                  <a:lumOff val="85000"/>
                </a:schemeClr>
              </a:solidFill>
              <a:round/>
            </a:ln>
            <a:effectLst/>
          </c:spPr>
        </c:majorGridlines>
        <c:numFmt formatCode="General" sourceLinked="1"/>
        <c:majorTickMark val="none"/>
        <c:minorTickMark val="none"/>
        <c:tickLblPos val="nextTo"/>
        <c:spPr>
          <a:ln w="9513">
            <a:noFill/>
          </a:ln>
        </c:spPr>
        <c:txPr>
          <a:bodyPr rot="-60000000" vert="horz"/>
          <a:lstStyle/>
          <a:p>
            <a:pPr>
              <a:defRPr/>
            </a:pPr>
            <a:endParaRPr lang="en-US"/>
          </a:p>
        </c:txPr>
        <c:crossAx val="1759661344"/>
        <c:crosses val="autoZero"/>
        <c:crossBetween val="between"/>
      </c:valAx>
      <c:spPr>
        <a:noFill/>
        <a:ln w="25369">
          <a:noFill/>
        </a:ln>
      </c:spPr>
    </c:plotArea>
    <c:plotVisOnly val="1"/>
    <c:dispBlanksAs val="gap"/>
    <c:showDLblsOverMax val="0"/>
  </c:chart>
  <c:spPr>
    <a:solidFill>
      <a:sysClr val="window" lastClr="FFFFFF"/>
    </a:solidFill>
    <a:ln w="25400" cap="flat" cmpd="sng" algn="ctr">
      <a:solidFill>
        <a:sysClr val="windowText" lastClr="000000"/>
      </a:solidFill>
      <a:prstDash val="solid"/>
    </a:ln>
    <a:effectLst/>
  </c:spPr>
  <c:txPr>
    <a:bodyPr/>
    <a:lstStyle/>
    <a:p>
      <a:pPr>
        <a:defRPr>
          <a:solidFill>
            <a:sysClr val="windowText" lastClr="000000"/>
          </a:solidFill>
          <a:latin typeface="+mn-lt"/>
          <a:ea typeface="+mn-ea"/>
          <a:cs typeface="+mn-cs"/>
        </a:defRPr>
      </a:pPr>
      <a:endParaRPr lang="en-US"/>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4818929842358664"/>
          <c:y val="0.14819642889867624"/>
          <c:w val="0.78534853388725179"/>
          <c:h val="0.40403413498836305"/>
        </c:manualLayout>
      </c:layout>
      <c:lineChart>
        <c:grouping val="standard"/>
        <c:varyColors val="0"/>
        <c:ser>
          <c:idx val="0"/>
          <c:order val="0"/>
          <c:tx>
            <c:strRef>
              <c:f>Sheet1!$B$1</c:f>
              <c:strCache>
                <c:ptCount val="1"/>
                <c:pt idx="0">
                  <c:v>Daun</c:v>
                </c:pt>
              </c:strCache>
            </c:strRef>
          </c:tx>
          <c:spPr>
            <a:ln w="28597" cap="rnd">
              <a:solidFill>
                <a:schemeClr val="accent1"/>
              </a:solidFill>
              <a:round/>
            </a:ln>
            <a:effectLst/>
          </c:spPr>
          <c:marker>
            <c:symbol val="circle"/>
            <c:size val="5"/>
            <c:spPr>
              <a:solidFill>
                <a:schemeClr val="accent1"/>
              </a:solidFill>
              <a:ln w="9532">
                <a:solidFill>
                  <a:schemeClr val="accent1"/>
                </a:solidFill>
              </a:ln>
              <a:effectLst/>
            </c:spPr>
          </c:marker>
          <c:cat>
            <c:strRef>
              <c:f>Sheet1!$A$2:$A$5</c:f>
              <c:strCache>
                <c:ptCount val="4"/>
                <c:pt idx="0">
                  <c:v>30°</c:v>
                </c:pt>
                <c:pt idx="1">
                  <c:v>40°</c:v>
                </c:pt>
                <c:pt idx="2">
                  <c:v>50°</c:v>
                </c:pt>
                <c:pt idx="3">
                  <c:v>60°</c:v>
                </c:pt>
              </c:strCache>
            </c:strRef>
          </c:cat>
          <c:val>
            <c:numRef>
              <c:f>Sheet1!$B$2:$B$5</c:f>
              <c:numCache>
                <c:formatCode>General</c:formatCode>
                <c:ptCount val="4"/>
                <c:pt idx="0">
                  <c:v>72</c:v>
                </c:pt>
                <c:pt idx="1">
                  <c:v>80</c:v>
                </c:pt>
                <c:pt idx="2">
                  <c:v>80</c:v>
                </c:pt>
                <c:pt idx="3">
                  <c:v>65</c:v>
                </c:pt>
              </c:numCache>
            </c:numRef>
          </c:val>
          <c:smooth val="0"/>
        </c:ser>
        <c:ser>
          <c:idx val="1"/>
          <c:order val="1"/>
          <c:tx>
            <c:strRef>
              <c:f>Sheet1!$C$1</c:f>
              <c:strCache>
                <c:ptCount val="1"/>
                <c:pt idx="0">
                  <c:v>Kulit Batang</c:v>
                </c:pt>
              </c:strCache>
            </c:strRef>
          </c:tx>
          <c:spPr>
            <a:ln w="28597" cap="rnd">
              <a:solidFill>
                <a:schemeClr val="accent2"/>
              </a:solidFill>
              <a:round/>
            </a:ln>
            <a:effectLst/>
          </c:spPr>
          <c:marker>
            <c:symbol val="circle"/>
            <c:size val="5"/>
            <c:spPr>
              <a:solidFill>
                <a:schemeClr val="accent2"/>
              </a:solidFill>
              <a:ln w="9532">
                <a:solidFill>
                  <a:schemeClr val="accent2"/>
                </a:solidFill>
              </a:ln>
              <a:effectLst/>
            </c:spPr>
          </c:marker>
          <c:cat>
            <c:strRef>
              <c:f>Sheet1!$A$2:$A$5</c:f>
              <c:strCache>
                <c:ptCount val="4"/>
                <c:pt idx="0">
                  <c:v>30°</c:v>
                </c:pt>
                <c:pt idx="1">
                  <c:v>40°</c:v>
                </c:pt>
                <c:pt idx="2">
                  <c:v>50°</c:v>
                </c:pt>
                <c:pt idx="3">
                  <c:v>60°</c:v>
                </c:pt>
              </c:strCache>
            </c:strRef>
          </c:cat>
          <c:val>
            <c:numRef>
              <c:f>Sheet1!$C$2:$C$5</c:f>
              <c:numCache>
                <c:formatCode>General</c:formatCode>
                <c:ptCount val="4"/>
                <c:pt idx="0">
                  <c:v>65</c:v>
                </c:pt>
                <c:pt idx="1">
                  <c:v>80</c:v>
                </c:pt>
                <c:pt idx="2">
                  <c:v>80</c:v>
                </c:pt>
                <c:pt idx="3">
                  <c:v>75</c:v>
                </c:pt>
              </c:numCache>
            </c:numRef>
          </c:val>
          <c:smooth val="0"/>
        </c:ser>
        <c:ser>
          <c:idx val="2"/>
          <c:order val="2"/>
          <c:tx>
            <c:strRef>
              <c:f>Sheet1!$D$1</c:f>
              <c:strCache>
                <c:ptCount val="1"/>
                <c:pt idx="0">
                  <c:v>Column1</c:v>
                </c:pt>
              </c:strCache>
            </c:strRef>
          </c:tx>
          <c:spPr>
            <a:ln w="28597" cap="rnd">
              <a:solidFill>
                <a:schemeClr val="accent3"/>
              </a:solidFill>
              <a:round/>
            </a:ln>
            <a:effectLst/>
          </c:spPr>
          <c:marker>
            <c:symbol val="circle"/>
            <c:size val="5"/>
            <c:spPr>
              <a:solidFill>
                <a:schemeClr val="accent3"/>
              </a:solidFill>
              <a:ln w="9532">
                <a:solidFill>
                  <a:schemeClr val="accent3"/>
                </a:solidFill>
              </a:ln>
              <a:effectLst/>
            </c:spPr>
          </c:marker>
          <c:cat>
            <c:strRef>
              <c:f>Sheet1!$A$2:$A$5</c:f>
              <c:strCache>
                <c:ptCount val="4"/>
                <c:pt idx="0">
                  <c:v>30°</c:v>
                </c:pt>
                <c:pt idx="1">
                  <c:v>40°</c:v>
                </c:pt>
                <c:pt idx="2">
                  <c:v>50°</c:v>
                </c:pt>
                <c:pt idx="3">
                  <c:v>60°</c:v>
                </c:pt>
              </c:strCache>
            </c:strRef>
          </c:cat>
          <c:val>
            <c:numRef>
              <c:f>Sheet1!$D$2:$D$5</c:f>
              <c:numCache>
                <c:formatCode>General</c:formatCode>
                <c:ptCount val="4"/>
              </c:numCache>
            </c:numRef>
          </c:val>
          <c:smooth val="0"/>
        </c:ser>
        <c:dLbls>
          <c:showLegendKey val="0"/>
          <c:showVal val="0"/>
          <c:showCatName val="0"/>
          <c:showSerName val="0"/>
          <c:showPercent val="0"/>
          <c:showBubbleSize val="0"/>
        </c:dLbls>
        <c:marker val="1"/>
        <c:smooth val="0"/>
        <c:axId val="1995809456"/>
        <c:axId val="1995813808"/>
      </c:lineChart>
      <c:catAx>
        <c:axId val="1995809456"/>
        <c:scaling>
          <c:orientation val="minMax"/>
        </c:scaling>
        <c:delete val="0"/>
        <c:axPos val="b"/>
        <c:numFmt formatCode="General" sourceLinked="1"/>
        <c:majorTickMark val="none"/>
        <c:minorTickMark val="none"/>
        <c:tickLblPos val="nextTo"/>
        <c:spPr>
          <a:noFill/>
          <a:ln w="9532" cap="flat" cmpd="sng" algn="ctr">
            <a:solidFill>
              <a:schemeClr val="tx1">
                <a:lumMod val="15000"/>
                <a:lumOff val="85000"/>
              </a:schemeClr>
            </a:solidFill>
            <a:round/>
          </a:ln>
          <a:effectLst/>
        </c:spPr>
        <c:txPr>
          <a:bodyPr rot="-60000000" vert="horz"/>
          <a:lstStyle/>
          <a:p>
            <a:pPr>
              <a:defRPr/>
            </a:pPr>
            <a:endParaRPr lang="en-US"/>
          </a:p>
        </c:txPr>
        <c:crossAx val="1995813808"/>
        <c:crosses val="autoZero"/>
        <c:auto val="1"/>
        <c:lblAlgn val="ctr"/>
        <c:lblOffset val="100"/>
        <c:noMultiLvlLbl val="0"/>
      </c:catAx>
      <c:valAx>
        <c:axId val="1995813808"/>
        <c:scaling>
          <c:orientation val="minMax"/>
        </c:scaling>
        <c:delete val="0"/>
        <c:axPos val="l"/>
        <c:majorGridlines>
          <c:spPr>
            <a:ln w="9532" cap="flat" cmpd="sng" algn="ctr">
              <a:solidFill>
                <a:schemeClr val="tx1">
                  <a:lumMod val="15000"/>
                  <a:lumOff val="85000"/>
                </a:schemeClr>
              </a:solidFill>
              <a:round/>
            </a:ln>
            <a:effectLst/>
          </c:spPr>
        </c:majorGridlines>
        <c:numFmt formatCode="General" sourceLinked="1"/>
        <c:majorTickMark val="none"/>
        <c:minorTickMark val="none"/>
        <c:tickLblPos val="nextTo"/>
        <c:spPr>
          <a:ln w="9532">
            <a:noFill/>
          </a:ln>
        </c:spPr>
        <c:txPr>
          <a:bodyPr rot="-60000000" vert="horz"/>
          <a:lstStyle/>
          <a:p>
            <a:pPr>
              <a:defRPr/>
            </a:pPr>
            <a:endParaRPr lang="en-US"/>
          </a:p>
        </c:txPr>
        <c:crossAx val="1995809456"/>
        <c:crosses val="autoZero"/>
        <c:crossBetween val="between"/>
      </c:valAx>
      <c:spPr>
        <a:noFill/>
        <a:ln w="25420">
          <a:noFill/>
        </a:ln>
      </c:spPr>
    </c:plotArea>
    <c:legend>
      <c:legendPos val="b"/>
      <c:layout>
        <c:manualLayout>
          <c:xMode val="edge"/>
          <c:yMode val="edge"/>
          <c:x val="0.11611430865853378"/>
          <c:y val="0.74746676332530793"/>
          <c:w val="0.81896936441841262"/>
          <c:h val="0.16194818171738118"/>
        </c:manualLayout>
      </c:layout>
      <c:overlay val="0"/>
      <c:spPr>
        <a:noFill/>
        <a:ln w="25420">
          <a:noFill/>
        </a:ln>
      </c:spPr>
      <c:txPr>
        <a:bodyPr rot="0" vert="horz"/>
        <a:lstStyle/>
        <a:p>
          <a:pPr>
            <a:defRPr/>
          </a:pPr>
          <a:endParaRPr lang="en-US"/>
        </a:p>
      </c:txPr>
    </c:legend>
    <c:plotVisOnly val="1"/>
    <c:dispBlanksAs val="gap"/>
    <c:showDLblsOverMax val="0"/>
  </c:chart>
  <c:spPr>
    <a:solidFill>
      <a:sysClr val="window" lastClr="FFFFFF"/>
    </a:solidFill>
    <a:ln w="25400" cap="flat" cmpd="sng" algn="ctr">
      <a:solidFill>
        <a:sysClr val="windowText" lastClr="000000"/>
      </a:solidFill>
      <a:prstDash val="solid"/>
    </a:ln>
    <a:effectLst/>
  </c:spPr>
  <c:txPr>
    <a:bodyPr/>
    <a:lstStyle/>
    <a:p>
      <a:pPr>
        <a:defRPr>
          <a:solidFill>
            <a:sysClr val="windowText" lastClr="000000"/>
          </a:solidFill>
          <a:latin typeface="+mn-lt"/>
          <a:ea typeface="+mn-ea"/>
          <a:cs typeface="+mn-cs"/>
        </a:defRPr>
      </a:pPr>
      <a:endParaRPr lang="en-US"/>
    </a:p>
  </c:txPr>
  <c:externalData r:id="rId2">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194560" y="5113021"/>
            <a:ext cx="24871680" cy="3528060"/>
          </a:xfrm>
        </p:spPr>
        <p:txBody>
          <a:bodyPr/>
          <a:lstStyle/>
          <a:p>
            <a:r>
              <a:rPr lang="en-US"/>
              <a:t>Click to edit Master title style</a:t>
            </a:r>
          </a:p>
        </p:txBody>
      </p:sp>
      <p:sp>
        <p:nvSpPr>
          <p:cNvPr id="3" name="Subtitle 2"/>
          <p:cNvSpPr>
            <a:spLocks noGrp="1"/>
          </p:cNvSpPr>
          <p:nvPr>
            <p:ph type="subTitle" idx="1"/>
          </p:nvPr>
        </p:nvSpPr>
        <p:spPr>
          <a:xfrm>
            <a:off x="4389120" y="9326880"/>
            <a:ext cx="20482560" cy="4206240"/>
          </a:xfrm>
        </p:spPr>
        <p:txBody>
          <a:bodyPr/>
          <a:lstStyle>
            <a:lvl1pPr marL="0" indent="0" algn="ctr">
              <a:buNone/>
              <a:defRPr>
                <a:solidFill>
                  <a:schemeClr val="tx1">
                    <a:tint val="75000"/>
                  </a:schemeClr>
                </a:solidFill>
              </a:defRPr>
            </a:lvl1pPr>
            <a:lvl2pPr marL="1254008" indent="0" algn="ctr">
              <a:buNone/>
              <a:defRPr>
                <a:solidFill>
                  <a:schemeClr val="tx1">
                    <a:tint val="75000"/>
                  </a:schemeClr>
                </a:solidFill>
              </a:defRPr>
            </a:lvl2pPr>
            <a:lvl3pPr marL="2508016" indent="0" algn="ctr">
              <a:buNone/>
              <a:defRPr>
                <a:solidFill>
                  <a:schemeClr val="tx1">
                    <a:tint val="75000"/>
                  </a:schemeClr>
                </a:solidFill>
              </a:defRPr>
            </a:lvl3pPr>
            <a:lvl4pPr marL="3762024" indent="0" algn="ctr">
              <a:buNone/>
              <a:defRPr>
                <a:solidFill>
                  <a:schemeClr val="tx1">
                    <a:tint val="75000"/>
                  </a:schemeClr>
                </a:solidFill>
              </a:defRPr>
            </a:lvl4pPr>
            <a:lvl5pPr marL="5016033" indent="0" algn="ctr">
              <a:buNone/>
              <a:defRPr>
                <a:solidFill>
                  <a:schemeClr val="tx1">
                    <a:tint val="75000"/>
                  </a:schemeClr>
                </a:solidFill>
              </a:defRPr>
            </a:lvl5pPr>
            <a:lvl6pPr marL="6270041" indent="0" algn="ctr">
              <a:buNone/>
              <a:defRPr>
                <a:solidFill>
                  <a:schemeClr val="tx1">
                    <a:tint val="75000"/>
                  </a:schemeClr>
                </a:solidFill>
              </a:defRPr>
            </a:lvl6pPr>
            <a:lvl7pPr marL="7524049" indent="0" algn="ctr">
              <a:buNone/>
              <a:defRPr>
                <a:solidFill>
                  <a:schemeClr val="tx1">
                    <a:tint val="75000"/>
                  </a:schemeClr>
                </a:solidFill>
              </a:defRPr>
            </a:lvl7pPr>
            <a:lvl8pPr marL="8778057" indent="0" algn="ctr">
              <a:buNone/>
              <a:defRPr>
                <a:solidFill>
                  <a:schemeClr val="tx1">
                    <a:tint val="75000"/>
                  </a:schemeClr>
                </a:solidFill>
              </a:defRPr>
            </a:lvl8pPr>
            <a:lvl9pPr marL="10032065"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fld id="{75E0CEBC-EC93-4D33-8853-790DBC356381}" type="datetime1">
              <a:rPr lang="en-US"/>
              <a:pPr/>
              <a:t>11/21/2020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41A14160-D9A9-489E-8F46-D12D51E786A9}"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2FCA8D4E-222F-4375-908B-F4D78340B381}" type="datetime1">
              <a:rPr lang="en-US"/>
              <a:pPr/>
              <a:t>11/21/2020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E2B0D462-C0C7-40CB-8D8D-7544D59F301B}"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3642240" y="1581152"/>
            <a:ext cx="19751040" cy="3370706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389120" y="1581152"/>
            <a:ext cx="58765440" cy="3370706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913DDCA8-08B5-42C4-8784-3ED2EDFE256B}" type="datetime1">
              <a:rPr lang="en-US"/>
              <a:pPr/>
              <a:t>11/21/2020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E4299F0F-C311-4F12-A011-26DB54377688}"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4B450FEF-6C12-4469-A8BC-0AD1D060CF6C}" type="datetime1">
              <a:rPr lang="en-US"/>
              <a:pPr/>
              <a:t>11/21/2020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F6413FBB-4DC7-42A7-9BF0-DC152EE2C21D}"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311402" y="10576561"/>
            <a:ext cx="24871680" cy="3268980"/>
          </a:xfrm>
        </p:spPr>
        <p:txBody>
          <a:bodyPr anchor="t"/>
          <a:lstStyle>
            <a:lvl1pPr algn="l">
              <a:defRPr sz="11000" b="1" cap="all"/>
            </a:lvl1pPr>
          </a:lstStyle>
          <a:p>
            <a:r>
              <a:rPr lang="en-US"/>
              <a:t>Click to edit Master title style</a:t>
            </a:r>
          </a:p>
        </p:txBody>
      </p:sp>
      <p:sp>
        <p:nvSpPr>
          <p:cNvPr id="3" name="Text Placeholder 2"/>
          <p:cNvSpPr>
            <a:spLocks noGrp="1"/>
          </p:cNvSpPr>
          <p:nvPr>
            <p:ph type="body" idx="1"/>
          </p:nvPr>
        </p:nvSpPr>
        <p:spPr>
          <a:xfrm>
            <a:off x="2311402" y="6976113"/>
            <a:ext cx="24871680" cy="3600449"/>
          </a:xfrm>
        </p:spPr>
        <p:txBody>
          <a:bodyPr anchor="b"/>
          <a:lstStyle>
            <a:lvl1pPr marL="0" indent="0">
              <a:buNone/>
              <a:defRPr sz="5500">
                <a:solidFill>
                  <a:schemeClr val="tx1">
                    <a:tint val="75000"/>
                  </a:schemeClr>
                </a:solidFill>
              </a:defRPr>
            </a:lvl1pPr>
            <a:lvl2pPr marL="1254008" indent="0">
              <a:buNone/>
              <a:defRPr sz="4900">
                <a:solidFill>
                  <a:schemeClr val="tx1">
                    <a:tint val="75000"/>
                  </a:schemeClr>
                </a:solidFill>
              </a:defRPr>
            </a:lvl2pPr>
            <a:lvl3pPr marL="2508016" indent="0">
              <a:buNone/>
              <a:defRPr sz="4400">
                <a:solidFill>
                  <a:schemeClr val="tx1">
                    <a:tint val="75000"/>
                  </a:schemeClr>
                </a:solidFill>
              </a:defRPr>
            </a:lvl3pPr>
            <a:lvl4pPr marL="3762024" indent="0">
              <a:buNone/>
              <a:defRPr sz="3800">
                <a:solidFill>
                  <a:schemeClr val="tx1">
                    <a:tint val="75000"/>
                  </a:schemeClr>
                </a:solidFill>
              </a:defRPr>
            </a:lvl4pPr>
            <a:lvl5pPr marL="5016033" indent="0">
              <a:buNone/>
              <a:defRPr sz="3800">
                <a:solidFill>
                  <a:schemeClr val="tx1">
                    <a:tint val="75000"/>
                  </a:schemeClr>
                </a:solidFill>
              </a:defRPr>
            </a:lvl5pPr>
            <a:lvl6pPr marL="6270041" indent="0">
              <a:buNone/>
              <a:defRPr sz="3800">
                <a:solidFill>
                  <a:schemeClr val="tx1">
                    <a:tint val="75000"/>
                  </a:schemeClr>
                </a:solidFill>
              </a:defRPr>
            </a:lvl6pPr>
            <a:lvl7pPr marL="7524049" indent="0">
              <a:buNone/>
              <a:defRPr sz="3800">
                <a:solidFill>
                  <a:schemeClr val="tx1">
                    <a:tint val="75000"/>
                  </a:schemeClr>
                </a:solidFill>
              </a:defRPr>
            </a:lvl7pPr>
            <a:lvl8pPr marL="8778057" indent="0">
              <a:buNone/>
              <a:defRPr sz="3800">
                <a:solidFill>
                  <a:schemeClr val="tx1">
                    <a:tint val="75000"/>
                  </a:schemeClr>
                </a:solidFill>
              </a:defRPr>
            </a:lvl8pPr>
            <a:lvl9pPr marL="10032065" indent="0">
              <a:buNone/>
              <a:defRPr sz="38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BAD14738-7A27-4DBA-93B0-DC07BDB8DE1C}" type="datetime1">
              <a:rPr lang="en-US"/>
              <a:pPr/>
              <a:t>11/21/2020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72BEAEF-5CE9-46D8-8153-3A13DB654B4A}"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389120" y="9216392"/>
            <a:ext cx="39258240" cy="26071829"/>
          </a:xfrm>
        </p:spPr>
        <p:txBody>
          <a:bodyPr/>
          <a:lstStyle>
            <a:lvl1pPr>
              <a:defRPr sz="7700"/>
            </a:lvl1pPr>
            <a:lvl2pPr>
              <a:defRPr sz="6600"/>
            </a:lvl2pPr>
            <a:lvl3pPr>
              <a:defRPr sz="5500"/>
            </a:lvl3pPr>
            <a:lvl4pPr>
              <a:defRPr sz="4900"/>
            </a:lvl4pPr>
            <a:lvl5pPr>
              <a:defRPr sz="4900"/>
            </a:lvl5pPr>
            <a:lvl6pPr>
              <a:defRPr sz="4900"/>
            </a:lvl6pPr>
            <a:lvl7pPr>
              <a:defRPr sz="4900"/>
            </a:lvl7pPr>
            <a:lvl8pPr>
              <a:defRPr sz="4900"/>
            </a:lvl8pPr>
            <a:lvl9pPr>
              <a:defRPr sz="4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4135040" y="9216392"/>
            <a:ext cx="39258240" cy="26071829"/>
          </a:xfrm>
        </p:spPr>
        <p:txBody>
          <a:bodyPr/>
          <a:lstStyle>
            <a:lvl1pPr>
              <a:defRPr sz="7700"/>
            </a:lvl1pPr>
            <a:lvl2pPr>
              <a:defRPr sz="6600"/>
            </a:lvl2pPr>
            <a:lvl3pPr>
              <a:defRPr sz="5500"/>
            </a:lvl3pPr>
            <a:lvl4pPr>
              <a:defRPr sz="4900"/>
            </a:lvl4pPr>
            <a:lvl5pPr>
              <a:defRPr sz="4900"/>
            </a:lvl5pPr>
            <a:lvl6pPr>
              <a:defRPr sz="4900"/>
            </a:lvl6pPr>
            <a:lvl7pPr>
              <a:defRPr sz="4900"/>
            </a:lvl7pPr>
            <a:lvl8pPr>
              <a:defRPr sz="4900"/>
            </a:lvl8pPr>
            <a:lvl9pPr>
              <a:defRPr sz="4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fld id="{337A7308-80D5-4A0E-9CD6-5D71E6F8AAB7}" type="datetime1">
              <a:rPr lang="en-US"/>
              <a:pPr/>
              <a:t>11/21/2020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3164E781-856C-4B85-821F-4DE40B15FDE9}"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63040" y="659131"/>
            <a:ext cx="26334720" cy="27432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463040" y="3684272"/>
            <a:ext cx="12928602" cy="1535429"/>
          </a:xfrm>
        </p:spPr>
        <p:txBody>
          <a:bodyPr anchor="b"/>
          <a:lstStyle>
            <a:lvl1pPr marL="0" indent="0">
              <a:buNone/>
              <a:defRPr sz="6600" b="1"/>
            </a:lvl1pPr>
            <a:lvl2pPr marL="1254008" indent="0">
              <a:buNone/>
              <a:defRPr sz="5500" b="1"/>
            </a:lvl2pPr>
            <a:lvl3pPr marL="2508016" indent="0">
              <a:buNone/>
              <a:defRPr sz="4900" b="1"/>
            </a:lvl3pPr>
            <a:lvl4pPr marL="3762024" indent="0">
              <a:buNone/>
              <a:defRPr sz="4400" b="1"/>
            </a:lvl4pPr>
            <a:lvl5pPr marL="5016033" indent="0">
              <a:buNone/>
              <a:defRPr sz="4400" b="1"/>
            </a:lvl5pPr>
            <a:lvl6pPr marL="6270041" indent="0">
              <a:buNone/>
              <a:defRPr sz="4400" b="1"/>
            </a:lvl6pPr>
            <a:lvl7pPr marL="7524049" indent="0">
              <a:buNone/>
              <a:defRPr sz="4400" b="1"/>
            </a:lvl7pPr>
            <a:lvl8pPr marL="8778057" indent="0">
              <a:buNone/>
              <a:defRPr sz="4400" b="1"/>
            </a:lvl8pPr>
            <a:lvl9pPr marL="10032065" indent="0">
              <a:buNone/>
              <a:defRPr sz="4400" b="1"/>
            </a:lvl9pPr>
          </a:lstStyle>
          <a:p>
            <a:pPr lvl="0"/>
            <a:r>
              <a:rPr lang="en-US"/>
              <a:t>Click to edit Master text styles</a:t>
            </a:r>
          </a:p>
        </p:txBody>
      </p:sp>
      <p:sp>
        <p:nvSpPr>
          <p:cNvPr id="4" name="Content Placeholder 3"/>
          <p:cNvSpPr>
            <a:spLocks noGrp="1"/>
          </p:cNvSpPr>
          <p:nvPr>
            <p:ph sz="half" idx="2"/>
          </p:nvPr>
        </p:nvSpPr>
        <p:spPr>
          <a:xfrm>
            <a:off x="1463040" y="5219701"/>
            <a:ext cx="12928602" cy="9483091"/>
          </a:xfrm>
        </p:spPr>
        <p:txBody>
          <a:bodyPr/>
          <a:lstStyle>
            <a:lvl1pPr>
              <a:defRPr sz="6600"/>
            </a:lvl1pPr>
            <a:lvl2pPr>
              <a:defRPr sz="5500"/>
            </a:lvl2pPr>
            <a:lvl3pPr>
              <a:defRPr sz="4900"/>
            </a:lvl3pPr>
            <a:lvl4pPr>
              <a:defRPr sz="4400"/>
            </a:lvl4pPr>
            <a:lvl5pPr>
              <a:defRPr sz="4400"/>
            </a:lvl5pPr>
            <a:lvl6pPr>
              <a:defRPr sz="4400"/>
            </a:lvl6pPr>
            <a:lvl7pPr>
              <a:defRPr sz="4400"/>
            </a:lvl7pPr>
            <a:lvl8pPr>
              <a:defRPr sz="4400"/>
            </a:lvl8pPr>
            <a:lvl9pPr>
              <a:defRPr sz="4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4864083" y="3684272"/>
            <a:ext cx="12933680" cy="1535429"/>
          </a:xfrm>
        </p:spPr>
        <p:txBody>
          <a:bodyPr anchor="b"/>
          <a:lstStyle>
            <a:lvl1pPr marL="0" indent="0">
              <a:buNone/>
              <a:defRPr sz="6600" b="1"/>
            </a:lvl1pPr>
            <a:lvl2pPr marL="1254008" indent="0">
              <a:buNone/>
              <a:defRPr sz="5500" b="1"/>
            </a:lvl2pPr>
            <a:lvl3pPr marL="2508016" indent="0">
              <a:buNone/>
              <a:defRPr sz="4900" b="1"/>
            </a:lvl3pPr>
            <a:lvl4pPr marL="3762024" indent="0">
              <a:buNone/>
              <a:defRPr sz="4400" b="1"/>
            </a:lvl4pPr>
            <a:lvl5pPr marL="5016033" indent="0">
              <a:buNone/>
              <a:defRPr sz="4400" b="1"/>
            </a:lvl5pPr>
            <a:lvl6pPr marL="6270041" indent="0">
              <a:buNone/>
              <a:defRPr sz="4400" b="1"/>
            </a:lvl6pPr>
            <a:lvl7pPr marL="7524049" indent="0">
              <a:buNone/>
              <a:defRPr sz="4400" b="1"/>
            </a:lvl7pPr>
            <a:lvl8pPr marL="8778057" indent="0">
              <a:buNone/>
              <a:defRPr sz="4400" b="1"/>
            </a:lvl8pPr>
            <a:lvl9pPr marL="10032065" indent="0">
              <a:buNone/>
              <a:defRPr sz="4400" b="1"/>
            </a:lvl9pPr>
          </a:lstStyle>
          <a:p>
            <a:pPr lvl="0"/>
            <a:r>
              <a:rPr lang="en-US"/>
              <a:t>Click to edit Master text styles</a:t>
            </a:r>
          </a:p>
        </p:txBody>
      </p:sp>
      <p:sp>
        <p:nvSpPr>
          <p:cNvPr id="6" name="Content Placeholder 5"/>
          <p:cNvSpPr>
            <a:spLocks noGrp="1"/>
          </p:cNvSpPr>
          <p:nvPr>
            <p:ph sz="quarter" idx="4"/>
          </p:nvPr>
        </p:nvSpPr>
        <p:spPr>
          <a:xfrm>
            <a:off x="14864083" y="5219701"/>
            <a:ext cx="12933680" cy="9483091"/>
          </a:xfrm>
        </p:spPr>
        <p:txBody>
          <a:bodyPr/>
          <a:lstStyle>
            <a:lvl1pPr>
              <a:defRPr sz="6600"/>
            </a:lvl1pPr>
            <a:lvl2pPr>
              <a:defRPr sz="5500"/>
            </a:lvl2pPr>
            <a:lvl3pPr>
              <a:defRPr sz="4900"/>
            </a:lvl3pPr>
            <a:lvl4pPr>
              <a:defRPr sz="4400"/>
            </a:lvl4pPr>
            <a:lvl5pPr>
              <a:defRPr sz="4400"/>
            </a:lvl5pPr>
            <a:lvl6pPr>
              <a:defRPr sz="4400"/>
            </a:lvl6pPr>
            <a:lvl7pPr>
              <a:defRPr sz="4400"/>
            </a:lvl7pPr>
            <a:lvl8pPr>
              <a:defRPr sz="4400"/>
            </a:lvl8pPr>
            <a:lvl9pPr>
              <a:defRPr sz="4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fld id="{8D6D7E15-0752-4C37-9C54-EB9A0CDBB3CD}" type="datetime1">
              <a:rPr lang="en-US"/>
              <a:pPr/>
              <a:t>11/21/2020</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A58837D2-65CC-4D94-ACBD-03C254ADA3DB}"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fld id="{E7243874-919D-4D84-A889-A23D7D861629}" type="datetime1">
              <a:rPr lang="en-US"/>
              <a:pPr/>
              <a:t>11/21/2020</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D4268741-3DEF-4AA6-8B0E-E49E2FC855A7}"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53F35199-9C70-467C-B53D-AD199ADBF1DE}" type="datetime1">
              <a:rPr lang="en-US"/>
              <a:pPr/>
              <a:t>11/21/2020</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9B836ADD-7954-4E8E-92FE-AA6C6ADEC99D}"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63042" y="655320"/>
            <a:ext cx="9626602" cy="2788920"/>
          </a:xfrm>
        </p:spPr>
        <p:txBody>
          <a:bodyPr anchor="b"/>
          <a:lstStyle>
            <a:lvl1pPr algn="l">
              <a:defRPr sz="5500" b="1"/>
            </a:lvl1pPr>
          </a:lstStyle>
          <a:p>
            <a:r>
              <a:rPr lang="en-US"/>
              <a:t>Click to edit Master title style</a:t>
            </a:r>
          </a:p>
        </p:txBody>
      </p:sp>
      <p:sp>
        <p:nvSpPr>
          <p:cNvPr id="3" name="Content Placeholder 2"/>
          <p:cNvSpPr>
            <a:spLocks noGrp="1"/>
          </p:cNvSpPr>
          <p:nvPr>
            <p:ph idx="1"/>
          </p:nvPr>
        </p:nvSpPr>
        <p:spPr>
          <a:xfrm>
            <a:off x="11440160" y="655322"/>
            <a:ext cx="16357600" cy="14047471"/>
          </a:xfrm>
        </p:spPr>
        <p:txBody>
          <a:bodyPr/>
          <a:lstStyle>
            <a:lvl1pPr>
              <a:defRPr sz="8800"/>
            </a:lvl1pPr>
            <a:lvl2pPr>
              <a:defRPr sz="7700"/>
            </a:lvl2pPr>
            <a:lvl3pPr>
              <a:defRPr sz="6600"/>
            </a:lvl3pPr>
            <a:lvl4pPr>
              <a:defRPr sz="5500"/>
            </a:lvl4pPr>
            <a:lvl5pPr>
              <a:defRPr sz="5500"/>
            </a:lvl5pPr>
            <a:lvl6pPr>
              <a:defRPr sz="5500"/>
            </a:lvl6pPr>
            <a:lvl7pPr>
              <a:defRPr sz="5500"/>
            </a:lvl7pPr>
            <a:lvl8pPr>
              <a:defRPr sz="5500"/>
            </a:lvl8pPr>
            <a:lvl9pPr>
              <a:defRPr sz="5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463042" y="3444242"/>
            <a:ext cx="9626602" cy="11258551"/>
          </a:xfrm>
        </p:spPr>
        <p:txBody>
          <a:bodyPr/>
          <a:lstStyle>
            <a:lvl1pPr marL="0" indent="0">
              <a:buNone/>
              <a:defRPr sz="3800"/>
            </a:lvl1pPr>
            <a:lvl2pPr marL="1254008" indent="0">
              <a:buNone/>
              <a:defRPr sz="3300"/>
            </a:lvl2pPr>
            <a:lvl3pPr marL="2508016" indent="0">
              <a:buNone/>
              <a:defRPr sz="2700"/>
            </a:lvl3pPr>
            <a:lvl4pPr marL="3762024" indent="0">
              <a:buNone/>
              <a:defRPr sz="2500"/>
            </a:lvl4pPr>
            <a:lvl5pPr marL="5016033" indent="0">
              <a:buNone/>
              <a:defRPr sz="2500"/>
            </a:lvl5pPr>
            <a:lvl6pPr marL="6270041" indent="0">
              <a:buNone/>
              <a:defRPr sz="2500"/>
            </a:lvl6pPr>
            <a:lvl7pPr marL="7524049" indent="0">
              <a:buNone/>
              <a:defRPr sz="2500"/>
            </a:lvl7pPr>
            <a:lvl8pPr marL="8778057" indent="0">
              <a:buNone/>
              <a:defRPr sz="2500"/>
            </a:lvl8pPr>
            <a:lvl9pPr marL="10032065" indent="0">
              <a:buNone/>
              <a:defRPr sz="25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6CDD72F6-B510-4275-B513-A772C06D6DB5}" type="datetime1">
              <a:rPr lang="en-US"/>
              <a:pPr/>
              <a:t>11/21/2020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9AE61AC2-50B7-4875-A8A7-333C29F523B7}"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735322" y="11521441"/>
            <a:ext cx="17556480" cy="1360171"/>
          </a:xfrm>
        </p:spPr>
        <p:txBody>
          <a:bodyPr anchor="b"/>
          <a:lstStyle>
            <a:lvl1pPr algn="l">
              <a:defRPr sz="5500" b="1"/>
            </a:lvl1pPr>
          </a:lstStyle>
          <a:p>
            <a:r>
              <a:rPr lang="en-US"/>
              <a:t>Click to edit Master title style</a:t>
            </a:r>
          </a:p>
        </p:txBody>
      </p:sp>
      <p:sp>
        <p:nvSpPr>
          <p:cNvPr id="3" name="Picture Placeholder 2"/>
          <p:cNvSpPr>
            <a:spLocks noGrp="1"/>
          </p:cNvSpPr>
          <p:nvPr>
            <p:ph type="pic" idx="1"/>
          </p:nvPr>
        </p:nvSpPr>
        <p:spPr>
          <a:xfrm>
            <a:off x="5735322" y="1470660"/>
            <a:ext cx="17556480" cy="9875520"/>
          </a:xfrm>
        </p:spPr>
        <p:txBody>
          <a:bodyPr rtlCol="0">
            <a:normAutofit/>
          </a:bodyPr>
          <a:lstStyle>
            <a:lvl1pPr marL="0" indent="0">
              <a:buNone/>
              <a:defRPr sz="8800"/>
            </a:lvl1pPr>
            <a:lvl2pPr marL="1254008" indent="0">
              <a:buNone/>
              <a:defRPr sz="7700"/>
            </a:lvl2pPr>
            <a:lvl3pPr marL="2508016" indent="0">
              <a:buNone/>
              <a:defRPr sz="6600"/>
            </a:lvl3pPr>
            <a:lvl4pPr marL="3762024" indent="0">
              <a:buNone/>
              <a:defRPr sz="5500"/>
            </a:lvl4pPr>
            <a:lvl5pPr marL="5016033" indent="0">
              <a:buNone/>
              <a:defRPr sz="5500"/>
            </a:lvl5pPr>
            <a:lvl6pPr marL="6270041" indent="0">
              <a:buNone/>
              <a:defRPr sz="5500"/>
            </a:lvl6pPr>
            <a:lvl7pPr marL="7524049" indent="0">
              <a:buNone/>
              <a:defRPr sz="5500"/>
            </a:lvl7pPr>
            <a:lvl8pPr marL="8778057" indent="0">
              <a:buNone/>
              <a:defRPr sz="5500"/>
            </a:lvl8pPr>
            <a:lvl9pPr marL="10032065" indent="0">
              <a:buNone/>
              <a:defRPr sz="5500"/>
            </a:lvl9pPr>
          </a:lstStyle>
          <a:p>
            <a:pPr lvl="0"/>
            <a:endParaRPr lang="en-US" noProof="0"/>
          </a:p>
        </p:txBody>
      </p:sp>
      <p:sp>
        <p:nvSpPr>
          <p:cNvPr id="4" name="Text Placeholder 3"/>
          <p:cNvSpPr>
            <a:spLocks noGrp="1"/>
          </p:cNvSpPr>
          <p:nvPr>
            <p:ph type="body" sz="half" idx="2"/>
          </p:nvPr>
        </p:nvSpPr>
        <p:spPr>
          <a:xfrm>
            <a:off x="5735322" y="12881612"/>
            <a:ext cx="17556480" cy="1931669"/>
          </a:xfrm>
        </p:spPr>
        <p:txBody>
          <a:bodyPr/>
          <a:lstStyle>
            <a:lvl1pPr marL="0" indent="0">
              <a:buNone/>
              <a:defRPr sz="3800"/>
            </a:lvl1pPr>
            <a:lvl2pPr marL="1254008" indent="0">
              <a:buNone/>
              <a:defRPr sz="3300"/>
            </a:lvl2pPr>
            <a:lvl3pPr marL="2508016" indent="0">
              <a:buNone/>
              <a:defRPr sz="2700"/>
            </a:lvl3pPr>
            <a:lvl4pPr marL="3762024" indent="0">
              <a:buNone/>
              <a:defRPr sz="2500"/>
            </a:lvl4pPr>
            <a:lvl5pPr marL="5016033" indent="0">
              <a:buNone/>
              <a:defRPr sz="2500"/>
            </a:lvl5pPr>
            <a:lvl6pPr marL="6270041" indent="0">
              <a:buNone/>
              <a:defRPr sz="2500"/>
            </a:lvl6pPr>
            <a:lvl7pPr marL="7524049" indent="0">
              <a:buNone/>
              <a:defRPr sz="2500"/>
            </a:lvl7pPr>
            <a:lvl8pPr marL="8778057" indent="0">
              <a:buNone/>
              <a:defRPr sz="2500"/>
            </a:lvl8pPr>
            <a:lvl9pPr marL="10032065" indent="0">
              <a:buNone/>
              <a:defRPr sz="25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7DC97BFB-DF97-4D23-BF99-F8A052F4B5FA}" type="datetime1">
              <a:rPr lang="en-US"/>
              <a:pPr/>
              <a:t>11/21/2020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3D18C108-DC29-4B94-B9C1-1B76C6B9E0FA}"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1463040" y="658813"/>
            <a:ext cx="26334720" cy="2743200"/>
          </a:xfrm>
          <a:prstGeom prst="rect">
            <a:avLst/>
          </a:prstGeom>
          <a:noFill/>
          <a:ln w="9525">
            <a:noFill/>
            <a:miter lim="800000"/>
            <a:headEnd/>
            <a:tailEnd/>
          </a:ln>
        </p:spPr>
        <p:txBody>
          <a:bodyPr vert="horz" wrap="square" lIns="250802" tIns="125401" rIns="250802" bIns="125401"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1463040" y="3840163"/>
            <a:ext cx="26334720" cy="10863262"/>
          </a:xfrm>
          <a:prstGeom prst="rect">
            <a:avLst/>
          </a:prstGeom>
          <a:noFill/>
          <a:ln w="9525">
            <a:noFill/>
            <a:miter lim="800000"/>
            <a:headEnd/>
            <a:tailEnd/>
          </a:ln>
        </p:spPr>
        <p:txBody>
          <a:bodyPr vert="horz" wrap="square" lIns="250802" tIns="125401" rIns="250802" bIns="125401"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463040" y="15255875"/>
            <a:ext cx="6827520" cy="876300"/>
          </a:xfrm>
          <a:prstGeom prst="rect">
            <a:avLst/>
          </a:prstGeom>
        </p:spPr>
        <p:txBody>
          <a:bodyPr vert="horz" wrap="square" lIns="250802" tIns="125401" rIns="250802" bIns="125401" numCol="1" anchor="ctr" anchorCtr="0" compatLnSpc="1">
            <a:prstTxWarp prst="textNoShape">
              <a:avLst/>
            </a:prstTxWarp>
          </a:bodyPr>
          <a:lstStyle>
            <a:lvl1pPr>
              <a:defRPr sz="3300">
                <a:solidFill>
                  <a:srgbClr val="898989"/>
                </a:solidFill>
              </a:defRPr>
            </a:lvl1pPr>
          </a:lstStyle>
          <a:p>
            <a:fld id="{87F65152-7D8A-443C-AA7C-26DC9C0159D9}" type="datetime1">
              <a:rPr lang="en-US"/>
              <a:pPr/>
              <a:t>11/21/2020</a:t>
            </a:fld>
            <a:endParaRPr lang="en-US"/>
          </a:p>
        </p:txBody>
      </p:sp>
      <p:sp>
        <p:nvSpPr>
          <p:cNvPr id="5" name="Footer Placeholder 4"/>
          <p:cNvSpPr>
            <a:spLocks noGrp="1"/>
          </p:cNvSpPr>
          <p:nvPr>
            <p:ph type="ftr" sz="quarter" idx="3"/>
          </p:nvPr>
        </p:nvSpPr>
        <p:spPr>
          <a:xfrm>
            <a:off x="9997440" y="15255875"/>
            <a:ext cx="9265920" cy="876300"/>
          </a:xfrm>
          <a:prstGeom prst="rect">
            <a:avLst/>
          </a:prstGeom>
        </p:spPr>
        <p:txBody>
          <a:bodyPr vert="horz" lIns="250802" tIns="125401" rIns="250802" bIns="125401" rtlCol="0" anchor="ctr"/>
          <a:lstStyle>
            <a:lvl1pPr algn="ctr" defTabSz="1254008" fontAlgn="auto">
              <a:spcBef>
                <a:spcPts val="0"/>
              </a:spcBef>
              <a:spcAft>
                <a:spcPts val="0"/>
              </a:spcAft>
              <a:defRPr sz="3300">
                <a:solidFill>
                  <a:schemeClr val="tx1">
                    <a:tint val="75000"/>
                  </a:schemeClr>
                </a:solidFill>
                <a:latin typeface="Arial"/>
                <a:ea typeface="+mn-ea"/>
                <a:cs typeface="+mn-cs"/>
              </a:defRPr>
            </a:lvl1pPr>
          </a:lstStyle>
          <a:p>
            <a:pPr>
              <a:defRPr/>
            </a:pPr>
            <a:endParaRPr lang="en-US"/>
          </a:p>
        </p:txBody>
      </p:sp>
      <p:sp>
        <p:nvSpPr>
          <p:cNvPr id="6" name="Slide Number Placeholder 5"/>
          <p:cNvSpPr>
            <a:spLocks noGrp="1"/>
          </p:cNvSpPr>
          <p:nvPr>
            <p:ph type="sldNum" sz="quarter" idx="4"/>
          </p:nvPr>
        </p:nvSpPr>
        <p:spPr>
          <a:xfrm>
            <a:off x="20970240" y="15255875"/>
            <a:ext cx="6827520" cy="876300"/>
          </a:xfrm>
          <a:prstGeom prst="rect">
            <a:avLst/>
          </a:prstGeom>
        </p:spPr>
        <p:txBody>
          <a:bodyPr vert="horz" wrap="square" lIns="250802" tIns="125401" rIns="250802" bIns="125401" numCol="1" anchor="ctr" anchorCtr="0" compatLnSpc="1">
            <a:prstTxWarp prst="textNoShape">
              <a:avLst/>
            </a:prstTxWarp>
          </a:bodyPr>
          <a:lstStyle>
            <a:lvl1pPr algn="r">
              <a:defRPr sz="3300">
                <a:solidFill>
                  <a:srgbClr val="898989"/>
                </a:solidFill>
              </a:defRPr>
            </a:lvl1pPr>
          </a:lstStyle>
          <a:p>
            <a:fld id="{BC07D504-413D-4263-9320-5876851A419F}"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52538" rtl="0" eaLnBrk="0" fontAlgn="base" hangingPunct="0">
        <a:spcBef>
          <a:spcPct val="0"/>
        </a:spcBef>
        <a:spcAft>
          <a:spcPct val="0"/>
        </a:spcAft>
        <a:defRPr sz="12100" kern="1200">
          <a:solidFill>
            <a:schemeClr val="tx1"/>
          </a:solidFill>
          <a:latin typeface="Arial"/>
          <a:ea typeface="ＭＳ Ｐゴシック" charset="-128"/>
          <a:cs typeface="+mj-cs"/>
        </a:defRPr>
      </a:lvl1pPr>
      <a:lvl2pPr algn="ctr" defTabSz="1252538" rtl="0" eaLnBrk="0" fontAlgn="base" hangingPunct="0">
        <a:spcBef>
          <a:spcPct val="0"/>
        </a:spcBef>
        <a:spcAft>
          <a:spcPct val="0"/>
        </a:spcAft>
        <a:defRPr sz="12100">
          <a:solidFill>
            <a:schemeClr val="tx1"/>
          </a:solidFill>
          <a:latin typeface="Arial" charset="0"/>
          <a:ea typeface="ＭＳ Ｐゴシック" charset="-128"/>
        </a:defRPr>
      </a:lvl2pPr>
      <a:lvl3pPr algn="ctr" defTabSz="1252538" rtl="0" eaLnBrk="0" fontAlgn="base" hangingPunct="0">
        <a:spcBef>
          <a:spcPct val="0"/>
        </a:spcBef>
        <a:spcAft>
          <a:spcPct val="0"/>
        </a:spcAft>
        <a:defRPr sz="12100">
          <a:solidFill>
            <a:schemeClr val="tx1"/>
          </a:solidFill>
          <a:latin typeface="Arial" charset="0"/>
          <a:ea typeface="ＭＳ Ｐゴシック" charset="-128"/>
        </a:defRPr>
      </a:lvl3pPr>
      <a:lvl4pPr algn="ctr" defTabSz="1252538" rtl="0" eaLnBrk="0" fontAlgn="base" hangingPunct="0">
        <a:spcBef>
          <a:spcPct val="0"/>
        </a:spcBef>
        <a:spcAft>
          <a:spcPct val="0"/>
        </a:spcAft>
        <a:defRPr sz="12100">
          <a:solidFill>
            <a:schemeClr val="tx1"/>
          </a:solidFill>
          <a:latin typeface="Arial" charset="0"/>
          <a:ea typeface="ＭＳ Ｐゴシック" charset="-128"/>
        </a:defRPr>
      </a:lvl4pPr>
      <a:lvl5pPr algn="ctr" defTabSz="1252538" rtl="0" eaLnBrk="0" fontAlgn="base" hangingPunct="0">
        <a:spcBef>
          <a:spcPct val="0"/>
        </a:spcBef>
        <a:spcAft>
          <a:spcPct val="0"/>
        </a:spcAft>
        <a:defRPr sz="12100">
          <a:solidFill>
            <a:schemeClr val="tx1"/>
          </a:solidFill>
          <a:latin typeface="Arial" charset="0"/>
          <a:ea typeface="ＭＳ Ｐゴシック" charset="-128"/>
        </a:defRPr>
      </a:lvl5pPr>
      <a:lvl6pPr marL="457200" algn="ctr" defTabSz="1252538" rtl="0" fontAlgn="base">
        <a:spcBef>
          <a:spcPct val="0"/>
        </a:spcBef>
        <a:spcAft>
          <a:spcPct val="0"/>
        </a:spcAft>
        <a:defRPr sz="12100">
          <a:solidFill>
            <a:schemeClr val="tx1"/>
          </a:solidFill>
          <a:latin typeface="Arial" charset="0"/>
        </a:defRPr>
      </a:lvl6pPr>
      <a:lvl7pPr marL="914400" algn="ctr" defTabSz="1252538" rtl="0" fontAlgn="base">
        <a:spcBef>
          <a:spcPct val="0"/>
        </a:spcBef>
        <a:spcAft>
          <a:spcPct val="0"/>
        </a:spcAft>
        <a:defRPr sz="12100">
          <a:solidFill>
            <a:schemeClr val="tx1"/>
          </a:solidFill>
          <a:latin typeface="Arial" charset="0"/>
        </a:defRPr>
      </a:lvl7pPr>
      <a:lvl8pPr marL="1371600" algn="ctr" defTabSz="1252538" rtl="0" fontAlgn="base">
        <a:spcBef>
          <a:spcPct val="0"/>
        </a:spcBef>
        <a:spcAft>
          <a:spcPct val="0"/>
        </a:spcAft>
        <a:defRPr sz="12100">
          <a:solidFill>
            <a:schemeClr val="tx1"/>
          </a:solidFill>
          <a:latin typeface="Arial" charset="0"/>
        </a:defRPr>
      </a:lvl8pPr>
      <a:lvl9pPr marL="1828800" algn="ctr" defTabSz="1252538" rtl="0" fontAlgn="base">
        <a:spcBef>
          <a:spcPct val="0"/>
        </a:spcBef>
        <a:spcAft>
          <a:spcPct val="0"/>
        </a:spcAft>
        <a:defRPr sz="12100">
          <a:solidFill>
            <a:schemeClr val="tx1"/>
          </a:solidFill>
          <a:latin typeface="Arial" charset="0"/>
        </a:defRPr>
      </a:lvl9pPr>
    </p:titleStyle>
    <p:bodyStyle>
      <a:lvl1pPr marL="939800" indent="-939800" algn="l" defTabSz="1252538" rtl="0" eaLnBrk="0" fontAlgn="base" hangingPunct="0">
        <a:spcBef>
          <a:spcPct val="20000"/>
        </a:spcBef>
        <a:spcAft>
          <a:spcPct val="0"/>
        </a:spcAft>
        <a:buFont typeface="Arial" charset="0"/>
        <a:buChar char="•"/>
        <a:defRPr sz="8800" kern="1200">
          <a:solidFill>
            <a:schemeClr val="tx1"/>
          </a:solidFill>
          <a:latin typeface="Arial"/>
          <a:ea typeface="ＭＳ Ｐゴシック" charset="-128"/>
          <a:cs typeface="+mn-cs"/>
        </a:defRPr>
      </a:lvl1pPr>
      <a:lvl2pPr marL="2036763" indent="-782638" algn="l" defTabSz="1252538" rtl="0" eaLnBrk="0" fontAlgn="base" hangingPunct="0">
        <a:spcBef>
          <a:spcPct val="20000"/>
        </a:spcBef>
        <a:spcAft>
          <a:spcPct val="0"/>
        </a:spcAft>
        <a:buFont typeface="Arial" charset="0"/>
        <a:buChar char="–"/>
        <a:defRPr sz="7700" kern="1200">
          <a:solidFill>
            <a:schemeClr val="tx1"/>
          </a:solidFill>
          <a:latin typeface="Arial"/>
          <a:ea typeface="ＭＳ Ｐゴシック" charset="-128"/>
          <a:cs typeface="+mn-cs"/>
        </a:defRPr>
      </a:lvl2pPr>
      <a:lvl3pPr marL="3133725" indent="-625475" algn="l" defTabSz="1252538" rtl="0" eaLnBrk="0" fontAlgn="base" hangingPunct="0">
        <a:spcBef>
          <a:spcPct val="20000"/>
        </a:spcBef>
        <a:spcAft>
          <a:spcPct val="0"/>
        </a:spcAft>
        <a:buFont typeface="Arial" charset="0"/>
        <a:buChar char="•"/>
        <a:defRPr sz="6600" kern="1200">
          <a:solidFill>
            <a:schemeClr val="tx1"/>
          </a:solidFill>
          <a:latin typeface="Arial"/>
          <a:ea typeface="ＭＳ Ｐゴシック" charset="-128"/>
          <a:cs typeface="+mn-cs"/>
        </a:defRPr>
      </a:lvl3pPr>
      <a:lvl4pPr marL="4387850" indent="-625475" algn="l" defTabSz="1252538" rtl="0" eaLnBrk="0" fontAlgn="base" hangingPunct="0">
        <a:spcBef>
          <a:spcPct val="20000"/>
        </a:spcBef>
        <a:spcAft>
          <a:spcPct val="0"/>
        </a:spcAft>
        <a:buFont typeface="Arial" charset="0"/>
        <a:buChar char="–"/>
        <a:defRPr sz="5500" kern="1200">
          <a:solidFill>
            <a:schemeClr val="tx1"/>
          </a:solidFill>
          <a:latin typeface="Arial"/>
          <a:ea typeface="ＭＳ Ｐゴシック" charset="-128"/>
          <a:cs typeface="+mn-cs"/>
        </a:defRPr>
      </a:lvl4pPr>
      <a:lvl5pPr marL="5641975" indent="-625475" algn="l" defTabSz="1252538" rtl="0" eaLnBrk="0" fontAlgn="base" hangingPunct="0">
        <a:spcBef>
          <a:spcPct val="20000"/>
        </a:spcBef>
        <a:spcAft>
          <a:spcPct val="0"/>
        </a:spcAft>
        <a:buFont typeface="Arial" charset="0"/>
        <a:buChar char="»"/>
        <a:defRPr sz="5500" kern="1200">
          <a:solidFill>
            <a:schemeClr val="tx1"/>
          </a:solidFill>
          <a:latin typeface="Arial"/>
          <a:ea typeface="ＭＳ Ｐゴシック" charset="-128"/>
          <a:cs typeface="+mn-cs"/>
        </a:defRPr>
      </a:lvl5pPr>
      <a:lvl6pPr marL="6897045" indent="-627004" algn="l" defTabSz="1254008" rtl="0" eaLnBrk="1" latinLnBrk="0" hangingPunct="1">
        <a:spcBef>
          <a:spcPct val="20000"/>
        </a:spcBef>
        <a:buFont typeface="Arial"/>
        <a:buChar char="•"/>
        <a:defRPr sz="5500" kern="1200">
          <a:solidFill>
            <a:schemeClr val="tx1"/>
          </a:solidFill>
          <a:latin typeface="+mn-lt"/>
          <a:ea typeface="+mn-ea"/>
          <a:cs typeface="+mn-cs"/>
        </a:defRPr>
      </a:lvl6pPr>
      <a:lvl7pPr marL="8151053" indent="-627004" algn="l" defTabSz="1254008" rtl="0" eaLnBrk="1" latinLnBrk="0" hangingPunct="1">
        <a:spcBef>
          <a:spcPct val="20000"/>
        </a:spcBef>
        <a:buFont typeface="Arial"/>
        <a:buChar char="•"/>
        <a:defRPr sz="5500" kern="1200">
          <a:solidFill>
            <a:schemeClr val="tx1"/>
          </a:solidFill>
          <a:latin typeface="+mn-lt"/>
          <a:ea typeface="+mn-ea"/>
          <a:cs typeface="+mn-cs"/>
        </a:defRPr>
      </a:lvl7pPr>
      <a:lvl8pPr marL="9405061" indent="-627004" algn="l" defTabSz="1254008" rtl="0" eaLnBrk="1" latinLnBrk="0" hangingPunct="1">
        <a:spcBef>
          <a:spcPct val="20000"/>
        </a:spcBef>
        <a:buFont typeface="Arial"/>
        <a:buChar char="•"/>
        <a:defRPr sz="5500" kern="1200">
          <a:solidFill>
            <a:schemeClr val="tx1"/>
          </a:solidFill>
          <a:latin typeface="+mn-lt"/>
          <a:ea typeface="+mn-ea"/>
          <a:cs typeface="+mn-cs"/>
        </a:defRPr>
      </a:lvl8pPr>
      <a:lvl9pPr marL="10659069" indent="-627004" algn="l" defTabSz="1254008" rtl="0" eaLnBrk="1" latinLnBrk="0" hangingPunct="1">
        <a:spcBef>
          <a:spcPct val="20000"/>
        </a:spcBef>
        <a:buFont typeface="Arial"/>
        <a:buChar char="•"/>
        <a:defRPr sz="5500" kern="1200">
          <a:solidFill>
            <a:schemeClr val="tx1"/>
          </a:solidFill>
          <a:latin typeface="+mn-lt"/>
          <a:ea typeface="+mn-ea"/>
          <a:cs typeface="+mn-cs"/>
        </a:defRPr>
      </a:lvl9pPr>
    </p:bodyStyle>
    <p:otherStyle>
      <a:defPPr>
        <a:defRPr lang="en-US"/>
      </a:defPPr>
      <a:lvl1pPr marL="0" algn="l" defTabSz="1254008" rtl="0" eaLnBrk="1" latinLnBrk="0" hangingPunct="1">
        <a:defRPr sz="4900" kern="1200">
          <a:solidFill>
            <a:schemeClr val="tx1"/>
          </a:solidFill>
          <a:latin typeface="+mn-lt"/>
          <a:ea typeface="+mn-ea"/>
          <a:cs typeface="+mn-cs"/>
        </a:defRPr>
      </a:lvl1pPr>
      <a:lvl2pPr marL="1254008" algn="l" defTabSz="1254008" rtl="0" eaLnBrk="1" latinLnBrk="0" hangingPunct="1">
        <a:defRPr sz="4900" kern="1200">
          <a:solidFill>
            <a:schemeClr val="tx1"/>
          </a:solidFill>
          <a:latin typeface="+mn-lt"/>
          <a:ea typeface="+mn-ea"/>
          <a:cs typeface="+mn-cs"/>
        </a:defRPr>
      </a:lvl2pPr>
      <a:lvl3pPr marL="2508016" algn="l" defTabSz="1254008" rtl="0" eaLnBrk="1" latinLnBrk="0" hangingPunct="1">
        <a:defRPr sz="4900" kern="1200">
          <a:solidFill>
            <a:schemeClr val="tx1"/>
          </a:solidFill>
          <a:latin typeface="+mn-lt"/>
          <a:ea typeface="+mn-ea"/>
          <a:cs typeface="+mn-cs"/>
        </a:defRPr>
      </a:lvl3pPr>
      <a:lvl4pPr marL="3762024" algn="l" defTabSz="1254008" rtl="0" eaLnBrk="1" latinLnBrk="0" hangingPunct="1">
        <a:defRPr sz="4900" kern="1200">
          <a:solidFill>
            <a:schemeClr val="tx1"/>
          </a:solidFill>
          <a:latin typeface="+mn-lt"/>
          <a:ea typeface="+mn-ea"/>
          <a:cs typeface="+mn-cs"/>
        </a:defRPr>
      </a:lvl4pPr>
      <a:lvl5pPr marL="5016033" algn="l" defTabSz="1254008" rtl="0" eaLnBrk="1" latinLnBrk="0" hangingPunct="1">
        <a:defRPr sz="4900" kern="1200">
          <a:solidFill>
            <a:schemeClr val="tx1"/>
          </a:solidFill>
          <a:latin typeface="+mn-lt"/>
          <a:ea typeface="+mn-ea"/>
          <a:cs typeface="+mn-cs"/>
        </a:defRPr>
      </a:lvl5pPr>
      <a:lvl6pPr marL="6270041" algn="l" defTabSz="1254008" rtl="0" eaLnBrk="1" latinLnBrk="0" hangingPunct="1">
        <a:defRPr sz="4900" kern="1200">
          <a:solidFill>
            <a:schemeClr val="tx1"/>
          </a:solidFill>
          <a:latin typeface="+mn-lt"/>
          <a:ea typeface="+mn-ea"/>
          <a:cs typeface="+mn-cs"/>
        </a:defRPr>
      </a:lvl6pPr>
      <a:lvl7pPr marL="7524049" algn="l" defTabSz="1254008" rtl="0" eaLnBrk="1" latinLnBrk="0" hangingPunct="1">
        <a:defRPr sz="4900" kern="1200">
          <a:solidFill>
            <a:schemeClr val="tx1"/>
          </a:solidFill>
          <a:latin typeface="+mn-lt"/>
          <a:ea typeface="+mn-ea"/>
          <a:cs typeface="+mn-cs"/>
        </a:defRPr>
      </a:lvl7pPr>
      <a:lvl8pPr marL="8778057" algn="l" defTabSz="1254008" rtl="0" eaLnBrk="1" latinLnBrk="0" hangingPunct="1">
        <a:defRPr sz="4900" kern="1200">
          <a:solidFill>
            <a:schemeClr val="tx1"/>
          </a:solidFill>
          <a:latin typeface="+mn-lt"/>
          <a:ea typeface="+mn-ea"/>
          <a:cs typeface="+mn-cs"/>
        </a:defRPr>
      </a:lvl8pPr>
      <a:lvl9pPr marL="10032065" algn="l" defTabSz="1254008" rtl="0" eaLnBrk="1" latinLnBrk="0" hangingPunct="1">
        <a:defRPr sz="4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1.xml"/><Relationship Id="rId4" Type="http://schemas.openxmlformats.org/officeDocument/2006/relationships/chart" Target="../charts/char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60"/>
          <p:cNvSpPr>
            <a:spLocks noChangeArrowheads="1"/>
          </p:cNvSpPr>
          <p:nvPr/>
        </p:nvSpPr>
        <p:spPr bwMode="auto">
          <a:xfrm>
            <a:off x="1143000" y="15873466"/>
            <a:ext cx="26974800" cy="357134"/>
          </a:xfrm>
          <a:prstGeom prst="roundRect">
            <a:avLst>
              <a:gd name="adj" fmla="val 16667"/>
            </a:avLst>
          </a:prstGeom>
          <a:solidFill>
            <a:srgbClr val="0054A4"/>
          </a:solidFill>
          <a:ln w="38100">
            <a:solidFill>
              <a:schemeClr val="bg1"/>
            </a:solidFill>
            <a:round/>
            <a:headEnd/>
            <a:tailEnd/>
          </a:ln>
          <a:effectLst>
            <a:outerShdw blurRad="63500" dist="20000" dir="5400000" rotWithShape="0">
              <a:srgbClr val="000000">
                <a:alpha val="37999"/>
              </a:srgbClr>
            </a:outerShdw>
          </a:effectLst>
        </p:spPr>
        <p:txBody>
          <a:bodyPr wrap="none" lIns="91430" tIns="45715" rIns="91430" bIns="45715" anchor="ctr"/>
          <a:lstStyle/>
          <a:p>
            <a:pPr defTabSz="1254008" fontAlgn="auto">
              <a:spcBef>
                <a:spcPts val="0"/>
              </a:spcBef>
              <a:spcAft>
                <a:spcPts val="0"/>
              </a:spcAft>
              <a:defRPr/>
            </a:pPr>
            <a:endParaRPr lang="en-US" dirty="0">
              <a:solidFill>
                <a:schemeClr val="lt1"/>
              </a:solidFill>
              <a:latin typeface="Arial"/>
              <a:cs typeface="+mn-cs"/>
            </a:endParaRPr>
          </a:p>
        </p:txBody>
      </p:sp>
      <p:sp>
        <p:nvSpPr>
          <p:cNvPr id="10" name="AutoShape 61"/>
          <p:cNvSpPr>
            <a:spLocks noChangeArrowheads="1"/>
          </p:cNvSpPr>
          <p:nvPr/>
        </p:nvSpPr>
        <p:spPr bwMode="auto">
          <a:xfrm>
            <a:off x="8114482" y="5274751"/>
            <a:ext cx="6400800" cy="525541"/>
          </a:xfrm>
          <a:prstGeom prst="roundRect">
            <a:avLst>
              <a:gd name="adj" fmla="val 16667"/>
            </a:avLst>
          </a:prstGeom>
          <a:solidFill>
            <a:srgbClr val="0054A4"/>
          </a:solidFill>
          <a:ln w="38100">
            <a:solidFill>
              <a:schemeClr val="bg1"/>
            </a:solidFill>
            <a:round/>
            <a:headEnd/>
            <a:tailEnd/>
          </a:ln>
          <a:effectLst>
            <a:outerShdw blurRad="63500" dist="20000" dir="5400000" rotWithShape="0">
              <a:srgbClr val="000000">
                <a:alpha val="37999"/>
              </a:srgbClr>
            </a:outerShdw>
          </a:effectLst>
        </p:spPr>
        <p:txBody>
          <a:bodyPr wrap="none" lIns="91430" tIns="45715" rIns="91430" bIns="45715" anchor="ctr"/>
          <a:lstStyle/>
          <a:p>
            <a:pPr defTabSz="1254008" fontAlgn="auto">
              <a:spcBef>
                <a:spcPts val="0"/>
              </a:spcBef>
              <a:spcAft>
                <a:spcPts val="0"/>
              </a:spcAft>
              <a:defRPr/>
            </a:pPr>
            <a:r>
              <a:rPr lang="id-ID" sz="2800" b="1" dirty="0" smtClean="0">
                <a:solidFill>
                  <a:schemeClr val="lt1"/>
                </a:solidFill>
                <a:latin typeface="Arial"/>
                <a:cs typeface="+mn-cs"/>
              </a:rPr>
              <a:t>Method</a:t>
            </a:r>
            <a:endParaRPr lang="en-US" sz="2800" b="1" dirty="0">
              <a:solidFill>
                <a:schemeClr val="lt1"/>
              </a:solidFill>
              <a:latin typeface="Arial"/>
              <a:cs typeface="+mn-cs"/>
            </a:endParaRPr>
          </a:p>
        </p:txBody>
      </p:sp>
      <p:sp>
        <p:nvSpPr>
          <p:cNvPr id="11" name="AutoShape 59"/>
          <p:cNvSpPr>
            <a:spLocks noChangeArrowheads="1"/>
          </p:cNvSpPr>
          <p:nvPr/>
        </p:nvSpPr>
        <p:spPr bwMode="auto">
          <a:xfrm>
            <a:off x="1128253" y="3024275"/>
            <a:ext cx="6472698" cy="685800"/>
          </a:xfrm>
          <a:prstGeom prst="roundRect">
            <a:avLst>
              <a:gd name="adj" fmla="val 16667"/>
            </a:avLst>
          </a:prstGeom>
          <a:solidFill>
            <a:srgbClr val="0054A4"/>
          </a:solidFill>
          <a:ln w="38100">
            <a:solidFill>
              <a:schemeClr val="bg1"/>
            </a:solidFill>
            <a:round/>
            <a:headEnd/>
            <a:tailEnd/>
          </a:ln>
          <a:effectLst>
            <a:outerShdw blurRad="63500" dist="20000" dir="5400000" rotWithShape="0">
              <a:srgbClr val="000000">
                <a:alpha val="37999"/>
              </a:srgbClr>
            </a:outerShdw>
          </a:effectLst>
        </p:spPr>
        <p:txBody>
          <a:bodyPr wrap="none" lIns="91430" tIns="45715" rIns="91430" bIns="45715" anchor="ctr"/>
          <a:lstStyle/>
          <a:p>
            <a:pPr defTabSz="1254008" fontAlgn="auto">
              <a:spcBef>
                <a:spcPts val="0"/>
              </a:spcBef>
              <a:spcAft>
                <a:spcPts val="0"/>
              </a:spcAft>
              <a:defRPr/>
            </a:pPr>
            <a:endParaRPr lang="en-US" dirty="0">
              <a:solidFill>
                <a:schemeClr val="lt1"/>
              </a:solidFill>
              <a:latin typeface="Arial"/>
              <a:cs typeface="+mn-cs"/>
            </a:endParaRPr>
          </a:p>
        </p:txBody>
      </p:sp>
      <p:sp>
        <p:nvSpPr>
          <p:cNvPr id="12" name="AutoShape 55"/>
          <p:cNvSpPr>
            <a:spLocks noChangeArrowheads="1"/>
          </p:cNvSpPr>
          <p:nvPr/>
        </p:nvSpPr>
        <p:spPr bwMode="auto">
          <a:xfrm>
            <a:off x="1143000" y="228601"/>
            <a:ext cx="26974800" cy="2709863"/>
          </a:xfrm>
          <a:prstGeom prst="roundRect">
            <a:avLst>
              <a:gd name="adj" fmla="val 16667"/>
            </a:avLst>
          </a:prstGeom>
          <a:solidFill>
            <a:srgbClr val="0054A4"/>
          </a:solidFill>
          <a:ln w="38100">
            <a:solidFill>
              <a:schemeClr val="bg1"/>
            </a:solidFill>
            <a:round/>
            <a:headEnd/>
            <a:tailEnd/>
          </a:ln>
          <a:effectLst>
            <a:outerShdw blurRad="63500" dist="20000" dir="5400000" rotWithShape="0">
              <a:srgbClr val="000000">
                <a:alpha val="37999"/>
              </a:srgbClr>
            </a:outerShdw>
          </a:effectLst>
        </p:spPr>
        <p:txBody>
          <a:bodyPr wrap="none" lIns="91430" tIns="45715" rIns="91430" bIns="45715" anchor="ctr"/>
          <a:lstStyle/>
          <a:p>
            <a:pPr defTabSz="1254008" fontAlgn="auto">
              <a:spcBef>
                <a:spcPts val="0"/>
              </a:spcBef>
              <a:spcAft>
                <a:spcPts val="0"/>
              </a:spcAft>
              <a:defRPr/>
            </a:pPr>
            <a:endParaRPr lang="en-US" dirty="0">
              <a:solidFill>
                <a:schemeClr val="lt1"/>
              </a:solidFill>
              <a:latin typeface="Arial"/>
              <a:cs typeface="+mn-cs"/>
            </a:endParaRPr>
          </a:p>
        </p:txBody>
      </p:sp>
      <p:sp>
        <p:nvSpPr>
          <p:cNvPr id="13323" name="Rectangle 2"/>
          <p:cNvSpPr txBox="1">
            <a:spLocks noChangeArrowheads="1"/>
          </p:cNvSpPr>
          <p:nvPr/>
        </p:nvSpPr>
        <p:spPr bwMode="auto">
          <a:xfrm>
            <a:off x="1080573" y="88083"/>
            <a:ext cx="26974800" cy="3119438"/>
          </a:xfrm>
          <a:prstGeom prst="rect">
            <a:avLst/>
          </a:prstGeom>
          <a:noFill/>
          <a:ln w="9525">
            <a:noFill/>
            <a:miter lim="800000"/>
            <a:headEnd/>
            <a:tailEnd/>
          </a:ln>
        </p:spPr>
        <p:txBody>
          <a:bodyPr lIns="91430" tIns="45715" rIns="91430" bIns="45715" anchor="ctr"/>
          <a:lstStyle/>
          <a:p>
            <a:pPr algn="ctr"/>
            <a:r>
              <a:rPr lang="en-GB" sz="5400" b="1" dirty="0"/>
              <a:t>THE EFFECT OF MICROWAVE AID EXTRACTION TEMPERATURE OF KEDAWUNG LEAVES (</a:t>
            </a:r>
            <a:r>
              <a:rPr lang="en-GB" sz="5400" b="1" dirty="0" err="1"/>
              <a:t>Parkia</a:t>
            </a:r>
            <a:r>
              <a:rPr lang="en-GB" sz="5400" b="1" dirty="0"/>
              <a:t> </a:t>
            </a:r>
            <a:r>
              <a:rPr lang="en-GB" sz="5400" b="1" dirty="0" err="1"/>
              <a:t>biglobosa</a:t>
            </a:r>
            <a:r>
              <a:rPr lang="en-GB" sz="5400" b="1" dirty="0"/>
              <a:t>) ON ANTIOXIDANT ACTIVITY AND FLAVONOID LEVELS</a:t>
            </a:r>
            <a:endParaRPr lang="en-US" sz="5400" dirty="0"/>
          </a:p>
        </p:txBody>
      </p:sp>
      <p:sp>
        <p:nvSpPr>
          <p:cNvPr id="13325" name="Text Box 5"/>
          <p:cNvSpPr txBox="1">
            <a:spLocks noChangeArrowheads="1"/>
          </p:cNvSpPr>
          <p:nvPr/>
        </p:nvSpPr>
        <p:spPr bwMode="auto">
          <a:xfrm>
            <a:off x="1200151" y="3125788"/>
            <a:ext cx="6343649" cy="522244"/>
          </a:xfrm>
          <a:prstGeom prst="rect">
            <a:avLst/>
          </a:prstGeom>
          <a:noFill/>
          <a:ln w="9525">
            <a:noFill/>
            <a:miter lim="800000"/>
            <a:headEnd/>
            <a:tailEnd/>
          </a:ln>
        </p:spPr>
        <p:txBody>
          <a:bodyPr wrap="square" lIns="91416" tIns="45708" rIns="91416" bIns="45708">
            <a:spAutoFit/>
          </a:bodyPr>
          <a:lstStyle/>
          <a:p>
            <a:pPr defTabSz="2192338">
              <a:spcBef>
                <a:spcPct val="50000"/>
              </a:spcBef>
            </a:pPr>
            <a:r>
              <a:rPr lang="id-ID" sz="2800" b="1" dirty="0" smtClean="0">
                <a:solidFill>
                  <a:schemeClr val="bg1"/>
                </a:solidFill>
              </a:rPr>
              <a:t>Abstract</a:t>
            </a:r>
            <a:endParaRPr lang="en-US" sz="2800" b="1" dirty="0">
              <a:solidFill>
                <a:schemeClr val="bg1"/>
              </a:solidFill>
            </a:endParaRPr>
          </a:p>
        </p:txBody>
      </p:sp>
      <p:sp>
        <p:nvSpPr>
          <p:cNvPr id="13326" name="Text Box 6"/>
          <p:cNvSpPr txBox="1">
            <a:spLocks noChangeArrowheads="1"/>
          </p:cNvSpPr>
          <p:nvPr/>
        </p:nvSpPr>
        <p:spPr bwMode="auto">
          <a:xfrm>
            <a:off x="1143000" y="8424863"/>
            <a:ext cx="6400800" cy="646112"/>
          </a:xfrm>
          <a:prstGeom prst="rect">
            <a:avLst/>
          </a:prstGeom>
          <a:noFill/>
          <a:ln w="9525">
            <a:noFill/>
            <a:miter lim="800000"/>
            <a:headEnd/>
            <a:tailEnd/>
          </a:ln>
        </p:spPr>
        <p:txBody>
          <a:bodyPr lIns="91416" tIns="45708" rIns="91416" bIns="45708">
            <a:spAutoFit/>
          </a:bodyPr>
          <a:lstStyle/>
          <a:p>
            <a:pPr defTabSz="2192338">
              <a:spcBef>
                <a:spcPct val="50000"/>
              </a:spcBef>
            </a:pPr>
            <a:r>
              <a:rPr lang="en-US" sz="3600" b="1">
                <a:solidFill>
                  <a:schemeClr val="bg1"/>
                </a:solidFill>
              </a:rPr>
              <a:t>Header</a:t>
            </a:r>
          </a:p>
        </p:txBody>
      </p:sp>
      <p:sp>
        <p:nvSpPr>
          <p:cNvPr id="13328" name="Text Box 8"/>
          <p:cNvSpPr txBox="1">
            <a:spLocks noChangeArrowheads="1"/>
          </p:cNvSpPr>
          <p:nvPr/>
        </p:nvSpPr>
        <p:spPr bwMode="auto">
          <a:xfrm>
            <a:off x="21717000" y="8424863"/>
            <a:ext cx="6400800" cy="646112"/>
          </a:xfrm>
          <a:prstGeom prst="rect">
            <a:avLst/>
          </a:prstGeom>
          <a:noFill/>
          <a:ln w="9525">
            <a:noFill/>
            <a:miter lim="800000"/>
            <a:headEnd/>
            <a:tailEnd/>
          </a:ln>
        </p:spPr>
        <p:txBody>
          <a:bodyPr lIns="91416" tIns="45708" rIns="91416" bIns="45708">
            <a:spAutoFit/>
          </a:bodyPr>
          <a:lstStyle/>
          <a:p>
            <a:pPr defTabSz="2192338">
              <a:spcBef>
                <a:spcPct val="50000"/>
              </a:spcBef>
            </a:pPr>
            <a:r>
              <a:rPr lang="en-US" sz="3600" b="1" dirty="0">
                <a:solidFill>
                  <a:schemeClr val="bg1"/>
                </a:solidFill>
              </a:rPr>
              <a:t>Header</a:t>
            </a:r>
          </a:p>
        </p:txBody>
      </p:sp>
      <p:sp>
        <p:nvSpPr>
          <p:cNvPr id="13329" name="Text Box 9"/>
          <p:cNvSpPr txBox="1">
            <a:spLocks noChangeArrowheads="1"/>
          </p:cNvSpPr>
          <p:nvPr/>
        </p:nvSpPr>
        <p:spPr bwMode="auto">
          <a:xfrm>
            <a:off x="21527070" y="11848393"/>
            <a:ext cx="6400800" cy="646113"/>
          </a:xfrm>
          <a:prstGeom prst="rect">
            <a:avLst/>
          </a:prstGeom>
          <a:noFill/>
          <a:ln w="9525">
            <a:noFill/>
            <a:miter lim="800000"/>
            <a:headEnd/>
            <a:tailEnd/>
          </a:ln>
        </p:spPr>
        <p:txBody>
          <a:bodyPr lIns="91416" tIns="45708" rIns="91416" bIns="45708">
            <a:spAutoFit/>
          </a:bodyPr>
          <a:lstStyle/>
          <a:p>
            <a:pPr defTabSz="2192338">
              <a:spcBef>
                <a:spcPct val="50000"/>
              </a:spcBef>
            </a:pPr>
            <a:r>
              <a:rPr lang="id-ID" sz="3600" b="1" dirty="0" smtClean="0">
                <a:solidFill>
                  <a:schemeClr val="bg1"/>
                </a:solidFill>
                <a:latin typeface="Arial" pitchFamily="34" charset="0"/>
                <a:cs typeface="Arial" pitchFamily="34" charset="0"/>
              </a:rPr>
              <a:t>Conclusion</a:t>
            </a:r>
            <a:r>
              <a:rPr lang="id-ID" sz="3600" b="1" dirty="0" smtClean="0">
                <a:solidFill>
                  <a:schemeClr val="bg1"/>
                </a:solidFill>
              </a:rPr>
              <a:t> </a:t>
            </a:r>
            <a:endParaRPr lang="en-US" sz="3600" b="1" dirty="0">
              <a:solidFill>
                <a:schemeClr val="bg1"/>
              </a:solidFill>
            </a:endParaRPr>
          </a:p>
        </p:txBody>
      </p:sp>
      <p:sp>
        <p:nvSpPr>
          <p:cNvPr id="13330" name="Rectangle 10"/>
          <p:cNvSpPr>
            <a:spLocks noChangeArrowheads="1"/>
          </p:cNvSpPr>
          <p:nvPr/>
        </p:nvSpPr>
        <p:spPr bwMode="auto">
          <a:xfrm>
            <a:off x="21758518" y="13333414"/>
            <a:ext cx="6400800" cy="1139825"/>
          </a:xfrm>
          <a:prstGeom prst="rect">
            <a:avLst/>
          </a:prstGeom>
          <a:noFill/>
          <a:ln w="9525">
            <a:noFill/>
            <a:miter lim="800000"/>
            <a:headEnd/>
            <a:tailEnd/>
          </a:ln>
        </p:spPr>
        <p:txBody>
          <a:bodyPr lIns="91416" tIns="45708" rIns="91416" bIns="45708"/>
          <a:lstStyle/>
          <a:p>
            <a:pPr marL="230188" indent="-230188" defTabSz="2192338">
              <a:spcBef>
                <a:spcPct val="20000"/>
              </a:spcBef>
            </a:pPr>
            <a:endParaRPr lang="en-US" sz="1400" dirty="0"/>
          </a:p>
        </p:txBody>
      </p:sp>
      <p:sp>
        <p:nvSpPr>
          <p:cNvPr id="13331" name="Rectangle 13"/>
          <p:cNvSpPr>
            <a:spLocks noChangeArrowheads="1"/>
          </p:cNvSpPr>
          <p:nvPr/>
        </p:nvSpPr>
        <p:spPr bwMode="auto">
          <a:xfrm>
            <a:off x="8001001" y="12350751"/>
            <a:ext cx="6400800" cy="2951211"/>
          </a:xfrm>
          <a:prstGeom prst="rect">
            <a:avLst/>
          </a:prstGeom>
          <a:noFill/>
          <a:ln w="9525">
            <a:noFill/>
            <a:miter lim="800000"/>
            <a:headEnd/>
            <a:tailEnd/>
          </a:ln>
        </p:spPr>
        <p:txBody>
          <a:bodyPr lIns="91416" tIns="45708" rIns="91416" bIns="45708"/>
          <a:lstStyle/>
          <a:p>
            <a:pPr marL="820738" indent="-820738" defTabSz="2192338">
              <a:spcBef>
                <a:spcPct val="20000"/>
              </a:spcBef>
            </a:pPr>
            <a:endParaRPr lang="de-DE" sz="1700"/>
          </a:p>
        </p:txBody>
      </p:sp>
      <p:sp>
        <p:nvSpPr>
          <p:cNvPr id="13332" name="Text Box 14"/>
          <p:cNvSpPr txBox="1">
            <a:spLocks noChangeArrowheads="1"/>
          </p:cNvSpPr>
          <p:nvPr/>
        </p:nvSpPr>
        <p:spPr bwMode="auto">
          <a:xfrm>
            <a:off x="1200151" y="9525000"/>
            <a:ext cx="8729663" cy="846138"/>
          </a:xfrm>
          <a:prstGeom prst="rect">
            <a:avLst/>
          </a:prstGeom>
          <a:noFill/>
          <a:ln w="9525">
            <a:noFill/>
            <a:miter lim="800000"/>
            <a:headEnd/>
            <a:tailEnd/>
          </a:ln>
        </p:spPr>
        <p:txBody>
          <a:bodyPr lIns="91416" tIns="45708" rIns="91416" bIns="45708">
            <a:spAutoFit/>
          </a:bodyPr>
          <a:lstStyle/>
          <a:p>
            <a:pPr defTabSz="2192338">
              <a:spcBef>
                <a:spcPct val="50000"/>
              </a:spcBef>
            </a:pPr>
            <a:endParaRPr lang="de-DE"/>
          </a:p>
        </p:txBody>
      </p:sp>
      <p:sp>
        <p:nvSpPr>
          <p:cNvPr id="13334" name="Text Box 21"/>
          <p:cNvSpPr txBox="1">
            <a:spLocks noChangeArrowheads="1"/>
          </p:cNvSpPr>
          <p:nvPr/>
        </p:nvSpPr>
        <p:spPr bwMode="auto">
          <a:xfrm>
            <a:off x="1142999" y="3771900"/>
            <a:ext cx="6594719" cy="7571279"/>
          </a:xfrm>
          <a:prstGeom prst="rect">
            <a:avLst/>
          </a:prstGeom>
          <a:noFill/>
          <a:ln w="25400">
            <a:noFill/>
            <a:miter lim="800000"/>
            <a:headEnd/>
            <a:tailEnd/>
          </a:ln>
        </p:spPr>
        <p:txBody>
          <a:bodyPr wrap="square" lIns="91416" tIns="45708" rIns="91416" bIns="45708">
            <a:spAutoFit/>
          </a:bodyPr>
          <a:lstStyle/>
          <a:p>
            <a:pPr algn="just"/>
            <a:r>
              <a:rPr lang="en-GB" sz="1800" dirty="0" err="1"/>
              <a:t>Parkia</a:t>
            </a:r>
            <a:r>
              <a:rPr lang="en-GB" sz="1800" dirty="0"/>
              <a:t> </a:t>
            </a:r>
            <a:r>
              <a:rPr lang="en-GB" sz="1800" dirty="0" err="1"/>
              <a:t>biglobosa</a:t>
            </a:r>
            <a:r>
              <a:rPr lang="en-GB" sz="1800" dirty="0"/>
              <a:t> contains various ingredients such as alkaloids, </a:t>
            </a:r>
            <a:r>
              <a:rPr lang="en-GB" sz="1800" dirty="0" err="1"/>
              <a:t>saponins</a:t>
            </a:r>
            <a:r>
              <a:rPr lang="en-GB" sz="1800" dirty="0"/>
              <a:t>, tannins, flavonoids, and </a:t>
            </a:r>
            <a:r>
              <a:rPr lang="en-GB" sz="1800" dirty="0" err="1"/>
              <a:t>terpenoids</a:t>
            </a:r>
            <a:r>
              <a:rPr lang="en-GB" sz="1800" dirty="0"/>
              <a:t>. The flavonoid content in </a:t>
            </a:r>
            <a:r>
              <a:rPr lang="en-GB" sz="1800" dirty="0" err="1"/>
              <a:t>kedawung</a:t>
            </a:r>
            <a:r>
              <a:rPr lang="en-GB" sz="1800" dirty="0"/>
              <a:t> is thought to have an antioxidant effect. Antioxidants have the ability to provide electrons, bind and have a free radical chain reaction chain. Currently, the microwave-assisted extraction (MAE) method is widely used because extraction using MAE can increase the mass transfer rate of solutes from the sample matrix into the solvent compared to the </a:t>
            </a:r>
            <a:r>
              <a:rPr lang="en-GB" sz="1800" dirty="0" err="1"/>
              <a:t>Soxlet</a:t>
            </a:r>
            <a:r>
              <a:rPr lang="en-GB" sz="1800" dirty="0"/>
              <a:t> method. One of the factors affecting microwave-assisted extraction is temperature because a higher temperature will increase the solubility of the solute in the solvent. The temperature is limited by the boiling point of the solvent used. This study aims to determine the effect of temperature on the solvent in order to get the best extraction results. This method uses temperature variations to determine the highest levels of flavonoids from microwave-assisted extraction of leaves and bark of </a:t>
            </a:r>
            <a:r>
              <a:rPr lang="en-GB" sz="1800" dirty="0" err="1"/>
              <a:t>kedawung</a:t>
            </a:r>
            <a:r>
              <a:rPr lang="en-GB" sz="1800" dirty="0"/>
              <a:t>, the temperature used is 30oC, 40oC, 50oC, 60oC</a:t>
            </a:r>
            <a:r>
              <a:rPr lang="en-GB" sz="1800" b="1" i="1" dirty="0"/>
              <a:t> </a:t>
            </a:r>
            <a:r>
              <a:rPr lang="en-GB" sz="1800" dirty="0"/>
              <a:t> with ethanol solvent at a wavelength of 300 W. The results of this study say that there is an effect of temperature on the extraction results. microwave-assisted to the yield of </a:t>
            </a:r>
            <a:r>
              <a:rPr lang="en-GB" sz="1800" dirty="0" err="1"/>
              <a:t>kedawung</a:t>
            </a:r>
            <a:r>
              <a:rPr lang="en-GB" sz="1800" dirty="0"/>
              <a:t> leaf extract (</a:t>
            </a:r>
            <a:r>
              <a:rPr lang="en-GB" sz="1800" dirty="0" err="1"/>
              <a:t>Parkia</a:t>
            </a:r>
            <a:r>
              <a:rPr lang="en-GB" sz="1800" dirty="0"/>
              <a:t> </a:t>
            </a:r>
            <a:r>
              <a:rPr lang="en-GB" sz="1800" dirty="0" err="1"/>
              <a:t>biglobosa</a:t>
            </a:r>
            <a:r>
              <a:rPr lang="en-GB" sz="1800" dirty="0"/>
              <a:t>) at the best temperature of 40oC. </a:t>
            </a:r>
            <a:r>
              <a:rPr lang="en-GB" sz="1800" dirty="0" err="1"/>
              <a:t>Kedawung</a:t>
            </a:r>
            <a:r>
              <a:rPr lang="en-GB" sz="1800" dirty="0"/>
              <a:t> leaves (</a:t>
            </a:r>
            <a:r>
              <a:rPr lang="en-GB" sz="1800" dirty="0" err="1"/>
              <a:t>parkia</a:t>
            </a:r>
            <a:r>
              <a:rPr lang="en-GB" sz="1800" dirty="0"/>
              <a:t> </a:t>
            </a:r>
            <a:r>
              <a:rPr lang="en-GB" sz="1800" dirty="0" err="1"/>
              <a:t>biglobosa</a:t>
            </a:r>
            <a:r>
              <a:rPr lang="en-GB" sz="1800" dirty="0"/>
              <a:t>) have high levels of flavonoids so they have antioxidant activity.</a:t>
            </a:r>
            <a:endParaRPr lang="en-US" sz="1800" b="1" dirty="0"/>
          </a:p>
          <a:p>
            <a:r>
              <a:rPr lang="en-GB" sz="1800" b="1" dirty="0"/>
              <a:t>Keywords: antioxidant, </a:t>
            </a:r>
            <a:r>
              <a:rPr lang="en-GB" sz="1800" b="1" dirty="0" err="1"/>
              <a:t>kedawung</a:t>
            </a:r>
            <a:r>
              <a:rPr lang="en-GB" sz="1800" b="1" dirty="0"/>
              <a:t>, Microwave Assisted Extraction (MAE), </a:t>
            </a:r>
            <a:r>
              <a:rPr lang="en-GB" sz="1800" b="1" dirty="0" smtClean="0"/>
              <a:t>DPPH</a:t>
            </a:r>
            <a:endParaRPr lang="en-US" sz="1800" b="1" dirty="0"/>
          </a:p>
        </p:txBody>
      </p:sp>
      <p:sp>
        <p:nvSpPr>
          <p:cNvPr id="13335" name="Text Box 25"/>
          <p:cNvSpPr txBox="1">
            <a:spLocks noChangeArrowheads="1"/>
          </p:cNvSpPr>
          <p:nvPr/>
        </p:nvSpPr>
        <p:spPr bwMode="auto">
          <a:xfrm>
            <a:off x="8021471" y="5876500"/>
            <a:ext cx="6400800" cy="8125277"/>
          </a:xfrm>
          <a:prstGeom prst="rect">
            <a:avLst/>
          </a:prstGeom>
          <a:noFill/>
          <a:ln w="9525">
            <a:noFill/>
            <a:miter lim="800000"/>
            <a:headEnd/>
            <a:tailEnd/>
          </a:ln>
        </p:spPr>
        <p:txBody>
          <a:bodyPr lIns="91416" tIns="45708" rIns="91416" bIns="45708">
            <a:spAutoFit/>
          </a:bodyPr>
          <a:lstStyle/>
          <a:p>
            <a:pPr algn="just"/>
            <a:r>
              <a:rPr lang="id-ID" sz="1800" dirty="0"/>
              <a:t>Antioxidant activity measurement using DPPH</a:t>
            </a:r>
            <a:endParaRPr lang="en-US" sz="1800" dirty="0"/>
          </a:p>
          <a:p>
            <a:pPr algn="just"/>
            <a:r>
              <a:rPr lang="id-ID" sz="1800" b="1" dirty="0"/>
              <a:t>1. </a:t>
            </a:r>
            <a:r>
              <a:rPr lang="en-US" sz="1800" b="1" dirty="0"/>
              <a:t>Maximum Wavelength</a:t>
            </a:r>
            <a:r>
              <a:rPr lang="id-ID" sz="1800" b="1" dirty="0"/>
              <a:t> measurement</a:t>
            </a:r>
            <a:endParaRPr lang="en-US" sz="1800" b="1" dirty="0"/>
          </a:p>
          <a:p>
            <a:pPr algn="just"/>
            <a:r>
              <a:rPr lang="en-US" sz="1800" dirty="0"/>
              <a:t>1 ml of 0.1 </a:t>
            </a:r>
            <a:r>
              <a:rPr lang="en-US" sz="1800" dirty="0" err="1"/>
              <a:t>mM</a:t>
            </a:r>
            <a:r>
              <a:rPr lang="en-US" sz="1800" dirty="0"/>
              <a:t> DPPH blank solution in </a:t>
            </a:r>
            <a:r>
              <a:rPr lang="en-US" sz="1800" dirty="0" err="1"/>
              <a:t>p.a</a:t>
            </a:r>
            <a:r>
              <a:rPr lang="en-US" sz="1800" dirty="0"/>
              <a:t> methanol </a:t>
            </a:r>
            <a:r>
              <a:rPr lang="id-ID" sz="1800" dirty="0"/>
              <a:t>was</a:t>
            </a:r>
            <a:r>
              <a:rPr lang="en-US" sz="1800" dirty="0"/>
              <a:t> added to the </a:t>
            </a:r>
            <a:r>
              <a:rPr lang="en-US" sz="1800" dirty="0" err="1"/>
              <a:t>p.a</a:t>
            </a:r>
            <a:r>
              <a:rPr lang="en-US" sz="1800" dirty="0"/>
              <a:t> methanol</a:t>
            </a:r>
            <a:r>
              <a:rPr lang="id-ID" sz="1800" dirty="0"/>
              <a:t> to bring the volume to the mark on the </a:t>
            </a:r>
            <a:r>
              <a:rPr lang="en-US" sz="1800" dirty="0"/>
              <a:t>5 ml volumetric flask.</a:t>
            </a:r>
            <a:r>
              <a:rPr lang="id-ID" sz="1800" dirty="0"/>
              <a:t> L</a:t>
            </a:r>
            <a:r>
              <a:rPr lang="en-US" sz="1800" dirty="0"/>
              <a:t>et stand for 30 minutes in a dark place. Solution</a:t>
            </a:r>
            <a:r>
              <a:rPr lang="id-ID" sz="1800" dirty="0"/>
              <a:t>’s absorbance </a:t>
            </a:r>
            <a:r>
              <a:rPr lang="en-US" sz="1800" dirty="0"/>
              <a:t>was</a:t>
            </a:r>
            <a:r>
              <a:rPr lang="id-ID" sz="1800" dirty="0"/>
              <a:t> then </a:t>
            </a:r>
            <a:r>
              <a:rPr lang="en-US" sz="1800" dirty="0"/>
              <a:t> measured </a:t>
            </a:r>
            <a:r>
              <a:rPr lang="id-ID" sz="1800" dirty="0"/>
              <a:t>using</a:t>
            </a:r>
            <a:r>
              <a:rPr lang="en-US" sz="1800" dirty="0"/>
              <a:t> UV-Vis spectrophotometer at </a:t>
            </a:r>
            <a:r>
              <a:rPr lang="id-ID" sz="1800" dirty="0"/>
              <a:t>the </a:t>
            </a:r>
            <a:r>
              <a:rPr lang="en-US" sz="1800" dirty="0"/>
              <a:t>wavelength of 450-550 nm (</a:t>
            </a:r>
            <a:r>
              <a:rPr lang="en-US" sz="1800" dirty="0" err="1"/>
              <a:t>Molyneux</a:t>
            </a:r>
            <a:r>
              <a:rPr lang="en-US" sz="1800" dirty="0"/>
              <a:t>, 2004). </a:t>
            </a:r>
          </a:p>
          <a:p>
            <a:pPr algn="just"/>
            <a:r>
              <a:rPr lang="id-ID" sz="1800" b="1" dirty="0"/>
              <a:t>2. </a:t>
            </a:r>
            <a:r>
              <a:rPr lang="en-US" sz="1800" b="1" dirty="0"/>
              <a:t>Operating Time</a:t>
            </a:r>
            <a:r>
              <a:rPr lang="id-ID" sz="1800" b="1" dirty="0"/>
              <a:t> measurement</a:t>
            </a:r>
            <a:endParaRPr lang="en-US" sz="1800" b="1" dirty="0"/>
          </a:p>
          <a:p>
            <a:pPr algn="just"/>
            <a:r>
              <a:rPr lang="en-US" sz="1800" dirty="0"/>
              <a:t>1 ml of 0.1 </a:t>
            </a:r>
            <a:r>
              <a:rPr lang="en-US" sz="1800" dirty="0" err="1"/>
              <a:t>mM</a:t>
            </a:r>
            <a:r>
              <a:rPr lang="en-US" sz="1800" dirty="0"/>
              <a:t> DPPH solution was added with a standard solution of 6 ppm </a:t>
            </a:r>
            <a:r>
              <a:rPr lang="en-US" sz="1800" dirty="0" err="1"/>
              <a:t>qu</a:t>
            </a:r>
            <a:r>
              <a:rPr lang="id-ID" sz="1800" dirty="0"/>
              <a:t>erc</a:t>
            </a:r>
            <a:r>
              <a:rPr lang="en-US" sz="1800" dirty="0" err="1"/>
              <a:t>etin</a:t>
            </a:r>
            <a:r>
              <a:rPr lang="en-US" sz="1800" dirty="0"/>
              <a:t> to the limit mark on a 5 ml volumetric flask. The solution was </a:t>
            </a:r>
            <a:r>
              <a:rPr lang="id-ID" sz="1800" dirty="0"/>
              <a:t>then </a:t>
            </a:r>
            <a:r>
              <a:rPr lang="en-US" sz="1800" dirty="0"/>
              <a:t>read at a maximum wavelength of 516 nm with a time interval of 2 minutes (</a:t>
            </a:r>
            <a:r>
              <a:rPr lang="en-US" sz="1800" dirty="0" err="1"/>
              <a:t>Maulina</a:t>
            </a:r>
            <a:r>
              <a:rPr lang="en-US" sz="1800" dirty="0"/>
              <a:t>, 2014). </a:t>
            </a:r>
          </a:p>
          <a:p>
            <a:pPr algn="just"/>
            <a:r>
              <a:rPr lang="id-ID" sz="1800" b="1" dirty="0"/>
              <a:t>3. d</a:t>
            </a:r>
            <a:r>
              <a:rPr lang="en-US" sz="1800" b="1" dirty="0" err="1"/>
              <a:t>etermination</a:t>
            </a:r>
            <a:r>
              <a:rPr lang="en-US" sz="1800" b="1" dirty="0"/>
              <a:t> of the </a:t>
            </a:r>
            <a:r>
              <a:rPr lang="id-ID" sz="1800" b="1" dirty="0"/>
              <a:t>q</a:t>
            </a:r>
            <a:r>
              <a:rPr lang="en-US" sz="1800" b="1" dirty="0"/>
              <a:t>u</a:t>
            </a:r>
            <a:r>
              <a:rPr lang="id-ID" sz="1800" b="1" dirty="0"/>
              <a:t>e</a:t>
            </a:r>
            <a:r>
              <a:rPr lang="en-US" sz="1800" b="1" dirty="0" err="1"/>
              <a:t>rcetin</a:t>
            </a:r>
            <a:r>
              <a:rPr lang="en-US" sz="1800" b="1" dirty="0"/>
              <a:t> </a:t>
            </a:r>
            <a:r>
              <a:rPr lang="id-ID" sz="1800" b="1" dirty="0"/>
              <a:t>s</a:t>
            </a:r>
            <a:r>
              <a:rPr lang="en-US" sz="1800" b="1" dirty="0" err="1"/>
              <a:t>tandard</a:t>
            </a:r>
            <a:r>
              <a:rPr lang="en-US" sz="1800" b="1" dirty="0"/>
              <a:t> </a:t>
            </a:r>
            <a:r>
              <a:rPr lang="id-ID" sz="1800" b="1" dirty="0"/>
              <a:t>c</a:t>
            </a:r>
            <a:r>
              <a:rPr lang="en-US" sz="1800" b="1" dirty="0" err="1"/>
              <a:t>urve</a:t>
            </a:r>
            <a:endParaRPr lang="en-US" sz="1800" b="1" dirty="0"/>
          </a:p>
          <a:p>
            <a:pPr algn="just"/>
            <a:r>
              <a:rPr lang="id-ID" sz="1800" dirty="0"/>
              <a:t>A </a:t>
            </a:r>
            <a:r>
              <a:rPr lang="en-US" sz="1800" dirty="0"/>
              <a:t>standard</a:t>
            </a:r>
            <a:r>
              <a:rPr lang="id-ID" sz="1800" dirty="0"/>
              <a:t> solution of quercetin with the concentration </a:t>
            </a:r>
            <a:r>
              <a:rPr lang="en-US" sz="1800" dirty="0"/>
              <a:t>of 0.5</a:t>
            </a:r>
            <a:r>
              <a:rPr lang="id-ID" sz="1800" dirty="0"/>
              <a:t>,</a:t>
            </a:r>
            <a:r>
              <a:rPr lang="en-US" sz="1800" dirty="0"/>
              <a:t> 1</a:t>
            </a:r>
            <a:r>
              <a:rPr lang="id-ID" sz="1800" dirty="0"/>
              <a:t>,</a:t>
            </a:r>
            <a:r>
              <a:rPr lang="en-US" sz="1800" dirty="0"/>
              <a:t> 2</a:t>
            </a:r>
            <a:r>
              <a:rPr lang="id-ID" sz="1800" dirty="0"/>
              <a:t>,</a:t>
            </a:r>
            <a:r>
              <a:rPr lang="en-US" sz="1800" dirty="0"/>
              <a:t> 4</a:t>
            </a:r>
            <a:r>
              <a:rPr lang="id-ID" sz="1800" dirty="0"/>
              <a:t>,</a:t>
            </a:r>
            <a:r>
              <a:rPr lang="en-US" sz="1800" dirty="0"/>
              <a:t> 8 ppm</a:t>
            </a:r>
            <a:r>
              <a:rPr lang="id-ID" sz="1800" dirty="0"/>
              <a:t> was then</a:t>
            </a:r>
            <a:r>
              <a:rPr lang="en-US" sz="1800" dirty="0"/>
              <a:t> made. As much as 1 ml of the standard solution of 0.4 </a:t>
            </a:r>
            <a:r>
              <a:rPr lang="en-US" sz="1800" dirty="0" err="1"/>
              <a:t>mM</a:t>
            </a:r>
            <a:r>
              <a:rPr lang="en-US" sz="1800" dirty="0"/>
              <a:t> was added with the standard solution of </a:t>
            </a:r>
            <a:r>
              <a:rPr lang="id-ID" sz="1800" dirty="0"/>
              <a:t>quercetin</a:t>
            </a:r>
            <a:r>
              <a:rPr lang="en-US" sz="1800" dirty="0"/>
              <a:t> to</a:t>
            </a:r>
            <a:r>
              <a:rPr lang="id-ID" sz="1800" dirty="0"/>
              <a:t> bring the volume to the </a:t>
            </a:r>
            <a:r>
              <a:rPr lang="en-US" sz="1800" dirty="0"/>
              <a:t>mark </a:t>
            </a:r>
            <a:r>
              <a:rPr lang="id-ID" sz="1800" dirty="0"/>
              <a:t>on</a:t>
            </a:r>
            <a:r>
              <a:rPr lang="en-US" sz="1800" dirty="0"/>
              <a:t> the 5 ml volumetric flask, then left in a dark place for 26 minutes. The absorbance </a:t>
            </a:r>
            <a:r>
              <a:rPr lang="id-ID" sz="1800" dirty="0"/>
              <a:t>was then</a:t>
            </a:r>
            <a:r>
              <a:rPr lang="en-US" sz="1800" dirty="0"/>
              <a:t> read at a maximum wavelength of 516 nm (</a:t>
            </a:r>
            <a:r>
              <a:rPr lang="en-US" sz="1800" dirty="0" err="1"/>
              <a:t>Nihlati</a:t>
            </a:r>
            <a:r>
              <a:rPr lang="en-US" sz="1800" dirty="0"/>
              <a:t> et al., 2008). </a:t>
            </a:r>
          </a:p>
          <a:p>
            <a:pPr algn="just"/>
            <a:r>
              <a:rPr lang="en-US" sz="1800" b="1" dirty="0"/>
              <a:t>4</a:t>
            </a:r>
            <a:r>
              <a:rPr lang="en-US" sz="1800" b="1" dirty="0" smtClean="0"/>
              <a:t>. </a:t>
            </a:r>
            <a:r>
              <a:rPr lang="en-US" sz="1800" b="1" dirty="0"/>
              <a:t>Determination of IC50 Value </a:t>
            </a:r>
          </a:p>
          <a:p>
            <a:pPr algn="just"/>
            <a:r>
              <a:rPr lang="en-US" sz="1800" dirty="0"/>
              <a:t>1000 ppm extract solution</a:t>
            </a:r>
            <a:r>
              <a:rPr lang="id-ID" sz="1800" dirty="0"/>
              <a:t> was</a:t>
            </a:r>
            <a:r>
              <a:rPr lang="en-US" sz="1800" dirty="0"/>
              <a:t> made </a:t>
            </a:r>
            <a:r>
              <a:rPr lang="id-ID" sz="1800" dirty="0"/>
              <a:t>in </a:t>
            </a:r>
            <a:r>
              <a:rPr lang="en-US" sz="1800" dirty="0"/>
              <a:t>a concentration of 10,20,30,40,50 ppm. A total of 1 ml of 0.4 </a:t>
            </a:r>
            <a:r>
              <a:rPr lang="en-US" sz="1800" dirty="0" err="1"/>
              <a:t>mM</a:t>
            </a:r>
            <a:r>
              <a:rPr lang="en-US" sz="1800" dirty="0"/>
              <a:t> DPPH solution was added to each sample solution </a:t>
            </a:r>
            <a:r>
              <a:rPr lang="id-ID" sz="1800" dirty="0"/>
              <a:t>to bring the volume to the </a:t>
            </a:r>
            <a:r>
              <a:rPr lang="en-US" sz="1800" dirty="0"/>
              <a:t>mark</a:t>
            </a:r>
            <a:r>
              <a:rPr lang="id-ID" sz="1800" dirty="0"/>
              <a:t> on the flask</a:t>
            </a:r>
            <a:r>
              <a:rPr lang="en-US" sz="1800" dirty="0"/>
              <a:t>. The solution </a:t>
            </a:r>
            <a:r>
              <a:rPr lang="id-ID" sz="1800" dirty="0"/>
              <a:t>was</a:t>
            </a:r>
            <a:r>
              <a:rPr lang="en-US" sz="1800" dirty="0"/>
              <a:t> allowed to stand in a dark place for 26 minutes. The solution was </a:t>
            </a:r>
            <a:r>
              <a:rPr lang="id-ID" sz="1800" dirty="0"/>
              <a:t>then </a:t>
            </a:r>
            <a:r>
              <a:rPr lang="en-US" sz="1800" dirty="0"/>
              <a:t>read  at a maximum wavelength of 516 nm. </a:t>
            </a:r>
          </a:p>
        </p:txBody>
      </p:sp>
      <p:sp>
        <p:nvSpPr>
          <p:cNvPr id="13336" name="Rectangle 27"/>
          <p:cNvSpPr>
            <a:spLocks noChangeArrowheads="1"/>
          </p:cNvSpPr>
          <p:nvPr/>
        </p:nvSpPr>
        <p:spPr bwMode="auto">
          <a:xfrm>
            <a:off x="1143000" y="15511464"/>
            <a:ext cx="22860000" cy="719137"/>
          </a:xfrm>
          <a:prstGeom prst="rect">
            <a:avLst/>
          </a:prstGeom>
          <a:noFill/>
          <a:ln w="25400">
            <a:noFill/>
            <a:miter lim="800000"/>
            <a:headEnd/>
            <a:tailEnd/>
          </a:ln>
        </p:spPr>
        <p:txBody>
          <a:bodyPr lIns="91416" tIns="45708" rIns="91416" bIns="45708" anchor="ctr"/>
          <a:lstStyle/>
          <a:p>
            <a:pPr defTabSz="2192338"/>
            <a:r>
              <a:rPr lang="en-US" sz="2400" b="1" dirty="0">
                <a:solidFill>
                  <a:schemeClr val="bg1"/>
                </a:solidFill>
              </a:rPr>
              <a:t>                       </a:t>
            </a:r>
            <a:endParaRPr lang="en-US" sz="2400" b="1" i="1" dirty="0">
              <a:solidFill>
                <a:schemeClr val="bg1"/>
              </a:solidFill>
            </a:endParaRPr>
          </a:p>
        </p:txBody>
      </p:sp>
      <p:sp>
        <p:nvSpPr>
          <p:cNvPr id="13337" name="Text Box 34"/>
          <p:cNvSpPr txBox="1">
            <a:spLocks noChangeArrowheads="1"/>
          </p:cNvSpPr>
          <p:nvPr/>
        </p:nvSpPr>
        <p:spPr bwMode="auto">
          <a:xfrm>
            <a:off x="7974168" y="3086100"/>
            <a:ext cx="6324599" cy="2308300"/>
          </a:xfrm>
          <a:prstGeom prst="rect">
            <a:avLst/>
          </a:prstGeom>
          <a:noFill/>
          <a:ln w="9525">
            <a:noFill/>
            <a:miter lim="800000"/>
            <a:headEnd/>
            <a:tailEnd/>
          </a:ln>
        </p:spPr>
        <p:txBody>
          <a:bodyPr wrap="square" lIns="91416" tIns="45708" rIns="91416" bIns="45708">
            <a:spAutoFit/>
          </a:bodyPr>
          <a:lstStyle/>
          <a:p>
            <a:pPr algn="just"/>
            <a:r>
              <a:rPr lang="id-ID" sz="1800" dirty="0" smtClean="0"/>
              <a:t>By </a:t>
            </a:r>
            <a:r>
              <a:rPr lang="id-ID" sz="1800" dirty="0"/>
              <a:t>increasing the temperature from 40</a:t>
            </a:r>
            <a:r>
              <a:rPr lang="id-ID" sz="1800" b="1" dirty="0"/>
              <a:t> </a:t>
            </a:r>
            <a:r>
              <a:rPr lang="en-US" sz="1800" dirty="0" err="1"/>
              <a:t>oC</a:t>
            </a:r>
            <a:r>
              <a:rPr lang="id-ID" sz="1800" dirty="0"/>
              <a:t> to 60</a:t>
            </a:r>
            <a:r>
              <a:rPr lang="en-US" sz="1800" dirty="0"/>
              <a:t> </a:t>
            </a:r>
            <a:r>
              <a:rPr lang="en-US" sz="1800" dirty="0" err="1"/>
              <a:t>oC</a:t>
            </a:r>
            <a:r>
              <a:rPr lang="id-ID" sz="1800" dirty="0"/>
              <a:t>, the antioxidant activity decreased. It was because of the decomposition phenomena during the increase of the heat. Hence, the temperature of 40</a:t>
            </a:r>
            <a:r>
              <a:rPr lang="en-US" sz="1800" dirty="0"/>
              <a:t> </a:t>
            </a:r>
            <a:r>
              <a:rPr lang="en-US" sz="1800" dirty="0" err="1"/>
              <a:t>oC</a:t>
            </a:r>
            <a:r>
              <a:rPr lang="id-ID" sz="1800" dirty="0"/>
              <a:t> would be used as a standard temperature for the futher </a:t>
            </a:r>
            <a:r>
              <a:rPr lang="id-ID" sz="1800" dirty="0" smtClean="0"/>
              <a:t>measure.</a:t>
            </a:r>
            <a:r>
              <a:rPr lang="en-US" sz="1800" dirty="0" smtClean="0"/>
              <a:t> </a:t>
            </a:r>
            <a:r>
              <a:rPr lang="en-GB" sz="1800" dirty="0" smtClean="0"/>
              <a:t>This </a:t>
            </a:r>
            <a:r>
              <a:rPr lang="en-GB" sz="1800" dirty="0"/>
              <a:t>study aim</a:t>
            </a:r>
            <a:r>
              <a:rPr lang="id-ID" sz="1800" dirty="0"/>
              <a:t>ed</a:t>
            </a:r>
            <a:r>
              <a:rPr lang="en-GB" sz="1800" dirty="0"/>
              <a:t> to </a:t>
            </a:r>
            <a:r>
              <a:rPr lang="id-ID" sz="1800" dirty="0"/>
              <a:t>evaluate</a:t>
            </a:r>
            <a:r>
              <a:rPr lang="en-GB" sz="1800" dirty="0"/>
              <a:t> the effect of temperature </a:t>
            </a:r>
            <a:r>
              <a:rPr lang="id-ID" sz="1800" dirty="0"/>
              <a:t>of microwave aid extraction </a:t>
            </a:r>
            <a:r>
              <a:rPr lang="en-GB" sz="1800" dirty="0"/>
              <a:t>on the </a:t>
            </a:r>
            <a:r>
              <a:rPr lang="id-ID" sz="1800" dirty="0"/>
              <a:t>antioxidant activity of parkia biglobosa’s leaf extract and its concentration. </a:t>
            </a:r>
            <a:endParaRPr lang="en-US" sz="1800" dirty="0"/>
          </a:p>
        </p:txBody>
      </p:sp>
      <p:sp>
        <p:nvSpPr>
          <p:cNvPr id="13339" name="AutoShape 51"/>
          <p:cNvSpPr>
            <a:spLocks noChangeArrowheads="1"/>
          </p:cNvSpPr>
          <p:nvPr/>
        </p:nvSpPr>
        <p:spPr bwMode="auto">
          <a:xfrm>
            <a:off x="1828800" y="587376"/>
            <a:ext cx="3429000" cy="1763713"/>
          </a:xfrm>
          <a:prstGeom prst="roundRect">
            <a:avLst>
              <a:gd name="adj" fmla="val 16667"/>
            </a:avLst>
          </a:prstGeom>
          <a:noFill/>
          <a:ln w="9525">
            <a:noFill/>
            <a:round/>
            <a:headEnd/>
            <a:tailEnd/>
          </a:ln>
        </p:spPr>
        <p:txBody>
          <a:bodyPr wrap="none" lIns="91430" tIns="45715" rIns="91430" bIns="45715" anchor="ctr"/>
          <a:lstStyle/>
          <a:p>
            <a:endParaRPr lang="de-DE"/>
          </a:p>
        </p:txBody>
      </p:sp>
      <p:sp>
        <p:nvSpPr>
          <p:cNvPr id="51" name="Rectangle 50"/>
          <p:cNvSpPr/>
          <p:nvPr/>
        </p:nvSpPr>
        <p:spPr>
          <a:xfrm>
            <a:off x="21696090" y="12126948"/>
            <a:ext cx="6400800" cy="2308324"/>
          </a:xfrm>
          <a:prstGeom prst="rect">
            <a:avLst/>
          </a:prstGeom>
        </p:spPr>
        <p:txBody>
          <a:bodyPr wrap="square">
            <a:spAutoFit/>
          </a:bodyPr>
          <a:lstStyle/>
          <a:p>
            <a:pPr algn="just"/>
            <a:r>
              <a:rPr lang="en-US" sz="1800" dirty="0"/>
              <a:t>There is an effect of temperature on microwave-assisted extraction results on the yield of </a:t>
            </a:r>
            <a:r>
              <a:rPr lang="en-US" sz="1800" dirty="0" err="1"/>
              <a:t>kedawung</a:t>
            </a:r>
            <a:r>
              <a:rPr lang="en-US" sz="1800" dirty="0"/>
              <a:t> leaf extract (</a:t>
            </a:r>
            <a:r>
              <a:rPr lang="en-US" sz="1800" dirty="0" err="1"/>
              <a:t>Parkia</a:t>
            </a:r>
            <a:r>
              <a:rPr lang="en-US" sz="1800" dirty="0"/>
              <a:t> </a:t>
            </a:r>
            <a:r>
              <a:rPr lang="en-US" sz="1800" dirty="0" err="1"/>
              <a:t>biglobosa</a:t>
            </a:r>
            <a:r>
              <a:rPr lang="en-US" sz="1800" dirty="0"/>
              <a:t>). </a:t>
            </a:r>
            <a:r>
              <a:rPr lang="id-ID" sz="1800" dirty="0"/>
              <a:t>The maximum level of total flavonoid of kedaung leaf extract is obtained </a:t>
            </a:r>
            <a:r>
              <a:rPr lang="en-US" sz="1800" dirty="0"/>
              <a:t>at </a:t>
            </a:r>
            <a:r>
              <a:rPr lang="id-ID" sz="1800" dirty="0"/>
              <a:t>the </a:t>
            </a:r>
            <a:r>
              <a:rPr lang="en-US" sz="1800" dirty="0"/>
              <a:t>temperature of 40 </a:t>
            </a:r>
            <a:r>
              <a:rPr lang="en-US" sz="1800" dirty="0" err="1"/>
              <a:t>oC</a:t>
            </a:r>
            <a:r>
              <a:rPr lang="en-US" sz="1800" dirty="0"/>
              <a:t> </a:t>
            </a:r>
            <a:r>
              <a:rPr lang="id-ID" sz="1800" dirty="0"/>
              <a:t>(</a:t>
            </a:r>
            <a:r>
              <a:rPr lang="en-US" sz="1800" dirty="0"/>
              <a:t>33.78 + 5.64 mg QE / g extract</a:t>
            </a:r>
            <a:r>
              <a:rPr lang="id-ID" sz="1800" dirty="0"/>
              <a:t>)</a:t>
            </a:r>
            <a:r>
              <a:rPr lang="en-US" sz="1800" dirty="0"/>
              <a:t>, </a:t>
            </a:r>
            <a:r>
              <a:rPr lang="id-ID" sz="1800" dirty="0"/>
              <a:t>the maximum </a:t>
            </a:r>
            <a:r>
              <a:rPr lang="en-US" sz="1800" dirty="0"/>
              <a:t>antioxidant activity of </a:t>
            </a:r>
            <a:r>
              <a:rPr lang="en-US" sz="1800" dirty="0" err="1"/>
              <a:t>kedawung</a:t>
            </a:r>
            <a:r>
              <a:rPr lang="en-US" sz="1800" dirty="0"/>
              <a:t> leaf extract (</a:t>
            </a:r>
            <a:r>
              <a:rPr lang="en-US" sz="1800" dirty="0" err="1"/>
              <a:t>Parkia</a:t>
            </a:r>
            <a:r>
              <a:rPr lang="en-US" sz="1800" dirty="0"/>
              <a:t> </a:t>
            </a:r>
            <a:r>
              <a:rPr lang="en-US" sz="1800" dirty="0" err="1"/>
              <a:t>biglobosa</a:t>
            </a:r>
            <a:r>
              <a:rPr lang="en-US" sz="1800" dirty="0"/>
              <a:t>)</a:t>
            </a:r>
            <a:r>
              <a:rPr lang="id-ID" sz="1800" dirty="0"/>
              <a:t> is found</a:t>
            </a:r>
            <a:r>
              <a:rPr lang="en-US" sz="1800" dirty="0"/>
              <a:t> at </a:t>
            </a:r>
            <a:r>
              <a:rPr lang="id-ID" sz="1800" dirty="0"/>
              <a:t>the</a:t>
            </a:r>
            <a:r>
              <a:rPr lang="en-US" sz="1800" dirty="0"/>
              <a:t> temperature of 40 </a:t>
            </a:r>
            <a:r>
              <a:rPr lang="en-US" sz="1800" dirty="0" err="1"/>
              <a:t>oC</a:t>
            </a:r>
            <a:r>
              <a:rPr lang="en-US" sz="1800" dirty="0"/>
              <a:t> </a:t>
            </a:r>
            <a:r>
              <a:rPr lang="id-ID" sz="1800" dirty="0"/>
              <a:t>(</a:t>
            </a:r>
            <a:r>
              <a:rPr lang="en-US" sz="1800" dirty="0"/>
              <a:t>85.8</a:t>
            </a:r>
            <a:r>
              <a:rPr lang="id-ID" sz="1800" dirty="0"/>
              <a:t>). </a:t>
            </a:r>
            <a:endParaRPr lang="en-US" sz="1800" dirty="0"/>
          </a:p>
          <a:p>
            <a:pPr algn="just"/>
            <a:r>
              <a:rPr lang="id-ID" sz="1800" dirty="0"/>
              <a:t> </a:t>
            </a:r>
            <a:endParaRPr lang="en-US" sz="1800" dirty="0"/>
          </a:p>
        </p:txBody>
      </p:sp>
      <p:sp>
        <p:nvSpPr>
          <p:cNvPr id="52" name="AutoShape 66"/>
          <p:cNvSpPr>
            <a:spLocks noChangeArrowheads="1"/>
          </p:cNvSpPr>
          <p:nvPr/>
        </p:nvSpPr>
        <p:spPr bwMode="auto">
          <a:xfrm>
            <a:off x="21758518" y="13983371"/>
            <a:ext cx="6400800" cy="423263"/>
          </a:xfrm>
          <a:prstGeom prst="roundRect">
            <a:avLst>
              <a:gd name="adj" fmla="val 16667"/>
            </a:avLst>
          </a:prstGeom>
          <a:solidFill>
            <a:srgbClr val="0054A4"/>
          </a:solidFill>
          <a:ln w="38100">
            <a:solidFill>
              <a:schemeClr val="bg1"/>
            </a:solidFill>
            <a:round/>
            <a:headEnd/>
            <a:tailEnd/>
          </a:ln>
          <a:effectLst>
            <a:outerShdw blurRad="63500" dist="20000" dir="5400000" rotWithShape="0">
              <a:srgbClr val="000000">
                <a:alpha val="37999"/>
              </a:srgbClr>
            </a:outerShdw>
          </a:effectLst>
        </p:spPr>
        <p:txBody>
          <a:bodyPr wrap="none" lIns="91430" tIns="45715" rIns="91430" bIns="45715" anchor="ctr"/>
          <a:lstStyle/>
          <a:p>
            <a:pPr defTabSz="1254008" fontAlgn="auto">
              <a:spcBef>
                <a:spcPts val="0"/>
              </a:spcBef>
              <a:spcAft>
                <a:spcPts val="0"/>
              </a:spcAft>
              <a:defRPr/>
            </a:pPr>
            <a:r>
              <a:rPr lang="en-US" sz="2800" b="1" dirty="0">
                <a:solidFill>
                  <a:schemeClr val="lt1"/>
                </a:solidFill>
                <a:latin typeface="Arial" pitchFamily="34" charset="0"/>
                <a:cs typeface="Arial" pitchFamily="34" charset="0"/>
              </a:rPr>
              <a:t>R</a:t>
            </a:r>
            <a:r>
              <a:rPr lang="id-ID" sz="2800" b="1" dirty="0" smtClean="0">
                <a:solidFill>
                  <a:schemeClr val="lt1"/>
                </a:solidFill>
                <a:latin typeface="Arial" pitchFamily="34" charset="0"/>
                <a:cs typeface="Arial" pitchFamily="34" charset="0"/>
              </a:rPr>
              <a:t>eferences</a:t>
            </a:r>
            <a:endParaRPr lang="en-US" sz="2800" b="1" dirty="0">
              <a:solidFill>
                <a:schemeClr val="lt1"/>
              </a:solidFill>
              <a:latin typeface="Arial" pitchFamily="34" charset="0"/>
              <a:cs typeface="Arial" pitchFamily="34" charset="0"/>
            </a:endParaRPr>
          </a:p>
        </p:txBody>
      </p:sp>
      <p:sp>
        <p:nvSpPr>
          <p:cNvPr id="1032" name="Rectangle 8"/>
          <p:cNvSpPr>
            <a:spLocks noChangeArrowheads="1"/>
          </p:cNvSpPr>
          <p:nvPr/>
        </p:nvSpPr>
        <p:spPr bwMode="auto">
          <a:xfrm rot="10800000" flipV="1">
            <a:off x="21740658" y="14366239"/>
            <a:ext cx="6359282" cy="181588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id-ID" sz="1400" dirty="0"/>
              <a:t>Hall, </a:t>
            </a:r>
            <a:r>
              <a:rPr lang="en-US" sz="1400" i="1" dirty="0"/>
              <a:t>et al</a:t>
            </a:r>
            <a:r>
              <a:rPr lang="id-ID" sz="1400" dirty="0"/>
              <a:t>. 1997. </a:t>
            </a:r>
            <a:r>
              <a:rPr lang="id-ID" sz="1400" i="1" dirty="0"/>
              <a:t>Parkia Biglobosa A Monogrph.</a:t>
            </a:r>
            <a:r>
              <a:rPr lang="id-ID" sz="1400" dirty="0"/>
              <a:t> Bongor U.K: School of Agricultural and Forest Science, Univercity of Wales.</a:t>
            </a:r>
            <a:endParaRPr lang="en-US" sz="1400" dirty="0"/>
          </a:p>
          <a:p>
            <a:pPr lvl="0" algn="just"/>
            <a:r>
              <a:rPr lang="id-ID" sz="1400" dirty="0" smtClean="0"/>
              <a:t>Mandal</a:t>
            </a:r>
            <a:r>
              <a:rPr lang="id-ID" sz="1400" dirty="0"/>
              <a:t>, V., Mohan, Y., &amp; Hemaltha, S. 2007. </a:t>
            </a:r>
            <a:r>
              <a:rPr lang="id-ID" sz="1400" i="1" dirty="0"/>
              <a:t>Microwave Assited Etraction-An Innovative and Promosing Etraction Tool for Medicinal Plant Research.</a:t>
            </a:r>
            <a:r>
              <a:rPr lang="id-ID" sz="1400" dirty="0"/>
              <a:t> Pharmacognosy Reviews, 1 (1), pp.7-18.</a:t>
            </a:r>
            <a:endParaRPr lang="en-US" sz="1400" dirty="0"/>
          </a:p>
          <a:p>
            <a:pPr lvl="0" algn="just"/>
            <a:r>
              <a:rPr lang="id-ID" sz="1400" dirty="0"/>
              <a:t>Molyneux, P. 2003. </a:t>
            </a:r>
            <a:r>
              <a:rPr lang="id-ID" sz="1400" i="1" dirty="0"/>
              <a:t>The Use of Stable Free Radical DPPH for Estimating Antioksidant.</a:t>
            </a:r>
            <a:r>
              <a:rPr lang="id-ID" sz="1400" dirty="0"/>
              <a:t> </a:t>
            </a:r>
            <a:endParaRPr lang="en-US" sz="1400" dirty="0"/>
          </a:p>
          <a:p>
            <a:pPr marL="0" marR="0" lvl="0" indent="0" algn="just" defTabSz="914400" rtl="0" eaLnBrk="1" fontAlgn="base" latinLnBrk="0" hangingPunct="1">
              <a:lnSpc>
                <a:spcPct val="100000"/>
              </a:lnSpc>
              <a:spcBef>
                <a:spcPct val="0"/>
              </a:spcBef>
              <a:spcAft>
                <a:spcPct val="0"/>
              </a:spcAft>
              <a:buClrTx/>
              <a:buSzTx/>
              <a:buFontTx/>
              <a:buNone/>
              <a:tabLst/>
            </a:pPr>
            <a:endParaRPr kumimoji="0" lang="id-ID" altLang="zh-CN"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45" name="Text Box 5"/>
          <p:cNvSpPr txBox="1">
            <a:spLocks noChangeArrowheads="1"/>
          </p:cNvSpPr>
          <p:nvPr/>
        </p:nvSpPr>
        <p:spPr bwMode="auto">
          <a:xfrm>
            <a:off x="1200151" y="12537825"/>
            <a:ext cx="6400800" cy="646112"/>
          </a:xfrm>
          <a:prstGeom prst="rect">
            <a:avLst/>
          </a:prstGeom>
          <a:noFill/>
          <a:ln w="9525">
            <a:noFill/>
            <a:miter lim="800000"/>
            <a:headEnd/>
            <a:tailEnd/>
          </a:ln>
        </p:spPr>
        <p:txBody>
          <a:bodyPr lIns="91416" tIns="45708" rIns="91416" bIns="45708">
            <a:spAutoFit/>
          </a:bodyPr>
          <a:lstStyle/>
          <a:p>
            <a:pPr defTabSz="2192338">
              <a:spcBef>
                <a:spcPct val="50000"/>
              </a:spcBef>
            </a:pPr>
            <a:r>
              <a:rPr lang="id-ID" sz="3600" b="1" dirty="0" smtClean="0">
                <a:solidFill>
                  <a:schemeClr val="bg1"/>
                </a:solidFill>
              </a:rPr>
              <a:t>Abstract</a:t>
            </a:r>
            <a:endParaRPr lang="en-US" sz="3600" b="1" dirty="0">
              <a:solidFill>
                <a:schemeClr val="bg1"/>
              </a:solidFill>
            </a:endParaRPr>
          </a:p>
        </p:txBody>
      </p:sp>
      <p:sp>
        <p:nvSpPr>
          <p:cNvPr id="46" name="Text Box 5"/>
          <p:cNvSpPr txBox="1">
            <a:spLocks noChangeArrowheads="1"/>
          </p:cNvSpPr>
          <p:nvPr/>
        </p:nvSpPr>
        <p:spPr bwMode="auto">
          <a:xfrm>
            <a:off x="1080573" y="12462040"/>
            <a:ext cx="6400800" cy="646112"/>
          </a:xfrm>
          <a:prstGeom prst="rect">
            <a:avLst/>
          </a:prstGeom>
          <a:noFill/>
          <a:ln w="9525">
            <a:noFill/>
            <a:miter lim="800000"/>
            <a:headEnd/>
            <a:tailEnd/>
          </a:ln>
        </p:spPr>
        <p:txBody>
          <a:bodyPr lIns="91416" tIns="45708" rIns="91416" bIns="45708">
            <a:spAutoFit/>
          </a:bodyPr>
          <a:lstStyle/>
          <a:p>
            <a:pPr defTabSz="2192338">
              <a:spcBef>
                <a:spcPct val="50000"/>
              </a:spcBef>
            </a:pPr>
            <a:r>
              <a:rPr lang="id-ID" sz="3600" b="1" dirty="0" smtClean="0">
                <a:solidFill>
                  <a:schemeClr val="bg1"/>
                </a:solidFill>
              </a:rPr>
              <a:t>Abstract</a:t>
            </a:r>
            <a:endParaRPr lang="en-US" sz="3600" b="1" dirty="0">
              <a:solidFill>
                <a:schemeClr val="bg1"/>
              </a:solidFill>
            </a:endParaRPr>
          </a:p>
        </p:txBody>
      </p:sp>
      <p:sp>
        <p:nvSpPr>
          <p:cNvPr id="47" name="AutoShape 61"/>
          <p:cNvSpPr>
            <a:spLocks noChangeArrowheads="1"/>
          </p:cNvSpPr>
          <p:nvPr/>
        </p:nvSpPr>
        <p:spPr bwMode="auto">
          <a:xfrm>
            <a:off x="1101481" y="10972887"/>
            <a:ext cx="6400800" cy="525541"/>
          </a:xfrm>
          <a:prstGeom prst="roundRect">
            <a:avLst>
              <a:gd name="adj" fmla="val 16667"/>
            </a:avLst>
          </a:prstGeom>
          <a:solidFill>
            <a:srgbClr val="0054A4"/>
          </a:solidFill>
          <a:ln w="38100">
            <a:solidFill>
              <a:schemeClr val="bg1"/>
            </a:solidFill>
            <a:round/>
            <a:headEnd/>
            <a:tailEnd/>
          </a:ln>
          <a:effectLst>
            <a:outerShdw blurRad="63500" dist="20000" dir="5400000" rotWithShape="0">
              <a:srgbClr val="000000">
                <a:alpha val="37999"/>
              </a:srgbClr>
            </a:outerShdw>
          </a:effectLst>
        </p:spPr>
        <p:txBody>
          <a:bodyPr wrap="none" lIns="91430" tIns="45715" rIns="91430" bIns="45715" anchor="ctr"/>
          <a:lstStyle/>
          <a:p>
            <a:pPr defTabSz="1254008" fontAlgn="auto">
              <a:spcBef>
                <a:spcPts val="0"/>
              </a:spcBef>
              <a:spcAft>
                <a:spcPts val="0"/>
              </a:spcAft>
              <a:defRPr/>
            </a:pPr>
            <a:r>
              <a:rPr lang="en-US" sz="2800" b="1" dirty="0" smtClean="0">
                <a:solidFill>
                  <a:schemeClr val="lt1"/>
                </a:solidFill>
                <a:latin typeface="Arial"/>
                <a:cs typeface="+mn-cs"/>
              </a:rPr>
              <a:t>Introduction</a:t>
            </a:r>
            <a:endParaRPr lang="en-US" sz="2800" b="1" dirty="0">
              <a:solidFill>
                <a:schemeClr val="lt1"/>
              </a:solidFill>
              <a:latin typeface="Arial"/>
              <a:cs typeface="+mn-cs"/>
            </a:endParaRPr>
          </a:p>
        </p:txBody>
      </p:sp>
      <p:sp>
        <p:nvSpPr>
          <p:cNvPr id="7" name="TextBox 6"/>
          <p:cNvSpPr txBox="1"/>
          <p:nvPr/>
        </p:nvSpPr>
        <p:spPr>
          <a:xfrm flipH="1" flipV="1">
            <a:off x="2717787" y="14179800"/>
            <a:ext cx="3487677" cy="622096"/>
          </a:xfrm>
          <a:prstGeom prst="rect">
            <a:avLst/>
          </a:prstGeom>
          <a:noFill/>
        </p:spPr>
        <p:txBody>
          <a:bodyPr wrap="square" rtlCol="0">
            <a:spAutoFit/>
          </a:bodyPr>
          <a:lstStyle/>
          <a:p>
            <a:endParaRPr lang="en-US" dirty="0"/>
          </a:p>
        </p:txBody>
      </p:sp>
      <p:sp>
        <p:nvSpPr>
          <p:cNvPr id="13" name="TextBox 12"/>
          <p:cNvSpPr txBox="1"/>
          <p:nvPr/>
        </p:nvSpPr>
        <p:spPr>
          <a:xfrm>
            <a:off x="1092886" y="11430086"/>
            <a:ext cx="6409395" cy="4524315"/>
          </a:xfrm>
          <a:prstGeom prst="rect">
            <a:avLst/>
          </a:prstGeom>
          <a:noFill/>
        </p:spPr>
        <p:txBody>
          <a:bodyPr wrap="square" rtlCol="0">
            <a:spAutoFit/>
          </a:bodyPr>
          <a:lstStyle/>
          <a:p>
            <a:pPr algn="just"/>
            <a:r>
              <a:rPr lang="en-GB" sz="1800" dirty="0" smtClean="0"/>
              <a:t>Antioxidants </a:t>
            </a:r>
            <a:r>
              <a:rPr lang="en-GB" sz="1800" dirty="0"/>
              <a:t>have the ability to provide electrons, bind and have a free radical chain reaction. (</a:t>
            </a:r>
            <a:r>
              <a:rPr lang="en-GB" sz="1800" dirty="0" err="1"/>
              <a:t>Halliwell</a:t>
            </a:r>
            <a:r>
              <a:rPr lang="en-GB" sz="1800" dirty="0"/>
              <a:t>, 2012). Antioxidants function as an antidote to free radicals in the body so they can </a:t>
            </a:r>
            <a:r>
              <a:rPr lang="id-ID" sz="1800" dirty="0"/>
              <a:t>prevent from the cell </a:t>
            </a:r>
            <a:r>
              <a:rPr lang="en-GB" sz="1800" dirty="0"/>
              <a:t>damage (</a:t>
            </a:r>
            <a:r>
              <a:rPr lang="en-GB" sz="1800" dirty="0" err="1"/>
              <a:t>Syaifuddin</a:t>
            </a:r>
            <a:r>
              <a:rPr lang="en-GB" sz="1800" dirty="0"/>
              <a:t>, 2015</a:t>
            </a:r>
            <a:r>
              <a:rPr lang="en-GB" sz="1800" dirty="0" smtClean="0"/>
              <a:t>).</a:t>
            </a:r>
            <a:r>
              <a:rPr lang="en-US" sz="1800" dirty="0"/>
              <a:t> </a:t>
            </a:r>
            <a:r>
              <a:rPr lang="id-ID" sz="1800" dirty="0" smtClean="0"/>
              <a:t>Kedawung </a:t>
            </a:r>
            <a:r>
              <a:rPr lang="id-ID" sz="1800" dirty="0"/>
              <a:t>(Parkia biglobasa) has various pharmacological activities such as antibacterial, antifungal and antioxidant activity. </a:t>
            </a:r>
            <a:r>
              <a:rPr lang="en-US" sz="1800" dirty="0"/>
              <a:t>Currently</a:t>
            </a:r>
            <a:r>
              <a:rPr lang="id-ID" sz="1800" dirty="0"/>
              <a:t>,</a:t>
            </a:r>
            <a:r>
              <a:rPr lang="en-US" sz="1800" dirty="0"/>
              <a:t> the microwave-assisted extraction (MAE) method is widely used because </a:t>
            </a:r>
            <a:r>
              <a:rPr lang="id-ID" sz="1800" dirty="0"/>
              <a:t>it </a:t>
            </a:r>
            <a:r>
              <a:rPr lang="en-US" sz="1800" dirty="0"/>
              <a:t>can increase the mass transfer rate of the solute from the sample matrix into the solvent compared to the Sox</a:t>
            </a:r>
            <a:r>
              <a:rPr lang="id-ID" sz="1800" dirty="0"/>
              <a:t>h</a:t>
            </a:r>
            <a:r>
              <a:rPr lang="en-US" sz="1800" dirty="0"/>
              <a:t>let</a:t>
            </a:r>
            <a:r>
              <a:rPr lang="id-ID" sz="1800" dirty="0"/>
              <a:t> extraction</a:t>
            </a:r>
            <a:r>
              <a:rPr lang="en-US" sz="1800" dirty="0"/>
              <a:t> method (</a:t>
            </a:r>
            <a:r>
              <a:rPr lang="en-US" sz="1800" dirty="0" err="1"/>
              <a:t>Mandal</a:t>
            </a:r>
            <a:r>
              <a:rPr lang="en-US" sz="1800" dirty="0"/>
              <a:t> et al, 2007). </a:t>
            </a:r>
            <a:r>
              <a:rPr lang="id-ID" sz="1800" dirty="0"/>
              <a:t>In addition, </a:t>
            </a:r>
            <a:r>
              <a:rPr lang="en-US" sz="1800" dirty="0"/>
              <a:t>the time required for extraction is relatively short, and the </a:t>
            </a:r>
            <a:r>
              <a:rPr lang="id-ID" sz="1800" dirty="0"/>
              <a:t>obtained rendement is high </a:t>
            </a:r>
            <a:r>
              <a:rPr lang="en-US" sz="1800" dirty="0"/>
              <a:t>compared to </a:t>
            </a:r>
            <a:r>
              <a:rPr lang="id-ID" sz="1800" dirty="0"/>
              <a:t>other</a:t>
            </a:r>
            <a:r>
              <a:rPr lang="en-US" sz="1800" dirty="0"/>
              <a:t> extraction methods, such as maceration, </a:t>
            </a:r>
            <a:r>
              <a:rPr lang="id-ID" sz="1800" dirty="0"/>
              <a:t>s</a:t>
            </a:r>
            <a:r>
              <a:rPr lang="en-US" sz="1800" dirty="0"/>
              <a:t>ox</a:t>
            </a:r>
            <a:r>
              <a:rPr lang="id-ID" sz="1800" dirty="0"/>
              <a:t>h</a:t>
            </a:r>
            <a:r>
              <a:rPr lang="en-US" sz="1800" dirty="0"/>
              <a:t>let</a:t>
            </a:r>
            <a:r>
              <a:rPr lang="id-ID" sz="1800" dirty="0"/>
              <a:t> extraction</a:t>
            </a:r>
            <a:r>
              <a:rPr lang="en-US" sz="1800" dirty="0"/>
              <a:t>, and ultrasonic</a:t>
            </a:r>
            <a:r>
              <a:rPr lang="id-ID" sz="1800" dirty="0"/>
              <a:t>.</a:t>
            </a:r>
            <a:r>
              <a:rPr lang="en-US" sz="1800" dirty="0"/>
              <a:t> </a:t>
            </a:r>
            <a:r>
              <a:rPr lang="id-ID" sz="1800" dirty="0"/>
              <a:t>A study suggested that temperature might increase the rendement from 168,464,05% to 183,511,80%. </a:t>
            </a:r>
            <a:endParaRPr lang="en-US" sz="1800" dirty="0"/>
          </a:p>
        </p:txBody>
      </p:sp>
      <p:sp>
        <p:nvSpPr>
          <p:cNvPr id="54" name="AutoShape 61"/>
          <p:cNvSpPr>
            <a:spLocks noChangeArrowheads="1"/>
          </p:cNvSpPr>
          <p:nvPr/>
        </p:nvSpPr>
        <p:spPr bwMode="auto">
          <a:xfrm>
            <a:off x="8131658" y="13880599"/>
            <a:ext cx="6400800" cy="525541"/>
          </a:xfrm>
          <a:prstGeom prst="roundRect">
            <a:avLst>
              <a:gd name="adj" fmla="val 16667"/>
            </a:avLst>
          </a:prstGeom>
          <a:solidFill>
            <a:srgbClr val="0054A4"/>
          </a:solidFill>
          <a:ln w="38100">
            <a:solidFill>
              <a:schemeClr val="bg1"/>
            </a:solidFill>
            <a:round/>
            <a:headEnd/>
            <a:tailEnd/>
          </a:ln>
          <a:effectLst>
            <a:outerShdw blurRad="63500" dist="20000" dir="5400000" rotWithShape="0">
              <a:srgbClr val="000000">
                <a:alpha val="37999"/>
              </a:srgbClr>
            </a:outerShdw>
          </a:effectLst>
        </p:spPr>
        <p:txBody>
          <a:bodyPr wrap="none" lIns="91430" tIns="45715" rIns="91430" bIns="45715" anchor="ctr"/>
          <a:lstStyle/>
          <a:p>
            <a:pPr defTabSz="1254008" fontAlgn="auto">
              <a:spcBef>
                <a:spcPts val="0"/>
              </a:spcBef>
              <a:spcAft>
                <a:spcPts val="0"/>
              </a:spcAft>
              <a:defRPr/>
            </a:pPr>
            <a:r>
              <a:rPr lang="en-US" sz="2800" b="1" dirty="0" smtClean="0">
                <a:solidFill>
                  <a:schemeClr val="lt1"/>
                </a:solidFill>
                <a:latin typeface="Arial"/>
                <a:cs typeface="+mn-cs"/>
              </a:rPr>
              <a:t>Result and Discussion</a:t>
            </a:r>
            <a:endParaRPr lang="en-US" sz="2800" b="1" dirty="0">
              <a:solidFill>
                <a:schemeClr val="lt1"/>
              </a:solidFill>
              <a:latin typeface="Arial"/>
              <a:cs typeface="+mn-cs"/>
            </a:endParaRPr>
          </a:p>
        </p:txBody>
      </p:sp>
      <p:sp>
        <p:nvSpPr>
          <p:cNvPr id="15" name="TextBox 14"/>
          <p:cNvSpPr txBox="1"/>
          <p:nvPr/>
        </p:nvSpPr>
        <p:spPr>
          <a:xfrm>
            <a:off x="8066102" y="14452778"/>
            <a:ext cx="6339284" cy="1477328"/>
          </a:xfrm>
          <a:prstGeom prst="rect">
            <a:avLst/>
          </a:prstGeom>
          <a:noFill/>
        </p:spPr>
        <p:txBody>
          <a:bodyPr wrap="square" rtlCol="0">
            <a:spAutoFit/>
          </a:bodyPr>
          <a:lstStyle/>
          <a:p>
            <a:pPr algn="just"/>
            <a:r>
              <a:rPr lang="id-ID" sz="1800" dirty="0"/>
              <a:t>From the results, it was obtained that the</a:t>
            </a:r>
            <a:r>
              <a:rPr lang="en-GB" sz="1800" dirty="0"/>
              <a:t> moisture content of leaves </a:t>
            </a:r>
            <a:r>
              <a:rPr lang="id-ID" sz="1800" dirty="0"/>
              <a:t>and the stem was of </a:t>
            </a:r>
            <a:r>
              <a:rPr lang="en-GB" sz="1800" dirty="0"/>
              <a:t>4.70% and 9.026% </a:t>
            </a:r>
            <a:r>
              <a:rPr lang="id-ID" sz="1800" dirty="0"/>
              <a:t>respectively. It met the requirement for the standard moisture content of simplicia (&lt;10%).  </a:t>
            </a:r>
            <a:r>
              <a:rPr lang="en-GB" sz="1800" dirty="0"/>
              <a:t>(</a:t>
            </a:r>
            <a:r>
              <a:rPr lang="en-GB" sz="1800" dirty="0" err="1"/>
              <a:t>Kumalaningsih</a:t>
            </a:r>
            <a:r>
              <a:rPr lang="en-GB" sz="1800" dirty="0"/>
              <a:t>, 2006). The </a:t>
            </a:r>
            <a:r>
              <a:rPr lang="id-ID" sz="1800" dirty="0"/>
              <a:t>characteristics of sample were listed on the table 1</a:t>
            </a:r>
            <a:r>
              <a:rPr lang="id-ID" sz="1800" dirty="0" smtClean="0"/>
              <a:t>:</a:t>
            </a:r>
            <a:endParaRPr lang="en-US" sz="1800" dirty="0" smtClean="0"/>
          </a:p>
        </p:txBody>
      </p:sp>
      <p:sp>
        <p:nvSpPr>
          <p:cNvPr id="16" name="TextBox 15"/>
          <p:cNvSpPr txBox="1"/>
          <p:nvPr/>
        </p:nvSpPr>
        <p:spPr>
          <a:xfrm>
            <a:off x="14957667" y="3771900"/>
            <a:ext cx="4929317" cy="1870328"/>
          </a:xfrm>
          <a:prstGeom prst="rect">
            <a:avLst/>
          </a:prstGeom>
          <a:noFill/>
        </p:spPr>
        <p:txBody>
          <a:bodyPr wrap="square" rtlCol="0">
            <a:spAutoFit/>
          </a:bodyPr>
          <a:lstStyle/>
          <a:p>
            <a:endParaRPr lang="en-US" dirty="0"/>
          </a:p>
        </p:txBody>
      </p:sp>
      <p:graphicFrame>
        <p:nvGraphicFramePr>
          <p:cNvPr id="19" name="Table 18"/>
          <p:cNvGraphicFramePr>
            <a:graphicFrameLocks noGrp="1"/>
          </p:cNvGraphicFramePr>
          <p:nvPr>
            <p:extLst>
              <p:ext uri="{D42A27DB-BD31-4B8C-83A1-F6EECF244321}">
                <p14:modId xmlns:p14="http://schemas.microsoft.com/office/powerpoint/2010/main" val="2057114110"/>
              </p:ext>
            </p:extLst>
          </p:nvPr>
        </p:nvGraphicFramePr>
        <p:xfrm>
          <a:off x="14964882" y="3524932"/>
          <a:ext cx="5799389" cy="2284867"/>
        </p:xfrm>
        <a:graphic>
          <a:graphicData uri="http://schemas.openxmlformats.org/drawingml/2006/table">
            <a:tbl>
              <a:tblPr firstRow="1" firstCol="1" bandRow="1">
                <a:tableStyleId>{5C22544A-7EE6-4342-B048-85BDC9FD1C3A}</a:tableStyleId>
              </a:tblPr>
              <a:tblGrid>
                <a:gridCol w="2097038"/>
                <a:gridCol w="2098191"/>
                <a:gridCol w="1604160"/>
              </a:tblGrid>
              <a:tr h="312180">
                <a:tc>
                  <a:txBody>
                    <a:bodyPr/>
                    <a:lstStyle/>
                    <a:p>
                      <a:pPr algn="l">
                        <a:spcAft>
                          <a:spcPts val="0"/>
                        </a:spcAft>
                      </a:pPr>
                      <a:r>
                        <a:rPr lang="en-GB" sz="1100" dirty="0" err="1" smtClean="0">
                          <a:effectLst/>
                        </a:rPr>
                        <a:t>Organoleptis</a:t>
                      </a:r>
                      <a:endParaRPr lang="en-US" sz="11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l">
                        <a:spcAft>
                          <a:spcPts val="0"/>
                        </a:spcAft>
                      </a:pPr>
                      <a:r>
                        <a:rPr lang="en-GB" sz="1100">
                          <a:effectLst/>
                        </a:rPr>
                        <a:t>Daun</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l">
                        <a:spcAft>
                          <a:spcPts val="0"/>
                        </a:spcAft>
                      </a:pPr>
                      <a:r>
                        <a:rPr lang="en-GB" sz="1100">
                          <a:effectLst/>
                        </a:rPr>
                        <a:t>Kulit Batang</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r>
              <a:tr h="339579">
                <a:tc>
                  <a:txBody>
                    <a:bodyPr/>
                    <a:lstStyle/>
                    <a:p>
                      <a:pPr algn="l">
                        <a:spcAft>
                          <a:spcPts val="0"/>
                        </a:spcAft>
                      </a:pPr>
                      <a:r>
                        <a:rPr lang="en-GB" sz="1100" smtClean="0">
                          <a:effectLst/>
                        </a:rPr>
                        <a:t>Bentuk</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l">
                        <a:spcAft>
                          <a:spcPts val="0"/>
                        </a:spcAft>
                      </a:pPr>
                      <a:r>
                        <a:rPr lang="en-GB" sz="1100">
                          <a:effectLst/>
                        </a:rPr>
                        <a:t>Serbuk</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l">
                        <a:spcAft>
                          <a:spcPts val="0"/>
                        </a:spcAft>
                      </a:pPr>
                      <a:r>
                        <a:rPr lang="en-GB" sz="1100">
                          <a:effectLst/>
                        </a:rPr>
                        <a:t>Serbuk</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r>
              <a:tr h="294898">
                <a:tc>
                  <a:txBody>
                    <a:bodyPr/>
                    <a:lstStyle/>
                    <a:p>
                      <a:pPr algn="l">
                        <a:spcAft>
                          <a:spcPts val="0"/>
                        </a:spcAft>
                      </a:pPr>
                      <a:r>
                        <a:rPr lang="en-GB" sz="1100" smtClean="0">
                          <a:effectLst/>
                        </a:rPr>
                        <a:t>Warna</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l">
                        <a:spcAft>
                          <a:spcPts val="0"/>
                        </a:spcAft>
                      </a:pPr>
                      <a:r>
                        <a:rPr lang="en-GB" sz="1100">
                          <a:effectLst/>
                        </a:rPr>
                        <a:t>Hijau</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l">
                        <a:spcAft>
                          <a:spcPts val="0"/>
                        </a:spcAft>
                      </a:pPr>
                      <a:r>
                        <a:rPr lang="en-GB" sz="1100">
                          <a:effectLst/>
                        </a:rPr>
                        <a:t>Coklat</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r>
              <a:tr h="339579">
                <a:tc>
                  <a:txBody>
                    <a:bodyPr/>
                    <a:lstStyle/>
                    <a:p>
                      <a:pPr algn="l">
                        <a:spcAft>
                          <a:spcPts val="0"/>
                        </a:spcAft>
                      </a:pPr>
                      <a:r>
                        <a:rPr lang="en-GB" sz="1100" smtClean="0">
                          <a:effectLst/>
                        </a:rPr>
                        <a:t>Bau</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l">
                        <a:spcAft>
                          <a:spcPts val="0"/>
                        </a:spcAft>
                      </a:pPr>
                      <a:r>
                        <a:rPr lang="en-GB" sz="1100">
                          <a:effectLst/>
                        </a:rPr>
                        <a:t>Bau khas</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l">
                        <a:spcAft>
                          <a:spcPts val="0"/>
                        </a:spcAft>
                      </a:pPr>
                      <a:r>
                        <a:rPr lang="en-GB" sz="1100">
                          <a:effectLst/>
                        </a:rPr>
                        <a:t>Tidak berbau</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r>
              <a:tr h="339579">
                <a:tc>
                  <a:txBody>
                    <a:bodyPr/>
                    <a:lstStyle/>
                    <a:p>
                      <a:pPr algn="l">
                        <a:spcAft>
                          <a:spcPts val="0"/>
                        </a:spcAft>
                      </a:pPr>
                      <a:r>
                        <a:rPr lang="en-GB" sz="1100" smtClean="0">
                          <a:effectLst/>
                        </a:rPr>
                        <a:t>Rasa</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l">
                        <a:spcAft>
                          <a:spcPts val="0"/>
                        </a:spcAft>
                      </a:pPr>
                      <a:r>
                        <a:rPr lang="en-GB" sz="1100">
                          <a:effectLst/>
                        </a:rPr>
                        <a:t>Pahit</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l">
                        <a:spcAft>
                          <a:spcPts val="0"/>
                        </a:spcAft>
                      </a:pPr>
                      <a:r>
                        <a:rPr lang="en-GB" sz="1100" dirty="0" err="1">
                          <a:effectLst/>
                        </a:rPr>
                        <a:t>Pahit</a:t>
                      </a:r>
                      <a:endParaRPr lang="en-US" sz="11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r>
              <a:tr h="319473">
                <a:tc>
                  <a:txBody>
                    <a:bodyPr/>
                    <a:lstStyle/>
                    <a:p>
                      <a:pPr algn="l">
                        <a:spcAft>
                          <a:spcPts val="0"/>
                        </a:spcAft>
                      </a:pPr>
                      <a:r>
                        <a:rPr lang="en-GB" sz="1100" smtClean="0">
                          <a:effectLst/>
                        </a:rPr>
                        <a:t>Tekstur</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l">
                        <a:spcAft>
                          <a:spcPts val="0"/>
                        </a:spcAft>
                      </a:pPr>
                      <a:r>
                        <a:rPr lang="en-GB" sz="1100">
                          <a:effectLst/>
                        </a:rPr>
                        <a:t>Halus</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l">
                        <a:spcAft>
                          <a:spcPts val="0"/>
                        </a:spcAft>
                      </a:pPr>
                      <a:r>
                        <a:rPr lang="en-GB" sz="1100">
                          <a:effectLst/>
                        </a:rPr>
                        <a:t>Halus </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r>
              <a:tr h="339579">
                <a:tc>
                  <a:txBody>
                    <a:bodyPr/>
                    <a:lstStyle/>
                    <a:p>
                      <a:pPr algn="l">
                        <a:spcAft>
                          <a:spcPts val="0"/>
                        </a:spcAft>
                      </a:pPr>
                      <a:r>
                        <a:rPr lang="en-GB" sz="1100" dirty="0" smtClean="0">
                          <a:effectLst/>
                        </a:rPr>
                        <a:t>Kadar Air</a:t>
                      </a:r>
                      <a:endParaRPr lang="en-US" sz="11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l">
                        <a:spcAft>
                          <a:spcPts val="0"/>
                        </a:spcAft>
                      </a:pPr>
                      <a:r>
                        <a:rPr lang="en-GB" sz="1100">
                          <a:effectLst/>
                        </a:rPr>
                        <a:t>4,70 %</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l">
                        <a:spcAft>
                          <a:spcPts val="0"/>
                        </a:spcAft>
                      </a:pPr>
                      <a:r>
                        <a:rPr lang="en-GB" sz="1100" dirty="0">
                          <a:effectLst/>
                        </a:rPr>
                        <a:t>9,026%</a:t>
                      </a:r>
                      <a:endParaRPr lang="en-US" sz="11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r>
            </a:tbl>
          </a:graphicData>
        </a:graphic>
      </p:graphicFrame>
      <p:sp>
        <p:nvSpPr>
          <p:cNvPr id="20" name="TextBox 19"/>
          <p:cNvSpPr txBox="1"/>
          <p:nvPr/>
        </p:nvSpPr>
        <p:spPr>
          <a:xfrm>
            <a:off x="15025865" y="3063744"/>
            <a:ext cx="5498728" cy="646331"/>
          </a:xfrm>
          <a:prstGeom prst="rect">
            <a:avLst/>
          </a:prstGeom>
          <a:noFill/>
        </p:spPr>
        <p:txBody>
          <a:bodyPr wrap="square" rtlCol="0">
            <a:spAutoFit/>
          </a:bodyPr>
          <a:lstStyle/>
          <a:p>
            <a:r>
              <a:rPr lang="id-ID" sz="1800" dirty="0"/>
              <a:t>Table 1. the chareacteristic of kedaung simplicia</a:t>
            </a:r>
            <a:endParaRPr lang="en-US" sz="1800" dirty="0"/>
          </a:p>
          <a:p>
            <a:endParaRPr lang="en-US" sz="1800" dirty="0"/>
          </a:p>
        </p:txBody>
      </p:sp>
      <p:sp>
        <p:nvSpPr>
          <p:cNvPr id="21" name="TextBox 20"/>
          <p:cNvSpPr txBox="1"/>
          <p:nvPr/>
        </p:nvSpPr>
        <p:spPr>
          <a:xfrm>
            <a:off x="14863802" y="5762799"/>
            <a:ext cx="5927163" cy="1200329"/>
          </a:xfrm>
          <a:prstGeom prst="rect">
            <a:avLst/>
          </a:prstGeom>
          <a:noFill/>
        </p:spPr>
        <p:txBody>
          <a:bodyPr wrap="square" rtlCol="0">
            <a:spAutoFit/>
          </a:bodyPr>
          <a:lstStyle/>
          <a:p>
            <a:pPr algn="just"/>
            <a:r>
              <a:rPr lang="id-ID" sz="1800" dirty="0"/>
              <a:t>The fitochemical screening aimed to identified the bioactive compounds of the extract. The results are listed in the table 2</a:t>
            </a:r>
            <a:r>
              <a:rPr lang="id-ID" sz="1800" dirty="0" smtClean="0"/>
              <a:t>:</a:t>
            </a:r>
            <a:endParaRPr lang="en-US" sz="1800" dirty="0"/>
          </a:p>
          <a:p>
            <a:pPr algn="just"/>
            <a:r>
              <a:rPr lang="id-ID" sz="1800" dirty="0"/>
              <a:t>Table 2. the screening of kedaung </a:t>
            </a:r>
            <a:r>
              <a:rPr lang="id-ID" sz="1800" dirty="0" smtClean="0"/>
              <a:t>extract</a:t>
            </a:r>
            <a:endParaRPr lang="en-US" sz="1800" dirty="0"/>
          </a:p>
        </p:txBody>
      </p:sp>
      <p:graphicFrame>
        <p:nvGraphicFramePr>
          <p:cNvPr id="22" name="Table 21"/>
          <p:cNvGraphicFramePr>
            <a:graphicFrameLocks noGrp="1"/>
          </p:cNvGraphicFramePr>
          <p:nvPr>
            <p:extLst>
              <p:ext uri="{D42A27DB-BD31-4B8C-83A1-F6EECF244321}">
                <p14:modId xmlns:p14="http://schemas.microsoft.com/office/powerpoint/2010/main" val="577966748"/>
              </p:ext>
            </p:extLst>
          </p:nvPr>
        </p:nvGraphicFramePr>
        <p:xfrm>
          <a:off x="14941746" y="6878721"/>
          <a:ext cx="5775932" cy="2717503"/>
        </p:xfrm>
        <a:graphic>
          <a:graphicData uri="http://schemas.openxmlformats.org/drawingml/2006/table">
            <a:tbl>
              <a:tblPr firstRow="1" firstCol="1" lastRow="1" lastCol="1" bandRow="1" bandCol="1">
                <a:tableStyleId>{5C22544A-7EE6-4342-B048-85BDC9FD1C3A}</a:tableStyleId>
              </a:tblPr>
              <a:tblGrid>
                <a:gridCol w="1175300"/>
                <a:gridCol w="1435805"/>
                <a:gridCol w="539184"/>
                <a:gridCol w="1061404"/>
                <a:gridCol w="1564239"/>
              </a:tblGrid>
              <a:tr h="164433">
                <a:tc>
                  <a:txBody>
                    <a:bodyPr/>
                    <a:lstStyle/>
                    <a:p>
                      <a:pPr>
                        <a:spcAft>
                          <a:spcPts val="0"/>
                        </a:spcAft>
                      </a:pPr>
                      <a:r>
                        <a:rPr lang="en-GB" sz="900">
                          <a:effectLst/>
                        </a:rPr>
                        <a:t>Uji Fitokimia</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spcAft>
                          <a:spcPts val="0"/>
                        </a:spcAft>
                      </a:pPr>
                      <a:r>
                        <a:rPr lang="en-GB" sz="900">
                          <a:effectLst/>
                        </a:rPr>
                        <a:t>Pereaksi</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spcAft>
                          <a:spcPts val="0"/>
                        </a:spcAft>
                      </a:pPr>
                      <a:r>
                        <a:rPr lang="en-GB" sz="900">
                          <a:effectLst/>
                        </a:rPr>
                        <a:t>Hasil</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spcAft>
                          <a:spcPts val="0"/>
                        </a:spcAft>
                      </a:pPr>
                      <a:r>
                        <a:rPr lang="en-GB" sz="900">
                          <a:effectLst/>
                        </a:rPr>
                        <a:t> </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spcAft>
                          <a:spcPts val="0"/>
                        </a:spcAft>
                      </a:pPr>
                      <a:r>
                        <a:rPr lang="en-GB" sz="900">
                          <a:effectLst/>
                        </a:rPr>
                        <a:t>Standar</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0" marR="0" marT="0" marB="0"/>
                </a:tc>
              </a:tr>
              <a:tr h="316518">
                <a:tc>
                  <a:txBody>
                    <a:bodyPr/>
                    <a:lstStyle/>
                    <a:p>
                      <a:pPr>
                        <a:spcAft>
                          <a:spcPts val="0"/>
                        </a:spcAft>
                      </a:pPr>
                      <a:r>
                        <a:rPr lang="en-GB" sz="900">
                          <a:effectLst/>
                        </a:rPr>
                        <a:t> </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0" marR="0" marT="0" marB="0"/>
                </a:tc>
                <a:tc gridSpan="2">
                  <a:txBody>
                    <a:bodyPr/>
                    <a:lstStyle/>
                    <a:p>
                      <a:pPr>
                        <a:spcAft>
                          <a:spcPts val="0"/>
                        </a:spcAft>
                      </a:pPr>
                      <a:r>
                        <a:rPr lang="en-GB" sz="900">
                          <a:effectLst/>
                        </a:rPr>
                        <a:t> </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0" marR="0" marT="0" marB="0"/>
                </a:tc>
                <a:tc hMerge="1">
                  <a:txBody>
                    <a:bodyPr/>
                    <a:lstStyle/>
                    <a:p>
                      <a:endParaRPr lang="en-US"/>
                    </a:p>
                  </a:txBody>
                  <a:tcPr/>
                </a:tc>
                <a:tc gridSpan="2">
                  <a:txBody>
                    <a:bodyPr/>
                    <a:lstStyle/>
                    <a:p>
                      <a:pPr>
                        <a:spcAft>
                          <a:spcPts val="0"/>
                        </a:spcAft>
                      </a:pPr>
                      <a:r>
                        <a:rPr lang="en-GB" sz="900">
                          <a:effectLst/>
                        </a:rPr>
                        <a:t>Ekstrak Daun</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0" marR="0" marT="0" marB="0"/>
                </a:tc>
                <a:tc hMerge="1">
                  <a:txBody>
                    <a:bodyPr/>
                    <a:lstStyle/>
                    <a:p>
                      <a:endParaRPr lang="en-US"/>
                    </a:p>
                  </a:txBody>
                  <a:tcPr/>
                </a:tc>
              </a:tr>
              <a:tr h="188341">
                <a:tc>
                  <a:txBody>
                    <a:bodyPr/>
                    <a:lstStyle/>
                    <a:p>
                      <a:pPr>
                        <a:spcAft>
                          <a:spcPts val="0"/>
                        </a:spcAft>
                      </a:pPr>
                      <a:r>
                        <a:rPr lang="en-GB" sz="900">
                          <a:effectLst/>
                        </a:rPr>
                        <a:t> </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spcAft>
                          <a:spcPts val="0"/>
                        </a:spcAft>
                      </a:pPr>
                      <a:r>
                        <a:rPr lang="en-GB" sz="900">
                          <a:effectLst/>
                        </a:rPr>
                        <a:t> </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spcAft>
                          <a:spcPts val="0"/>
                        </a:spcAft>
                      </a:pPr>
                      <a:r>
                        <a:rPr lang="en-GB" sz="900">
                          <a:effectLst/>
                        </a:rPr>
                        <a:t> </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spcAft>
                          <a:spcPts val="0"/>
                        </a:spcAft>
                      </a:pPr>
                      <a:r>
                        <a:rPr lang="en-GB" sz="900">
                          <a:effectLst/>
                        </a:rPr>
                        <a:t> </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spcAft>
                          <a:spcPts val="0"/>
                        </a:spcAft>
                      </a:pPr>
                      <a:r>
                        <a:rPr lang="en-GB" sz="900">
                          <a:effectLst/>
                        </a:rPr>
                        <a:t> </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0" marR="0" marT="0" marB="0"/>
                </a:tc>
              </a:tr>
              <a:tr h="317390">
                <a:tc>
                  <a:txBody>
                    <a:bodyPr/>
                    <a:lstStyle/>
                    <a:p>
                      <a:pPr>
                        <a:spcAft>
                          <a:spcPts val="0"/>
                        </a:spcAft>
                      </a:pPr>
                      <a:r>
                        <a:rPr lang="en-GB" sz="900">
                          <a:effectLst/>
                        </a:rPr>
                        <a:t> </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spcAft>
                          <a:spcPts val="0"/>
                        </a:spcAft>
                      </a:pPr>
                      <a:r>
                        <a:rPr lang="en-GB" sz="900">
                          <a:effectLst/>
                        </a:rPr>
                        <a:t>Dragendroff</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spcAft>
                          <a:spcPts val="0"/>
                        </a:spcAft>
                      </a:pPr>
                      <a:r>
                        <a:rPr lang="en-GB" sz="900">
                          <a:effectLst/>
                        </a:rPr>
                        <a:t> </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spcAft>
                          <a:spcPts val="0"/>
                        </a:spcAft>
                      </a:pPr>
                      <a:r>
                        <a:rPr lang="en-GB" sz="900">
                          <a:effectLst/>
                        </a:rPr>
                        <a:t>-</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spcAft>
                          <a:spcPts val="0"/>
                        </a:spcAft>
                      </a:pPr>
                      <a:r>
                        <a:rPr lang="en-GB" sz="900">
                          <a:effectLst/>
                        </a:rPr>
                        <a:t>Endapan merah atau jingga</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0" marR="0" marT="0" marB="0"/>
                </a:tc>
              </a:tr>
              <a:tr h="188341">
                <a:tc>
                  <a:txBody>
                    <a:bodyPr/>
                    <a:lstStyle/>
                    <a:p>
                      <a:pPr>
                        <a:spcAft>
                          <a:spcPts val="0"/>
                        </a:spcAft>
                      </a:pPr>
                      <a:r>
                        <a:rPr lang="en-GB" sz="900">
                          <a:effectLst/>
                        </a:rPr>
                        <a:t>Alkaloid</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spcAft>
                          <a:spcPts val="0"/>
                        </a:spcAft>
                      </a:pPr>
                      <a:r>
                        <a:rPr lang="en-GB" sz="900">
                          <a:effectLst/>
                        </a:rPr>
                        <a:t>Mayer</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spcAft>
                          <a:spcPts val="0"/>
                        </a:spcAft>
                      </a:pPr>
                      <a:r>
                        <a:rPr lang="en-GB" sz="900">
                          <a:effectLst/>
                        </a:rPr>
                        <a:t> </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spcAft>
                          <a:spcPts val="0"/>
                        </a:spcAft>
                      </a:pPr>
                      <a:r>
                        <a:rPr lang="en-GB" sz="900">
                          <a:effectLst/>
                        </a:rPr>
                        <a:t>-</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spcAft>
                          <a:spcPts val="0"/>
                        </a:spcAft>
                      </a:pPr>
                      <a:r>
                        <a:rPr lang="en-GB" sz="900">
                          <a:effectLst/>
                        </a:rPr>
                        <a:t>Endapan</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0" marR="0" marT="0" marB="0"/>
                </a:tc>
              </a:tr>
              <a:tr h="315646">
                <a:tc>
                  <a:txBody>
                    <a:bodyPr/>
                    <a:lstStyle/>
                    <a:p>
                      <a:pPr>
                        <a:spcAft>
                          <a:spcPts val="0"/>
                        </a:spcAft>
                      </a:pPr>
                      <a:r>
                        <a:rPr lang="en-GB" sz="900">
                          <a:effectLst/>
                        </a:rPr>
                        <a:t> </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spcAft>
                          <a:spcPts val="0"/>
                        </a:spcAft>
                      </a:pPr>
                      <a:r>
                        <a:rPr lang="en-GB" sz="900">
                          <a:effectLst/>
                        </a:rPr>
                        <a:t>Wagner</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spcAft>
                          <a:spcPts val="0"/>
                        </a:spcAft>
                      </a:pPr>
                      <a:r>
                        <a:rPr lang="en-GB" sz="900">
                          <a:effectLst/>
                        </a:rPr>
                        <a:t> </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spcAft>
                          <a:spcPts val="0"/>
                        </a:spcAft>
                      </a:pPr>
                      <a:r>
                        <a:rPr lang="en-GB" sz="900">
                          <a:effectLst/>
                        </a:rPr>
                        <a:t>-</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spcAft>
                          <a:spcPts val="0"/>
                        </a:spcAft>
                      </a:pPr>
                      <a:r>
                        <a:rPr lang="en-GB" sz="900">
                          <a:effectLst/>
                        </a:rPr>
                        <a:t>Endapan coklat</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0" marR="0" marT="0" marB="0"/>
                </a:tc>
              </a:tr>
              <a:tr h="473469">
                <a:tc>
                  <a:txBody>
                    <a:bodyPr/>
                    <a:lstStyle/>
                    <a:p>
                      <a:pPr>
                        <a:spcAft>
                          <a:spcPts val="0"/>
                        </a:spcAft>
                      </a:pPr>
                      <a:r>
                        <a:rPr lang="en-GB" sz="900">
                          <a:effectLst/>
                        </a:rPr>
                        <a:t>Flavonoid</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spcAft>
                          <a:spcPts val="0"/>
                        </a:spcAft>
                      </a:pPr>
                      <a:r>
                        <a:rPr lang="en-GB" sz="900">
                          <a:effectLst/>
                        </a:rPr>
                        <a:t>HCl + MgSO4</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spcAft>
                          <a:spcPts val="0"/>
                        </a:spcAft>
                      </a:pPr>
                      <a:r>
                        <a:rPr lang="en-GB" sz="900">
                          <a:effectLst/>
                        </a:rPr>
                        <a:t> </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spcAft>
                          <a:spcPts val="0"/>
                        </a:spcAft>
                      </a:pPr>
                      <a:r>
                        <a:rPr lang="en-GB" sz="900">
                          <a:effectLst/>
                        </a:rPr>
                        <a:t>+</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spcAft>
                          <a:spcPts val="0"/>
                        </a:spcAft>
                      </a:pPr>
                      <a:r>
                        <a:rPr lang="en-GB" sz="900">
                          <a:effectLst/>
                        </a:rPr>
                        <a:t>Warna</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0" marR="0" marT="0" marB="0"/>
                </a:tc>
              </a:tr>
              <a:tr h="753365">
                <a:tc>
                  <a:txBody>
                    <a:bodyPr/>
                    <a:lstStyle/>
                    <a:p>
                      <a:pPr>
                        <a:spcAft>
                          <a:spcPts val="0"/>
                        </a:spcAft>
                      </a:pPr>
                      <a:r>
                        <a:rPr lang="en-GB" sz="900">
                          <a:effectLst/>
                        </a:rPr>
                        <a:t>Saponin</a:t>
                      </a:r>
                      <a:endParaRPr lang="en-US" sz="1100">
                        <a:effectLst/>
                      </a:endParaRPr>
                    </a:p>
                    <a:p>
                      <a:pPr>
                        <a:spcAft>
                          <a:spcPts val="0"/>
                        </a:spcAft>
                      </a:pPr>
                      <a:r>
                        <a:rPr lang="en-GB" sz="900">
                          <a:effectLst/>
                        </a:rPr>
                        <a:t> </a:t>
                      </a:r>
                      <a:endParaRPr lang="en-US" sz="1100">
                        <a:effectLst/>
                      </a:endParaRPr>
                    </a:p>
                    <a:p>
                      <a:pPr>
                        <a:spcAft>
                          <a:spcPts val="0"/>
                        </a:spcAft>
                      </a:pPr>
                      <a:r>
                        <a:rPr lang="en-GB" sz="900">
                          <a:effectLst/>
                        </a:rPr>
                        <a:t> </a:t>
                      </a:r>
                      <a:endParaRPr lang="en-US" sz="1100">
                        <a:effectLst/>
                      </a:endParaRPr>
                    </a:p>
                    <a:p>
                      <a:pPr>
                        <a:spcAft>
                          <a:spcPts val="0"/>
                        </a:spcAft>
                      </a:pPr>
                      <a:r>
                        <a:rPr lang="en-GB" sz="900">
                          <a:effectLst/>
                        </a:rPr>
                        <a:t>Tanin</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spcAft>
                          <a:spcPts val="0"/>
                        </a:spcAft>
                      </a:pPr>
                      <a:r>
                        <a:rPr lang="en-GB" sz="900">
                          <a:effectLst/>
                        </a:rPr>
                        <a:t>+ aquadest + HCl 2N busa tidak hilang</a:t>
                      </a:r>
                      <a:endParaRPr lang="en-US" sz="1100">
                        <a:effectLst/>
                      </a:endParaRPr>
                    </a:p>
                    <a:p>
                      <a:pPr>
                        <a:spcAft>
                          <a:spcPts val="0"/>
                        </a:spcAft>
                      </a:pPr>
                      <a:r>
                        <a:rPr lang="en-GB" sz="900">
                          <a:effectLst/>
                        </a:rPr>
                        <a:t>Larutan besi (III) klorida 10%</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spcAft>
                          <a:spcPts val="0"/>
                        </a:spcAft>
                      </a:pPr>
                      <a:r>
                        <a:rPr lang="en-GB" sz="900">
                          <a:effectLst/>
                        </a:rPr>
                        <a:t> </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spcAft>
                          <a:spcPts val="0"/>
                        </a:spcAft>
                      </a:pPr>
                      <a:r>
                        <a:rPr lang="en-GB" sz="900">
                          <a:effectLst/>
                        </a:rPr>
                        <a:t>+</a:t>
                      </a:r>
                      <a:endParaRPr lang="en-US" sz="1100">
                        <a:effectLst/>
                      </a:endParaRPr>
                    </a:p>
                    <a:p>
                      <a:pPr>
                        <a:spcAft>
                          <a:spcPts val="0"/>
                        </a:spcAft>
                      </a:pPr>
                      <a:r>
                        <a:rPr lang="en-GB" sz="900">
                          <a:effectLst/>
                        </a:rPr>
                        <a:t> </a:t>
                      </a:r>
                      <a:endParaRPr lang="en-US" sz="1100">
                        <a:effectLst/>
                      </a:endParaRPr>
                    </a:p>
                    <a:p>
                      <a:pPr>
                        <a:spcAft>
                          <a:spcPts val="0"/>
                        </a:spcAft>
                      </a:pPr>
                      <a:r>
                        <a:rPr lang="en-GB" sz="900">
                          <a:effectLst/>
                        </a:rPr>
                        <a:t> </a:t>
                      </a:r>
                      <a:endParaRPr lang="en-US" sz="1100">
                        <a:effectLst/>
                      </a:endParaRPr>
                    </a:p>
                    <a:p>
                      <a:pPr>
                        <a:spcAft>
                          <a:spcPts val="0"/>
                        </a:spcAft>
                      </a:pPr>
                      <a:r>
                        <a:rPr lang="en-GB" sz="900">
                          <a:effectLst/>
                        </a:rPr>
                        <a:t>+</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spcAft>
                          <a:spcPts val="0"/>
                        </a:spcAft>
                      </a:pPr>
                      <a:r>
                        <a:rPr lang="en-GB" sz="900" dirty="0" err="1">
                          <a:effectLst/>
                        </a:rPr>
                        <a:t>Terbentuk</a:t>
                      </a:r>
                      <a:endParaRPr lang="en-US" sz="1100" dirty="0">
                        <a:effectLst/>
                      </a:endParaRPr>
                    </a:p>
                    <a:p>
                      <a:pPr>
                        <a:spcAft>
                          <a:spcPts val="0"/>
                        </a:spcAft>
                      </a:pPr>
                      <a:r>
                        <a:rPr lang="en-GB" sz="900" dirty="0">
                          <a:effectLst/>
                        </a:rPr>
                        <a:t> </a:t>
                      </a:r>
                      <a:endParaRPr lang="en-US" sz="1100" dirty="0">
                        <a:effectLst/>
                      </a:endParaRPr>
                    </a:p>
                    <a:p>
                      <a:pPr>
                        <a:spcAft>
                          <a:spcPts val="0"/>
                        </a:spcAft>
                      </a:pPr>
                      <a:r>
                        <a:rPr lang="en-GB" sz="900" dirty="0">
                          <a:effectLst/>
                        </a:rPr>
                        <a:t> </a:t>
                      </a:r>
                      <a:endParaRPr lang="en-US" sz="1100" dirty="0">
                        <a:effectLst/>
                      </a:endParaRPr>
                    </a:p>
                    <a:p>
                      <a:pPr>
                        <a:spcAft>
                          <a:spcPts val="0"/>
                        </a:spcAft>
                      </a:pPr>
                      <a:r>
                        <a:rPr lang="en-GB" sz="900" dirty="0" err="1">
                          <a:effectLst/>
                        </a:rPr>
                        <a:t>Warna</a:t>
                      </a:r>
                      <a:r>
                        <a:rPr lang="en-GB" sz="900" dirty="0">
                          <a:effectLst/>
                        </a:rPr>
                        <a:t> </a:t>
                      </a:r>
                      <a:r>
                        <a:rPr lang="en-GB" sz="900" dirty="0" err="1">
                          <a:effectLst/>
                        </a:rPr>
                        <a:t>biru</a:t>
                      </a:r>
                      <a:r>
                        <a:rPr lang="en-GB" sz="900" dirty="0">
                          <a:effectLst/>
                        </a:rPr>
                        <a:t> </a:t>
                      </a:r>
                      <a:r>
                        <a:rPr lang="en-GB" sz="900" dirty="0" err="1">
                          <a:effectLst/>
                        </a:rPr>
                        <a:t>hitam</a:t>
                      </a:r>
                      <a:r>
                        <a:rPr lang="en-GB" sz="900" dirty="0">
                          <a:effectLst/>
                        </a:rPr>
                        <a:t> </a:t>
                      </a:r>
                      <a:r>
                        <a:rPr lang="en-GB" sz="900" dirty="0" err="1">
                          <a:effectLst/>
                        </a:rPr>
                        <a:t>atau</a:t>
                      </a:r>
                      <a:r>
                        <a:rPr lang="en-GB" sz="900" dirty="0">
                          <a:effectLst/>
                        </a:rPr>
                        <a:t> </a:t>
                      </a:r>
                      <a:r>
                        <a:rPr lang="en-GB" sz="900" dirty="0" err="1">
                          <a:effectLst/>
                        </a:rPr>
                        <a:t>hijau</a:t>
                      </a:r>
                      <a:endParaRPr lang="en-US" sz="11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0" marR="0" marT="0" marB="0"/>
                </a:tc>
              </a:tr>
            </a:tbl>
          </a:graphicData>
        </a:graphic>
      </p:graphicFrame>
      <p:sp>
        <p:nvSpPr>
          <p:cNvPr id="23" name="TextBox 22"/>
          <p:cNvSpPr txBox="1"/>
          <p:nvPr/>
        </p:nvSpPr>
        <p:spPr>
          <a:xfrm flipH="1">
            <a:off x="14823542" y="9533034"/>
            <a:ext cx="6007681" cy="2585323"/>
          </a:xfrm>
          <a:prstGeom prst="rect">
            <a:avLst/>
          </a:prstGeom>
          <a:noFill/>
        </p:spPr>
        <p:txBody>
          <a:bodyPr wrap="square" rtlCol="0">
            <a:spAutoFit/>
          </a:bodyPr>
          <a:lstStyle/>
          <a:p>
            <a:pPr algn="just"/>
            <a:r>
              <a:rPr lang="en-US" sz="1800" dirty="0"/>
              <a:t>The test results show</a:t>
            </a:r>
            <a:r>
              <a:rPr lang="id-ID" sz="1800" dirty="0"/>
              <a:t>ed</a:t>
            </a:r>
            <a:r>
              <a:rPr lang="en-US" sz="1800" dirty="0"/>
              <a:t> that </a:t>
            </a:r>
            <a:r>
              <a:rPr lang="en-US" sz="1800" dirty="0" err="1"/>
              <a:t>kedawung</a:t>
            </a:r>
            <a:r>
              <a:rPr lang="en-US" sz="1800" dirty="0"/>
              <a:t> contain</a:t>
            </a:r>
            <a:r>
              <a:rPr lang="id-ID" sz="1800" dirty="0"/>
              <a:t>ed</a:t>
            </a:r>
            <a:r>
              <a:rPr lang="en-US" sz="1800" dirty="0"/>
              <a:t> bioactive compounds of flavonoids, </a:t>
            </a:r>
            <a:r>
              <a:rPr lang="en-US" sz="1800" dirty="0" err="1"/>
              <a:t>saponins</a:t>
            </a:r>
            <a:r>
              <a:rPr lang="en-US" sz="1800" dirty="0"/>
              <a:t>, and tannins. The test tubes that were carried out included the tests for alkaloids, flavonoids, </a:t>
            </a:r>
            <a:r>
              <a:rPr lang="en-US" sz="1800" dirty="0" err="1"/>
              <a:t>saponins</a:t>
            </a:r>
            <a:r>
              <a:rPr lang="en-US" sz="1800" dirty="0"/>
              <a:t> and tannins. One indicator of the reaction in the test tube </a:t>
            </a:r>
            <a:r>
              <a:rPr lang="id-ID" sz="1800" dirty="0"/>
              <a:t>was</a:t>
            </a:r>
            <a:r>
              <a:rPr lang="en-US" sz="1800" dirty="0"/>
              <a:t> a change in color. The test results show</a:t>
            </a:r>
            <a:r>
              <a:rPr lang="id-ID" sz="1800" dirty="0"/>
              <a:t>ewd</a:t>
            </a:r>
            <a:r>
              <a:rPr lang="en-US" sz="1800" dirty="0"/>
              <a:t> that </a:t>
            </a:r>
            <a:r>
              <a:rPr lang="en-US" sz="1800" dirty="0" err="1"/>
              <a:t>kedawung</a:t>
            </a:r>
            <a:r>
              <a:rPr lang="en-US" sz="1800" dirty="0"/>
              <a:t> contain</a:t>
            </a:r>
            <a:r>
              <a:rPr lang="id-ID" sz="1800" dirty="0"/>
              <a:t>ed</a:t>
            </a:r>
            <a:r>
              <a:rPr lang="en-US" sz="1800" dirty="0"/>
              <a:t> bioactive compounds of flavonoids, </a:t>
            </a:r>
            <a:r>
              <a:rPr lang="en-US" sz="1800" dirty="0" err="1"/>
              <a:t>saponins</a:t>
            </a:r>
            <a:r>
              <a:rPr lang="en-US" sz="1800" dirty="0"/>
              <a:t>, and tannins. </a:t>
            </a:r>
          </a:p>
          <a:p>
            <a:pPr algn="just"/>
            <a:r>
              <a:rPr lang="id-ID" sz="1800" dirty="0"/>
              <a:t> </a:t>
            </a:r>
            <a:r>
              <a:rPr lang="id-ID" sz="1800" dirty="0" smtClean="0"/>
              <a:t>Graphic </a:t>
            </a:r>
            <a:r>
              <a:rPr lang="id-ID" sz="1800" dirty="0"/>
              <a:t>1. The rendement of kedaung extract</a:t>
            </a:r>
            <a:endParaRPr lang="en-US" sz="1800" dirty="0"/>
          </a:p>
        </p:txBody>
      </p:sp>
      <p:graphicFrame>
        <p:nvGraphicFramePr>
          <p:cNvPr id="62" name="Chart 61"/>
          <p:cNvGraphicFramePr>
            <a:graphicFrameLocks/>
          </p:cNvGraphicFramePr>
          <p:nvPr>
            <p:extLst>
              <p:ext uri="{D42A27DB-BD31-4B8C-83A1-F6EECF244321}">
                <p14:modId xmlns:p14="http://schemas.microsoft.com/office/powerpoint/2010/main" val="628003155"/>
              </p:ext>
            </p:extLst>
          </p:nvPr>
        </p:nvGraphicFramePr>
        <p:xfrm>
          <a:off x="14727492" y="11995209"/>
          <a:ext cx="6036779" cy="1916873"/>
        </p:xfrm>
        <a:graphic>
          <a:graphicData uri="http://schemas.openxmlformats.org/drawingml/2006/chart">
            <c:chart xmlns:c="http://schemas.openxmlformats.org/drawingml/2006/chart" xmlns:r="http://schemas.openxmlformats.org/officeDocument/2006/relationships" r:id="rId2"/>
          </a:graphicData>
        </a:graphic>
      </p:graphicFrame>
      <p:sp>
        <p:nvSpPr>
          <p:cNvPr id="24" name="TextBox 23"/>
          <p:cNvSpPr txBox="1"/>
          <p:nvPr/>
        </p:nvSpPr>
        <p:spPr>
          <a:xfrm>
            <a:off x="21675736" y="2971526"/>
            <a:ext cx="6338813" cy="6463308"/>
          </a:xfrm>
          <a:prstGeom prst="rect">
            <a:avLst/>
          </a:prstGeom>
          <a:noFill/>
        </p:spPr>
        <p:txBody>
          <a:bodyPr wrap="square" rtlCol="0">
            <a:spAutoFit/>
          </a:bodyPr>
          <a:lstStyle/>
          <a:p>
            <a:pPr algn="just"/>
            <a:r>
              <a:rPr lang="en-US" sz="1800" dirty="0"/>
              <a:t>total flavonoids in leaf extract and bark of </a:t>
            </a:r>
            <a:r>
              <a:rPr lang="en-US" sz="1800" dirty="0" err="1"/>
              <a:t>kedawung</a:t>
            </a:r>
            <a:r>
              <a:rPr lang="en-US" sz="1800" dirty="0"/>
              <a:t> are found at 40 </a:t>
            </a:r>
            <a:r>
              <a:rPr lang="en-US" sz="1800" dirty="0" err="1"/>
              <a:t>oC</a:t>
            </a:r>
            <a:r>
              <a:rPr lang="en-US" sz="1800" dirty="0"/>
              <a:t> (leaves 33.78 + 5.64 mg QE / g extract, bark 15.66 + 2.77 mg QE / g extract), while at a temperature of 30 </a:t>
            </a:r>
            <a:r>
              <a:rPr lang="en-US" sz="1800" dirty="0" err="1"/>
              <a:t>oC</a:t>
            </a:r>
            <a:r>
              <a:rPr lang="en-US" sz="1800" dirty="0"/>
              <a:t> (leaf 22.48 + 5.64 mg QE / g extract, bark 9.67 + 2.77 mg QE / g extract) at 50 </a:t>
            </a:r>
            <a:r>
              <a:rPr lang="en-US" sz="1800" dirty="0" err="1"/>
              <a:t>oC</a:t>
            </a:r>
            <a:r>
              <a:rPr lang="en-US" sz="1800" dirty="0"/>
              <a:t> (leaf 25, 71 mg + 5.64 QE / g extract, bark 11.18 + 2.77 mg QE / g extract), and at a temperature of 60 </a:t>
            </a:r>
            <a:r>
              <a:rPr lang="en-US" sz="1800" dirty="0" err="1"/>
              <a:t>oC</a:t>
            </a:r>
            <a:r>
              <a:rPr lang="en-US" sz="1800" dirty="0"/>
              <a:t> (leaf 21.23 + 5.64 mg QE / g extract, bark 9.93 + 2.77 mg QE / g extract</a:t>
            </a:r>
            <a:r>
              <a:rPr lang="en-US" sz="1800" dirty="0" smtClean="0"/>
              <a:t>).This </a:t>
            </a:r>
            <a:r>
              <a:rPr lang="en-US" sz="1800" dirty="0"/>
              <a:t>is because phenolic compounds and antioxidant activity are not heat resistant so that when extracted at high temperatures these compounds will be damaged or even lost (</a:t>
            </a:r>
            <a:r>
              <a:rPr lang="en-US" sz="1800" dirty="0" err="1"/>
              <a:t>Widya</a:t>
            </a:r>
            <a:r>
              <a:rPr lang="en-US" sz="1800" dirty="0"/>
              <a:t> et al., 2010). </a:t>
            </a:r>
            <a:r>
              <a:rPr lang="en-US" sz="1800" dirty="0" smtClean="0"/>
              <a:t>The </a:t>
            </a:r>
            <a:r>
              <a:rPr lang="en-US" sz="1800" dirty="0"/>
              <a:t>increase in temperature affects the</a:t>
            </a:r>
            <a:r>
              <a:rPr lang="id-ID" sz="1800" dirty="0"/>
              <a:t> rendement percentage </a:t>
            </a:r>
            <a:r>
              <a:rPr lang="en-US" sz="1800" dirty="0"/>
              <a:t>between the leaf extract and the bark of </a:t>
            </a:r>
            <a:r>
              <a:rPr lang="en-US" sz="1800" dirty="0" err="1"/>
              <a:t>kedawung</a:t>
            </a:r>
            <a:r>
              <a:rPr lang="en-US" sz="1800" dirty="0"/>
              <a:t> at a temperature of 30 </a:t>
            </a:r>
            <a:r>
              <a:rPr lang="en-US" sz="1800" dirty="0" err="1"/>
              <a:t>oC</a:t>
            </a:r>
            <a:r>
              <a:rPr lang="en-US" sz="1800" dirty="0"/>
              <a:t> (73% leaves, 64.33% stem bark)</a:t>
            </a:r>
            <a:r>
              <a:rPr lang="id-ID" sz="1800" dirty="0"/>
              <a:t>. At the </a:t>
            </a:r>
            <a:r>
              <a:rPr lang="en-US" sz="1800" dirty="0"/>
              <a:t>temperature of 40 </a:t>
            </a:r>
            <a:r>
              <a:rPr lang="en-US" sz="1800" dirty="0" err="1"/>
              <a:t>oC</a:t>
            </a:r>
            <a:r>
              <a:rPr lang="en-US" sz="1800" dirty="0"/>
              <a:t> </a:t>
            </a:r>
            <a:r>
              <a:rPr lang="id-ID" sz="1800" dirty="0"/>
              <a:t>is found </a:t>
            </a:r>
            <a:r>
              <a:rPr lang="en-US" sz="1800" dirty="0"/>
              <a:t>the </a:t>
            </a:r>
            <a:r>
              <a:rPr lang="en-US" sz="1800" dirty="0" err="1"/>
              <a:t>highes</a:t>
            </a:r>
            <a:r>
              <a:rPr lang="id-ID" sz="1800" dirty="0"/>
              <a:t>t rendement percentage </a:t>
            </a:r>
            <a:r>
              <a:rPr lang="en-US" sz="1800" dirty="0"/>
              <a:t>(85.80% leaves, 85% stem bark)</a:t>
            </a:r>
            <a:r>
              <a:rPr lang="id-ID" sz="1800" dirty="0"/>
              <a:t>. At</a:t>
            </a:r>
            <a:r>
              <a:rPr lang="en-US" sz="1800" dirty="0"/>
              <a:t> the temperature of 50 </a:t>
            </a:r>
            <a:r>
              <a:rPr lang="en-US" sz="1800" dirty="0" err="1"/>
              <a:t>oC</a:t>
            </a:r>
            <a:r>
              <a:rPr lang="en-US" sz="1800" dirty="0"/>
              <a:t> </a:t>
            </a:r>
            <a:r>
              <a:rPr lang="id-ID" sz="1800" dirty="0"/>
              <a:t>is found the % rendement of </a:t>
            </a:r>
            <a:r>
              <a:rPr lang="en-US" sz="1800" dirty="0"/>
              <a:t>leaves </a:t>
            </a:r>
            <a:r>
              <a:rPr lang="id-ID" sz="1800" dirty="0"/>
              <a:t>(</a:t>
            </a:r>
            <a:r>
              <a:rPr lang="en-US" sz="1800" dirty="0"/>
              <a:t>85.20%</a:t>
            </a:r>
            <a:r>
              <a:rPr lang="id-ID" sz="1800" dirty="0"/>
              <a:t>) and </a:t>
            </a:r>
            <a:r>
              <a:rPr lang="en-US" sz="1800" dirty="0"/>
              <a:t>stem bark </a:t>
            </a:r>
            <a:r>
              <a:rPr lang="id-ID" sz="1800" dirty="0"/>
              <a:t>(</a:t>
            </a:r>
            <a:r>
              <a:rPr lang="en-US" sz="1800" dirty="0"/>
              <a:t>84.60%)</a:t>
            </a:r>
            <a:r>
              <a:rPr lang="id-ID" sz="1800" dirty="0"/>
              <a:t>. At the</a:t>
            </a:r>
            <a:r>
              <a:rPr lang="en-US" sz="1800" dirty="0"/>
              <a:t> temperature of 60 </a:t>
            </a:r>
            <a:r>
              <a:rPr lang="en-US" sz="1800" dirty="0" err="1"/>
              <a:t>oC</a:t>
            </a:r>
            <a:r>
              <a:rPr lang="en-US" sz="1800" dirty="0"/>
              <a:t> </a:t>
            </a:r>
            <a:r>
              <a:rPr lang="id-ID" sz="1800" dirty="0"/>
              <a:t>is found the % rendement of </a:t>
            </a:r>
            <a:r>
              <a:rPr lang="en-US" sz="1800" dirty="0"/>
              <a:t>leaves </a:t>
            </a:r>
            <a:r>
              <a:rPr lang="id-ID" sz="1800" dirty="0"/>
              <a:t>(</a:t>
            </a:r>
            <a:r>
              <a:rPr lang="en-US" sz="1800" dirty="0"/>
              <a:t>71.60%</a:t>
            </a:r>
            <a:r>
              <a:rPr lang="id-ID" sz="1800" dirty="0"/>
              <a:t>) and </a:t>
            </a:r>
            <a:r>
              <a:rPr lang="en-US" sz="1800" dirty="0"/>
              <a:t>bark </a:t>
            </a:r>
            <a:r>
              <a:rPr lang="id-ID" sz="1800" dirty="0"/>
              <a:t>(</a:t>
            </a:r>
            <a:r>
              <a:rPr lang="en-US" sz="1800" dirty="0"/>
              <a:t>82.86%). Antioxidant activity is influenced by the number of flavonoid compounds present in the extract of leaves and bark of </a:t>
            </a:r>
            <a:r>
              <a:rPr lang="en-US" sz="1800" dirty="0" err="1"/>
              <a:t>kedawung</a:t>
            </a:r>
            <a:r>
              <a:rPr lang="en-US" sz="1800" dirty="0"/>
              <a:t>, the more flavonoid compounds, the more antioxidant activity will increase (</a:t>
            </a:r>
            <a:r>
              <a:rPr lang="en-US" sz="1800" dirty="0" err="1"/>
              <a:t>Kemit</a:t>
            </a:r>
            <a:r>
              <a:rPr lang="en-US" sz="1800" dirty="0"/>
              <a:t> </a:t>
            </a:r>
            <a:r>
              <a:rPr lang="en-US" sz="1800" dirty="0" err="1"/>
              <a:t>ddk</a:t>
            </a:r>
            <a:r>
              <a:rPr lang="en-US" sz="1800" dirty="0"/>
              <a:t>, 2015). </a:t>
            </a:r>
          </a:p>
        </p:txBody>
      </p:sp>
      <p:sp>
        <p:nvSpPr>
          <p:cNvPr id="25" name="TextBox 24"/>
          <p:cNvSpPr txBox="1"/>
          <p:nvPr/>
        </p:nvSpPr>
        <p:spPr>
          <a:xfrm>
            <a:off x="14950452" y="13826356"/>
            <a:ext cx="5970260" cy="2031325"/>
          </a:xfrm>
          <a:prstGeom prst="rect">
            <a:avLst/>
          </a:prstGeom>
          <a:noFill/>
        </p:spPr>
        <p:txBody>
          <a:bodyPr wrap="square" rtlCol="0">
            <a:spAutoFit/>
          </a:bodyPr>
          <a:lstStyle/>
          <a:p>
            <a:pPr algn="just"/>
            <a:r>
              <a:rPr lang="id-ID" sz="1800" dirty="0"/>
              <a:t>Based on the graphic 1, it showed that </a:t>
            </a:r>
            <a:r>
              <a:rPr lang="en-US" sz="1800" dirty="0"/>
              <a:t>the temperatures </a:t>
            </a:r>
            <a:r>
              <a:rPr lang="id-ID" sz="1800" dirty="0"/>
              <a:t>influenced the amount of extract produced during the extraction using microwave. The temperature </a:t>
            </a:r>
            <a:r>
              <a:rPr lang="en-US" sz="1800" dirty="0"/>
              <a:t>used were 30 </a:t>
            </a:r>
            <a:r>
              <a:rPr lang="en-US" sz="1800" dirty="0" err="1"/>
              <a:t>oC</a:t>
            </a:r>
            <a:r>
              <a:rPr lang="en-US" sz="1800" dirty="0"/>
              <a:t>, 40 </a:t>
            </a:r>
            <a:r>
              <a:rPr lang="en-US" sz="1800" dirty="0" err="1"/>
              <a:t>oC</a:t>
            </a:r>
            <a:r>
              <a:rPr lang="en-US" sz="1800" dirty="0"/>
              <a:t>, 50 </a:t>
            </a:r>
            <a:r>
              <a:rPr lang="en-US" sz="1800" dirty="0" err="1"/>
              <a:t>oC</a:t>
            </a:r>
            <a:r>
              <a:rPr lang="en-US" sz="1800" dirty="0"/>
              <a:t>, 60 </a:t>
            </a:r>
            <a:r>
              <a:rPr lang="en-US" sz="1800" dirty="0" err="1"/>
              <a:t>oC.</a:t>
            </a:r>
            <a:r>
              <a:rPr lang="en-US" sz="1800" dirty="0"/>
              <a:t> Based on the yield produced, </a:t>
            </a:r>
            <a:r>
              <a:rPr lang="id-ID" sz="1800" dirty="0"/>
              <a:t>it could</a:t>
            </a:r>
            <a:r>
              <a:rPr lang="en-US" sz="1800" dirty="0"/>
              <a:t> be said that the largest yield </a:t>
            </a:r>
            <a:r>
              <a:rPr lang="id-ID" sz="1800" dirty="0"/>
              <a:t>was</a:t>
            </a:r>
            <a:r>
              <a:rPr lang="en-US" sz="1800" dirty="0"/>
              <a:t> produced at a temperature of 40 </a:t>
            </a:r>
            <a:r>
              <a:rPr lang="en-US" sz="1800" dirty="0" err="1"/>
              <a:t>oC.</a:t>
            </a:r>
            <a:r>
              <a:rPr lang="en-US" sz="1800" dirty="0"/>
              <a:t> That temperature affects total flavonoid levels, where the highest levels </a:t>
            </a:r>
            <a:r>
              <a:rPr lang="en-US" sz="1800" dirty="0" smtClean="0"/>
              <a:t>of</a:t>
            </a:r>
            <a:endParaRPr lang="en-US" sz="1800" dirty="0"/>
          </a:p>
        </p:txBody>
      </p:sp>
      <p:graphicFrame>
        <p:nvGraphicFramePr>
          <p:cNvPr id="65" name="Chart 64"/>
          <p:cNvGraphicFramePr>
            <a:graphicFrameLocks/>
          </p:cNvGraphicFramePr>
          <p:nvPr>
            <p:extLst>
              <p:ext uri="{D42A27DB-BD31-4B8C-83A1-F6EECF244321}">
                <p14:modId xmlns:p14="http://schemas.microsoft.com/office/powerpoint/2010/main" val="2021452678"/>
              </p:ext>
            </p:extLst>
          </p:nvPr>
        </p:nvGraphicFramePr>
        <p:xfrm>
          <a:off x="21788573" y="9835924"/>
          <a:ext cx="2764790" cy="163068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6" name="Chart 65"/>
          <p:cNvGraphicFramePr>
            <a:graphicFrameLocks/>
          </p:cNvGraphicFramePr>
          <p:nvPr>
            <p:extLst>
              <p:ext uri="{D42A27DB-BD31-4B8C-83A1-F6EECF244321}">
                <p14:modId xmlns:p14="http://schemas.microsoft.com/office/powerpoint/2010/main" val="3945551718"/>
              </p:ext>
            </p:extLst>
          </p:nvPr>
        </p:nvGraphicFramePr>
        <p:xfrm>
          <a:off x="25425281" y="9896342"/>
          <a:ext cx="2484120" cy="1637030"/>
        </p:xfrm>
        <a:graphic>
          <a:graphicData uri="http://schemas.openxmlformats.org/drawingml/2006/chart">
            <c:chart xmlns:c="http://schemas.openxmlformats.org/drawingml/2006/chart" xmlns:r="http://schemas.openxmlformats.org/officeDocument/2006/relationships" r:id="rId4"/>
          </a:graphicData>
        </a:graphic>
      </p:graphicFrame>
      <p:sp>
        <p:nvSpPr>
          <p:cNvPr id="26" name="TextBox 25"/>
          <p:cNvSpPr txBox="1"/>
          <p:nvPr/>
        </p:nvSpPr>
        <p:spPr>
          <a:xfrm>
            <a:off x="21859926" y="9260555"/>
            <a:ext cx="2862765" cy="646331"/>
          </a:xfrm>
          <a:prstGeom prst="rect">
            <a:avLst/>
          </a:prstGeom>
          <a:noFill/>
        </p:spPr>
        <p:txBody>
          <a:bodyPr wrap="square" rtlCol="0">
            <a:spAutoFit/>
          </a:bodyPr>
          <a:lstStyle/>
          <a:p>
            <a:r>
              <a:rPr lang="id-ID" sz="1800" dirty="0"/>
              <a:t>Graphic 2. The total flavonoid </a:t>
            </a:r>
            <a:r>
              <a:rPr lang="id-ID" sz="1800" dirty="0" smtClean="0"/>
              <a:t>levels</a:t>
            </a:r>
            <a:r>
              <a:rPr lang="id-ID" sz="1800" dirty="0"/>
              <a:t>	</a:t>
            </a:r>
            <a:endParaRPr lang="en-US" sz="1800" dirty="0"/>
          </a:p>
        </p:txBody>
      </p:sp>
      <p:sp>
        <p:nvSpPr>
          <p:cNvPr id="68" name="TextBox 67"/>
          <p:cNvSpPr txBox="1"/>
          <p:nvPr/>
        </p:nvSpPr>
        <p:spPr>
          <a:xfrm>
            <a:off x="25237175" y="9340300"/>
            <a:ext cx="2862765" cy="646331"/>
          </a:xfrm>
          <a:prstGeom prst="rect">
            <a:avLst/>
          </a:prstGeom>
          <a:noFill/>
        </p:spPr>
        <p:txBody>
          <a:bodyPr wrap="square" rtlCol="0">
            <a:spAutoFit/>
          </a:bodyPr>
          <a:lstStyle/>
          <a:p>
            <a:r>
              <a:rPr lang="id-ID" sz="1800" dirty="0"/>
              <a:t>Graphic </a:t>
            </a:r>
            <a:r>
              <a:rPr lang="en-US" sz="1800" dirty="0" smtClean="0"/>
              <a:t>3</a:t>
            </a:r>
            <a:r>
              <a:rPr lang="id-ID" sz="1800" dirty="0" smtClean="0"/>
              <a:t>. </a:t>
            </a:r>
            <a:r>
              <a:rPr lang="id-ID" sz="1800" dirty="0"/>
              <a:t>The antioxidant activity</a:t>
            </a:r>
            <a:endParaRPr lang="en-US" sz="1800" dirty="0"/>
          </a:p>
        </p:txBody>
      </p:sp>
      <p:sp>
        <p:nvSpPr>
          <p:cNvPr id="69" name="AutoShape 61"/>
          <p:cNvSpPr>
            <a:spLocks noChangeArrowheads="1"/>
          </p:cNvSpPr>
          <p:nvPr/>
        </p:nvSpPr>
        <p:spPr bwMode="auto">
          <a:xfrm>
            <a:off x="21717000" y="11585622"/>
            <a:ext cx="6400800" cy="525541"/>
          </a:xfrm>
          <a:prstGeom prst="roundRect">
            <a:avLst>
              <a:gd name="adj" fmla="val 16667"/>
            </a:avLst>
          </a:prstGeom>
          <a:solidFill>
            <a:srgbClr val="0054A4"/>
          </a:solidFill>
          <a:ln w="38100">
            <a:solidFill>
              <a:schemeClr val="bg1"/>
            </a:solidFill>
            <a:round/>
            <a:headEnd/>
            <a:tailEnd/>
          </a:ln>
          <a:effectLst>
            <a:outerShdw blurRad="63500" dist="20000" dir="5400000" rotWithShape="0">
              <a:srgbClr val="000000">
                <a:alpha val="37999"/>
              </a:srgbClr>
            </a:outerShdw>
          </a:effectLst>
        </p:spPr>
        <p:txBody>
          <a:bodyPr wrap="none" lIns="91430" tIns="45715" rIns="91430" bIns="45715" anchor="ctr"/>
          <a:lstStyle/>
          <a:p>
            <a:pPr defTabSz="1254008" fontAlgn="auto">
              <a:spcBef>
                <a:spcPts val="0"/>
              </a:spcBef>
              <a:spcAft>
                <a:spcPts val="0"/>
              </a:spcAft>
              <a:defRPr/>
            </a:pPr>
            <a:r>
              <a:rPr lang="en-US" sz="2800" b="1" dirty="0" smtClean="0">
                <a:solidFill>
                  <a:schemeClr val="lt1"/>
                </a:solidFill>
                <a:latin typeface="Arial"/>
                <a:cs typeface="+mn-cs"/>
              </a:rPr>
              <a:t>Conclusions</a:t>
            </a:r>
            <a:endParaRPr lang="en-US" sz="2800" b="1" dirty="0">
              <a:solidFill>
                <a:schemeClr val="lt1"/>
              </a:solidFill>
              <a:latin typeface="Arial"/>
              <a:cs typeface="+mn-cs"/>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1254</TotalTime>
  <Words>1612</Words>
  <Application>Microsoft Office PowerPoint</Application>
  <PresentationFormat>Custom</PresentationFormat>
  <Paragraphs>116</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MS PGothic</vt:lpstr>
      <vt:lpstr>SimSun</vt:lpstr>
      <vt:lpstr>Arial</vt:lpstr>
      <vt:lpstr>Calibri</vt:lpstr>
      <vt:lpstr>Times</vt:lpstr>
      <vt:lpstr>Times New Roman</vt:lpstr>
      <vt:lpstr>Office Theme</vt:lpstr>
      <vt:lpstr>PowerPoint Presentation</vt:lpstr>
    </vt:vector>
  </TitlesOfParts>
  <Company>PSAV Presentation Services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Lara Gough</dc:creator>
  <cp:lastModifiedBy>Asus</cp:lastModifiedBy>
  <cp:revision>39</cp:revision>
  <dcterms:created xsi:type="dcterms:W3CDTF">2010-03-12T15:37:26Z</dcterms:created>
  <dcterms:modified xsi:type="dcterms:W3CDTF">2020-11-21T04:59:44Z</dcterms:modified>
</cp:coreProperties>
</file>