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F64C440C-8758-4FC4-96DB-3729F171E549}" type="datetimeFigureOut">
              <a:rPr lang="en-US" smtClean="0"/>
              <a:pPr/>
              <a:t>9/29/2011</a:t>
            </a:fld>
            <a:endParaRPr lang="en-US"/>
          </a:p>
        </p:txBody>
      </p:sp>
      <p:sp>
        <p:nvSpPr>
          <p:cNvPr id="17" name="16 - Θέση υποσέλιδου"/>
          <p:cNvSpPr>
            <a:spLocks noGrp="1"/>
          </p:cNvSpPr>
          <p:nvPr>
            <p:ph type="ftr" sz="quarter" idx="11"/>
          </p:nvPr>
        </p:nvSpPr>
        <p:spPr>
          <a:xfrm>
            <a:off x="5410200" y="4205288"/>
            <a:ext cx="1295400" cy="457200"/>
          </a:xfrm>
        </p:spPr>
        <p:txBody>
          <a:bodyPr/>
          <a:lstStyle/>
          <a:p>
            <a:endParaRPr lang="en-US"/>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4E433AC-96D2-4975-A3F9-441B9F6048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64C440C-8758-4FC4-96DB-3729F171E549}" type="datetimeFigureOut">
              <a:rPr lang="en-US" smtClean="0"/>
              <a:pPr/>
              <a:t>9/29/2011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24E433AC-96D2-4975-A3F9-441B9F6048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64C440C-8758-4FC4-96DB-3729F171E549}" type="datetimeFigureOut">
              <a:rPr lang="en-US" smtClean="0"/>
              <a:pPr/>
              <a:t>9/29/2011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24E433AC-96D2-4975-A3F9-441B9F6048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64C440C-8758-4FC4-96DB-3729F171E549}" type="datetimeFigureOut">
              <a:rPr lang="en-US" smtClean="0"/>
              <a:pPr/>
              <a:t>9/29/2011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24E433AC-96D2-4975-A3F9-441B9F6048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64C440C-8758-4FC4-96DB-3729F171E549}" type="datetimeFigureOut">
              <a:rPr lang="en-US" smtClean="0"/>
              <a:pPr/>
              <a:t>9/29/2011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24E433AC-96D2-4975-A3F9-441B9F6048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64C440C-8758-4FC4-96DB-3729F171E549}" type="datetimeFigureOut">
              <a:rPr lang="en-US" smtClean="0"/>
              <a:pPr/>
              <a:t>9/29/2011</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24E433AC-96D2-4975-A3F9-441B9F6048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F64C440C-8758-4FC4-96DB-3729F171E549}" type="datetimeFigureOut">
              <a:rPr lang="en-US" smtClean="0"/>
              <a:pPr/>
              <a:t>9/29/2011</a:t>
            </a:fld>
            <a:endParaRPr lang="en-US"/>
          </a:p>
        </p:txBody>
      </p:sp>
      <p:sp>
        <p:nvSpPr>
          <p:cNvPr id="27" name="26 - Θέση αριθμού διαφάνειας"/>
          <p:cNvSpPr>
            <a:spLocks noGrp="1"/>
          </p:cNvSpPr>
          <p:nvPr>
            <p:ph type="sldNum" sz="quarter" idx="11"/>
          </p:nvPr>
        </p:nvSpPr>
        <p:spPr/>
        <p:txBody>
          <a:bodyPr rtlCol="0"/>
          <a:lstStyle/>
          <a:p>
            <a:fld id="{24E433AC-96D2-4975-A3F9-441B9F604822}" type="slidenum">
              <a:rPr lang="en-US" smtClean="0"/>
              <a:pPr/>
              <a:t>‹#›</a:t>
            </a:fld>
            <a:endParaRPr lang="en-US"/>
          </a:p>
        </p:txBody>
      </p:sp>
      <p:sp>
        <p:nvSpPr>
          <p:cNvPr id="28" name="27 - Θέση υποσέλιδου"/>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F64C440C-8758-4FC4-96DB-3729F171E549}" type="datetimeFigureOut">
              <a:rPr lang="en-US" smtClean="0"/>
              <a:pPr/>
              <a:t>9/29/2011</a:t>
            </a:fld>
            <a:endParaRPr lang="en-US"/>
          </a:p>
        </p:txBody>
      </p:sp>
      <p:sp>
        <p:nvSpPr>
          <p:cNvPr id="4" name="3 - Θέση υποσέλιδου"/>
          <p:cNvSpPr>
            <a:spLocks noGrp="1"/>
          </p:cNvSpPr>
          <p:nvPr>
            <p:ph type="ftr" sz="quarter" idx="11"/>
          </p:nvPr>
        </p:nvSpPr>
        <p:spPr>
          <a:xfrm>
            <a:off x="5257800" y="612648"/>
            <a:ext cx="1325880" cy="457200"/>
          </a:xfrm>
        </p:spPr>
        <p:txBody>
          <a:bodyPr/>
          <a:lstStyle/>
          <a:p>
            <a:endParaRPr lang="en-US"/>
          </a:p>
        </p:txBody>
      </p:sp>
      <p:sp>
        <p:nvSpPr>
          <p:cNvPr id="5" name="4 - Θέση αριθμού διαφάνειας"/>
          <p:cNvSpPr>
            <a:spLocks noGrp="1"/>
          </p:cNvSpPr>
          <p:nvPr>
            <p:ph type="sldNum" sz="quarter" idx="12"/>
          </p:nvPr>
        </p:nvSpPr>
        <p:spPr>
          <a:xfrm>
            <a:off x="8174736" y="2272"/>
            <a:ext cx="762000" cy="365760"/>
          </a:xfrm>
        </p:spPr>
        <p:txBody>
          <a:bodyPr/>
          <a:lstStyle/>
          <a:p>
            <a:fld id="{24E433AC-96D2-4975-A3F9-441B9F6048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64C440C-8758-4FC4-96DB-3729F171E549}" type="datetimeFigureOut">
              <a:rPr lang="en-US" smtClean="0"/>
              <a:pPr/>
              <a:t>9/29/2011</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24E433AC-96D2-4975-A3F9-441B9F6048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64C440C-8758-4FC4-96DB-3729F171E549}" type="datetimeFigureOut">
              <a:rPr lang="en-US" smtClean="0"/>
              <a:pPr/>
              <a:t>9/29/2011</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24E433AC-96D2-4975-A3F9-441B9F6048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64C440C-8758-4FC4-96DB-3729F171E549}" type="datetimeFigureOut">
              <a:rPr lang="en-US" smtClean="0"/>
              <a:pPr/>
              <a:t>9/29/2011</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24E433AC-96D2-4975-A3F9-441B9F6048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64C440C-8758-4FC4-96DB-3729F171E549}" type="datetimeFigureOut">
              <a:rPr lang="en-US" smtClean="0"/>
              <a:pPr/>
              <a:t>9/29/2011</a:t>
            </a:fld>
            <a:endParaRPr lang="en-US"/>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4E433AC-96D2-4975-A3F9-441B9F6048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n-US" sz="2700" b="1" dirty="0" smtClean="0"/>
              <a:t/>
            </a:r>
            <a:br>
              <a:rPr lang="en-US" sz="2700" b="1" dirty="0" smtClean="0"/>
            </a:br>
            <a:r>
              <a:rPr lang="en-US" sz="3100" b="1" dirty="0" smtClean="0">
                <a:latin typeface="Times New Roman" pitchFamily="18" charset="0"/>
                <a:cs typeface="Times New Roman" pitchFamily="18" charset="0"/>
              </a:rPr>
              <a:t>Applying </a:t>
            </a:r>
            <a:r>
              <a:rPr lang="en-US" sz="3100" b="1" dirty="0">
                <a:latin typeface="Times New Roman" pitchFamily="18" charset="0"/>
                <a:cs typeface="Times New Roman" pitchFamily="18" charset="0"/>
              </a:rPr>
              <a:t>A Modified Contingent Valuation Method (CVM) For The Preservation/Restoration Of The Lake </a:t>
            </a:r>
            <a:r>
              <a:rPr lang="en-US" sz="3100" b="1" dirty="0" err="1">
                <a:latin typeface="Times New Roman" pitchFamily="18" charset="0"/>
                <a:cs typeface="Times New Roman" pitchFamily="18" charset="0"/>
              </a:rPr>
              <a:t>Kastoria</a:t>
            </a:r>
            <a:r>
              <a:rPr lang="en-US" sz="3100" b="1" dirty="0">
                <a:latin typeface="Times New Roman" pitchFamily="18" charset="0"/>
                <a:cs typeface="Times New Roman" pitchFamily="18" charset="0"/>
              </a:rPr>
              <a:t> In Northern Greece</a:t>
            </a:r>
            <a:br>
              <a:rPr lang="en-US" sz="3100" b="1" dirty="0">
                <a:latin typeface="Times New Roman" pitchFamily="18" charset="0"/>
                <a:cs typeface="Times New Roman" pitchFamily="18" charset="0"/>
              </a:rPr>
            </a:br>
            <a:endParaRPr lang="en-US" sz="3100" dirty="0">
              <a:latin typeface="Times New Roman" pitchFamily="18" charset="0"/>
              <a:cs typeface="Times New Roman" pitchFamily="18" charset="0"/>
            </a:endParaRPr>
          </a:p>
        </p:txBody>
      </p:sp>
      <p:sp>
        <p:nvSpPr>
          <p:cNvPr id="3" name="2 - Υπότιτλος"/>
          <p:cNvSpPr>
            <a:spLocks noGrp="1"/>
          </p:cNvSpPr>
          <p:nvPr>
            <p:ph type="subTitle" idx="1"/>
          </p:nvPr>
        </p:nvSpPr>
        <p:spPr>
          <a:xfrm>
            <a:off x="1295400" y="4419600"/>
            <a:ext cx="6781800" cy="1752600"/>
          </a:xfrm>
        </p:spPr>
        <p:txBody>
          <a:bodyPr>
            <a:normAutofit fontScale="85000" lnSpcReduction="10000"/>
          </a:bodyPr>
          <a:lstStyle/>
          <a:p>
            <a:r>
              <a:rPr lang="pt-BR" sz="2600" dirty="0">
                <a:solidFill>
                  <a:schemeClr val="tx1"/>
                </a:solidFill>
                <a:latin typeface="Times New Roman" pitchFamily="18" charset="0"/>
                <a:cs typeface="Times New Roman" pitchFamily="18" charset="0"/>
              </a:rPr>
              <a:t>Elsa Zoupanidou, Fragiskos Batzias, Odysseas Kopsidas</a:t>
            </a:r>
            <a:endParaRPr lang="en-US" sz="2600" dirty="0">
              <a:solidFill>
                <a:schemeClr val="tx1"/>
              </a:solidFill>
              <a:latin typeface="Times New Roman" pitchFamily="18" charset="0"/>
              <a:cs typeface="Times New Roman" pitchFamily="18" charset="0"/>
            </a:endParaRPr>
          </a:p>
          <a:p>
            <a:r>
              <a:rPr lang="en-US" sz="2100" i="1" dirty="0" smtClean="0">
                <a:solidFill>
                  <a:schemeClr val="tx1"/>
                </a:solidFill>
                <a:latin typeface="Times New Roman" pitchFamily="18" charset="0"/>
                <a:cs typeface="Times New Roman" pitchFamily="18" charset="0"/>
              </a:rPr>
              <a:t>Laboratory </a:t>
            </a:r>
            <a:r>
              <a:rPr lang="en-US" sz="2100" i="1" dirty="0">
                <a:solidFill>
                  <a:schemeClr val="tx1"/>
                </a:solidFill>
                <a:latin typeface="Times New Roman" pitchFamily="18" charset="0"/>
                <a:cs typeface="Times New Roman" pitchFamily="18" charset="0"/>
              </a:rPr>
              <a:t>of Simulation of Industrial Processes, </a:t>
            </a:r>
          </a:p>
          <a:p>
            <a:r>
              <a:rPr lang="en-US" sz="2100" i="1" dirty="0">
                <a:solidFill>
                  <a:schemeClr val="tx1"/>
                </a:solidFill>
                <a:latin typeface="Times New Roman" pitchFamily="18" charset="0"/>
                <a:cs typeface="Times New Roman" pitchFamily="18" charset="0"/>
              </a:rPr>
              <a:t>Dep. Industrial Management and Technology, Univ. </a:t>
            </a:r>
            <a:r>
              <a:rPr lang="fr-FR" sz="2100" i="1" dirty="0" err="1">
                <a:solidFill>
                  <a:schemeClr val="tx1"/>
                </a:solidFill>
                <a:latin typeface="Times New Roman" pitchFamily="18" charset="0"/>
                <a:cs typeface="Times New Roman" pitchFamily="18" charset="0"/>
              </a:rPr>
              <a:t>Piraeus</a:t>
            </a:r>
            <a:endParaRPr lang="en-US" sz="2100" i="1" dirty="0">
              <a:solidFill>
                <a:schemeClr val="tx1"/>
              </a:solidFill>
              <a:latin typeface="Times New Roman" pitchFamily="18" charset="0"/>
              <a:cs typeface="Times New Roman" pitchFamily="18" charset="0"/>
            </a:endParaRPr>
          </a:p>
          <a:p>
            <a:r>
              <a:rPr lang="pt-BR" sz="2100" i="1" dirty="0">
                <a:solidFill>
                  <a:schemeClr val="tx1"/>
                </a:solidFill>
                <a:latin typeface="Times New Roman" pitchFamily="18" charset="0"/>
                <a:cs typeface="Times New Roman" pitchFamily="18" charset="0"/>
              </a:rPr>
              <a:t>80 Karaoli &amp; Dimitriou, GR 18534 Piraeus, Greece</a:t>
            </a:r>
            <a:endParaRPr lang="en-US" sz="2100" i="1" dirty="0">
              <a:solidFill>
                <a:schemeClr val="tx1"/>
              </a:solidFill>
              <a:latin typeface="Times New Roman" pitchFamily="18" charset="0"/>
              <a:cs typeface="Times New Roman" pitchFamily="18" charset="0"/>
            </a:endParaRPr>
          </a:p>
          <a:p>
            <a:r>
              <a:rPr lang="pt-BR" sz="2100" i="1" dirty="0">
                <a:solidFill>
                  <a:schemeClr val="tx1"/>
                </a:solidFill>
                <a:latin typeface="Times New Roman" pitchFamily="18" charset="0"/>
                <a:cs typeface="Times New Roman" pitchFamily="18" charset="0"/>
              </a:rPr>
              <a:t>email: fbatzi@unipi.gr</a:t>
            </a:r>
            <a:endParaRPr lang="en-US" sz="2100" i="1" dirty="0">
              <a:solidFill>
                <a:schemeClr val="tx1"/>
              </a:solidFill>
              <a:latin typeface="Times New Roman" pitchFamily="18" charset="0"/>
              <a:cs typeface="Times New Roman" pitchFamily="18" charset="0"/>
            </a:endParaRPr>
          </a:p>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685800" y="685800"/>
            <a:ext cx="1006475" cy="1006475"/>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smtClean="0">
                <a:latin typeface="Times New Roman" pitchFamily="18" charset="0"/>
                <a:cs typeface="Times New Roman" pitchFamily="18" charset="0"/>
              </a:rPr>
              <a:t>In conclusion</a:t>
            </a:r>
            <a:endParaRPr lang="en-US"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r>
              <a:rPr lang="en-US" sz="2000" dirty="0" smtClean="0">
                <a:latin typeface="Times New Roman" pitchFamily="18" charset="0"/>
                <a:cs typeface="Times New Roman" pitchFamily="18" charset="0"/>
              </a:rPr>
              <a:t>Our analysis demonstrates that social science research can provide useful information for complex environmental policy problems such as the restoration of a lake system.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Policy analysis for such cases is especially difficult because these systems provide multiple, interdependent services that vary by type of lake, location, </a:t>
            </a:r>
            <a:r>
              <a:rPr lang="en-US" sz="2000" dirty="0" err="1" smtClean="0">
                <a:latin typeface="Times New Roman" pitchFamily="18" charset="0"/>
                <a:cs typeface="Times New Roman" pitchFamily="18" charset="0"/>
              </a:rPr>
              <a:t>ecohydrological</a:t>
            </a:r>
            <a:r>
              <a:rPr lang="en-US" sz="2000" dirty="0" smtClean="0">
                <a:latin typeface="Times New Roman" pitchFamily="18" charset="0"/>
                <a:cs typeface="Times New Roman" pitchFamily="18" charset="0"/>
              </a:rPr>
              <a:t> management, and other factors.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work presented herein has been proven a useful comprehensive tool for determining the realistic cognitive burden for stakeholders and third parties.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762000"/>
          </a:xfrm>
        </p:spPr>
        <p:txBody>
          <a:bodyPr>
            <a:normAutofit/>
          </a:bodyPr>
          <a:lstStyle/>
          <a:p>
            <a:r>
              <a:rPr lang="en-US" sz="3200" dirty="0">
                <a:latin typeface="Times New Roman" pitchFamily="18" charset="0"/>
                <a:cs typeface="Times New Roman" pitchFamily="18" charset="0"/>
              </a:rPr>
              <a:t>The aim of this </a:t>
            </a:r>
            <a:r>
              <a:rPr lang="en-US" sz="3200" dirty="0" smtClean="0">
                <a:latin typeface="Times New Roman" pitchFamily="18" charset="0"/>
                <a:cs typeface="Times New Roman" pitchFamily="18" charset="0"/>
              </a:rPr>
              <a:t>study is… </a:t>
            </a:r>
            <a:endParaRPr lang="en-US"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905000"/>
            <a:ext cx="8229600" cy="4953000"/>
          </a:xfrm>
        </p:spPr>
        <p:txBody>
          <a:bodyPr>
            <a:noAutofit/>
          </a:bodyPr>
          <a:lstStyle/>
          <a:p>
            <a:r>
              <a:rPr lang="en-US" sz="2000" dirty="0" smtClean="0">
                <a:latin typeface="Times New Roman" pitchFamily="18" charset="0"/>
                <a:cs typeface="Times New Roman" pitchFamily="18" charset="0"/>
              </a:rPr>
              <a:t>To </a:t>
            </a:r>
            <a:r>
              <a:rPr lang="en-US" sz="2000" dirty="0">
                <a:latin typeface="Times New Roman" pitchFamily="18" charset="0"/>
                <a:cs typeface="Times New Roman" pitchFamily="18" charset="0"/>
              </a:rPr>
              <a:t>provide policy-makers with much needed information on the economic value of the benefits generated by the sustainable management of the Lake </a:t>
            </a:r>
            <a:r>
              <a:rPr lang="en-US" sz="2000" dirty="0" err="1" smtClean="0">
                <a:latin typeface="Times New Roman" pitchFamily="18" charset="0"/>
                <a:cs typeface="Times New Roman" pitchFamily="18" charset="0"/>
              </a:rPr>
              <a:t>Kastoria</a:t>
            </a:r>
            <a:r>
              <a:rPr lang="en-US" sz="2000" dirty="0" smtClean="0">
                <a:latin typeface="Times New Roman" pitchFamily="18" charset="0"/>
                <a:cs typeface="Times New Roman" pitchFamily="18" charset="0"/>
              </a:rPr>
              <a:t>.</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preservation/restoration of natural environment is frequently entailing excessive cost (paid by people through taxation) while it is a source of additional income for both, the State and the people, due to tourism. </a:t>
            </a: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Since </a:t>
            </a:r>
            <a:r>
              <a:rPr lang="en-US" sz="2000" dirty="0">
                <a:latin typeface="Times New Roman" pitchFamily="18" charset="0"/>
                <a:cs typeface="Times New Roman" pitchFamily="18" charset="0"/>
              </a:rPr>
              <a:t>the evaluation of this good cannot be in market terms, we </a:t>
            </a:r>
            <a:r>
              <a:rPr lang="en-US" sz="2000" dirty="0" smtClean="0">
                <a:latin typeface="Times New Roman" pitchFamily="18" charset="0"/>
                <a:cs typeface="Times New Roman" pitchFamily="18" charset="0"/>
              </a:rPr>
              <a:t>apply </a:t>
            </a:r>
            <a:r>
              <a:rPr lang="en-US" sz="2000" dirty="0">
                <a:latin typeface="Times New Roman" pitchFamily="18" charset="0"/>
                <a:cs typeface="Times New Roman" pitchFamily="18" charset="0"/>
              </a:rPr>
              <a:t>herein a modified version of the Contingent Valuation Method (CVM), </a:t>
            </a: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which </a:t>
            </a:r>
            <a:r>
              <a:rPr lang="en-US" sz="2000" dirty="0">
                <a:latin typeface="Times New Roman" pitchFamily="18" charset="0"/>
                <a:cs typeface="Times New Roman" pitchFamily="18" charset="0"/>
              </a:rPr>
              <a:t>is used in Experimental Economics in order to investigate the significance that people put on this good and how much they might be willing to pay (WTP) for supporting activities concerning the preservation/restoration of Lake </a:t>
            </a:r>
            <a:r>
              <a:rPr lang="en-US" sz="2000" dirty="0" err="1">
                <a:latin typeface="Times New Roman" pitchFamily="18" charset="0"/>
                <a:cs typeface="Times New Roman" pitchFamily="18" charset="0"/>
              </a:rPr>
              <a:t>Kastoria</a:t>
            </a:r>
            <a:r>
              <a:rPr lang="en-US" sz="2000" dirty="0">
                <a:latin typeface="Times New Roman" pitchFamily="18" charset="0"/>
                <a:cs typeface="Times New Roman" pitchFamily="18"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a:latin typeface="Times New Roman" pitchFamily="18" charset="0"/>
                <a:cs typeface="Times New Roman" pitchFamily="18" charset="0"/>
              </a:rPr>
              <a:t>The WTP dependence on </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7500" lnSpcReduction="20000"/>
          </a:bodyPr>
          <a:lstStyle/>
          <a:p>
            <a:pPr>
              <a:buNone/>
            </a:pPr>
            <a:r>
              <a:rPr lang="en-US" sz="2900" dirty="0">
                <a:latin typeface="Times New Roman" pitchFamily="18" charset="0"/>
                <a:cs typeface="Times New Roman" pitchFamily="18" charset="0"/>
              </a:rPr>
              <a:t>(</a:t>
            </a:r>
            <a:r>
              <a:rPr lang="en-US" sz="2900" dirty="0" err="1">
                <a:latin typeface="Times New Roman" pitchFamily="18" charset="0"/>
                <a:cs typeface="Times New Roman" pitchFamily="18" charset="0"/>
              </a:rPr>
              <a:t>i</a:t>
            </a:r>
            <a:r>
              <a:rPr lang="en-US" sz="2900" dirty="0">
                <a:latin typeface="Times New Roman" pitchFamily="18" charset="0"/>
                <a:cs typeface="Times New Roman" pitchFamily="18" charset="0"/>
              </a:rPr>
              <a:t>) </a:t>
            </a:r>
            <a:r>
              <a:rPr lang="en-US" sz="2900" dirty="0" smtClean="0">
                <a:latin typeface="Times New Roman" pitchFamily="18" charset="0"/>
                <a:cs typeface="Times New Roman" pitchFamily="18" charset="0"/>
              </a:rPr>
              <a:t>external diseconomies</a:t>
            </a:r>
            <a:endParaRPr lang="en-US" sz="2900" dirty="0">
              <a:latin typeface="Times New Roman" pitchFamily="18" charset="0"/>
              <a:cs typeface="Times New Roman" pitchFamily="18" charset="0"/>
            </a:endParaRPr>
          </a:p>
          <a:p>
            <a:endParaRPr lang="en-US" sz="2900" dirty="0" smtClean="0">
              <a:latin typeface="Times New Roman" pitchFamily="18" charset="0"/>
              <a:cs typeface="Times New Roman" pitchFamily="18" charset="0"/>
            </a:endParaRPr>
          </a:p>
          <a:p>
            <a:pPr>
              <a:buNone/>
            </a:pPr>
            <a:r>
              <a:rPr lang="en-US" sz="2900" dirty="0" smtClean="0">
                <a:latin typeface="Times New Roman" pitchFamily="18" charset="0"/>
                <a:cs typeface="Times New Roman" pitchFamily="18" charset="0"/>
              </a:rPr>
              <a:t>(</a:t>
            </a:r>
            <a:r>
              <a:rPr lang="en-US" sz="2900" dirty="0">
                <a:latin typeface="Times New Roman" pitchFamily="18" charset="0"/>
                <a:cs typeface="Times New Roman" pitchFamily="18" charset="0"/>
              </a:rPr>
              <a:t>ii) </a:t>
            </a:r>
            <a:r>
              <a:rPr lang="en-US" sz="2900" dirty="0" smtClean="0">
                <a:latin typeface="Times New Roman" pitchFamily="18" charset="0"/>
                <a:cs typeface="Times New Roman" pitchFamily="18" charset="0"/>
              </a:rPr>
              <a:t>the </a:t>
            </a:r>
            <a:r>
              <a:rPr lang="en-US" sz="2900" dirty="0">
                <a:latin typeface="Times New Roman" pitchFamily="18" charset="0"/>
                <a:cs typeface="Times New Roman" pitchFamily="18" charset="0"/>
              </a:rPr>
              <a:t>expectations for property values’ rise as a result of </a:t>
            </a:r>
            <a:r>
              <a:rPr lang="en-US" sz="2900" dirty="0" smtClean="0">
                <a:latin typeface="Times New Roman" pitchFamily="18" charset="0"/>
                <a:cs typeface="Times New Roman" pitchFamily="18" charset="0"/>
              </a:rPr>
              <a:t>the restoration</a:t>
            </a:r>
            <a:endParaRPr lang="en-US" sz="2900" dirty="0">
              <a:latin typeface="Times New Roman" pitchFamily="18" charset="0"/>
              <a:cs typeface="Times New Roman" pitchFamily="18" charset="0"/>
            </a:endParaRPr>
          </a:p>
          <a:p>
            <a:endParaRPr lang="en-US" sz="2900" dirty="0" smtClean="0">
              <a:latin typeface="Times New Roman" pitchFamily="18" charset="0"/>
              <a:cs typeface="Times New Roman" pitchFamily="18" charset="0"/>
            </a:endParaRPr>
          </a:p>
          <a:p>
            <a:pPr>
              <a:buNone/>
            </a:pPr>
            <a:r>
              <a:rPr lang="en-US" sz="2900" dirty="0" smtClean="0">
                <a:latin typeface="Times New Roman" pitchFamily="18" charset="0"/>
                <a:cs typeface="Times New Roman" pitchFamily="18" charset="0"/>
              </a:rPr>
              <a:t>(</a:t>
            </a:r>
            <a:r>
              <a:rPr lang="en-US" sz="2900" dirty="0">
                <a:latin typeface="Times New Roman" pitchFamily="18" charset="0"/>
                <a:cs typeface="Times New Roman" pitchFamily="18" charset="0"/>
              </a:rPr>
              <a:t>iii) </a:t>
            </a:r>
            <a:r>
              <a:rPr lang="en-US" sz="2900" dirty="0" smtClean="0">
                <a:latin typeface="Times New Roman" pitchFamily="18" charset="0"/>
                <a:cs typeface="Times New Roman" pitchFamily="18" charset="0"/>
              </a:rPr>
              <a:t>the </a:t>
            </a:r>
            <a:r>
              <a:rPr lang="en-US" sz="2900" dirty="0">
                <a:latin typeface="Times New Roman" pitchFamily="18" charset="0"/>
                <a:cs typeface="Times New Roman" pitchFamily="18" charset="0"/>
              </a:rPr>
              <a:t>proximity of interviewees’ residence to the </a:t>
            </a:r>
            <a:r>
              <a:rPr lang="en-US" sz="2900" dirty="0" smtClean="0">
                <a:latin typeface="Times New Roman" pitchFamily="18" charset="0"/>
                <a:cs typeface="Times New Roman" pitchFamily="18" charset="0"/>
              </a:rPr>
              <a:t>lake</a:t>
            </a:r>
          </a:p>
          <a:p>
            <a:pPr>
              <a:buNone/>
            </a:pPr>
            <a:endParaRPr lang="en-US" sz="2900" dirty="0" smtClean="0">
              <a:latin typeface="Times New Roman" pitchFamily="18" charset="0"/>
              <a:cs typeface="Times New Roman" pitchFamily="18" charset="0"/>
            </a:endParaRPr>
          </a:p>
          <a:p>
            <a:pPr>
              <a:buNone/>
            </a:pPr>
            <a:r>
              <a:rPr lang="en-US" sz="2900" dirty="0" smtClean="0">
                <a:latin typeface="Times New Roman" pitchFamily="18" charset="0"/>
                <a:cs typeface="Times New Roman" pitchFamily="18" charset="0"/>
              </a:rPr>
              <a:t>(iv) the </a:t>
            </a:r>
            <a:r>
              <a:rPr lang="en-US" sz="2900" dirty="0">
                <a:latin typeface="Times New Roman" pitchFamily="18" charset="0"/>
                <a:cs typeface="Times New Roman" pitchFamily="18" charset="0"/>
              </a:rPr>
              <a:t>time and money the interviewees spent to visit the </a:t>
            </a:r>
            <a:r>
              <a:rPr lang="en-US" sz="2900" dirty="0" smtClean="0">
                <a:latin typeface="Times New Roman" pitchFamily="18" charset="0"/>
                <a:cs typeface="Times New Roman" pitchFamily="18" charset="0"/>
              </a:rPr>
              <a:t>lake</a:t>
            </a:r>
            <a:r>
              <a:rPr lang="en-US" sz="2900" dirty="0">
                <a:latin typeface="Times New Roman" pitchFamily="18" charset="0"/>
                <a:cs typeface="Times New Roman" pitchFamily="18" charset="0"/>
              </a:rPr>
              <a:t>, as well as other dependencies (all taken as </a:t>
            </a:r>
            <a:r>
              <a:rPr lang="en-US" sz="2900" dirty="0" smtClean="0">
                <a:latin typeface="Times New Roman" pitchFamily="18" charset="0"/>
                <a:cs typeface="Times New Roman" pitchFamily="18" charset="0"/>
              </a:rPr>
              <a:t>independent </a:t>
            </a:r>
            <a:r>
              <a:rPr lang="en-US" sz="2900" dirty="0">
                <a:latin typeface="Times New Roman" pitchFamily="18" charset="0"/>
                <a:cs typeface="Times New Roman" pitchFamily="18" charset="0"/>
              </a:rPr>
              <a:t>variables) are estimated by means of </a:t>
            </a:r>
            <a:r>
              <a:rPr lang="en-US" sz="2900" dirty="0" err="1" smtClean="0">
                <a:latin typeface="Times New Roman" pitchFamily="18" charset="0"/>
                <a:cs typeface="Times New Roman" pitchFamily="18" charset="0"/>
              </a:rPr>
              <a:t>Logit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Probit</a:t>
            </a:r>
            <a:r>
              <a:rPr lang="en-US" sz="2900" dirty="0">
                <a:latin typeface="Times New Roman" pitchFamily="18" charset="0"/>
                <a:cs typeface="Times New Roman" pitchFamily="18" charset="0"/>
              </a:rPr>
              <a:t>, Logistic and Linear Regression Models. </a:t>
            </a:r>
          </a:p>
          <a:p>
            <a:endParaRPr lang="en-US" dirty="0"/>
          </a:p>
          <a:p>
            <a:pPr>
              <a:buNone/>
            </a:pPr>
            <a:r>
              <a:rPr lang="en-US"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cap="all" dirty="0">
                <a:latin typeface="Times New Roman" pitchFamily="18" charset="0"/>
                <a:cs typeface="Times New Roman" pitchFamily="18" charset="0"/>
              </a:rPr>
              <a:t>methodology</a:t>
            </a:r>
            <a:br>
              <a:rPr lang="en-US" sz="3200" cap="all"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r>
              <a:rPr lang="en-US" sz="2200" dirty="0">
                <a:latin typeface="Times New Roman" pitchFamily="18" charset="0"/>
                <a:cs typeface="Times New Roman" pitchFamily="18" charset="0"/>
              </a:rPr>
              <a:t>The sample size was 80 </a:t>
            </a:r>
            <a:r>
              <a:rPr lang="en-US" sz="2200" dirty="0" smtClean="0">
                <a:latin typeface="Times New Roman" pitchFamily="18" charset="0"/>
                <a:cs typeface="Times New Roman" pitchFamily="18" charset="0"/>
              </a:rPr>
              <a:t>questionnaires </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The </a:t>
            </a:r>
            <a:r>
              <a:rPr lang="en-US" sz="2200" dirty="0">
                <a:latin typeface="Times New Roman" pitchFamily="18" charset="0"/>
                <a:cs typeface="Times New Roman" pitchFamily="18" charset="0"/>
              </a:rPr>
              <a:t>non-linear regression models we used are the </a:t>
            </a:r>
            <a:r>
              <a:rPr lang="en-US" sz="2200" dirty="0" err="1">
                <a:latin typeface="Times New Roman" pitchFamily="18" charset="0"/>
                <a:cs typeface="Times New Roman" pitchFamily="18" charset="0"/>
              </a:rPr>
              <a:t>Probit</a:t>
            </a:r>
            <a:r>
              <a:rPr lang="en-US" sz="2200" dirty="0">
                <a:latin typeface="Times New Roman" pitchFamily="18" charset="0"/>
                <a:cs typeface="Times New Roman" pitchFamily="18" charset="0"/>
              </a:rPr>
              <a:t> and the </a:t>
            </a:r>
            <a:r>
              <a:rPr lang="en-US" sz="2200" dirty="0" err="1">
                <a:latin typeface="Times New Roman" pitchFamily="18" charset="0"/>
                <a:cs typeface="Times New Roman" pitchFamily="18" charset="0"/>
              </a:rPr>
              <a:t>Logit</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ones</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Probit</a:t>
            </a:r>
            <a:r>
              <a:rPr lang="en-US" sz="2200" dirty="0">
                <a:latin typeface="Times New Roman" pitchFamily="18" charset="0"/>
                <a:cs typeface="Times New Roman" pitchFamily="18" charset="0"/>
              </a:rPr>
              <a:t> is a popular specification for an ordinal or a binary response model that employs a link </a:t>
            </a:r>
            <a:r>
              <a:rPr lang="en-US" sz="2200" dirty="0" smtClean="0">
                <a:latin typeface="Times New Roman" pitchFamily="18" charset="0"/>
                <a:cs typeface="Times New Roman" pitchFamily="18" charset="0"/>
              </a:rPr>
              <a:t>function</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In </a:t>
            </a:r>
            <a:r>
              <a:rPr lang="en-US" sz="2200" dirty="0">
                <a:latin typeface="Times New Roman" pitchFamily="18" charset="0"/>
                <a:cs typeface="Times New Roman" pitchFamily="18" charset="0"/>
              </a:rPr>
              <a:t>this model, the response variable y is binary and may represent a certain condition. </a:t>
            </a:r>
          </a:p>
          <a:p>
            <a:pPr>
              <a:buNone/>
            </a:pPr>
            <a:r>
              <a:rPr lang="en-US"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smtClean="0">
                <a:latin typeface="Times New Roman" pitchFamily="18" charset="0"/>
                <a:cs typeface="Times New Roman" pitchFamily="18" charset="0"/>
              </a:rPr>
              <a:t>Results </a:t>
            </a:r>
            <a:r>
              <a:rPr lang="en-US" sz="3200" dirty="0">
                <a:latin typeface="Times New Roman" pitchFamily="18" charset="0"/>
                <a:cs typeface="Times New Roman" pitchFamily="18" charset="0"/>
              </a:rPr>
              <a:t>and </a:t>
            </a:r>
            <a:r>
              <a:rPr lang="en-US" sz="3200" dirty="0" smtClean="0">
                <a:latin typeface="Times New Roman" pitchFamily="18" charset="0"/>
                <a:cs typeface="Times New Roman" pitchFamily="18" charset="0"/>
              </a:rPr>
              <a:t>Discussion</a:t>
            </a:r>
            <a:endParaRPr lang="en-US"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Autofit/>
          </a:bodyPr>
          <a:lstStyle/>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survey sample consisted of 51.25% women  and 48.56% </a:t>
            </a:r>
            <a:r>
              <a:rPr lang="en-US" sz="2000" dirty="0" smtClean="0">
                <a:latin typeface="Times New Roman" pitchFamily="18" charset="0"/>
                <a:cs typeface="Times New Roman" pitchFamily="18" charset="0"/>
              </a:rPr>
              <a:t>men</a:t>
            </a: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majority between 26 and 35 years old, since young people were more willing to participate in the </a:t>
            </a:r>
            <a:r>
              <a:rPr lang="en-US" sz="2000" dirty="0" smtClean="0">
                <a:latin typeface="Times New Roman" pitchFamily="18" charset="0"/>
                <a:cs typeface="Times New Roman" pitchFamily="18" charset="0"/>
              </a:rPr>
              <a:t>survey</a:t>
            </a: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27.5% of the respondents hold a university degree, whereas 37.50% had high school </a:t>
            </a:r>
            <a:r>
              <a:rPr lang="en-US" sz="2000" dirty="0" smtClean="0">
                <a:latin typeface="Times New Roman" pitchFamily="18" charset="0"/>
                <a:cs typeface="Times New Roman" pitchFamily="18" charset="0"/>
              </a:rPr>
              <a:t>education</a:t>
            </a:r>
          </a:p>
          <a:p>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majority of the interviewees belonged to the intermediate income class and enjoy full-time </a:t>
            </a:r>
            <a:r>
              <a:rPr lang="en-US" sz="2000" dirty="0" smtClean="0">
                <a:latin typeface="Times New Roman" pitchFamily="18" charset="0"/>
                <a:cs typeface="Times New Roman" pitchFamily="18" charset="0"/>
              </a:rPr>
              <a:t>employment</a:t>
            </a:r>
          </a:p>
          <a:p>
            <a:r>
              <a:rPr lang="en-US" sz="2000" dirty="0">
                <a:latin typeface="Times New Roman" pitchFamily="18" charset="0"/>
                <a:cs typeface="Times New Roman" pitchFamily="18" charset="0"/>
              </a:rPr>
              <a:t>a</a:t>
            </a:r>
            <a:r>
              <a:rPr lang="en-US" sz="2000" dirty="0" smtClean="0">
                <a:latin typeface="Times New Roman" pitchFamily="18" charset="0"/>
                <a:cs typeface="Times New Roman" pitchFamily="18" charset="0"/>
              </a:rPr>
              <a:t>bout </a:t>
            </a:r>
            <a:r>
              <a:rPr lang="en-US" sz="2000" dirty="0">
                <a:latin typeface="Times New Roman" pitchFamily="18" charset="0"/>
                <a:cs typeface="Times New Roman" pitchFamily="18" charset="0"/>
              </a:rPr>
              <a:t>50% of the respondents live or work in close proximity of the </a:t>
            </a:r>
            <a:r>
              <a:rPr lang="en-US" sz="2000" dirty="0" smtClean="0">
                <a:latin typeface="Times New Roman" pitchFamily="18" charset="0"/>
                <a:cs typeface="Times New Roman" pitchFamily="18" charset="0"/>
              </a:rPr>
              <a:t>lake</a:t>
            </a:r>
          </a:p>
          <a:p>
            <a:r>
              <a:rPr lang="en-US" sz="2000" dirty="0" smtClean="0">
                <a:latin typeface="Times New Roman" pitchFamily="18" charset="0"/>
                <a:cs typeface="Times New Roman" pitchFamily="18" charset="0"/>
              </a:rPr>
              <a:t>however</a:t>
            </a:r>
            <a:r>
              <a:rPr lang="en-US" sz="2000" dirty="0">
                <a:latin typeface="Times New Roman" pitchFamily="18" charset="0"/>
                <a:cs typeface="Times New Roman" pitchFamily="18" charset="0"/>
              </a:rPr>
              <a:t>, average WTP does not differ significantly with proximity or </a:t>
            </a:r>
            <a:r>
              <a:rPr lang="en-US" sz="2000" dirty="0" smtClean="0">
                <a:latin typeface="Times New Roman" pitchFamily="18" charset="0"/>
                <a:cs typeface="Times New Roman" pitchFamily="18" charset="0"/>
              </a:rPr>
              <a:t>distance</a:t>
            </a:r>
            <a:endParaRPr lang="en-US"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smtClean="0">
                <a:latin typeface="Times New Roman" pitchFamily="18" charset="0"/>
                <a:cs typeface="Times New Roman" pitchFamily="18" charset="0"/>
              </a:rPr>
              <a:t>Results and Discussion</a:t>
            </a:r>
            <a:endParaRPr lang="en-US" sz="3200" dirty="0"/>
          </a:p>
        </p:txBody>
      </p:sp>
      <p:sp>
        <p:nvSpPr>
          <p:cNvPr id="3" name="2 - Θέση περιεχομένου"/>
          <p:cNvSpPr>
            <a:spLocks noGrp="1"/>
          </p:cNvSpPr>
          <p:nvPr>
            <p:ph idx="1"/>
          </p:nvPr>
        </p:nvSpPr>
        <p:spPr/>
        <p:txBody>
          <a:bodyPr>
            <a:normAutofit/>
          </a:bodyPr>
          <a:lstStyle/>
          <a:p>
            <a:r>
              <a:rPr lang="en-US" sz="2000" dirty="0" smtClean="0">
                <a:latin typeface="Times New Roman" pitchFamily="18" charset="0"/>
                <a:cs typeface="Times New Roman" pitchFamily="18" charset="0"/>
              </a:rPr>
              <a:t>when </a:t>
            </a:r>
            <a:r>
              <a:rPr lang="en-US" sz="2000" dirty="0">
                <a:latin typeface="Times New Roman" pitchFamily="18" charset="0"/>
                <a:cs typeface="Times New Roman" pitchFamily="18" charset="0"/>
              </a:rPr>
              <a:t>respondents were asked to assign a level of importance to the protection of the lake on a 3-point scale (very, enough and slightly), 93.75% placed it at the highest scale and only 5% at the </a:t>
            </a:r>
            <a:r>
              <a:rPr lang="en-US" sz="2000" dirty="0" smtClean="0">
                <a:latin typeface="Times New Roman" pitchFamily="18" charset="0"/>
                <a:cs typeface="Times New Roman" pitchFamily="18" charset="0"/>
              </a:rPr>
              <a:t>lowest </a:t>
            </a:r>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whereas </a:t>
            </a:r>
            <a:r>
              <a:rPr lang="en-US" sz="2000" dirty="0">
                <a:latin typeface="Times New Roman" pitchFamily="18" charset="0"/>
                <a:cs typeface="Times New Roman" pitchFamily="18" charset="0"/>
              </a:rPr>
              <a:t>they support all of the restoration activities we proposed, with 69.03% giving high priority to biological </a:t>
            </a:r>
            <a:r>
              <a:rPr lang="en-US" sz="2000" dirty="0" smtClean="0">
                <a:latin typeface="Times New Roman" pitchFamily="18" charset="0"/>
                <a:cs typeface="Times New Roman" pitchFamily="18" charset="0"/>
              </a:rPr>
              <a:t>agriculture</a:t>
            </a:r>
          </a:p>
          <a:p>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participants were also asked to determine the amount of money, among six fixed alternatives and a seventh open option, that each was willing to pay for 12 months to help maintain or even improve the state of  the lake, </a:t>
            </a:r>
            <a:endParaRPr lang="en-US" sz="2000" dirty="0" smtClean="0">
              <a:latin typeface="Times New Roman" pitchFamily="18" charset="0"/>
              <a:cs typeface="Times New Roman" pitchFamily="18" charset="0"/>
            </a:endParaRPr>
          </a:p>
          <a:p>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proportion of all respondents who expressed a willingness to pay any amount was 90%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the mean WTP was 13.16€, while the amount of 5€ was most </a:t>
            </a:r>
            <a:r>
              <a:rPr lang="en-US" sz="2000" dirty="0" smtClean="0">
                <a:latin typeface="Times New Roman" pitchFamily="18" charset="0"/>
                <a:cs typeface="Times New Roman" pitchFamily="18" charset="0"/>
              </a:rPr>
              <a:t>frequent</a:t>
            </a:r>
            <a:endParaRPr lang="en-US" sz="20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smtClean="0">
                <a:latin typeface="Times New Roman" pitchFamily="18" charset="0"/>
                <a:cs typeface="Times New Roman" pitchFamily="18" charset="0"/>
              </a:rPr>
              <a:t>Distribution of WTP and sample summary statistics </a:t>
            </a:r>
            <a:endParaRPr lang="en-US" sz="3200" dirty="0">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609600" y="2743200"/>
            <a:ext cx="3886200" cy="29718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4572000" y="2514600"/>
            <a:ext cx="2895600" cy="31242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smtClean="0">
                <a:latin typeface="Times New Roman" pitchFamily="18" charset="0"/>
                <a:cs typeface="Times New Roman" pitchFamily="18" charset="0"/>
              </a:rPr>
              <a:t>Regression analysis </a:t>
            </a:r>
            <a:endParaRPr lang="en-US"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r>
              <a:rPr lang="en-US" sz="2000" dirty="0" smtClean="0">
                <a:latin typeface="Times New Roman" pitchFamily="18" charset="0"/>
                <a:cs typeface="Times New Roman" pitchFamily="18" charset="0"/>
              </a:rPr>
              <a:t>The analysis results found which independent variables are statistically significant at the 5% significance level:</a:t>
            </a:r>
          </a:p>
          <a:p>
            <a:pPr>
              <a:buNone/>
            </a:pPr>
            <a:endParaRPr lang="en-US" sz="2000" dirty="0" smtClean="0">
              <a:latin typeface="Times New Roman" pitchFamily="18" charset="0"/>
              <a:cs typeface="Times New Roman" pitchFamily="18" charset="0"/>
            </a:endParaRPr>
          </a:p>
          <a:p>
            <a:r>
              <a:rPr lang="en-GB" sz="2000" b="1" dirty="0" smtClean="0">
                <a:latin typeface="Times New Roman" pitchFamily="18" charset="0"/>
                <a:cs typeface="Times New Roman" pitchFamily="18" charset="0"/>
              </a:rPr>
              <a:t>Χ</a:t>
            </a:r>
            <a:r>
              <a:rPr lang="en-GB" sz="2000" b="1" baseline="-25000" dirty="0" smtClean="0">
                <a:latin typeface="Times New Roman" pitchFamily="18" charset="0"/>
                <a:cs typeface="Times New Roman" pitchFamily="18" charset="0"/>
              </a:rPr>
              <a:t>9</a:t>
            </a:r>
            <a:r>
              <a:rPr lang="en-GB" sz="2000" b="1" dirty="0" smtClean="0">
                <a:latin typeface="Times New Roman" pitchFamily="18" charset="0"/>
                <a:cs typeface="Times New Roman" pitchFamily="18" charset="0"/>
              </a:rPr>
              <a:t>:</a:t>
            </a:r>
            <a:r>
              <a:rPr lang="en-GB" sz="2000" dirty="0" smtClean="0">
                <a:latin typeface="Times New Roman" pitchFamily="18" charset="0"/>
                <a:cs typeface="Times New Roman" pitchFamily="18" charset="0"/>
              </a:rPr>
              <a:t> the importance of lake </a:t>
            </a:r>
            <a:r>
              <a:rPr lang="en-GB" sz="2000" dirty="0" err="1" smtClean="0">
                <a:latin typeface="Times New Roman" pitchFamily="18" charset="0"/>
                <a:cs typeface="Times New Roman" pitchFamily="18" charset="0"/>
              </a:rPr>
              <a:t>Kastoria</a:t>
            </a:r>
            <a:r>
              <a:rPr lang="en-GB" sz="2000" dirty="0" smtClean="0">
                <a:latin typeface="Times New Roman" pitchFamily="18" charset="0"/>
                <a:cs typeface="Times New Roman" pitchFamily="18" charset="0"/>
              </a:rPr>
              <a:t>; </a:t>
            </a:r>
          </a:p>
          <a:p>
            <a:r>
              <a:rPr lang="el-GR" sz="2000" b="1" dirty="0" smtClean="0">
                <a:latin typeface="Times New Roman" pitchFamily="18" charset="0"/>
                <a:cs typeface="Times New Roman" pitchFamily="18" charset="0"/>
              </a:rPr>
              <a:t>Χ</a:t>
            </a:r>
            <a:r>
              <a:rPr lang="en-GB" sz="2000" b="1" baseline="-25000" dirty="0" smtClean="0">
                <a:latin typeface="Times New Roman" pitchFamily="18" charset="0"/>
                <a:cs typeface="Times New Roman" pitchFamily="18" charset="0"/>
              </a:rPr>
              <a:t>12</a:t>
            </a:r>
            <a:r>
              <a:rPr lang="en-GB"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willingness to pay IFF the respondent was living close to lake; </a:t>
            </a:r>
          </a:p>
          <a:p>
            <a:r>
              <a:rPr lang="en-GB" sz="2000" b="1" dirty="0" smtClean="0">
                <a:latin typeface="Times New Roman" pitchFamily="18" charset="0"/>
                <a:cs typeface="Times New Roman" pitchFamily="18" charset="0"/>
              </a:rPr>
              <a:t>Χ</a:t>
            </a:r>
            <a:r>
              <a:rPr lang="en-GB" sz="2000" b="1" baseline="-25000" dirty="0" smtClean="0">
                <a:latin typeface="Times New Roman" pitchFamily="18" charset="0"/>
                <a:cs typeface="Times New Roman" pitchFamily="18" charset="0"/>
              </a:rPr>
              <a:t>14</a:t>
            </a:r>
            <a:r>
              <a:rPr lang="en-GB" sz="2000" b="1" dirty="0" smtClean="0">
                <a:latin typeface="Times New Roman" pitchFamily="18" charset="0"/>
                <a:cs typeface="Times New Roman" pitchFamily="18" charset="0"/>
              </a:rPr>
              <a:t>:</a:t>
            </a:r>
            <a:r>
              <a:rPr lang="en-GB" sz="2000" dirty="0" smtClean="0">
                <a:latin typeface="Times New Roman" pitchFamily="18" charset="0"/>
                <a:cs typeface="Times New Roman" pitchFamily="18" charset="0"/>
              </a:rPr>
              <a:t> accept a </a:t>
            </a:r>
            <a:r>
              <a:rPr lang="en-US" sz="2000" dirty="0" smtClean="0">
                <a:latin typeface="Times New Roman" pitchFamily="18" charset="0"/>
                <a:cs typeface="Times New Roman" pitchFamily="18" charset="0"/>
              </a:rPr>
              <a:t>compensation to forgo an improvement in lake; </a:t>
            </a:r>
          </a:p>
          <a:p>
            <a:r>
              <a:rPr lang="el-GR" sz="2000" b="1" dirty="0" smtClean="0">
                <a:latin typeface="Times New Roman" pitchFamily="18" charset="0"/>
                <a:cs typeface="Times New Roman" pitchFamily="18" charset="0"/>
              </a:rPr>
              <a:t>Χ</a:t>
            </a:r>
            <a:r>
              <a:rPr lang="en-GB" sz="2000" b="1" baseline="-25000" dirty="0" smtClean="0">
                <a:latin typeface="Times New Roman" pitchFamily="18" charset="0"/>
                <a:cs typeface="Times New Roman" pitchFamily="18" charset="0"/>
              </a:rPr>
              <a:t>19</a:t>
            </a:r>
            <a:r>
              <a:rPr lang="en-GB" sz="2000" b="1" dirty="0" smtClean="0">
                <a:latin typeface="Times New Roman" pitchFamily="18" charset="0"/>
                <a:cs typeface="Times New Roman" pitchFamily="18" charset="0"/>
              </a:rPr>
              <a:t>: </a:t>
            </a:r>
            <a:r>
              <a:rPr lang="en-GB" sz="2000" dirty="0" smtClean="0">
                <a:latin typeface="Times New Roman" pitchFamily="18" charset="0"/>
                <a:cs typeface="Times New Roman" pitchFamily="18" charset="0"/>
              </a:rPr>
              <a:t>own property close to lake; </a:t>
            </a:r>
          </a:p>
          <a:p>
            <a:r>
              <a:rPr lang="en-GB" sz="2000" b="1" dirty="0" smtClean="0">
                <a:latin typeface="Times New Roman" pitchFamily="18" charset="0"/>
                <a:cs typeface="Times New Roman" pitchFamily="18" charset="0"/>
              </a:rPr>
              <a:t>Χ</a:t>
            </a:r>
            <a:r>
              <a:rPr lang="en-GB" sz="2000" b="1" baseline="-25000" dirty="0" smtClean="0">
                <a:latin typeface="Times New Roman" pitchFamily="18" charset="0"/>
                <a:cs typeface="Times New Roman" pitchFamily="18" charset="0"/>
              </a:rPr>
              <a:t>28</a:t>
            </a:r>
            <a:r>
              <a:rPr lang="en-GB" sz="2000" b="1" dirty="0" smtClean="0">
                <a:latin typeface="Times New Roman" pitchFamily="18" charset="0"/>
                <a:cs typeface="Times New Roman" pitchFamily="18" charset="0"/>
              </a:rPr>
              <a:t>:</a:t>
            </a:r>
            <a:r>
              <a:rPr lang="en-GB" sz="2000" dirty="0" smtClean="0">
                <a:latin typeface="Times New Roman" pitchFamily="18" charset="0"/>
                <a:cs typeface="Times New Roman" pitchFamily="18" charset="0"/>
              </a:rPr>
              <a:t> household income in relation to that of residents of </a:t>
            </a:r>
            <a:r>
              <a:rPr lang="en-GB" sz="2000" dirty="0" err="1" smtClean="0">
                <a:latin typeface="Times New Roman" pitchFamily="18" charset="0"/>
                <a:cs typeface="Times New Roman" pitchFamily="18" charset="0"/>
              </a:rPr>
              <a:t>Kastoria</a:t>
            </a:r>
            <a:r>
              <a:rPr lang="en-GB" sz="2000" dirty="0" smtClean="0">
                <a:latin typeface="Times New Roman" pitchFamily="18" charset="0"/>
                <a:cs typeface="Times New Roman" pitchFamily="18" charset="0"/>
              </a:rPr>
              <a:t>.</a:t>
            </a:r>
          </a:p>
          <a:p>
            <a:endParaRPr lang="en-GB" sz="20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 The reduced form of the resulting Linear regression function becomes: </a:t>
            </a:r>
          </a:p>
          <a:p>
            <a:endParaRPr lang="en-GB" sz="2000" dirty="0" smtClean="0">
              <a:latin typeface="Times New Roman" pitchFamily="18" charset="0"/>
              <a:cs typeface="Times New Roman" pitchFamily="18" charset="0"/>
            </a:endParaRPr>
          </a:p>
          <a:p>
            <a:r>
              <a:rPr lang="en-GB" sz="2000" b="1" dirty="0" smtClean="0">
                <a:latin typeface="Times New Roman" pitchFamily="18" charset="0"/>
                <a:cs typeface="Times New Roman" pitchFamily="18" charset="0"/>
              </a:rPr>
              <a:t>WTP=1.164-0.27X</a:t>
            </a:r>
            <a:r>
              <a:rPr lang="en-GB" sz="2000" b="1" baseline="-25000" dirty="0" smtClean="0">
                <a:latin typeface="Times New Roman" pitchFamily="18" charset="0"/>
                <a:cs typeface="Times New Roman" pitchFamily="18" charset="0"/>
              </a:rPr>
              <a:t>9</a:t>
            </a:r>
            <a:r>
              <a:rPr lang="en-GB" sz="2000" b="1" dirty="0" smtClean="0">
                <a:latin typeface="Times New Roman" pitchFamily="18" charset="0"/>
                <a:cs typeface="Times New Roman" pitchFamily="18" charset="0"/>
              </a:rPr>
              <a:t>+0.82X</a:t>
            </a:r>
            <a:r>
              <a:rPr lang="en-GB" sz="2000" b="1" baseline="-25000" dirty="0" smtClean="0">
                <a:latin typeface="Times New Roman" pitchFamily="18" charset="0"/>
                <a:cs typeface="Times New Roman" pitchFamily="18" charset="0"/>
              </a:rPr>
              <a:t>12</a:t>
            </a:r>
            <a:r>
              <a:rPr lang="en-GB" sz="2000" b="1" dirty="0" smtClean="0">
                <a:latin typeface="Times New Roman" pitchFamily="18" charset="0"/>
                <a:cs typeface="Times New Roman" pitchFamily="18" charset="0"/>
              </a:rPr>
              <a:t>-0.14X</a:t>
            </a:r>
            <a:r>
              <a:rPr lang="en-GB" sz="2000" b="1" baseline="-25000" dirty="0" smtClean="0">
                <a:latin typeface="Times New Roman" pitchFamily="18" charset="0"/>
                <a:cs typeface="Times New Roman" pitchFamily="18" charset="0"/>
              </a:rPr>
              <a:t>14</a:t>
            </a:r>
            <a:r>
              <a:rPr lang="en-GB" sz="2000" b="1" dirty="0" smtClean="0">
                <a:latin typeface="Times New Roman" pitchFamily="18" charset="0"/>
                <a:cs typeface="Times New Roman" pitchFamily="18" charset="0"/>
              </a:rPr>
              <a:t>-0.01X</a:t>
            </a:r>
            <a:r>
              <a:rPr lang="en-GB" sz="2000" b="1" baseline="-25000" dirty="0" smtClean="0">
                <a:latin typeface="Times New Roman" pitchFamily="18" charset="0"/>
                <a:cs typeface="Times New Roman" pitchFamily="18" charset="0"/>
              </a:rPr>
              <a:t>19</a:t>
            </a:r>
            <a:r>
              <a:rPr lang="en-GB" sz="2000" b="1" dirty="0" smtClean="0">
                <a:latin typeface="Times New Roman" pitchFamily="18" charset="0"/>
                <a:cs typeface="Times New Roman" pitchFamily="18" charset="0"/>
              </a:rPr>
              <a:t>+0.11X</a:t>
            </a:r>
            <a:r>
              <a:rPr lang="en-GB" sz="2000" b="1" baseline="-25000" dirty="0" smtClean="0">
                <a:latin typeface="Times New Roman" pitchFamily="18" charset="0"/>
                <a:cs typeface="Times New Roman" pitchFamily="18" charset="0"/>
              </a:rPr>
              <a:t>28</a:t>
            </a:r>
            <a:r>
              <a:rPr lang="en-GB" sz="2000" b="1" dirty="0" smtClean="0">
                <a:latin typeface="Times New Roman" pitchFamily="18" charset="0"/>
                <a:cs typeface="Times New Roman" pitchFamily="18" charset="0"/>
              </a:rPr>
              <a:t>.</a:t>
            </a:r>
            <a:r>
              <a:rPr lang="en-GB"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14400"/>
            <a:ext cx="8229600" cy="1295400"/>
          </a:xfrm>
        </p:spPr>
        <p:txBody>
          <a:bodyPr>
            <a:normAutofit fontScale="90000"/>
          </a:bodyPr>
          <a:lstStyle/>
          <a:p>
            <a:r>
              <a:rPr lang="en-US" dirty="0" smtClean="0"/>
              <a:t/>
            </a:r>
            <a:br>
              <a:rPr lang="en-US" dirty="0" smtClean="0"/>
            </a:br>
            <a:r>
              <a:rPr lang="en-US" sz="3600" dirty="0" smtClean="0">
                <a:latin typeface="Times New Roman" pitchFamily="18" charset="0"/>
                <a:cs typeface="Times New Roman" pitchFamily="18" charset="0"/>
              </a:rPr>
              <a:t>Discussion Remarks </a:t>
            </a:r>
            <a:r>
              <a:rPr lang="en-US" dirty="0" smtClean="0"/>
              <a:t/>
            </a:r>
            <a:br>
              <a:rPr lang="en-US" dirty="0" smtClean="0"/>
            </a:br>
            <a:r>
              <a:rPr lang="en-US" dirty="0" smtClean="0"/>
              <a:t/>
            </a:r>
            <a:br>
              <a:rPr lang="en-US" dirty="0" smtClean="0"/>
            </a:br>
            <a:endParaRPr lang="en-US" dirty="0"/>
          </a:p>
        </p:txBody>
      </p:sp>
      <p:sp>
        <p:nvSpPr>
          <p:cNvPr id="3" name="2 - Θέση περιεχομένου"/>
          <p:cNvSpPr>
            <a:spLocks noGrp="1"/>
          </p:cNvSpPr>
          <p:nvPr>
            <p:ph idx="1"/>
          </p:nvPr>
        </p:nvSpPr>
        <p:spPr/>
        <p:txBody>
          <a:bodyPr>
            <a:normAutofit/>
          </a:bodyPr>
          <a:lstStyle/>
          <a:p>
            <a:r>
              <a:rPr lang="en-US" sz="2200" dirty="0" smtClean="0">
                <a:latin typeface="Times New Roman" pitchFamily="18" charset="0"/>
                <a:cs typeface="Times New Roman" pitchFamily="18" charset="0"/>
              </a:rPr>
              <a:t>The willingness to pay, a so-called ‘restoration fee’, which is actually a ‘user’s fee’ </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indicates the possibility of fund raising from the community, especially when lake restoration is linked to tourist economy</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on the other hand, non-use values for the lake, which this study shows to be substantial, can be captured through appropriate policy instruments.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80</TotalTime>
  <Words>791</Words>
  <Application>Microsoft Office PowerPoint</Application>
  <PresentationFormat>Προβολή στην οθόνη (4:3)</PresentationFormat>
  <Paragraphs>71</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Αστικό</vt:lpstr>
      <vt:lpstr> Applying A Modified Contingent Valuation Method (CVM) For The Preservation/Restoration Of The Lake Kastoria In Northern Greece </vt:lpstr>
      <vt:lpstr>The aim of this study is… </vt:lpstr>
      <vt:lpstr>The WTP dependence on …</vt:lpstr>
      <vt:lpstr>methodology </vt:lpstr>
      <vt:lpstr>Results and Discussion</vt:lpstr>
      <vt:lpstr>Results and Discussion</vt:lpstr>
      <vt:lpstr>Distribution of WTP and sample summary statistics </vt:lpstr>
      <vt:lpstr>Regression analysis </vt:lpstr>
      <vt:lpstr> Discussion Remarks   </vt:lpstr>
      <vt:lpstr>In conclusion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Applying A Modified Contingent Valuation Method (CVM) For The Preservation/Restoration Of The Lake Kastoria In Northern Greece </dc:title>
  <dc:creator> </dc:creator>
  <cp:lastModifiedBy> </cp:lastModifiedBy>
  <cp:revision>9</cp:revision>
  <dcterms:created xsi:type="dcterms:W3CDTF">2011-09-23T08:58:29Z</dcterms:created>
  <dcterms:modified xsi:type="dcterms:W3CDTF">2011-09-29T11:37:56Z</dcterms:modified>
</cp:coreProperties>
</file>