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11.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28560" y="365040"/>
            <a:ext cx="7886160" cy="1324800"/>
          </a:xfrm>
          <a:prstGeom prst="rect">
            <a:avLst/>
          </a:prstGeom>
        </p:spPr>
        <p:txBody>
          <a:bodyPr lIns="0" rIns="0" tIns="0" bIns="0" anchor="ctr">
            <a:noAutofit/>
          </a:bodyPr>
          <a:p>
            <a:r>
              <a:rPr b="0" lang="en-US" sz="1800" spc="-1" strike="noStrike">
                <a:latin typeface="Arial"/>
              </a:rPr>
              <a:t>Click to </a:t>
            </a:r>
            <a:r>
              <a:rPr b="0" lang="en-US" sz="1800" spc="-1" strike="noStrike">
                <a:latin typeface="Arial"/>
              </a:rPr>
              <a:t>edit the </a:t>
            </a:r>
            <a:r>
              <a:rPr b="0" lang="en-US" sz="1800" spc="-1" strike="noStrike">
                <a:latin typeface="Arial"/>
              </a:rPr>
              <a:t>title text </a:t>
            </a:r>
            <a:r>
              <a:rPr b="0" lang="en-US" sz="1800" spc="-1" strike="noStrike">
                <a:latin typeface="Arial"/>
              </a:rPr>
              <a:t>format</a:t>
            </a:r>
            <a:endParaRPr b="0" lang="en-US" sz="1800" spc="-1" strike="noStrike">
              <a:latin typeface="Arial"/>
            </a:endParaRPr>
          </a:p>
        </p:txBody>
      </p:sp>
      <p:sp>
        <p:nvSpPr>
          <p:cNvPr id="1"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a:t>
            </a:r>
            <a:r>
              <a:rPr b="0" lang="en-US" sz="4400" spc="-1" strike="noStrike">
                <a:latin typeface="Arial"/>
              </a:rPr>
              <a:t>k to </a:t>
            </a:r>
            <a:r>
              <a:rPr b="0" lang="en-US" sz="4400" spc="-1" strike="noStrike">
                <a:latin typeface="Arial"/>
              </a:rPr>
              <a:t>edit </a:t>
            </a:r>
            <a:r>
              <a:rPr b="0" lang="en-US" sz="4400" spc="-1" strike="noStrike">
                <a:latin typeface="Arial"/>
              </a:rPr>
              <a:t>the </a:t>
            </a:r>
            <a:r>
              <a:rPr b="0" lang="en-US" sz="4400" spc="-1" strike="noStrike">
                <a:latin typeface="Arial"/>
              </a:rPr>
              <a:t>title </a:t>
            </a:r>
            <a:r>
              <a:rPr b="0" lang="en-US" sz="4400" spc="-1" strike="noStrike">
                <a:latin typeface="Arial"/>
              </a:rPr>
              <a:t>text </a:t>
            </a:r>
            <a:r>
              <a:rPr b="0" lang="en-US" sz="4400" spc="-1" strike="noStrike">
                <a:latin typeface="Arial"/>
              </a:rPr>
              <a:t>form</a:t>
            </a:r>
            <a:r>
              <a:rPr b="0" lang="en-US" sz="4400" spc="-1" strike="noStrike">
                <a:latin typeface="Arial"/>
              </a:rPr>
              <a:t>at</a:t>
            </a:r>
            <a:endParaRPr b="0" lang="en-US" sz="4400" spc="-1" strike="noStrike">
              <a:latin typeface="Arial"/>
            </a:endParaRPr>
          </a:p>
        </p:txBody>
      </p:sp>
      <p:sp>
        <p:nvSpPr>
          <p:cNvPr id="39" name="PlaceHolder 2"/>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76" name="CustomShape 1"/>
          <p:cNvSpPr/>
          <p:nvPr/>
        </p:nvSpPr>
        <p:spPr>
          <a:xfrm>
            <a:off x="1143000" y="1122480"/>
            <a:ext cx="6857280" cy="2386800"/>
          </a:xfrm>
          <a:prstGeom prst="rect">
            <a:avLst/>
          </a:prstGeom>
          <a:noFill/>
          <a:ln>
            <a:noFill/>
          </a:ln>
        </p:spPr>
        <p:style>
          <a:lnRef idx="0"/>
          <a:fillRef idx="0"/>
          <a:effectRef idx="0"/>
          <a:fontRef idx="minor"/>
        </p:style>
        <p:txBody>
          <a:bodyPr lIns="90000" rIns="90000" tIns="45000" bIns="45000" anchor="b">
            <a:noAutofit/>
          </a:bodyPr>
          <a:p>
            <a:pPr algn="ctr">
              <a:lnSpc>
                <a:spcPct val="90000"/>
              </a:lnSpc>
            </a:pPr>
            <a:r>
              <a:rPr b="0" lang="en-US" sz="4500" spc="-1" strike="noStrike">
                <a:solidFill>
                  <a:srgbClr val="000000"/>
                </a:solidFill>
                <a:latin typeface="Calibri Light"/>
              </a:rPr>
              <a:t>Majang Qualifiers – Stative Verbs or Adjectives? </a:t>
            </a:r>
            <a:endParaRPr b="0" lang="en-US" sz="4500" spc="-1" strike="noStrike">
              <a:latin typeface="Arial"/>
            </a:endParaRPr>
          </a:p>
        </p:txBody>
      </p:sp>
      <p:sp>
        <p:nvSpPr>
          <p:cNvPr id="77" name="CustomShape 2"/>
          <p:cNvSpPr/>
          <p:nvPr/>
        </p:nvSpPr>
        <p:spPr>
          <a:xfrm>
            <a:off x="1143000" y="3602160"/>
            <a:ext cx="6857280" cy="1654920"/>
          </a:xfrm>
          <a:prstGeom prst="rect">
            <a:avLst/>
          </a:prstGeom>
          <a:noFill/>
          <a:ln>
            <a:noFill/>
          </a:ln>
        </p:spPr>
        <p:style>
          <a:lnRef idx="0"/>
          <a:fillRef idx="0"/>
          <a:effectRef idx="0"/>
          <a:fontRef idx="minor"/>
        </p:style>
        <p:txBody>
          <a:bodyPr lIns="90000" rIns="90000" tIns="45000" bIns="45000">
            <a:noAutofit/>
          </a:bodyPr>
          <a:p>
            <a:pPr algn="ctr">
              <a:lnSpc>
                <a:spcPct val="90000"/>
              </a:lnSpc>
              <a:spcBef>
                <a:spcPts val="751"/>
              </a:spcBef>
              <a:tabLst>
                <a:tab algn="l" pos="0"/>
              </a:tabLst>
            </a:pPr>
            <a:r>
              <a:rPr b="0" lang="en-US" sz="1800" spc="-1" strike="noStrike">
                <a:solidFill>
                  <a:srgbClr val="000000"/>
                </a:solidFill>
                <a:latin typeface="Arial"/>
              </a:rPr>
              <a:t>Andreas Joswig, SIL International</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95"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Some other languages</a:t>
            </a:r>
            <a:endParaRPr b="0" lang="en-US" sz="3300" spc="-1" strike="noStrike">
              <a:latin typeface="Arial"/>
            </a:endParaRPr>
          </a:p>
        </p:txBody>
      </p:sp>
      <p:sp>
        <p:nvSpPr>
          <p:cNvPr id="96"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Mursi: Firew Girma Worku (2021) spends an entire chapter describing adjectives, although most, if not all of them are derived from stative verbs (a fact he clearly points out)</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Berta: Andersen doesn’t address property concepts in his writings, but he glosses them as if they were stative verbs (without using this term). Neudorf (p.c.) states that the attributive form is simpler in formation than the predicative form, which appears to be derived, and behaves like a verb. There appear to be good reasons to prefer the term adjectives over stative verbs.</a:t>
            </a:r>
            <a:endParaRPr b="0" lang="en-US" sz="2100" spc="-1" strike="noStrike">
              <a:latin typeface="Arial"/>
            </a:endParaRPr>
          </a:p>
        </p:txBody>
      </p:sp>
    </p:spTree>
  </p:cSld>
  <mc:AlternateContent>
    <mc:Choice Requires="p14">
      <p:transition spd="slow" p14:dur="2000"/>
    </mc:Choice>
    <mc:Fallback>
      <p:transition spd="slow"/>
    </mc:Fallback>
  </mc:AlternateContent>
  <p:timing>
    <p:tnLst>
      <p:par>
        <p:cTn id="173" dur="indefinite" restart="never" nodeType="tmRoot">
          <p:childTnLst>
            <p:seq>
              <p:cTn id="174" dur="indefinite" nodeType="mainSeq">
                <p:childTnLst>
                  <p:par>
                    <p:cTn id="175" fill="hold">
                      <p:stCondLst>
                        <p:cond delay="indefinite"/>
                      </p:stCondLst>
                      <p:childTnLst>
                        <p:par>
                          <p:cTn id="176" fill="hold">
                            <p:stCondLst>
                              <p:cond delay="0"/>
                            </p:stCondLst>
                            <p:childTnLst>
                              <p:par>
                                <p:cTn id="177" nodeType="clickEffect" fill="hold" presetClass="entr" presetID="1">
                                  <p:stCondLst>
                                    <p:cond delay="0"/>
                                  </p:stCondLst>
                                  <p:childTnLst>
                                    <p:set>
                                      <p:cBhvr>
                                        <p:cTn id="178" dur="1" fill="hold">
                                          <p:stCondLst>
                                            <p:cond delay="0"/>
                                          </p:stCondLst>
                                        </p:cTn>
                                        <p:tgtEl>
                                          <p:spTgt spid="96">
                                            <p:txEl>
                                              <p:pRg st="0" end="0"/>
                                            </p:txEl>
                                          </p:spTgt>
                                        </p:tgtEl>
                                        <p:attrNameLst>
                                          <p:attrName>style.visibility</p:attrName>
                                        </p:attrNameLst>
                                      </p:cBhvr>
                                      <p:to>
                                        <p:strVal val="visible"/>
                                      </p:to>
                                    </p:set>
                                  </p:childTnLst>
                                </p:cTn>
                              </p:par>
                            </p:childTnLst>
                          </p:cTn>
                        </p:par>
                      </p:childTnLst>
                    </p:cTn>
                  </p:par>
                  <p:par>
                    <p:cTn id="179" fill="hold">
                      <p:stCondLst>
                        <p:cond delay="indefinite"/>
                      </p:stCondLst>
                      <p:childTnLst>
                        <p:par>
                          <p:cTn id="180" fill="hold">
                            <p:stCondLst>
                              <p:cond delay="0"/>
                            </p:stCondLst>
                            <p:childTnLst>
                              <p:par>
                                <p:cTn id="181" nodeType="clickEffect" fill="hold" presetClass="entr" presetID="1">
                                  <p:stCondLst>
                                    <p:cond delay="0"/>
                                  </p:stCondLst>
                                  <p:childTnLst>
                                    <p:set>
                                      <p:cBhvr>
                                        <p:cTn id="182" dur="1" fill="hold">
                                          <p:stCondLst>
                                            <p:cond delay="0"/>
                                          </p:stCondLst>
                                        </p:cTn>
                                        <p:tgtEl>
                                          <p:spTgt spid="96">
                                            <p:txEl>
                                              <p:pRg st="1" end="1"/>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97"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Conclusion</a:t>
            </a:r>
            <a:endParaRPr b="0" lang="en-US" sz="3300" spc="-1" strike="noStrike">
              <a:latin typeface="Arial"/>
            </a:endParaRPr>
          </a:p>
        </p:txBody>
      </p:sp>
      <p:sp>
        <p:nvSpPr>
          <p:cNvPr id="98"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200" spc="-1" strike="noStrike">
                <a:solidFill>
                  <a:srgbClr val="000000"/>
                </a:solidFill>
                <a:latin typeface="Arial"/>
              </a:rPr>
              <a:t>It doesn’t cost us anything to talk about adjectives in our grammars, except that we are deviating from an in-field tradition</a:t>
            </a:r>
            <a:endParaRPr b="0" lang="en-US" sz="2200" spc="-1" strike="noStrike">
              <a:latin typeface="Arial"/>
            </a:endParaRPr>
          </a:p>
          <a:p>
            <a:pPr marL="171360" indent="-170640">
              <a:lnSpc>
                <a:spcPct val="90000"/>
              </a:lnSpc>
              <a:spcBef>
                <a:spcPts val="751"/>
              </a:spcBef>
              <a:buClr>
                <a:srgbClr val="000000"/>
              </a:buClr>
              <a:buFont typeface="Arial"/>
              <a:buChar char="•"/>
            </a:pPr>
            <a:r>
              <a:rPr b="0" lang="en-US" sz="2200" spc="-1" strike="noStrike">
                <a:solidFill>
                  <a:srgbClr val="000000"/>
                </a:solidFill>
                <a:latin typeface="Arial"/>
              </a:rPr>
              <a:t>Thinking about what defines a class of adjectives in a language may guide us to surprising discoveries</a:t>
            </a:r>
            <a:endParaRPr b="0" lang="en-US" sz="2200" spc="-1" strike="noStrike">
              <a:latin typeface="Arial"/>
            </a:endParaRPr>
          </a:p>
          <a:p>
            <a:pPr marL="171360" indent="-170640">
              <a:lnSpc>
                <a:spcPct val="90000"/>
              </a:lnSpc>
              <a:spcBef>
                <a:spcPts val="751"/>
              </a:spcBef>
              <a:buClr>
                <a:srgbClr val="000000"/>
              </a:buClr>
              <a:buFont typeface="Arial"/>
              <a:buChar char="•"/>
            </a:pPr>
            <a:r>
              <a:rPr b="0" lang="en-US" sz="2200" spc="-1" strike="noStrike">
                <a:solidFill>
                  <a:srgbClr val="000000"/>
                </a:solidFill>
                <a:latin typeface="Arial"/>
              </a:rPr>
              <a:t>I also feel good if I know that I help the typologists in their hard work</a:t>
            </a:r>
            <a:endParaRPr b="0" lang="en-US" sz="2200" spc="-1" strike="noStrike">
              <a:latin typeface="Arial"/>
            </a:endParaRPr>
          </a:p>
        </p:txBody>
      </p:sp>
    </p:spTree>
  </p:cSld>
  <mc:AlternateContent>
    <mc:Choice Requires="p14">
      <p:transition spd="slow" p14:dur="2000"/>
    </mc:Choice>
    <mc:Fallback>
      <p:transition spd="slow"/>
    </mc:Fallback>
  </mc:AlternateContent>
  <p:timing>
    <p:tnLst>
      <p:par>
        <p:cTn id="183" dur="indefinite" restart="never" nodeType="tmRoot">
          <p:childTnLst>
            <p:seq>
              <p:cTn id="184" dur="indefinite" nodeType="mainSeq">
                <p:childTnLst>
                  <p:par>
                    <p:cTn id="185" fill="hold">
                      <p:stCondLst>
                        <p:cond delay="indefinite"/>
                      </p:stCondLst>
                      <p:childTnLst>
                        <p:par>
                          <p:cTn id="186" fill="hold">
                            <p:stCondLst>
                              <p:cond delay="0"/>
                            </p:stCondLst>
                            <p:childTnLst>
                              <p:par>
                                <p:cTn id="187" nodeType="clickEffect" fill="hold" presetClass="entr" presetID="1">
                                  <p:stCondLst>
                                    <p:cond delay="0"/>
                                  </p:stCondLst>
                                  <p:childTnLst>
                                    <p:set>
                                      <p:cBhvr>
                                        <p:cTn id="188" dur="1" fill="hold">
                                          <p:stCondLst>
                                            <p:cond delay="0"/>
                                          </p:stCondLst>
                                        </p:cTn>
                                        <p:tgtEl>
                                          <p:spTgt spid="98">
                                            <p:txEl>
                                              <p:pRg st="0" end="0"/>
                                            </p:txEl>
                                          </p:spTgt>
                                        </p:tgtEl>
                                        <p:attrNameLst>
                                          <p:attrName>style.visibility</p:attrName>
                                        </p:attrNameLst>
                                      </p:cBhvr>
                                      <p:to>
                                        <p:strVal val="visible"/>
                                      </p:to>
                                    </p:set>
                                  </p:childTnLst>
                                </p:cTn>
                              </p:par>
                            </p:childTnLst>
                          </p:cTn>
                        </p:par>
                      </p:childTnLst>
                    </p:cTn>
                  </p:par>
                  <p:par>
                    <p:cTn id="189" fill="hold">
                      <p:stCondLst>
                        <p:cond delay="indefinite"/>
                      </p:stCondLst>
                      <p:childTnLst>
                        <p:par>
                          <p:cTn id="190" fill="hold">
                            <p:stCondLst>
                              <p:cond delay="0"/>
                            </p:stCondLst>
                            <p:childTnLst>
                              <p:par>
                                <p:cTn id="191" nodeType="clickEffect" fill="hold" presetClass="entr" presetID="1">
                                  <p:stCondLst>
                                    <p:cond delay="0"/>
                                  </p:stCondLst>
                                  <p:childTnLst>
                                    <p:set>
                                      <p:cBhvr>
                                        <p:cTn id="192" dur="1" fill="hold">
                                          <p:stCondLst>
                                            <p:cond delay="0"/>
                                          </p:stCondLst>
                                        </p:cTn>
                                        <p:tgtEl>
                                          <p:spTgt spid="98">
                                            <p:txEl>
                                              <p:pRg st="1" end="1"/>
                                            </p:txEl>
                                          </p:spTgt>
                                        </p:tgtEl>
                                        <p:attrNameLst>
                                          <p:attrName>style.visibility</p:attrName>
                                        </p:attrNameLst>
                                      </p:cBhvr>
                                      <p:to>
                                        <p:strVal val="visible"/>
                                      </p:to>
                                    </p:set>
                                  </p:childTnLst>
                                </p:cTn>
                              </p:par>
                            </p:childTnLst>
                          </p:cTn>
                        </p:par>
                      </p:childTnLst>
                    </p:cTn>
                  </p:par>
                  <p:par>
                    <p:cTn id="193" fill="hold">
                      <p:stCondLst>
                        <p:cond delay="indefinite"/>
                      </p:stCondLst>
                      <p:childTnLst>
                        <p:par>
                          <p:cTn id="194" fill="hold">
                            <p:stCondLst>
                              <p:cond delay="0"/>
                            </p:stCondLst>
                            <p:childTnLst>
                              <p:par>
                                <p:cTn id="195" nodeType="clickEffect" fill="hold" presetClass="entr" presetID="1">
                                  <p:stCondLst>
                                    <p:cond delay="0"/>
                                  </p:stCondLst>
                                  <p:childTnLst>
                                    <p:set>
                                      <p:cBhvr>
                                        <p:cTn id="196" dur="1" fill="hold">
                                          <p:stCondLst>
                                            <p:cond delay="0"/>
                                          </p:stCondLst>
                                        </p:cTn>
                                        <p:tgtEl>
                                          <p:spTgt spid="98">
                                            <p:txEl>
                                              <p:pRg st="2" end="2"/>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99"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Some Literature</a:t>
            </a:r>
            <a:endParaRPr b="0" lang="en-US" sz="3300" spc="-1" strike="noStrike">
              <a:latin typeface="Arial"/>
            </a:endParaRPr>
          </a:p>
        </p:txBody>
      </p:sp>
      <p:sp>
        <p:nvSpPr>
          <p:cNvPr id="100"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Andersen, Torben (1993) Verbal Roots and Inflection in Berta. </a:t>
            </a:r>
            <a:r>
              <a:rPr b="0" i="1" lang="en-US" sz="2100" spc="-1" strike="noStrike">
                <a:solidFill>
                  <a:srgbClr val="000000"/>
                </a:solidFill>
                <a:latin typeface="Arial"/>
              </a:rPr>
              <a:t>African Languages and Cultures</a:t>
            </a:r>
            <a:r>
              <a:rPr b="0" lang="en-US" sz="2100" spc="-1" strike="noStrike">
                <a:solidFill>
                  <a:srgbClr val="000000"/>
                </a:solidFill>
                <a:latin typeface="Arial"/>
              </a:rPr>
              <a:t>, Vol. 6, No. 2. (1993), pp. 97-119.</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Dixon, R.M.W (2010) </a:t>
            </a:r>
            <a:r>
              <a:rPr b="0" i="1" lang="en-US" sz="2100" spc="-1" strike="noStrike">
                <a:solidFill>
                  <a:srgbClr val="000000"/>
                </a:solidFill>
                <a:latin typeface="Arial"/>
              </a:rPr>
              <a:t>Basic Linguistic Theory, Vol. 2</a:t>
            </a:r>
            <a:r>
              <a:rPr b="0" lang="en-US" sz="2100" spc="-1" strike="noStrike">
                <a:solidFill>
                  <a:srgbClr val="000000"/>
                </a:solidFill>
                <a:latin typeface="Arial"/>
              </a:rPr>
              <a:t>. Oxford: OUP.</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Firew Girma Worku (2021) </a:t>
            </a:r>
            <a:r>
              <a:rPr b="0" i="1" lang="en-US" sz="2100" spc="-1" strike="noStrike">
                <a:solidFill>
                  <a:srgbClr val="000000"/>
                </a:solidFill>
                <a:latin typeface="Arial"/>
              </a:rPr>
              <a:t>A Grammar of Mursi</a:t>
            </a:r>
            <a:r>
              <a:rPr b="0" lang="en-US" sz="2100" spc="-1" strike="noStrike">
                <a:solidFill>
                  <a:srgbClr val="000000"/>
                </a:solidFill>
                <a:latin typeface="Arial"/>
              </a:rPr>
              <a:t>. Leiden: Brill</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Joswig, Andreas (2019) </a:t>
            </a:r>
            <a:r>
              <a:rPr b="0" i="1" lang="en-US" sz="2100" spc="-1" strike="noStrike">
                <a:solidFill>
                  <a:srgbClr val="000000"/>
                </a:solidFill>
                <a:latin typeface="Arial"/>
              </a:rPr>
              <a:t>The Majang Language</a:t>
            </a:r>
            <a:r>
              <a:rPr b="0" lang="en-US" sz="2100" spc="-1" strike="noStrike">
                <a:solidFill>
                  <a:srgbClr val="000000"/>
                </a:solidFill>
                <a:latin typeface="Arial"/>
              </a:rPr>
              <a:t>. Amsterdam: LOT</a:t>
            </a:r>
            <a:endParaRPr b="0" lang="en-US" sz="21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78"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What is this about?</a:t>
            </a:r>
            <a:endParaRPr b="0" lang="en-US" sz="3300" spc="-1" strike="noStrike">
              <a:latin typeface="Arial"/>
            </a:endParaRPr>
          </a:p>
        </p:txBody>
      </p:sp>
      <p:sp>
        <p:nvSpPr>
          <p:cNvPr id="79"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Descriptive linguist needs to name things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Opposing forces drive the linguist into different directions</a:t>
            </a:r>
            <a:endParaRPr b="0" lang="en-US" sz="2100" spc="-1" strike="noStrike">
              <a:latin typeface="Arial"/>
            </a:endParaRPr>
          </a:p>
          <a:p>
            <a:pPr lvl="1" marL="864000" indent="-323640">
              <a:lnSpc>
                <a:spcPct val="100000"/>
              </a:lnSpc>
              <a:spcBef>
                <a:spcPts val="1134"/>
              </a:spcBef>
              <a:buClr>
                <a:srgbClr val="000000"/>
              </a:buClr>
              <a:buSzPct val="75000"/>
              <a:buFont typeface="Symbol"/>
              <a:buChar char=""/>
            </a:pPr>
            <a:r>
              <a:rPr b="0" lang="en-US" sz="2100" spc="-1" strike="noStrike">
                <a:solidFill>
                  <a:srgbClr val="000000"/>
                </a:solidFill>
                <a:latin typeface="Arial"/>
              </a:rPr>
              <a:t>The conventions and traditions in a certain field</a:t>
            </a:r>
            <a:endParaRPr b="0" lang="en-US" sz="2100" spc="-1" strike="noStrike">
              <a:latin typeface="Arial"/>
            </a:endParaRPr>
          </a:p>
          <a:p>
            <a:pPr lvl="1" marL="864000" indent="-323640">
              <a:lnSpc>
                <a:spcPct val="100000"/>
              </a:lnSpc>
              <a:spcBef>
                <a:spcPts val="1134"/>
              </a:spcBef>
              <a:buClr>
                <a:srgbClr val="000000"/>
              </a:buClr>
              <a:buSzPct val="75000"/>
              <a:buFont typeface="Symbol"/>
              <a:buChar char=""/>
            </a:pPr>
            <a:r>
              <a:rPr b="0" lang="en-US" sz="2100" spc="-1" strike="noStrike">
                <a:solidFill>
                  <a:srgbClr val="000000"/>
                </a:solidFill>
                <a:latin typeface="Arial"/>
              </a:rPr>
              <a:t>Typologists and their needs for easy comparative work</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Short bottom-line: As Nilosaharan linguists we should be ready to question our conventions and to listen to the expectations of typologists, where possible</a:t>
            </a:r>
            <a:endParaRPr b="0" lang="en-US" sz="21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nodeType="clickEffect" fill="hold" presetClass="entr" presetID="1">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nodeType="clickEffect" fill="hold" presetClass="entr" presetID="1">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nodeType="clickEffect" fill="hold" presetClass="entr" presetID="1">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nodeType="clickEffect" fill="hold" presetClass="entr" presetID="1">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80"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Majang qualifiers</a:t>
            </a:r>
            <a:endParaRPr b="0" lang="en-US" sz="3300" spc="-1" strike="noStrike">
              <a:latin typeface="Arial"/>
            </a:endParaRPr>
          </a:p>
        </p:txBody>
      </p:sp>
      <p:sp>
        <p:nvSpPr>
          <p:cNvPr id="81"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Traditionally, Eastern Sudanic languages are described as using stative verbs as qualifiers (or property-concept words)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In most Eastern Sudanic languages these words indeed share many characteristics with verbs, so this convention appears justified</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When starting to describe the Majang language (Surmic, spoken in Ethiopia), I also started out describing the qualifiers as stative verbs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Until…</a:t>
            </a:r>
            <a:endParaRPr b="0" lang="en-US" sz="21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childTnLst>
                  <p:par>
                    <p:cTn id="25" fill="hold">
                      <p:stCondLst>
                        <p:cond delay="indefinite"/>
                      </p:stCondLst>
                      <p:childTnLst>
                        <p:par>
                          <p:cTn id="26" fill="hold">
                            <p:stCondLst>
                              <p:cond delay="0"/>
                            </p:stCondLst>
                            <p:childTnLst>
                              <p:par>
                                <p:cTn id="27" nodeType="clickEffect" fill="hold" presetClass="entr" presetID="1">
                                  <p:stCondLst>
                                    <p:cond delay="0"/>
                                  </p:stCondLst>
                                  <p:childTnLst>
                                    <p:set>
                                      <p:cBhvr>
                                        <p:cTn id="28"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nodeType="clickEffect" fill="hold" presetClass="entr" presetID="1">
                                  <p:stCondLst>
                                    <p:cond delay="0"/>
                                  </p:stCondLst>
                                  <p:childTnLst>
                                    <p:set>
                                      <p:cBhvr>
                                        <p:cTn id="32"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nodeType="clickEffect" fill="hold" presetClass="entr" presetID="1">
                                  <p:stCondLst>
                                    <p:cond delay="0"/>
                                  </p:stCondLst>
                                  <p:childTnLst>
                                    <p:set>
                                      <p:cBhvr>
                                        <p:cTn id="36" dur="1" fill="hold">
                                          <p:stCondLst>
                                            <p:cond delay="0"/>
                                          </p:stCondLst>
                                        </p:cTn>
                                        <p:tgtEl>
                                          <p:spTgt spid="81">
                                            <p:txEl>
                                              <p:pRg st="2" end="2"/>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nodeType="clickEffect" fill="hold" presetClass="entr" presetID="1">
                                  <p:stCondLst>
                                    <p:cond delay="0"/>
                                  </p:stCondLst>
                                  <p:childTnLst>
                                    <p:set>
                                      <p:cBhvr>
                                        <p:cTn id="40"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82"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Dixon’s strong claim</a:t>
            </a:r>
            <a:endParaRPr b="0" lang="en-US" sz="3300" spc="-1" strike="noStrike">
              <a:latin typeface="Arial"/>
            </a:endParaRPr>
          </a:p>
        </p:txBody>
      </p:sp>
      <p:sp>
        <p:nvSpPr>
          <p:cNvPr id="83"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Autofit/>
          </a:bodyPr>
          <a:p>
            <a:pPr marL="171360" indent="-170640">
              <a:lnSpc>
                <a:spcPct val="90000"/>
              </a:lnSpc>
              <a:spcBef>
                <a:spcPts val="751"/>
              </a:spcBef>
              <a:tabLst>
                <a:tab algn="l" pos="0"/>
              </a:tabLst>
            </a:pPr>
            <a:r>
              <a:rPr b="0" lang="en-US" sz="2100" spc="-1" strike="noStrike">
                <a:solidFill>
                  <a:srgbClr val="000000"/>
                </a:solidFill>
                <a:latin typeface="Calibri Light"/>
              </a:rPr>
              <a:t>  </a:t>
            </a:r>
            <a:endParaRPr b="0" lang="en-US" sz="2100" spc="-1" strike="noStrike">
              <a:latin typeface="Arial"/>
            </a:endParaRPr>
          </a:p>
          <a:p>
            <a:pPr marL="171360" indent="-170640">
              <a:lnSpc>
                <a:spcPct val="90000"/>
              </a:lnSpc>
              <a:spcBef>
                <a:spcPts val="751"/>
              </a:spcBef>
              <a:tabLst>
                <a:tab algn="l" pos="0"/>
              </a:tabLst>
            </a:pPr>
            <a:endParaRPr b="0" lang="en-US" sz="2100" spc="-1" strike="noStrike">
              <a:latin typeface="Arial"/>
            </a:endParaRPr>
          </a:p>
          <a:p>
            <a:pPr marL="171360" indent="-170640">
              <a:lnSpc>
                <a:spcPct val="90000"/>
              </a:lnSpc>
              <a:spcBef>
                <a:spcPts val="751"/>
              </a:spcBef>
              <a:tabLst>
                <a:tab algn="l" pos="0"/>
              </a:tabLst>
            </a:pPr>
            <a:endParaRPr b="0" lang="en-US" sz="2100" spc="-1" strike="noStrike">
              <a:latin typeface="Arial"/>
            </a:endParaRPr>
          </a:p>
          <a:p>
            <a:pPr marL="171360" indent="-170640">
              <a:lnSpc>
                <a:spcPct val="90000"/>
              </a:lnSpc>
              <a:spcBef>
                <a:spcPts val="751"/>
              </a:spcBef>
              <a:tabLst>
                <a:tab algn="l" pos="0"/>
              </a:tabLst>
            </a:pPr>
            <a:r>
              <a:rPr b="0" lang="en-US" sz="2800" spc="-1" strike="noStrike">
                <a:solidFill>
                  <a:srgbClr val="000000"/>
                </a:solidFill>
                <a:latin typeface="Calibri Light"/>
              </a:rPr>
              <a:t>“</a:t>
            </a:r>
            <a:r>
              <a:rPr b="0" lang="en-US" sz="2800" spc="-1" strike="noStrike">
                <a:solidFill>
                  <a:srgbClr val="000000"/>
                </a:solidFill>
                <a:latin typeface="Calibri"/>
              </a:rPr>
              <a:t>[...]when all relevant facts are taken into account an adjective class can be (and should be) recognized for every language, distinct from noun and verb classes.”</a:t>
            </a:r>
            <a:r>
              <a:rPr b="0" lang="en-US" sz="2800" spc="-1" strike="noStrike">
                <a:solidFill>
                  <a:srgbClr val="000000"/>
                </a:solidFill>
                <a:latin typeface="Calibri"/>
              </a:rPr>
              <a:t>	</a:t>
            </a:r>
            <a:r>
              <a:rPr b="0" lang="en-US" sz="2800" spc="-1" strike="noStrike">
                <a:solidFill>
                  <a:srgbClr val="000000"/>
                </a:solidFill>
                <a:latin typeface="Calibri"/>
              </a:rPr>
              <a:t>	</a:t>
            </a:r>
            <a:r>
              <a:rPr b="0" lang="en-US" sz="2800" spc="-1" strike="noStrike">
                <a:solidFill>
                  <a:srgbClr val="000000"/>
                </a:solidFill>
                <a:latin typeface="Calibri"/>
              </a:rPr>
              <a:t>	</a:t>
            </a:r>
            <a:r>
              <a:rPr b="0" lang="en-US" sz="2800" spc="-1" strike="noStrike">
                <a:solidFill>
                  <a:srgbClr val="000000"/>
                </a:solidFill>
                <a:latin typeface="Calibri"/>
              </a:rPr>
              <a:t> (Dixon 2010, BLT 2, p. 62)</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84"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Dixon’s strong claim vs. Majang</a:t>
            </a:r>
            <a:endParaRPr b="0" lang="en-US" sz="3300" spc="-1" strike="noStrike">
              <a:latin typeface="Arial"/>
            </a:endParaRPr>
          </a:p>
        </p:txBody>
      </p:sp>
      <p:sp>
        <p:nvSpPr>
          <p:cNvPr id="85"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Ridiculous claim – quite obviously Majang qualifiers are just stative verbs, in no way different from other intransitive verbs</a:t>
            </a:r>
            <a:endParaRPr b="0" lang="en-US" sz="21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All qualifiers come with verbal morphology (person marking)</a:t>
            </a:r>
            <a:endParaRPr b="0" lang="en-US" sz="1800" spc="-1" strike="noStrike">
              <a:latin typeface="Arial"/>
            </a:endParaRPr>
          </a:p>
          <a:p>
            <a:pPr marL="514440" indent="-170640">
              <a:lnSpc>
                <a:spcPct val="90000"/>
              </a:lnSpc>
              <a:spcBef>
                <a:spcPts val="374"/>
              </a:spcBef>
              <a:tabLst>
                <a:tab algn="l" pos="0"/>
              </a:tabLst>
            </a:pPr>
            <a:r>
              <a:rPr b="1" lang="en-US" sz="1800" spc="-1" strike="noStrike">
                <a:solidFill>
                  <a:srgbClr val="000000"/>
                </a:solidFill>
                <a:latin typeface="Arial"/>
              </a:rPr>
              <a:t> </a:t>
            </a:r>
            <a:r>
              <a:rPr b="1" lang="en-US" sz="1800" spc="-1" strike="noStrike">
                <a:solidFill>
                  <a:srgbClr val="000000"/>
                </a:solidFill>
                <a:latin typeface="Charis SIL"/>
              </a:rPr>
              <a:t>ŋáːk-á=ŋ</a:t>
            </a:r>
            <a:r>
              <a:rPr b="0" lang="en-US" sz="1800" spc="-1" strike="noStrike">
                <a:solidFill>
                  <a:srgbClr val="000000"/>
                </a:solidFill>
                <a:latin typeface="Arial"/>
              </a:rPr>
              <a:t> </a:t>
            </a:r>
            <a:r>
              <a:rPr b="0" lang="en-US" sz="1800" spc="-1" strike="noStrike">
                <a:solidFill>
                  <a:srgbClr val="000000"/>
                </a:solidFill>
                <a:latin typeface="Arial"/>
              </a:rPr>
              <a:t>	</a:t>
            </a:r>
            <a:r>
              <a:rPr b="0" lang="en-US" sz="1800" spc="-1" strike="noStrike">
                <a:solidFill>
                  <a:srgbClr val="000000"/>
                </a:solidFill>
                <a:latin typeface="Arial"/>
              </a:rPr>
              <a:t>‘I stink’</a:t>
            </a:r>
            <a:r>
              <a:rPr b="0" lang="en-US" sz="1800" spc="-1" strike="noStrike">
                <a:solidFill>
                  <a:srgbClr val="000000"/>
                </a:solidFill>
                <a:latin typeface="Arial"/>
              </a:rPr>
              <a:t>	</a:t>
            </a:r>
            <a:r>
              <a:rPr b="0" lang="en-US" sz="1800" spc="-1" strike="noStrike">
                <a:solidFill>
                  <a:srgbClr val="000000"/>
                </a:solidFill>
                <a:latin typeface="Arial"/>
              </a:rPr>
              <a:t> vs. </a:t>
            </a:r>
            <a:r>
              <a:rPr b="0" lang="en-US" sz="1800" spc="-1" strike="noStrike">
                <a:solidFill>
                  <a:srgbClr val="000000"/>
                </a:solidFill>
                <a:latin typeface="Arial"/>
              </a:rPr>
              <a:t>	</a:t>
            </a:r>
            <a:r>
              <a:rPr b="1" lang="en-US" sz="1800" spc="-1" strike="noStrike">
                <a:solidFill>
                  <a:srgbClr val="000000"/>
                </a:solidFill>
                <a:latin typeface="Charis SIL"/>
              </a:rPr>
              <a:t>ŋárot-á=ŋ</a:t>
            </a:r>
            <a:r>
              <a:rPr b="0" lang="en-US" sz="1800" spc="-1" strike="noStrike">
                <a:solidFill>
                  <a:srgbClr val="000000"/>
                </a:solidFill>
                <a:latin typeface="Arial"/>
              </a:rPr>
              <a:t> </a:t>
            </a:r>
            <a:r>
              <a:rPr b="0" lang="en-US" sz="1800" spc="-1" strike="noStrike">
                <a:solidFill>
                  <a:srgbClr val="000000"/>
                </a:solidFill>
                <a:latin typeface="Arial"/>
              </a:rPr>
              <a:t>	</a:t>
            </a:r>
            <a:r>
              <a:rPr b="0" lang="en-US" sz="1800" spc="-1" strike="noStrike">
                <a:solidFill>
                  <a:srgbClr val="000000"/>
                </a:solidFill>
                <a:latin typeface="Arial"/>
              </a:rPr>
              <a:t>‘I snore’</a:t>
            </a:r>
            <a:endParaRPr b="0" lang="en-US" sz="1800" spc="-1" strike="noStrike">
              <a:latin typeface="Arial"/>
            </a:endParaRPr>
          </a:p>
          <a:p>
            <a:pPr marL="514440" indent="-170640">
              <a:lnSpc>
                <a:spcPct val="90000"/>
              </a:lnSpc>
              <a:spcBef>
                <a:spcPts val="374"/>
              </a:spcBef>
              <a:tabLst>
                <a:tab algn="l" pos="0"/>
              </a:tabLst>
            </a:pPr>
            <a:r>
              <a:rPr b="0" lang="en-US" sz="1800" spc="-1" strike="noStrike">
                <a:solidFill>
                  <a:srgbClr val="000000"/>
                </a:solidFill>
                <a:latin typeface="Arial"/>
              </a:rPr>
              <a:t> </a:t>
            </a:r>
            <a:r>
              <a:rPr b="0" lang="en-US" sz="1800" spc="-1" strike="noStrike">
                <a:solidFill>
                  <a:srgbClr val="000000"/>
                </a:solidFill>
                <a:latin typeface="Arial"/>
              </a:rPr>
              <a:t>smelly-</a:t>
            </a:r>
            <a:r>
              <a:rPr b="0" lang="en-US" sz="1800" spc="-1" strike="noStrike" cap="small">
                <a:solidFill>
                  <a:srgbClr val="000000"/>
                </a:solidFill>
                <a:latin typeface="Arial"/>
              </a:rPr>
              <a:t>1s=top</a:t>
            </a:r>
            <a:r>
              <a:rPr b="0" lang="en-US" sz="1800" spc="-1" strike="noStrike">
                <a:solidFill>
                  <a:srgbClr val="000000"/>
                </a:solidFill>
                <a:latin typeface="Arial"/>
              </a:rPr>
              <a:t>	</a:t>
            </a:r>
            <a:r>
              <a:rPr b="0" lang="en-US" sz="1800" spc="-1" strike="noStrike">
                <a:solidFill>
                  <a:srgbClr val="000000"/>
                </a:solidFill>
                <a:latin typeface="Arial"/>
              </a:rPr>
              <a:t>	</a:t>
            </a:r>
            <a:r>
              <a:rPr b="0" lang="en-US" sz="1800" spc="-1" strike="noStrike">
                <a:solidFill>
                  <a:srgbClr val="000000"/>
                </a:solidFill>
                <a:latin typeface="Arial"/>
              </a:rPr>
              <a:t>	</a:t>
            </a:r>
            <a:r>
              <a:rPr b="0" lang="en-US" sz="1800" spc="-1" strike="noStrike">
                <a:solidFill>
                  <a:srgbClr val="000000"/>
                </a:solidFill>
                <a:latin typeface="Arial"/>
              </a:rPr>
              <a:t>snore-</a:t>
            </a:r>
            <a:r>
              <a:rPr b="0" lang="en-US" sz="1800" spc="-1" strike="noStrike" cap="small">
                <a:solidFill>
                  <a:srgbClr val="000000"/>
                </a:solidFill>
                <a:latin typeface="Arial"/>
              </a:rPr>
              <a:t>1s=top</a:t>
            </a:r>
            <a:endParaRPr b="0" lang="en-US" sz="1800" spc="-1" strike="noStrike">
              <a:latin typeface="Arial"/>
            </a:endParaRPr>
          </a:p>
          <a:p>
            <a:pPr lvl="1" marL="514440" indent="-170640">
              <a:lnSpc>
                <a:spcPct val="90000"/>
              </a:lnSpc>
              <a:spcBef>
                <a:spcPts val="374"/>
              </a:spcBef>
              <a:buClr>
                <a:srgbClr val="000000"/>
              </a:buClr>
              <a:buFont typeface="Arial"/>
              <a:buChar char="•"/>
              <a:tabLst>
                <a:tab algn="l" pos="0"/>
              </a:tabLst>
            </a:pPr>
            <a:r>
              <a:rPr b="0" lang="en-US" sz="1800" spc="-1" strike="noStrike">
                <a:solidFill>
                  <a:srgbClr val="000000"/>
                </a:solidFill>
                <a:latin typeface="Arial"/>
              </a:rPr>
              <a:t>Qualifiers can belong to a number of different inflectional verb classes</a:t>
            </a:r>
            <a:endParaRPr b="0" lang="en-US" sz="1800" spc="-1" strike="noStrike">
              <a:latin typeface="Arial"/>
            </a:endParaRPr>
          </a:p>
          <a:p>
            <a:pPr marL="514440" indent="-170640">
              <a:lnSpc>
                <a:spcPct val="90000"/>
              </a:lnSpc>
              <a:spcBef>
                <a:spcPts val="374"/>
              </a:spcBef>
              <a:tabLst>
                <a:tab algn="l" pos="0"/>
              </a:tabLst>
            </a:pPr>
            <a:r>
              <a:rPr b="1" lang="en-US" sz="1800" spc="-1" strike="noStrike">
                <a:solidFill>
                  <a:srgbClr val="000000"/>
                </a:solidFill>
                <a:latin typeface="Arial"/>
              </a:rPr>
              <a:t> </a:t>
            </a:r>
            <a:r>
              <a:rPr b="1" lang="en-US" sz="1800" spc="-1" strike="noStrike">
                <a:solidFill>
                  <a:srgbClr val="000000"/>
                </a:solidFill>
                <a:latin typeface="Charis SIL"/>
              </a:rPr>
              <a:t>bóːb</a:t>
            </a:r>
            <a:r>
              <a:rPr b="0" lang="en-US" sz="1800" spc="-1" strike="noStrike">
                <a:solidFill>
                  <a:srgbClr val="000000"/>
                </a:solidFill>
                <a:latin typeface="Arial"/>
              </a:rPr>
              <a:t> ‘big’ –  [ɛ] class;</a:t>
            </a:r>
            <a:r>
              <a:rPr b="0" lang="en-US" sz="1800" spc="-1" strike="noStrike">
                <a:solidFill>
                  <a:srgbClr val="000000"/>
                </a:solidFill>
                <a:latin typeface="Arial"/>
              </a:rPr>
              <a:t>	</a:t>
            </a:r>
            <a:r>
              <a:rPr b="1" lang="en-US" sz="1800" spc="-1" strike="noStrike">
                <a:solidFill>
                  <a:srgbClr val="000000"/>
                </a:solidFill>
                <a:latin typeface="Charis SIL"/>
              </a:rPr>
              <a:t>dɛ́ː</a:t>
            </a:r>
            <a:r>
              <a:rPr b="0" lang="en-US" sz="1800" spc="-1" strike="noStrike">
                <a:solidFill>
                  <a:srgbClr val="000000"/>
                </a:solidFill>
                <a:latin typeface="Arial"/>
              </a:rPr>
              <a:t> ‘red’ – [a] class; </a:t>
            </a:r>
            <a:r>
              <a:rPr b="0" lang="en-US" sz="1800" spc="-1" strike="noStrike">
                <a:solidFill>
                  <a:srgbClr val="000000"/>
                </a:solidFill>
                <a:latin typeface="Arial"/>
              </a:rPr>
              <a:t>	</a:t>
            </a:r>
            <a:r>
              <a:rPr b="1" lang="en-US" sz="1800" spc="-1" strike="noStrike">
                <a:solidFill>
                  <a:srgbClr val="000000"/>
                </a:solidFill>
                <a:latin typeface="Charis SIL"/>
              </a:rPr>
              <a:t>kɔ́ɟ</a:t>
            </a:r>
            <a:r>
              <a:rPr b="0" lang="en-US" sz="1800" spc="-1" strike="noStrike">
                <a:solidFill>
                  <a:srgbClr val="000000"/>
                </a:solidFill>
                <a:latin typeface="Arial"/>
              </a:rPr>
              <a:t> ‘black’ – [u] class</a:t>
            </a:r>
            <a:endParaRPr b="0" lang="en-US" sz="1800" spc="-1" strike="noStrike">
              <a:latin typeface="Arial"/>
            </a:endParaRPr>
          </a:p>
          <a:p>
            <a:pPr lvl="1" marL="514440" indent="-170640">
              <a:lnSpc>
                <a:spcPct val="90000"/>
              </a:lnSpc>
              <a:spcBef>
                <a:spcPts val="374"/>
              </a:spcBef>
              <a:buClr>
                <a:srgbClr val="000000"/>
              </a:buClr>
              <a:buFont typeface="Arial"/>
              <a:buChar char="•"/>
              <a:tabLst>
                <a:tab algn="l" pos="0"/>
              </a:tabLst>
            </a:pPr>
            <a:r>
              <a:rPr b="0" lang="en-US" sz="1800" spc="-1" strike="noStrike">
                <a:solidFill>
                  <a:srgbClr val="000000"/>
                </a:solidFill>
                <a:latin typeface="Arial"/>
              </a:rPr>
              <a:t>Qualifiers have a simple form as predicates, but need to be used in a relative clause to be modifiers in a NP</a:t>
            </a:r>
            <a:endParaRPr b="0" lang="en-US" sz="1800" spc="-1" strike="noStrike">
              <a:latin typeface="Arial"/>
            </a:endParaRPr>
          </a:p>
          <a:p>
            <a:pPr marL="228600">
              <a:lnSpc>
                <a:spcPct val="90000"/>
              </a:lnSpc>
              <a:spcBef>
                <a:spcPts val="751"/>
              </a:spcBef>
              <a:tabLst>
                <a:tab algn="l" pos="0"/>
              </a:tabLst>
            </a:pPr>
            <a:r>
              <a:rPr b="1" lang="en-US" sz="2400" spc="-1" strike="noStrike">
                <a:solidFill>
                  <a:srgbClr val="000000"/>
                </a:solidFill>
                <a:latin typeface="Calibri"/>
              </a:rPr>
              <a:t>	</a:t>
            </a:r>
            <a:r>
              <a:rPr b="1" lang="en-US" sz="1800" spc="-1" strike="noStrike">
                <a:solidFill>
                  <a:srgbClr val="000000"/>
                </a:solidFill>
                <a:latin typeface="Charis SIL"/>
              </a:rPr>
              <a:t>nɛ̀ </a:t>
            </a:r>
            <a:r>
              <a:rPr b="1" lang="en-US" sz="1800" spc="-1" strike="noStrike">
                <a:solidFill>
                  <a:srgbClr val="000000"/>
                </a:solidFill>
                <a:latin typeface="Charis SIL"/>
              </a:rPr>
              <a:t>	</a:t>
            </a:r>
            <a:r>
              <a:rPr b="1" lang="en-US" sz="1800" spc="-1" strike="noStrike">
                <a:solidFill>
                  <a:srgbClr val="000000"/>
                </a:solidFill>
                <a:latin typeface="Charis SIL"/>
              </a:rPr>
              <a:t>	</a:t>
            </a:r>
            <a:r>
              <a:rPr b="1" lang="en-US" sz="1800" spc="-1" strike="noStrike">
                <a:solidFill>
                  <a:srgbClr val="000000"/>
                </a:solidFill>
                <a:latin typeface="Charis SIL"/>
              </a:rPr>
              <a:t>dɛ̀nɛ̀ </a:t>
            </a:r>
            <a:r>
              <a:rPr b="1" lang="en-US" sz="1800" spc="-1" strike="noStrike">
                <a:solidFill>
                  <a:srgbClr val="000000"/>
                </a:solidFill>
                <a:latin typeface="Charis SIL"/>
              </a:rPr>
              <a:t>	</a:t>
            </a:r>
            <a:r>
              <a:rPr b="1" lang="en-US" sz="1800" spc="-1" strike="noStrike">
                <a:solidFill>
                  <a:srgbClr val="000000"/>
                </a:solidFill>
                <a:latin typeface="Charis SIL"/>
              </a:rPr>
              <a:t>gòdé</a:t>
            </a:r>
            <a:r>
              <a:rPr b="1" lang="en-US" sz="1800" spc="-1" strike="noStrike">
                <a:solidFill>
                  <a:srgbClr val="000000"/>
                </a:solidFill>
                <a:latin typeface="Charis SIL"/>
              </a:rPr>
              <a:t>	</a:t>
            </a:r>
            <a:r>
              <a:rPr b="1" lang="en-US" sz="1800" spc="-1" strike="noStrike">
                <a:solidFill>
                  <a:srgbClr val="000000"/>
                </a:solidFill>
                <a:latin typeface="Charis SIL"/>
              </a:rPr>
              <a:t>òm</a:t>
            </a:r>
            <a:r>
              <a:rPr b="1" lang="en-US" sz="1800" spc="-1" strike="noStrike">
                <a:solidFill>
                  <a:srgbClr val="000000"/>
                </a:solidFill>
                <a:latin typeface="Charis SIL"/>
              </a:rPr>
              <a:t>	</a:t>
            </a:r>
            <a:r>
              <a:rPr b="1" lang="en-US" sz="1800" spc="-1" strike="noStrike" u="sng">
                <a:solidFill>
                  <a:srgbClr val="000000"/>
                </a:solidFill>
                <a:uFillTx/>
                <a:latin typeface="Charis SIL"/>
              </a:rPr>
              <a:t>cìnɔ</a:t>
            </a:r>
            <a:r>
              <a:rPr b="1" lang="en-US" sz="1800" spc="-1" strike="noStrike" u="sng">
                <a:solidFill>
                  <a:srgbClr val="000000"/>
                </a:solidFill>
                <a:uFillTx/>
                <a:latin typeface="Charis SIL"/>
              </a:rPr>
              <a:t>	</a:t>
            </a:r>
            <a:r>
              <a:rPr b="1" lang="en-US" sz="1800" spc="-1" strike="noStrike" u="sng">
                <a:solidFill>
                  <a:srgbClr val="000000"/>
                </a:solidFill>
                <a:uFillTx/>
                <a:latin typeface="Charis SIL"/>
              </a:rPr>
              <a:t>	</a:t>
            </a:r>
            <a:r>
              <a:rPr b="1" lang="en-US" sz="1800" spc="-1" strike="noStrike" u="sng">
                <a:solidFill>
                  <a:srgbClr val="000000"/>
                </a:solidFill>
                <a:uFillTx/>
                <a:latin typeface="Charis SIL"/>
              </a:rPr>
              <a:t>mèntán</a:t>
            </a:r>
            <a:r>
              <a:rPr b="1" lang="en-US" sz="1800" spc="-1" strike="noStrike" u="sng">
                <a:solidFill>
                  <a:srgbClr val="000000"/>
                </a:solidFill>
                <a:uFillTx/>
                <a:latin typeface="Charis SIL"/>
              </a:rPr>
              <a:t>	</a:t>
            </a:r>
            <a:r>
              <a:rPr b="1" lang="en-US" sz="1800" spc="-1" strike="noStrike" u="sng">
                <a:solidFill>
                  <a:srgbClr val="000000"/>
                </a:solidFill>
                <a:uFillTx/>
                <a:latin typeface="Charis SIL"/>
              </a:rPr>
              <a:t>	</a:t>
            </a:r>
            <a:r>
              <a:rPr b="1" lang="en-US" sz="1800" spc="-1" strike="noStrike" u="sng">
                <a:solidFill>
                  <a:srgbClr val="000000"/>
                </a:solidFill>
                <a:uFillTx/>
                <a:latin typeface="Charis SIL"/>
              </a:rPr>
              <a:t>ŋɔ́nk</a:t>
            </a:r>
            <a:r>
              <a:rPr b="1" lang="en-US" sz="1800" spc="-1" strike="noStrike">
                <a:solidFill>
                  <a:srgbClr val="000000"/>
                </a:solidFill>
                <a:latin typeface="Charis SIL"/>
              </a:rPr>
              <a:t>.</a:t>
            </a:r>
            <a:br/>
            <a:r>
              <a:rPr b="0" i="1" lang="en-US" sz="1800" spc="-1" strike="noStrike" cap="small">
                <a:solidFill>
                  <a:srgbClr val="000000"/>
                </a:solidFill>
                <a:latin typeface="Calibri"/>
              </a:rPr>
              <a:t>	</a:t>
            </a:r>
            <a:r>
              <a:rPr b="0" i="1" lang="en-US" sz="1800" spc="-1" strike="noStrike" cap="small">
                <a:solidFill>
                  <a:srgbClr val="000000"/>
                </a:solidFill>
                <a:latin typeface="Arial"/>
              </a:rPr>
              <a:t>conj</a:t>
            </a:r>
            <a:r>
              <a:rPr b="0" i="1" lang="en-US" sz="1800" spc="-1" strike="noStrike">
                <a:solidFill>
                  <a:srgbClr val="000000"/>
                </a:solidFill>
                <a:latin typeface="Arial"/>
              </a:rPr>
              <a:t>	</a:t>
            </a:r>
            <a:r>
              <a:rPr b="0" i="1" lang="en-US" sz="1800" spc="-1" strike="noStrike">
                <a:solidFill>
                  <a:srgbClr val="000000"/>
                </a:solidFill>
                <a:latin typeface="Arial"/>
              </a:rPr>
              <a:t>see-</a:t>
            </a:r>
            <a:r>
              <a:rPr b="0" i="1" lang="en-US" sz="1800" spc="-1" strike="noStrike" cap="small">
                <a:solidFill>
                  <a:srgbClr val="000000"/>
                </a:solidFill>
                <a:latin typeface="Arial"/>
              </a:rPr>
              <a:t>3s</a:t>
            </a:r>
            <a:r>
              <a:rPr b="0" i="1" lang="en-US" sz="1800" spc="-1" strike="noStrike">
                <a:solidFill>
                  <a:srgbClr val="000000"/>
                </a:solidFill>
                <a:latin typeface="Arial"/>
              </a:rPr>
              <a:t>	</a:t>
            </a:r>
            <a:r>
              <a:rPr b="0" i="1" lang="en-US" sz="1800" spc="-1" strike="noStrike">
                <a:solidFill>
                  <a:srgbClr val="000000"/>
                </a:solidFill>
                <a:latin typeface="Arial"/>
              </a:rPr>
              <a:t>house</a:t>
            </a:r>
            <a:r>
              <a:rPr b="0" i="1" lang="en-US" sz="1800" spc="-1" strike="noStrike">
                <a:solidFill>
                  <a:srgbClr val="000000"/>
                </a:solidFill>
                <a:latin typeface="Arial"/>
              </a:rPr>
              <a:t>	</a:t>
            </a:r>
            <a:r>
              <a:rPr b="0" i="1" lang="en-US" sz="1800" spc="-1" strike="noStrike">
                <a:solidFill>
                  <a:srgbClr val="000000"/>
                </a:solidFill>
                <a:latin typeface="Arial"/>
              </a:rPr>
              <a:t>one</a:t>
            </a:r>
            <a:r>
              <a:rPr b="0" i="1" lang="en-US" sz="1800" spc="-1" strike="noStrike">
                <a:solidFill>
                  <a:srgbClr val="000000"/>
                </a:solidFill>
                <a:latin typeface="Arial"/>
              </a:rPr>
              <a:t>	</a:t>
            </a:r>
            <a:r>
              <a:rPr b="0" i="1" lang="en-US" sz="1800" spc="-1" strike="noStrike" cap="small">
                <a:solidFill>
                  <a:srgbClr val="000000"/>
                </a:solidFill>
                <a:latin typeface="Arial"/>
              </a:rPr>
              <a:t>rel</a:t>
            </a:r>
            <a:r>
              <a:rPr b="0" i="1" lang="en-US" sz="1800" spc="-1" strike="noStrike">
                <a:solidFill>
                  <a:srgbClr val="000000"/>
                </a:solidFill>
                <a:latin typeface="Arial"/>
              </a:rPr>
              <a:t>	</a:t>
            </a:r>
            <a:r>
              <a:rPr b="0" i="1" lang="en-US" sz="1800" spc="-1" strike="noStrike">
                <a:solidFill>
                  <a:srgbClr val="000000"/>
                </a:solidFill>
                <a:latin typeface="Arial"/>
              </a:rPr>
              <a:t>	</a:t>
            </a:r>
            <a:r>
              <a:rPr b="0" i="1" lang="en-US" sz="1800" spc="-1" strike="noStrike">
                <a:solidFill>
                  <a:srgbClr val="000000"/>
                </a:solidFill>
                <a:latin typeface="Arial"/>
              </a:rPr>
              <a:t>good\</a:t>
            </a:r>
            <a:r>
              <a:rPr b="0" i="1" lang="en-US" sz="1800" spc="-1" strike="noStrike" cap="small">
                <a:solidFill>
                  <a:srgbClr val="000000"/>
                </a:solidFill>
                <a:latin typeface="Arial"/>
              </a:rPr>
              <a:t>3s</a:t>
            </a:r>
            <a:r>
              <a:rPr b="0" i="1" lang="en-US" sz="1800" spc="-1" strike="noStrike" cap="small">
                <a:solidFill>
                  <a:srgbClr val="000000"/>
                </a:solidFill>
                <a:latin typeface="Arial"/>
              </a:rPr>
              <a:t>	</a:t>
            </a:r>
            <a:r>
              <a:rPr b="0" i="1" lang="en-US" sz="1800" spc="-1" strike="noStrike" cap="small">
                <a:solidFill>
                  <a:srgbClr val="000000"/>
                </a:solidFill>
                <a:latin typeface="Arial"/>
              </a:rPr>
              <a:t>	</a:t>
            </a:r>
            <a:r>
              <a:rPr b="0" i="1" lang="en-US" sz="1800" spc="-1" strike="noStrike" cap="small">
                <a:solidFill>
                  <a:srgbClr val="000000"/>
                </a:solidFill>
                <a:latin typeface="Arial"/>
              </a:rPr>
              <a:t>sub</a:t>
            </a:r>
            <a:br/>
            <a:r>
              <a:rPr b="0" i="1" lang="en-US" sz="1800" spc="-1" strike="noStrike">
                <a:solidFill>
                  <a:srgbClr val="000000"/>
                </a:solidFill>
                <a:latin typeface="Arial"/>
              </a:rPr>
              <a:t>	</a:t>
            </a:r>
            <a:r>
              <a:rPr b="0" i="1" lang="en-US" sz="1800" spc="-1" strike="noStrike">
                <a:solidFill>
                  <a:srgbClr val="000000"/>
                </a:solidFill>
                <a:latin typeface="Arial"/>
              </a:rPr>
              <a:t>She saw a good house.</a:t>
            </a:r>
            <a:endParaRPr b="0" lang="en-US" sz="1800" spc="-1" strike="noStrike">
              <a:latin typeface="Arial"/>
            </a:endParaRPr>
          </a:p>
          <a:p>
            <a:pPr marL="514440" indent="-170640">
              <a:lnSpc>
                <a:spcPct val="90000"/>
              </a:lnSpc>
              <a:spcBef>
                <a:spcPts val="374"/>
              </a:spcBef>
              <a:tabLst>
                <a:tab algn="l" pos="0"/>
              </a:tabLst>
            </a:pP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childTnLst>
                  <p:par>
                    <p:cTn id="43" fill="hold">
                      <p:stCondLst>
                        <p:cond delay="indefinite"/>
                      </p:stCondLst>
                      <p:childTnLst>
                        <p:par>
                          <p:cTn id="44" fill="hold">
                            <p:stCondLst>
                              <p:cond delay="0"/>
                            </p:stCondLst>
                            <p:childTnLst>
                              <p:par>
                                <p:cTn id="45" nodeType="clickEffect" fill="hold" presetClass="entr" presetID="1">
                                  <p:stCondLst>
                                    <p:cond delay="0"/>
                                  </p:stCondLst>
                                  <p:childTnLst>
                                    <p:set>
                                      <p:cBhvr>
                                        <p:cTn id="4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nodeType="clickEffect" fill="hold" presetClass="entr" presetID="1">
                                  <p:stCondLst>
                                    <p:cond delay="0"/>
                                  </p:stCondLst>
                                  <p:childTnLst>
                                    <p:set>
                                      <p:cBhvr>
                                        <p:cTn id="5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nodeType="clickEffect" fill="hold" presetClass="entr" presetID="1">
                                  <p:stCondLst>
                                    <p:cond delay="0"/>
                                  </p:stCondLst>
                                  <p:childTnLst>
                                    <p:set>
                                      <p:cBhvr>
                                        <p:cTn id="54" dur="1" fill="hold">
                                          <p:stCondLst>
                                            <p:cond delay="0"/>
                                          </p:stCondLst>
                                        </p:cTn>
                                        <p:tgtEl>
                                          <p:spTgt spid="85">
                                            <p:txEl>
                                              <p:pRg st="2" end="2"/>
                                            </p:txEl>
                                          </p:spTgt>
                                        </p:tgtEl>
                                        <p:attrNameLst>
                                          <p:attrName>style.visibility</p:attrName>
                                        </p:attrNameLst>
                                      </p:cBhvr>
                                      <p:to>
                                        <p:strVal val="visible"/>
                                      </p:to>
                                    </p:set>
                                  </p:childTnLst>
                                </p:cTn>
                              </p:par>
                              <p:par>
                                <p:cTn id="55" nodeType="withEffect" fill="hold" presetClass="entr" presetID="1">
                                  <p:stCondLst>
                                    <p:cond delay="0"/>
                                  </p:stCondLst>
                                  <p:childTnLst>
                                    <p:set>
                                      <p:cBhvr>
                                        <p:cTn id="56"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nodeType="clickEffect" fill="hold" presetClass="entr" presetID="1">
                                  <p:stCondLst>
                                    <p:cond delay="0"/>
                                  </p:stCondLst>
                                  <p:childTnLst>
                                    <p:set>
                                      <p:cBhvr>
                                        <p:cTn id="60"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nodeType="clickEffect" fill="hold" presetClass="entr" presetID="1">
                                  <p:stCondLst>
                                    <p:cond delay="0"/>
                                  </p:stCondLst>
                                  <p:childTnLst>
                                    <p:set>
                                      <p:cBhvr>
                                        <p:cTn id="64" dur="1" fill="hold">
                                          <p:stCondLst>
                                            <p:cond delay="0"/>
                                          </p:stCondLst>
                                        </p:cTn>
                                        <p:tgtEl>
                                          <p:spTgt spid="85">
                                            <p:txEl>
                                              <p:pRg st="5" end="5"/>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nodeType="clickEffect" fill="hold" presetClass="entr" presetID="1">
                                  <p:stCondLst>
                                    <p:cond delay="0"/>
                                  </p:stCondLst>
                                  <p:childTnLst>
                                    <p:set>
                                      <p:cBhvr>
                                        <p:cTn id="68" dur="1" fill="hold">
                                          <p:stCondLst>
                                            <p:cond delay="0"/>
                                          </p:stCondLst>
                                        </p:cTn>
                                        <p:tgtEl>
                                          <p:spTgt spid="85">
                                            <p:txEl>
                                              <p:pRg st="6" end="6"/>
                                            </p:txEl>
                                          </p:spTgt>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nodeType="clickEffect" fill="hold" presetClass="entr" presetID="1">
                                  <p:stCondLst>
                                    <p:cond delay="0"/>
                                  </p:stCondLst>
                                  <p:childTnLst>
                                    <p:set>
                                      <p:cBhvr>
                                        <p:cTn id="72" dur="1" fill="hold">
                                          <p:stCondLst>
                                            <p:cond delay="0"/>
                                          </p:stCondLst>
                                        </p:cTn>
                                        <p:tgtEl>
                                          <p:spTgt spid="85">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86"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Majang infinitives</a:t>
            </a:r>
            <a:endParaRPr b="0" lang="en-US" sz="3300" spc="-1" strike="noStrike">
              <a:latin typeface="Arial"/>
            </a:endParaRPr>
          </a:p>
        </p:txBody>
      </p:sp>
      <p:graphicFrame>
        <p:nvGraphicFramePr>
          <p:cNvPr id="87" name="Table 2"/>
          <p:cNvGraphicFramePr/>
          <p:nvPr/>
        </p:nvGraphicFramePr>
        <p:xfrm>
          <a:off x="628560" y="1359000"/>
          <a:ext cx="4269960" cy="4602960"/>
        </p:xfrm>
        <a:graphic>
          <a:graphicData uri="http://schemas.openxmlformats.org/drawingml/2006/table">
            <a:tbl>
              <a:tblPr/>
              <a:tblGrid>
                <a:gridCol w="1322640"/>
                <a:gridCol w="1197720"/>
                <a:gridCol w="1749960"/>
              </a:tblGrid>
              <a:tr h="417240">
                <a:tc>
                  <a:txBody>
                    <a:bodyPr>
                      <a:noAutofit/>
                    </a:bodyPr>
                    <a:p>
                      <a:pPr>
                        <a:lnSpc>
                          <a:spcPct val="100000"/>
                        </a:lnSpc>
                      </a:pPr>
                      <a:r>
                        <a:rPr b="1" lang="de-DE" sz="1800" spc="-1" strike="noStrike">
                          <a:solidFill>
                            <a:srgbClr val="ffffff"/>
                          </a:solidFill>
                          <a:latin typeface="Calibri"/>
                        </a:rPr>
                        <a:t>English</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noAutofit/>
                    </a:bodyPr>
                    <a:p>
                      <a:pPr>
                        <a:lnSpc>
                          <a:spcPct val="100000"/>
                        </a:lnSpc>
                      </a:pPr>
                      <a:r>
                        <a:rPr b="1" lang="de-DE" sz="1800" spc="-1" strike="noStrike">
                          <a:solidFill>
                            <a:srgbClr val="ffffff"/>
                          </a:solidFill>
                          <a:latin typeface="Calibri"/>
                        </a:rPr>
                        <a:t>3s</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c>
                  <a:txBody>
                    <a:bodyPr>
                      <a:noAutofit/>
                    </a:bodyPr>
                    <a:p>
                      <a:pPr>
                        <a:lnSpc>
                          <a:spcPct val="100000"/>
                        </a:lnSpc>
                      </a:pPr>
                      <a:r>
                        <a:rPr b="1" lang="de-DE" sz="1800" spc="-1" strike="noStrike">
                          <a:solidFill>
                            <a:srgbClr val="ffffff"/>
                          </a:solidFill>
                          <a:latin typeface="Calibri"/>
                        </a:rPr>
                        <a:t>Infinitive</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38160">
                      <a:solidFill>
                        <a:srgbClr val="ffffff"/>
                      </a:solidFill>
                    </a:lnB>
                    <a:solidFill>
                      <a:srgbClr val="4472c4"/>
                    </a:solidFill>
                  </a:tcPr>
                </a:tc>
              </a:tr>
              <a:tr h="465120">
                <a:tc>
                  <a:txBody>
                    <a:bodyPr>
                      <a:noAutofit/>
                    </a:bodyPr>
                    <a:p>
                      <a:pPr>
                        <a:lnSpc>
                          <a:spcPct val="100000"/>
                        </a:lnSpc>
                      </a:pPr>
                      <a:r>
                        <a:rPr b="0" lang="de-DE" sz="1800" spc="-1" strike="noStrike">
                          <a:solidFill>
                            <a:srgbClr val="000000"/>
                          </a:solidFill>
                          <a:latin typeface="Calibri"/>
                        </a:rPr>
                        <a:t>wash</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àːdìŋ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áːdíː</a:t>
                      </a:r>
                      <a:r>
                        <a:rPr b="0" lang="vi-VN" sz="1800" spc="-1" strike="noStrike" baseline="14000000">
                          <a:solidFill>
                            <a:srgbClr val="000000"/>
                          </a:solidFill>
                          <a:latin typeface="Charis SIL"/>
                          <a:ea typeface="Charis SIL"/>
                        </a:rPr>
                        <a:t>L</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r>
              <a:tr h="465120">
                <a:tc>
                  <a:txBody>
                    <a:bodyPr>
                      <a:noAutofit/>
                    </a:bodyPr>
                    <a:p>
                      <a:pPr>
                        <a:lnSpc>
                          <a:spcPct val="100000"/>
                        </a:lnSpc>
                      </a:pPr>
                      <a:r>
                        <a:rPr b="0" lang="de-DE" sz="1800" spc="-1" strike="noStrike">
                          <a:solidFill>
                            <a:srgbClr val="000000"/>
                          </a:solidFill>
                          <a:latin typeface="Calibri"/>
                        </a:rPr>
                        <a:t>be ripe</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àːɗíːkîŋ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àːɗìːkàː</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r>
              <a:tr h="465120">
                <a:tc>
                  <a:txBody>
                    <a:bodyPr>
                      <a:noAutofit/>
                    </a:bodyPr>
                    <a:p>
                      <a:pPr>
                        <a:lnSpc>
                          <a:spcPct val="100000"/>
                        </a:lnSpc>
                      </a:pPr>
                      <a:r>
                        <a:rPr b="0" lang="de-DE" sz="1800" spc="-1" strike="noStrike">
                          <a:solidFill>
                            <a:srgbClr val="000000"/>
                          </a:solidFill>
                          <a:latin typeface="Calibri"/>
                        </a:rPr>
                        <a:t>be slow</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àːjɛ́ŋ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àːjkàː</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r>
              <a:tr h="465120">
                <a:tc>
                  <a:txBody>
                    <a:bodyPr>
                      <a:noAutofit/>
                    </a:bodyPr>
                    <a:p>
                      <a:pPr>
                        <a:lnSpc>
                          <a:spcPct val="100000"/>
                        </a:lnSpc>
                      </a:pPr>
                      <a:r>
                        <a:rPr b="0" lang="de-DE" sz="1800" spc="-1" strike="noStrike">
                          <a:solidFill>
                            <a:srgbClr val="000000"/>
                          </a:solidFill>
                          <a:latin typeface="Calibri"/>
                        </a:rPr>
                        <a:t>bring up</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àːwójŋ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áːwójɔ́n</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r>
              <a:tr h="465120">
                <a:tc>
                  <a:txBody>
                    <a:bodyPr>
                      <a:noAutofit/>
                    </a:bodyPr>
                    <a:p>
                      <a:pPr>
                        <a:lnSpc>
                          <a:spcPct val="100000"/>
                        </a:lnSpc>
                      </a:pPr>
                      <a:r>
                        <a:rPr b="0" lang="de-DE" sz="1800" spc="-1" strike="noStrike">
                          <a:solidFill>
                            <a:srgbClr val="000000"/>
                          </a:solidFill>
                          <a:latin typeface="Calibri"/>
                        </a:rPr>
                        <a:t>yawn</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àːmɛ́ŋ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àːmɛ̀ːt</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r>
              <a:tr h="465120">
                <a:tc>
                  <a:txBody>
                    <a:bodyPr>
                      <a:noAutofit/>
                    </a:bodyPr>
                    <a:p>
                      <a:pPr>
                        <a:lnSpc>
                          <a:spcPct val="100000"/>
                        </a:lnSpc>
                      </a:pPr>
                      <a:r>
                        <a:rPr b="0" lang="de-DE" sz="1800" spc="-1" strike="noStrike">
                          <a:solidFill>
                            <a:srgbClr val="000000"/>
                          </a:solidFill>
                          <a:latin typeface="Calibri"/>
                        </a:rPr>
                        <a:t>steal</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àgàlíŋ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àgàlìːt</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r>
              <a:tr h="465120">
                <a:tc>
                  <a:txBody>
                    <a:bodyPr>
                      <a:noAutofit/>
                    </a:bodyPr>
                    <a:p>
                      <a:pPr>
                        <a:lnSpc>
                          <a:spcPct val="100000"/>
                        </a:lnSpc>
                      </a:pPr>
                      <a:r>
                        <a:rPr b="0" lang="de-DE" sz="1800" spc="-1" strike="noStrike">
                          <a:solidFill>
                            <a:srgbClr val="000000"/>
                          </a:solidFill>
                          <a:latin typeface="Calibri"/>
                        </a:rPr>
                        <a:t>be wide</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en-US" sz="1800" spc="-1" strike="noStrike">
                          <a:solidFill>
                            <a:srgbClr val="000000"/>
                          </a:solidFill>
                          <a:latin typeface="Charis SIL"/>
                          <a:ea typeface="Charis SIL"/>
                        </a:rPr>
                        <a:t>bakaːɲiŋ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bàkáɲkàː</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r>
              <a:tr h="465120">
                <a:tc>
                  <a:txBody>
                    <a:bodyPr>
                      <a:noAutofit/>
                    </a:bodyPr>
                    <a:p>
                      <a:pPr>
                        <a:lnSpc>
                          <a:spcPct val="100000"/>
                        </a:lnSpc>
                      </a:pPr>
                      <a:r>
                        <a:rPr b="0" lang="de-DE" sz="1800" spc="-1" strike="noStrike">
                          <a:solidFill>
                            <a:srgbClr val="000000"/>
                          </a:solidFill>
                          <a:latin typeface="Calibri"/>
                        </a:rPr>
                        <a:t>be cheap</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en-US" sz="1800" spc="-1" strike="noStrike">
                          <a:solidFill>
                            <a:srgbClr val="000000"/>
                          </a:solidFill>
                          <a:latin typeface="Charis SIL"/>
                          <a:ea typeface="Charis SIL"/>
                        </a:rPr>
                        <a:t>balaːŋ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c>
                  <a:txBody>
                    <a:bodyPr>
                      <a:noAutofit/>
                    </a:bodyPr>
                    <a:p>
                      <a:pPr>
                        <a:lnSpc>
                          <a:spcPct val="100000"/>
                        </a:lnSpc>
                      </a:pPr>
                      <a:r>
                        <a:rPr b="0" lang="vi-VN" sz="1800" spc="-1" strike="noStrike">
                          <a:solidFill>
                            <a:srgbClr val="000000"/>
                          </a:solidFill>
                          <a:latin typeface="Charis SIL"/>
                          <a:ea typeface="Charis SIL"/>
                        </a:rPr>
                        <a:t>bàlàːkàː</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e8ebf4"/>
                    </a:solidFill>
                  </a:tcPr>
                </a:tc>
              </a:tr>
              <a:tr h="465120">
                <a:tc>
                  <a:txBody>
                    <a:bodyPr>
                      <a:noAutofit/>
                    </a:bodyPr>
                    <a:p>
                      <a:pPr>
                        <a:lnSpc>
                          <a:spcPct val="100000"/>
                        </a:lnSpc>
                      </a:pPr>
                      <a:r>
                        <a:rPr b="0" lang="de-DE" sz="1800" spc="-1" strike="noStrike">
                          <a:solidFill>
                            <a:srgbClr val="000000"/>
                          </a:solidFill>
                          <a:latin typeface="Calibri"/>
                        </a:rPr>
                        <a:t>groan</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bàndúrŋ</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c>
                  <a:txBody>
                    <a:bodyPr>
                      <a:noAutofit/>
                    </a:bodyPr>
                    <a:p>
                      <a:pPr>
                        <a:lnSpc>
                          <a:spcPct val="100000"/>
                        </a:lnSpc>
                      </a:pPr>
                      <a:r>
                        <a:rPr b="0" lang="vi-VN" sz="1800" spc="-1" strike="noStrike">
                          <a:solidFill>
                            <a:srgbClr val="000000"/>
                          </a:solidFill>
                          <a:latin typeface="Charis SIL"/>
                          <a:ea typeface="Charis SIL"/>
                        </a:rPr>
                        <a:t>bándúrɔ́n</a:t>
                      </a:r>
                      <a:endParaRPr b="0" lang="en-US" sz="1800" spc="-1" strike="noStrike">
                        <a:latin typeface="Arial"/>
                      </a:endParaRPr>
                    </a:p>
                  </a:txBody>
                  <a:tcPr marL="91440" marR="91440">
                    <a:lnL w="12240">
                      <a:solidFill>
                        <a:srgbClr val="ffffff"/>
                      </a:solidFill>
                    </a:lnL>
                    <a:lnR w="12240">
                      <a:solidFill>
                        <a:srgbClr val="ffffff"/>
                      </a:solidFill>
                    </a:lnR>
                    <a:lnT w="12240">
                      <a:solidFill>
                        <a:srgbClr val="ffffff"/>
                      </a:solidFill>
                    </a:lnT>
                    <a:lnB w="12240">
                      <a:solidFill>
                        <a:srgbClr val="ffffff"/>
                      </a:solidFill>
                    </a:lnB>
                    <a:solidFill>
                      <a:srgbClr val="cfd5e9"/>
                    </a:solidFill>
                  </a:tcPr>
                </a:tc>
              </a:tr>
            </a:tbl>
          </a:graphicData>
        </a:graphic>
      </p:graphicFrame>
      <p:sp>
        <p:nvSpPr>
          <p:cNvPr id="88" name="CustomShape 3"/>
          <p:cNvSpPr/>
          <p:nvPr/>
        </p:nvSpPr>
        <p:spPr>
          <a:xfrm>
            <a:off x="5343840" y="1115640"/>
            <a:ext cx="3170880" cy="4781880"/>
          </a:xfrm>
          <a:prstGeom prst="rect">
            <a:avLst/>
          </a:prstGeom>
          <a:noFill/>
          <a:ln>
            <a:noFill/>
          </a:ln>
        </p:spPr>
        <p:style>
          <a:lnRef idx="0"/>
          <a:fillRef idx="0"/>
          <a:effectRef idx="0"/>
          <a:fontRef idx="minor"/>
        </p:style>
        <p:txBody>
          <a:bodyPr lIns="90000" rIns="90000" tIns="45000" bIns="45000">
            <a:spAutoFit/>
          </a:bodyPr>
          <a:p>
            <a:pPr marL="227160" indent="-226440">
              <a:lnSpc>
                <a:spcPct val="100000"/>
              </a:lnSpc>
              <a:buClr>
                <a:srgbClr val="000000"/>
              </a:buClr>
              <a:buFont typeface="Arial"/>
              <a:buChar char="•"/>
            </a:pPr>
            <a:r>
              <a:rPr b="0" lang="en-US" sz="2200" spc="-1" strike="noStrike">
                <a:solidFill>
                  <a:srgbClr val="000000"/>
                </a:solidFill>
                <a:latin typeface="Calibri"/>
                <a:ea typeface="DejaVu Sans"/>
              </a:rPr>
              <a:t>Six different classes of verbs regarding infinitive formation</a:t>
            </a:r>
            <a:endParaRPr b="0" lang="en-US" sz="2200" spc="-1" strike="noStrike">
              <a:latin typeface="Arial"/>
            </a:endParaRPr>
          </a:p>
          <a:p>
            <a:pPr marL="227160" indent="-226440">
              <a:lnSpc>
                <a:spcPct val="100000"/>
              </a:lnSpc>
              <a:buClr>
                <a:srgbClr val="000000"/>
              </a:buClr>
              <a:buFont typeface="Arial"/>
              <a:buChar char="•"/>
            </a:pPr>
            <a:r>
              <a:rPr b="0" lang="en-US" sz="2200" spc="-1" strike="noStrike">
                <a:solidFill>
                  <a:srgbClr val="000000"/>
                </a:solidFill>
                <a:latin typeface="Calibri"/>
                <a:ea typeface="DejaVu Sans"/>
              </a:rPr>
              <a:t>Loosely based on stem vowel and tone pattern, with lots of idiosyncrasies</a:t>
            </a:r>
            <a:endParaRPr b="0" lang="en-US" sz="2200" spc="-1" strike="noStrike">
              <a:latin typeface="Arial"/>
            </a:endParaRPr>
          </a:p>
          <a:p>
            <a:pPr marL="227160" indent="-226440">
              <a:lnSpc>
                <a:spcPct val="100000"/>
              </a:lnSpc>
              <a:buClr>
                <a:srgbClr val="000000"/>
              </a:buClr>
              <a:buFont typeface="Arial"/>
              <a:buChar char="•"/>
            </a:pPr>
            <a:r>
              <a:rPr b="0" lang="en-US" sz="2200" spc="-1" strike="noStrike">
                <a:solidFill>
                  <a:srgbClr val="000000"/>
                </a:solidFill>
                <a:latin typeface="Calibri"/>
                <a:ea typeface="DejaVu Sans"/>
              </a:rPr>
              <a:t>Every instance of infinitive with </a:t>
            </a:r>
            <a:r>
              <a:rPr b="1" lang="en-US" sz="2200" spc="-1" strike="noStrike">
                <a:solidFill>
                  <a:srgbClr val="000000"/>
                </a:solidFill>
                <a:latin typeface="Charis SIL"/>
                <a:ea typeface="DejaVu Sans"/>
              </a:rPr>
              <a:t>-kàː</a:t>
            </a:r>
            <a:r>
              <a:rPr b="0" lang="en-US" sz="2200" spc="-1" strike="noStrike">
                <a:solidFill>
                  <a:srgbClr val="000000"/>
                </a:solidFill>
                <a:latin typeface="Calibri"/>
                <a:ea typeface="DejaVu Sans"/>
              </a:rPr>
              <a:t> fits semantically into the stative-verb category</a:t>
            </a:r>
            <a:endParaRPr b="0" lang="en-US" sz="2200" spc="-1" strike="noStrike">
              <a:latin typeface="Arial"/>
            </a:endParaRPr>
          </a:p>
          <a:p>
            <a:pPr marL="227160" indent="-226440">
              <a:lnSpc>
                <a:spcPct val="100000"/>
              </a:lnSpc>
              <a:buClr>
                <a:srgbClr val="000000"/>
              </a:buClr>
              <a:buFont typeface="Arial"/>
              <a:buChar char="•"/>
            </a:pPr>
            <a:r>
              <a:rPr b="0" lang="en-US" sz="2200" spc="-1" strike="noStrike">
                <a:solidFill>
                  <a:srgbClr val="000000"/>
                </a:solidFill>
                <a:latin typeface="Calibri"/>
                <a:ea typeface="DejaVu Sans"/>
              </a:rPr>
              <a:t>Only exception: </a:t>
            </a:r>
            <a:r>
              <a:rPr b="1" lang="en-US" sz="2200" spc="-1" strike="noStrike">
                <a:solidFill>
                  <a:srgbClr val="000000"/>
                </a:solidFill>
                <a:latin typeface="Charis SIL"/>
                <a:ea typeface="DejaVu Sans"/>
              </a:rPr>
              <a:t>làk</a:t>
            </a:r>
            <a:r>
              <a:rPr b="0" lang="en-US" sz="2200" spc="-1" strike="noStrike">
                <a:solidFill>
                  <a:srgbClr val="000000"/>
                </a:solidFill>
                <a:latin typeface="Calibri"/>
                <a:ea typeface="DejaVu Sans"/>
              </a:rPr>
              <a:t> ‘have’ </a:t>
            </a:r>
            <a:endParaRPr b="0" lang="en-US" sz="2200" spc="-1" strike="noStrike">
              <a:latin typeface="Arial"/>
            </a:endParaRPr>
          </a:p>
          <a:p>
            <a:pPr>
              <a:lnSpc>
                <a:spcPct val="100000"/>
              </a:lnSpc>
            </a:pPr>
            <a:endParaRPr b="0" lang="en-US" sz="2200" spc="-1" strike="noStrike">
              <a:latin typeface="Arial"/>
            </a:endParaRPr>
          </a:p>
        </p:txBody>
      </p:sp>
    </p:spTree>
  </p:cSld>
  <mc:AlternateContent>
    <mc:Choice Requires="p14">
      <p:transition spd="slow" p14:dur="2000"/>
    </mc:Choice>
    <mc:Fallback>
      <p:transition spd="slow"/>
    </mc:Fallback>
  </mc:AlternateContent>
  <p:timing>
    <p:tnLst>
      <p:par>
        <p:cTn id="73" dur="indefinite" restart="never" nodeType="tmRoot">
          <p:childTnLst>
            <p:seq>
              <p:cTn id="74" dur="indefinite" nodeType="mainSeq">
                <p:childTnLst>
                  <p:par>
                    <p:cTn id="75" fill="hold">
                      <p:stCondLst>
                        <p:cond delay="indefinite"/>
                      </p:stCondLst>
                      <p:childTnLst>
                        <p:par>
                          <p:cTn id="76" fill="hold">
                            <p:stCondLst>
                              <p:cond delay="0"/>
                            </p:stCondLst>
                            <p:childTnLst>
                              <p:par>
                                <p:cTn id="77" nodeType="clickEffect" fill="hold" presetClass="entr" presetID="1">
                                  <p:stCondLst>
                                    <p:cond delay="0"/>
                                  </p:stCondLst>
                                  <p:childTnLst>
                                    <p:set>
                                      <p:cBhvr>
                                        <p:cTn id="78" dur="1" fill="hold">
                                          <p:stCondLst>
                                            <p:cond delay="0"/>
                                          </p:stCondLst>
                                        </p:cTn>
                                        <p:tgtEl>
                                          <p:spTgt spid="88">
                                            <p:txEl>
                                              <p:pRg st="0" end="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nodeType="clickEffect" fill="hold" presetClass="entr" presetID="1">
                                  <p:stCondLst>
                                    <p:cond delay="0"/>
                                  </p:stCondLst>
                                  <p:childTnLst>
                                    <p:set>
                                      <p:cBhvr>
                                        <p:cTn id="82" dur="1" fill="hold">
                                          <p:stCondLst>
                                            <p:cond delay="0"/>
                                          </p:stCondLst>
                                        </p:cTn>
                                        <p:tgtEl>
                                          <p:spTgt spid="88">
                                            <p:txEl>
                                              <p:pRg st="1" end="1"/>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nodeType="clickEffect" fill="hold" presetClass="entr" presetID="1">
                                  <p:stCondLst>
                                    <p:cond delay="0"/>
                                  </p:stCondLst>
                                  <p:childTnLst>
                                    <p:set>
                                      <p:cBhvr>
                                        <p:cTn id="86" dur="1" fill="hold">
                                          <p:stCondLst>
                                            <p:cond delay="0"/>
                                          </p:stCondLst>
                                        </p:cTn>
                                        <p:tgtEl>
                                          <p:spTgt spid="88">
                                            <p:txEl>
                                              <p:pRg st="2" end="2"/>
                                            </p:txEl>
                                          </p:spTgt>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nodeType="clickEffect" fill="hold" presetClass="entr" presetID="1">
                                  <p:stCondLst>
                                    <p:cond delay="0"/>
                                  </p:stCondLst>
                                  <p:childTnLst>
                                    <p:set>
                                      <p:cBhvr>
                                        <p:cTn id="90" dur="1" fill="hold">
                                          <p:stCondLst>
                                            <p:cond delay="0"/>
                                          </p:stCondLst>
                                        </p:cTn>
                                        <p:tgtEl>
                                          <p:spTgt spid="88">
                                            <p:txEl>
                                              <p:pRg st="3" end="3"/>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89"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Other peculiarities of stative verbs</a:t>
            </a:r>
            <a:endParaRPr b="0" lang="en-US" sz="3300" spc="-1" strike="noStrike">
              <a:latin typeface="Arial"/>
            </a:endParaRPr>
          </a:p>
        </p:txBody>
      </p:sp>
      <p:sp>
        <p:nvSpPr>
          <p:cNvPr id="90"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Verb inflection class [u] only found among stative verbs</a:t>
            </a:r>
            <a:endParaRPr b="0" lang="en-US" sz="21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The 3p person marker for these 17 verbs is either </a:t>
            </a:r>
            <a:r>
              <a:rPr b="1" lang="en-US" sz="1800" spc="-1" strike="noStrike">
                <a:solidFill>
                  <a:srgbClr val="000000"/>
                </a:solidFill>
                <a:latin typeface="Charis SIL"/>
              </a:rPr>
              <a:t>-tù, -ɗù or -ɟù</a:t>
            </a:r>
            <a:r>
              <a:rPr b="0" lang="en-US" sz="1800" spc="-1" strike="noStrike">
                <a:solidFill>
                  <a:srgbClr val="000000"/>
                </a:solidFill>
                <a:latin typeface="Arial"/>
              </a:rPr>
              <a:t>. These are not found with any other verb in the language, except </a:t>
            </a:r>
            <a:r>
              <a:rPr b="1" lang="en-US" sz="1800" spc="-1" strike="noStrike">
                <a:solidFill>
                  <a:srgbClr val="000000"/>
                </a:solidFill>
                <a:latin typeface="Charis SIL"/>
              </a:rPr>
              <a:t>làk</a:t>
            </a:r>
            <a:r>
              <a:rPr b="0" lang="en-US" sz="1800" spc="-1" strike="noStrike">
                <a:solidFill>
                  <a:srgbClr val="000000"/>
                </a:solidFill>
                <a:latin typeface="Arial"/>
              </a:rPr>
              <a:t>.</a:t>
            </a:r>
            <a:endParaRPr b="0" lang="en-US" sz="18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Stative verbs in other inflection classes:</a:t>
            </a:r>
            <a:endParaRPr b="0" lang="en-US" sz="21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Of the 55 stative verbs encountered, about two thirds belong to the [a] class of verbs, with various idiosyncracies.</a:t>
            </a:r>
            <a:endParaRPr b="0" lang="en-US" sz="18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There is exactly only one [ɛ] class verb, and no [i] class verb whatsoever. Both classes are very regular and also very frequent among other verbs.</a:t>
            </a:r>
            <a:endParaRPr b="0" lang="en-US" sz="1800" spc="-1" strike="noStrike">
              <a:latin typeface="Arial"/>
            </a:endParaRPr>
          </a:p>
        </p:txBody>
      </p:sp>
    </p:spTree>
  </p:cSld>
  <mc:AlternateContent>
    <mc:Choice Requires="p14">
      <p:transition spd="slow" p14:dur="2000"/>
    </mc:Choice>
    <mc:Fallback>
      <p:transition spd="slow"/>
    </mc:Fallback>
  </mc:AlternateContent>
  <p:timing>
    <p:tnLst>
      <p:par>
        <p:cTn id="91" dur="indefinite" restart="never" nodeType="tmRoot">
          <p:childTnLst>
            <p:seq>
              <p:cTn id="92" dur="indefinite" nodeType="mainSeq">
                <p:childTnLst>
                  <p:par>
                    <p:cTn id="93" fill="hold">
                      <p:stCondLst>
                        <p:cond delay="indefinite"/>
                      </p:stCondLst>
                      <p:childTnLst>
                        <p:par>
                          <p:cTn id="94" fill="hold">
                            <p:stCondLst>
                              <p:cond delay="0"/>
                            </p:stCondLst>
                            <p:childTnLst>
                              <p:par>
                                <p:cTn id="95" nodeType="clickEffect" fill="hold" presetClass="entr" presetID="1">
                                  <p:stCondLst>
                                    <p:cond delay="0"/>
                                  </p:stCondLst>
                                  <p:childTnLst>
                                    <p:set>
                                      <p:cBhvr>
                                        <p:cTn id="96" dur="1" fill="hold">
                                          <p:stCondLst>
                                            <p:cond delay="0"/>
                                          </p:stCondLst>
                                        </p:cTn>
                                        <p:tgtEl>
                                          <p:spTgt spid="90">
                                            <p:txEl>
                                              <p:pRg st="0" end="0"/>
                                            </p:txEl>
                                          </p:spTgt>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nodeType="clickEffect" fill="hold" presetClass="entr" presetID="1">
                                  <p:stCondLst>
                                    <p:cond delay="0"/>
                                  </p:stCondLst>
                                  <p:childTnLst>
                                    <p:set>
                                      <p:cBhvr>
                                        <p:cTn id="100" dur="1" fill="hold">
                                          <p:stCondLst>
                                            <p:cond delay="0"/>
                                          </p:stCondLst>
                                        </p:cTn>
                                        <p:tgtEl>
                                          <p:spTgt spid="90">
                                            <p:txEl>
                                              <p:pRg st="1" end="1"/>
                                            </p:txEl>
                                          </p:spTgt>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nodeType="clickEffect" fill="hold" presetClass="entr" presetID="1">
                                  <p:stCondLst>
                                    <p:cond delay="0"/>
                                  </p:stCondLst>
                                  <p:childTnLst>
                                    <p:set>
                                      <p:cBhvr>
                                        <p:cTn id="104" dur="1" fill="hold">
                                          <p:stCondLst>
                                            <p:cond delay="0"/>
                                          </p:stCondLst>
                                        </p:cTn>
                                        <p:tgtEl>
                                          <p:spTgt spid="90">
                                            <p:txEl>
                                              <p:pRg st="2" end="2"/>
                                            </p:txEl>
                                          </p:spTgt>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nodeType="clickEffect" fill="hold" presetClass="entr" presetID="1">
                                  <p:stCondLst>
                                    <p:cond delay="0"/>
                                  </p:stCondLst>
                                  <p:childTnLst>
                                    <p:set>
                                      <p:cBhvr>
                                        <p:cTn id="108" dur="1" fill="hold">
                                          <p:stCondLst>
                                            <p:cond delay="0"/>
                                          </p:stCondLst>
                                        </p:cTn>
                                        <p:tgtEl>
                                          <p:spTgt spid="90">
                                            <p:txEl>
                                              <p:pRg st="3" end="3"/>
                                            </p:txEl>
                                          </p:spTgt>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nodeType="clickEffect" fill="hold" presetClass="entr" presetID="1">
                                  <p:stCondLst>
                                    <p:cond delay="0"/>
                                  </p:stCondLst>
                                  <p:childTnLst>
                                    <p:set>
                                      <p:cBhvr>
                                        <p:cTn id="112" dur="1" fill="hold">
                                          <p:stCondLst>
                                            <p:cond delay="0"/>
                                          </p:stCondLst>
                                        </p:cTn>
                                        <p:tgtEl>
                                          <p:spTgt spid="90">
                                            <p:txEl>
                                              <p:pRg st="4" end="4"/>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91"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Stative verbs or adjectives?</a:t>
            </a:r>
            <a:endParaRPr b="0" lang="en-US" sz="3300" spc="-1" strike="noStrike">
              <a:latin typeface="Arial"/>
            </a:endParaRPr>
          </a:p>
        </p:txBody>
      </p:sp>
      <p:sp>
        <p:nvSpPr>
          <p:cNvPr id="92"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Duck test: Majang qualifiers look like verbs, and are used like verbs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The cumbersome relativization for attributive use certainly speaks against their classification as adjectives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As does the fact that there is no morphological way to form comparatives</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But Majang qualifiers are easily singled out as a morpho-syntactic category fulfilling the role of property-concept words – traditionally called adjectives</a:t>
            </a:r>
            <a:endParaRPr b="0" lang="en-US" sz="2100" spc="-1" strike="noStrike">
              <a:latin typeface="Arial"/>
            </a:endParaRPr>
          </a:p>
          <a:p>
            <a:pPr lvl="1" marL="514440" indent="-170640">
              <a:lnSpc>
                <a:spcPct val="90000"/>
              </a:lnSpc>
              <a:spcBef>
                <a:spcPts val="374"/>
              </a:spcBef>
              <a:buClr>
                <a:srgbClr val="000000"/>
              </a:buClr>
              <a:buFont typeface="Arial"/>
              <a:buChar char="•"/>
            </a:pPr>
            <a:r>
              <a:rPr b="1" lang="en-US" sz="1800" spc="-1" strike="noStrike">
                <a:solidFill>
                  <a:srgbClr val="000000"/>
                </a:solidFill>
                <a:latin typeface="Charis SIL"/>
                <a:ea typeface="Charis SIL"/>
              </a:rPr>
              <a:t>ɓóːɗôrŋ</a:t>
            </a:r>
            <a:r>
              <a:rPr b="0" lang="en-US" sz="1800" spc="-1" strike="noStrike">
                <a:solidFill>
                  <a:srgbClr val="000000"/>
                </a:solidFill>
                <a:latin typeface="Charis SIL"/>
                <a:ea typeface="Charis SIL"/>
              </a:rPr>
              <a:t> </a:t>
            </a:r>
            <a:r>
              <a:rPr b="0" lang="en-US" sz="1800" spc="-1" strike="noStrike">
                <a:solidFill>
                  <a:srgbClr val="000000"/>
                </a:solidFill>
                <a:latin typeface="Arial"/>
                <a:ea typeface="Charis SIL"/>
              </a:rPr>
              <a:t>inf: </a:t>
            </a:r>
            <a:r>
              <a:rPr b="1" lang="en-US" sz="1800" spc="-1" strike="noStrike">
                <a:solidFill>
                  <a:srgbClr val="000000"/>
                </a:solidFill>
                <a:latin typeface="Charis SIL"/>
                <a:ea typeface="Charis SIL"/>
              </a:rPr>
              <a:t>ɓóːɗórɔ́n</a:t>
            </a:r>
            <a:r>
              <a:rPr b="0" lang="en-US" sz="1800" spc="-1" strike="noStrike">
                <a:solidFill>
                  <a:srgbClr val="000000"/>
                </a:solidFill>
                <a:latin typeface="Arial"/>
                <a:ea typeface="Charis SIL"/>
              </a:rPr>
              <a:t> ‘be sated’; </a:t>
            </a:r>
            <a:r>
              <a:rPr b="1" lang="en-US" sz="1800" spc="-1" strike="noStrike">
                <a:solidFill>
                  <a:srgbClr val="000000"/>
                </a:solidFill>
                <a:latin typeface="Charis SIL"/>
                <a:ea typeface="Charis SIL"/>
              </a:rPr>
              <a:t>ɗàːwúŋ</a:t>
            </a:r>
            <a:r>
              <a:rPr b="0" lang="en-US" sz="1800" spc="-1" strike="noStrike">
                <a:solidFill>
                  <a:srgbClr val="000000"/>
                </a:solidFill>
                <a:latin typeface="Arial"/>
                <a:ea typeface="Charis SIL"/>
              </a:rPr>
              <a:t> inf: </a:t>
            </a:r>
            <a:r>
              <a:rPr b="1" lang="en-US" sz="1800" spc="-1" strike="noStrike">
                <a:solidFill>
                  <a:srgbClr val="000000"/>
                </a:solidFill>
                <a:latin typeface="Charis SIL"/>
                <a:ea typeface="Charis SIL"/>
              </a:rPr>
              <a:t>ɗáːwán</a:t>
            </a:r>
            <a:r>
              <a:rPr b="0" lang="en-US" sz="1800" spc="-1" strike="noStrike">
                <a:solidFill>
                  <a:srgbClr val="000000"/>
                </a:solidFill>
                <a:latin typeface="Arial"/>
                <a:ea typeface="Charis SIL"/>
              </a:rPr>
              <a:t> ‘be bright’</a:t>
            </a:r>
            <a:endParaRPr b="0" lang="en-US" sz="18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ea typeface="Charis SIL"/>
              </a:rPr>
              <a:t>Universally, in most languages the duck test would make adjectives look like either nouns or verbs</a:t>
            </a:r>
            <a:endParaRPr b="0" lang="en-US" sz="2100" spc="-1" strike="noStrike">
              <a:latin typeface="Arial"/>
            </a:endParaRPr>
          </a:p>
        </p:txBody>
      </p:sp>
    </p:spTree>
  </p:cSld>
  <mc:AlternateContent>
    <mc:Choice Requires="p14">
      <p:transition spd="slow" p14:dur="2000"/>
    </mc:Choice>
    <mc:Fallback>
      <p:transition spd="slow"/>
    </mc:Fallback>
  </mc:AlternateContent>
  <p:timing>
    <p:tnLst>
      <p:par>
        <p:cTn id="113" dur="indefinite" restart="never" nodeType="tmRoot">
          <p:childTnLst>
            <p:seq>
              <p:cTn id="114" dur="indefinite" nodeType="mainSeq">
                <p:childTnLst>
                  <p:par>
                    <p:cTn id="115" fill="hold">
                      <p:stCondLst>
                        <p:cond delay="indefinite"/>
                      </p:stCondLst>
                      <p:childTnLst>
                        <p:par>
                          <p:cTn id="116" fill="hold">
                            <p:stCondLst>
                              <p:cond delay="0"/>
                            </p:stCondLst>
                            <p:childTnLst>
                              <p:par>
                                <p:cTn id="117" nodeType="clickEffect" fill="hold" presetClass="entr" presetID="1">
                                  <p:stCondLst>
                                    <p:cond delay="0"/>
                                  </p:stCondLst>
                                  <p:childTnLst>
                                    <p:set>
                                      <p:cBhvr>
                                        <p:cTn id="118" dur="1" fill="hold">
                                          <p:stCondLst>
                                            <p:cond delay="0"/>
                                          </p:stCondLst>
                                        </p:cTn>
                                        <p:tgtEl>
                                          <p:spTgt spid="92">
                                            <p:txEl>
                                              <p:pRg st="0" end="0"/>
                                            </p:txEl>
                                          </p:spTgt>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nodeType="clickEffect" fill="hold" presetClass="entr" presetID="1">
                                  <p:stCondLst>
                                    <p:cond delay="0"/>
                                  </p:stCondLst>
                                  <p:childTnLst>
                                    <p:set>
                                      <p:cBhvr>
                                        <p:cTn id="122" dur="1" fill="hold">
                                          <p:stCondLst>
                                            <p:cond delay="0"/>
                                          </p:stCondLst>
                                        </p:cTn>
                                        <p:tgtEl>
                                          <p:spTgt spid="92">
                                            <p:txEl>
                                              <p:pRg st="1" end="1"/>
                                            </p:txEl>
                                          </p:spTgt>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nodeType="clickEffect" fill="hold" presetClass="entr" presetID="1">
                                  <p:stCondLst>
                                    <p:cond delay="0"/>
                                  </p:stCondLst>
                                  <p:childTnLst>
                                    <p:set>
                                      <p:cBhvr>
                                        <p:cTn id="126" dur="1" fill="hold">
                                          <p:stCondLst>
                                            <p:cond delay="0"/>
                                          </p:stCondLst>
                                        </p:cTn>
                                        <p:tgtEl>
                                          <p:spTgt spid="92">
                                            <p:txEl>
                                              <p:pRg st="2" end="2"/>
                                            </p:txEl>
                                          </p:spTgt>
                                        </p:tgtEl>
                                        <p:attrNameLst>
                                          <p:attrName>style.visibility</p:attrName>
                                        </p:attrNameLst>
                                      </p:cBhvr>
                                      <p:to>
                                        <p:strVal val="visible"/>
                                      </p:to>
                                    </p:set>
                                  </p:childTnLst>
                                </p:cTn>
                              </p:par>
                            </p:childTnLst>
                          </p:cTn>
                        </p:par>
                      </p:childTnLst>
                    </p:cTn>
                  </p:par>
                  <p:par>
                    <p:cTn id="127" fill="hold">
                      <p:stCondLst>
                        <p:cond delay="indefinite"/>
                      </p:stCondLst>
                      <p:childTnLst>
                        <p:par>
                          <p:cTn id="128" fill="hold">
                            <p:stCondLst>
                              <p:cond delay="0"/>
                            </p:stCondLst>
                            <p:childTnLst>
                              <p:par>
                                <p:cTn id="129" nodeType="clickEffect" fill="hold" presetClass="entr" presetID="1">
                                  <p:stCondLst>
                                    <p:cond delay="0"/>
                                  </p:stCondLst>
                                  <p:childTnLst>
                                    <p:set>
                                      <p:cBhvr>
                                        <p:cTn id="130" dur="1" fill="hold">
                                          <p:stCondLst>
                                            <p:cond delay="0"/>
                                          </p:stCondLst>
                                        </p:cTn>
                                        <p:tgtEl>
                                          <p:spTgt spid="92">
                                            <p:txEl>
                                              <p:pRg st="3" end="3"/>
                                            </p:txEl>
                                          </p:spTgt>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nodeType="clickEffect" fill="hold" presetClass="entr" presetID="1">
                                  <p:stCondLst>
                                    <p:cond delay="0"/>
                                  </p:stCondLst>
                                  <p:childTnLst>
                                    <p:set>
                                      <p:cBhvr>
                                        <p:cTn id="134" dur="1" fill="hold">
                                          <p:stCondLst>
                                            <p:cond delay="0"/>
                                          </p:stCondLst>
                                        </p:cTn>
                                        <p:tgtEl>
                                          <p:spTgt spid="92">
                                            <p:txEl>
                                              <p:pRg st="4" end="4"/>
                                            </p:txEl>
                                          </p:spTgt>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nodeType="clickEffect" fill="hold" presetClass="entr" presetID="1">
                                  <p:stCondLst>
                                    <p:cond delay="0"/>
                                  </p:stCondLst>
                                  <p:childTnLst>
                                    <p:set>
                                      <p:cBhvr>
                                        <p:cTn id="138" dur="1" fill="hold">
                                          <p:stCondLst>
                                            <p:cond delay="0"/>
                                          </p:stCondLst>
                                        </p:cTn>
                                        <p:tgtEl>
                                          <p:spTgt spid="92">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9f5e6">
            <a:alpha val="63000"/>
          </a:srgbClr>
        </a:solidFill>
      </p:bgPr>
    </p:bg>
    <p:spTree>
      <p:nvGrpSpPr>
        <p:cNvPr id="1" name=""/>
        <p:cNvGrpSpPr/>
        <p:nvPr/>
      </p:nvGrpSpPr>
      <p:grpSpPr>
        <a:xfrm>
          <a:off x="0" y="0"/>
          <a:ext cx="0" cy="0"/>
          <a:chOff x="0" y="0"/>
          <a:chExt cx="0" cy="0"/>
        </a:xfrm>
      </p:grpSpPr>
      <p:sp>
        <p:nvSpPr>
          <p:cNvPr id="93" name="CustomShape 1"/>
          <p:cNvSpPr/>
          <p:nvPr/>
        </p:nvSpPr>
        <p:spPr>
          <a:xfrm>
            <a:off x="628560" y="365040"/>
            <a:ext cx="7886160" cy="1324800"/>
          </a:xfrm>
          <a:prstGeom prst="rect">
            <a:avLst/>
          </a:prstGeom>
          <a:noFill/>
          <a:ln>
            <a:noFill/>
          </a:ln>
        </p:spPr>
        <p:style>
          <a:lnRef idx="0"/>
          <a:fillRef idx="0"/>
          <a:effectRef idx="0"/>
          <a:fontRef idx="minor"/>
        </p:style>
        <p:txBody>
          <a:bodyPr lIns="90000" rIns="90000" tIns="45000" bIns="45000" anchor="ctr">
            <a:noAutofit/>
          </a:bodyPr>
          <a:p>
            <a:pPr>
              <a:lnSpc>
                <a:spcPct val="90000"/>
              </a:lnSpc>
            </a:pPr>
            <a:r>
              <a:rPr b="0" lang="en-US" sz="3300" spc="-1" strike="noStrike">
                <a:solidFill>
                  <a:srgbClr val="000000"/>
                </a:solidFill>
                <a:latin typeface="Arial"/>
              </a:rPr>
              <a:t>Why call them adjectives?</a:t>
            </a:r>
            <a:endParaRPr b="0" lang="en-US" sz="3300" spc="-1" strike="noStrike">
              <a:latin typeface="Arial"/>
            </a:endParaRPr>
          </a:p>
        </p:txBody>
      </p:sp>
      <p:sp>
        <p:nvSpPr>
          <p:cNvPr id="94" name="CustomShape 2"/>
          <p:cNvSpPr/>
          <p:nvPr/>
        </p:nvSpPr>
        <p:spPr>
          <a:xfrm>
            <a:off x="628560" y="1825560"/>
            <a:ext cx="7886160" cy="4350600"/>
          </a:xfrm>
          <a:prstGeom prst="rect">
            <a:avLst/>
          </a:prstGeom>
          <a:noFill/>
          <a:ln>
            <a:noFill/>
          </a:ln>
        </p:spPr>
        <p:style>
          <a:lnRef idx="0"/>
          <a:fillRef idx="0"/>
          <a:effectRef idx="0"/>
          <a:fontRef idx="minor"/>
        </p:style>
        <p:txBody>
          <a:bodyPr lIns="90000" rIns="90000" tIns="45000" bIns="45000">
            <a:normAutofit/>
          </a:bodyPr>
          <a:p>
            <a:pPr marL="171360" indent="-170640">
              <a:lnSpc>
                <a:spcPct val="90000"/>
              </a:lnSpc>
              <a:spcBef>
                <a:spcPts val="751"/>
              </a:spcBef>
              <a:buClr>
                <a:srgbClr val="000000"/>
              </a:buClr>
              <a:buFont typeface="Arial"/>
              <a:buChar char="•"/>
            </a:pPr>
            <a:r>
              <a:rPr b="0" lang="en-US" sz="2200" spc="-1" strike="noStrike">
                <a:solidFill>
                  <a:srgbClr val="000000"/>
                </a:solidFill>
                <a:latin typeface="Arial"/>
              </a:rPr>
              <a:t>Dixon 2010 (BLT 2, p.66): “For every language, [...] once an adjective class has been recognized, it does play a significant role in the grammar.”</a:t>
            </a:r>
            <a:endParaRPr b="0" lang="en-US" sz="22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In Majang the adjective class helps with understanding why the language uses different sets of markers – because they apply to different categories</a:t>
            </a:r>
            <a:endParaRPr b="0" lang="en-US" sz="18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Intended audience of our grammars:</a:t>
            </a:r>
            <a:endParaRPr b="0" lang="en-US" sz="21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Language community?</a:t>
            </a:r>
            <a:endParaRPr b="0" lang="en-US" sz="18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Areal linguistics community (Nilosaharanists)?</a:t>
            </a:r>
            <a:endParaRPr b="0" lang="en-US" sz="1800" spc="-1" strike="noStrike">
              <a:latin typeface="Arial"/>
            </a:endParaRPr>
          </a:p>
          <a:p>
            <a:pPr lvl="1" marL="514440" indent="-170640">
              <a:lnSpc>
                <a:spcPct val="90000"/>
              </a:lnSpc>
              <a:spcBef>
                <a:spcPts val="374"/>
              </a:spcBef>
              <a:buClr>
                <a:srgbClr val="000000"/>
              </a:buClr>
              <a:buFont typeface="Arial"/>
              <a:buChar char="•"/>
            </a:pPr>
            <a:r>
              <a:rPr b="0" lang="en-US" sz="1800" spc="-1" strike="noStrike">
                <a:solidFill>
                  <a:srgbClr val="000000"/>
                </a:solidFill>
                <a:latin typeface="Arial"/>
              </a:rPr>
              <a:t>Global linguistics community (Typologists)?</a:t>
            </a:r>
            <a:endParaRPr b="0" lang="en-US" sz="18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For an individual language, this is just a matter of terminology </a:t>
            </a:r>
            <a:endParaRPr b="0" lang="en-US" sz="2100" spc="-1" strike="noStrike">
              <a:latin typeface="Arial"/>
            </a:endParaRPr>
          </a:p>
          <a:p>
            <a:pPr marL="171360" indent="-170640">
              <a:lnSpc>
                <a:spcPct val="90000"/>
              </a:lnSpc>
              <a:spcBef>
                <a:spcPts val="751"/>
              </a:spcBef>
              <a:buClr>
                <a:srgbClr val="000000"/>
              </a:buClr>
              <a:buFont typeface="Arial"/>
              <a:buChar char="•"/>
            </a:pPr>
            <a:r>
              <a:rPr b="0" lang="en-US" sz="2100" spc="-1" strike="noStrike">
                <a:solidFill>
                  <a:srgbClr val="000000"/>
                </a:solidFill>
                <a:latin typeface="Arial"/>
              </a:rPr>
              <a:t>For the purpose language comparison, it is a matter of courtesy</a:t>
            </a:r>
            <a:endParaRPr b="0" lang="en-US" sz="2100" spc="-1" strike="noStrike">
              <a:latin typeface="Arial"/>
            </a:endParaRPr>
          </a:p>
        </p:txBody>
      </p:sp>
    </p:spTree>
  </p:cSld>
  <mc:AlternateContent>
    <mc:Choice Requires="p14">
      <p:transition spd="slow" p14:dur="2000"/>
    </mc:Choice>
    <mc:Fallback>
      <p:transition spd="slow"/>
    </mc:Fallback>
  </mc:AlternateContent>
  <p:timing>
    <p:tnLst>
      <p:par>
        <p:cTn id="139" dur="indefinite" restart="never" nodeType="tmRoot">
          <p:childTnLst>
            <p:seq>
              <p:cTn id="140" dur="indefinite" nodeType="mainSeq">
                <p:childTnLst>
                  <p:par>
                    <p:cTn id="141" fill="hold">
                      <p:stCondLst>
                        <p:cond delay="indefinite"/>
                      </p:stCondLst>
                      <p:childTnLst>
                        <p:par>
                          <p:cTn id="142" fill="hold">
                            <p:stCondLst>
                              <p:cond delay="0"/>
                            </p:stCondLst>
                            <p:childTnLst>
                              <p:par>
                                <p:cTn id="143" nodeType="clickEffect" fill="hold" presetClass="entr" presetID="1">
                                  <p:stCondLst>
                                    <p:cond delay="0"/>
                                  </p:stCondLst>
                                  <p:childTnLst>
                                    <p:set>
                                      <p:cBhvr>
                                        <p:cTn id="144" dur="1" fill="hold">
                                          <p:stCondLst>
                                            <p:cond delay="0"/>
                                          </p:stCondLst>
                                        </p:cTn>
                                        <p:tgtEl>
                                          <p:spTgt spid="94">
                                            <p:txEl>
                                              <p:pRg st="0" end="0"/>
                                            </p:txEl>
                                          </p:spTgt>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nodeType="clickEffect" fill="hold" presetClass="entr" presetID="1">
                                  <p:stCondLst>
                                    <p:cond delay="0"/>
                                  </p:stCondLst>
                                  <p:childTnLst>
                                    <p:set>
                                      <p:cBhvr>
                                        <p:cTn id="148" dur="1" fill="hold">
                                          <p:stCondLst>
                                            <p:cond delay="0"/>
                                          </p:stCondLst>
                                        </p:cTn>
                                        <p:tgtEl>
                                          <p:spTgt spid="94">
                                            <p:txEl>
                                              <p:pRg st="1" end="1"/>
                                            </p:txEl>
                                          </p:spTgt>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nodeType="clickEffect" fill="hold" presetClass="entr" presetID="1">
                                  <p:stCondLst>
                                    <p:cond delay="0"/>
                                  </p:stCondLst>
                                  <p:childTnLst>
                                    <p:set>
                                      <p:cBhvr>
                                        <p:cTn id="152" dur="1" fill="hold">
                                          <p:stCondLst>
                                            <p:cond delay="0"/>
                                          </p:stCondLst>
                                        </p:cTn>
                                        <p:tgtEl>
                                          <p:spTgt spid="94">
                                            <p:txEl>
                                              <p:pRg st="2" end="2"/>
                                            </p:txEl>
                                          </p:spTgt>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nodeType="clickEffect" fill="hold" presetClass="entr" presetID="1">
                                  <p:stCondLst>
                                    <p:cond delay="0"/>
                                  </p:stCondLst>
                                  <p:childTnLst>
                                    <p:set>
                                      <p:cBhvr>
                                        <p:cTn id="156" dur="1" fill="hold">
                                          <p:stCondLst>
                                            <p:cond delay="0"/>
                                          </p:stCondLst>
                                        </p:cTn>
                                        <p:tgtEl>
                                          <p:spTgt spid="94">
                                            <p:txEl>
                                              <p:pRg st="3" end="3"/>
                                            </p:txEl>
                                          </p:spTgt>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nodeType="clickEffect" fill="hold" presetClass="entr" presetID="1">
                                  <p:stCondLst>
                                    <p:cond delay="0"/>
                                  </p:stCondLst>
                                  <p:childTnLst>
                                    <p:set>
                                      <p:cBhvr>
                                        <p:cTn id="160" dur="1" fill="hold">
                                          <p:stCondLst>
                                            <p:cond delay="0"/>
                                          </p:stCondLst>
                                        </p:cTn>
                                        <p:tgtEl>
                                          <p:spTgt spid="94">
                                            <p:txEl>
                                              <p:pRg st="4" end="4"/>
                                            </p:txEl>
                                          </p:spTgt>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nodeType="clickEffect" fill="hold" presetClass="entr" presetID="1">
                                  <p:stCondLst>
                                    <p:cond delay="0"/>
                                  </p:stCondLst>
                                  <p:childTnLst>
                                    <p:set>
                                      <p:cBhvr>
                                        <p:cTn id="164" dur="1" fill="hold">
                                          <p:stCondLst>
                                            <p:cond delay="0"/>
                                          </p:stCondLst>
                                        </p:cTn>
                                        <p:tgtEl>
                                          <p:spTgt spid="94">
                                            <p:txEl>
                                              <p:pRg st="5" end="5"/>
                                            </p:txEl>
                                          </p:spTgt>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nodeType="clickEffect" fill="hold" presetClass="entr" presetID="1">
                                  <p:stCondLst>
                                    <p:cond delay="0"/>
                                  </p:stCondLst>
                                  <p:childTnLst>
                                    <p:set>
                                      <p:cBhvr>
                                        <p:cTn id="168" dur="1" fill="hold">
                                          <p:stCondLst>
                                            <p:cond delay="0"/>
                                          </p:stCondLst>
                                        </p:cTn>
                                        <p:tgtEl>
                                          <p:spTgt spid="94">
                                            <p:txEl>
                                              <p:pRg st="6" end="6"/>
                                            </p:txEl>
                                          </p:spTgt>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nodeType="clickEffect" fill="hold" presetClass="entr" presetID="1">
                                  <p:stCondLst>
                                    <p:cond delay="0"/>
                                  </p:stCondLst>
                                  <p:childTnLst>
                                    <p:set>
                                      <p:cBhvr>
                                        <p:cTn id="172" dur="1" fill="hold">
                                          <p:stCondLst>
                                            <p:cond delay="0"/>
                                          </p:stCondLst>
                                        </p:cTn>
                                        <p:tgtEl>
                                          <p:spTgt spid="94">
                                            <p:txEl>
                                              <p:pRg st="7" end="7"/>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NSLC presentation template final</Template>
  <TotalTime>23</TotalTime>
  <Application>LibreOffice/6.4.7.2$Linux_X86_64 LibreOffice_project/40$Build-2</Application>
  <Words>862</Words>
  <Paragraphs>99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2021-06-25T09:05:52Z</dcterms:created>
  <dc:creator>Andreas Joswig</dc:creator>
  <dc:description/>
  <dc:language>en-US</dc:language>
  <cp:lastModifiedBy>Andreas Joswig</cp:lastModifiedBy>
  <dcterms:modified xsi:type="dcterms:W3CDTF">2021-09-13T15:19:31Z</dcterms:modified>
  <cp:revision>44</cp:revision>
  <dc:subject/>
  <dc:title>Title</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15.0000</vt:lpwstr>
  </property>
  <property fmtid="{D5CDD505-2E9C-101B-9397-08002B2CF9AE}" pid="3" name="PresentationFormat">
    <vt:lpwstr>Bildschirmpräsentation (4:3)</vt:lpwstr>
  </property>
  <property fmtid="{D5CDD505-2E9C-101B-9397-08002B2CF9AE}" pid="4" name="Slides">
    <vt:i4>12</vt:i4>
  </property>
</Properties>
</file>