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Lst>
  <p:sldIdLst>
    <p:sldId id="256" r:id="rId7"/>
    <p:sldId id="259" r:id="rId8"/>
    <p:sldId id="260" r:id="rId9"/>
    <p:sldId id="261" r:id="rId10"/>
    <p:sldId id="262" r:id="rId11"/>
    <p:sldId id="263" r:id="rId12"/>
    <p:sldId id="264" r:id="rId13"/>
    <p:sldId id="265" r:id="rId14"/>
    <p:sldId id="266" r:id="rId15"/>
    <p:sldId id="26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87" d="100"/>
          <a:sy n="87" d="100"/>
        </p:scale>
        <p:origin x="936" y="1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17A8BD-65B1-4E4C-A37A-3535EAE6E0C5}" type="datetimeFigureOut">
              <a:rPr lang="en-US" smtClean="0"/>
              <a:t>9/11/21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830231-E88D-4582-BFF1-A82C4F735181}" type="slidenum">
              <a:rPr lang="en-US" smtClean="0"/>
              <a:t>‹#›</a:t>
            </a:fld>
            <a:endParaRPr lang="en-US"/>
          </a:p>
        </p:txBody>
      </p:sp>
    </p:spTree>
    <p:extLst>
      <p:ext uri="{BB962C8B-B14F-4D97-AF65-F5344CB8AC3E}">
        <p14:creationId xmlns:p14="http://schemas.microsoft.com/office/powerpoint/2010/main" val="1265877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17A8BD-65B1-4E4C-A37A-3535EAE6E0C5}" type="datetimeFigureOut">
              <a:rPr lang="en-US" smtClean="0"/>
              <a:t>9/11/21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830231-E88D-4582-BFF1-A82C4F735181}" type="slidenum">
              <a:rPr lang="en-US" smtClean="0"/>
              <a:t>‹#›</a:t>
            </a:fld>
            <a:endParaRPr lang="en-US"/>
          </a:p>
        </p:txBody>
      </p:sp>
    </p:spTree>
    <p:extLst>
      <p:ext uri="{BB962C8B-B14F-4D97-AF65-F5344CB8AC3E}">
        <p14:creationId xmlns:p14="http://schemas.microsoft.com/office/powerpoint/2010/main" val="494374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17A8BD-65B1-4E4C-A37A-3535EAE6E0C5}" type="datetimeFigureOut">
              <a:rPr lang="en-US" smtClean="0"/>
              <a:t>9/11/21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830231-E88D-4582-BFF1-A82C4F735181}" type="slidenum">
              <a:rPr lang="en-US" smtClean="0"/>
              <a:t>‹#›</a:t>
            </a:fld>
            <a:endParaRPr lang="en-US"/>
          </a:p>
        </p:txBody>
      </p:sp>
    </p:spTree>
    <p:extLst>
      <p:ext uri="{BB962C8B-B14F-4D97-AF65-F5344CB8AC3E}">
        <p14:creationId xmlns:p14="http://schemas.microsoft.com/office/powerpoint/2010/main" val="24738678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150790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81683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0487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22620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483270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517985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210828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0728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17A8BD-65B1-4E4C-A37A-3535EAE6E0C5}" type="datetimeFigureOut">
              <a:rPr lang="en-US" smtClean="0"/>
              <a:t>9/11/21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830231-E88D-4582-BFF1-A82C4F735181}" type="slidenum">
              <a:rPr lang="en-US" smtClean="0"/>
              <a:t>‹#›</a:t>
            </a:fld>
            <a:endParaRPr lang="en-US"/>
          </a:p>
        </p:txBody>
      </p:sp>
    </p:spTree>
    <p:extLst>
      <p:ext uri="{BB962C8B-B14F-4D97-AF65-F5344CB8AC3E}">
        <p14:creationId xmlns:p14="http://schemas.microsoft.com/office/powerpoint/2010/main" val="8343304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34096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730103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000672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0754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35328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592423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79322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729479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0316117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44529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17A8BD-65B1-4E4C-A37A-3535EAE6E0C5}" type="datetimeFigureOut">
              <a:rPr lang="en-US" smtClean="0"/>
              <a:t>9/11/21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830231-E88D-4582-BFF1-A82C4F735181}" type="slidenum">
              <a:rPr lang="en-US" smtClean="0"/>
              <a:t>‹#›</a:t>
            </a:fld>
            <a:endParaRPr lang="en-US"/>
          </a:p>
        </p:txBody>
      </p:sp>
    </p:spTree>
    <p:extLst>
      <p:ext uri="{BB962C8B-B14F-4D97-AF65-F5344CB8AC3E}">
        <p14:creationId xmlns:p14="http://schemas.microsoft.com/office/powerpoint/2010/main" val="319290888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789588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860720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796797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087455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2968625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380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3416397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109646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3124058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0551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17A8BD-65B1-4E4C-A37A-3535EAE6E0C5}" type="datetimeFigureOut">
              <a:rPr lang="en-US" smtClean="0"/>
              <a:t>9/11/21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830231-E88D-4582-BFF1-A82C4F735181}" type="slidenum">
              <a:rPr lang="en-US" smtClean="0"/>
              <a:t>‹#›</a:t>
            </a:fld>
            <a:endParaRPr lang="en-US"/>
          </a:p>
        </p:txBody>
      </p:sp>
    </p:spTree>
    <p:extLst>
      <p:ext uri="{BB962C8B-B14F-4D97-AF65-F5344CB8AC3E}">
        <p14:creationId xmlns:p14="http://schemas.microsoft.com/office/powerpoint/2010/main" val="98765727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235668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33273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4407912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8277291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940134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4006070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6410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799683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8222125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8287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17A8BD-65B1-4E4C-A37A-3535EAE6E0C5}" type="datetimeFigureOut">
              <a:rPr lang="en-US" smtClean="0"/>
              <a:t>9/11/21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830231-E88D-4582-BFF1-A82C4F735181}" type="slidenum">
              <a:rPr lang="en-US" smtClean="0"/>
              <a:t>‹#›</a:t>
            </a:fld>
            <a:endParaRPr lang="en-US"/>
          </a:p>
        </p:txBody>
      </p:sp>
    </p:spTree>
    <p:extLst>
      <p:ext uri="{BB962C8B-B14F-4D97-AF65-F5344CB8AC3E}">
        <p14:creationId xmlns:p14="http://schemas.microsoft.com/office/powerpoint/2010/main" val="384228491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2189231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767638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0083016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981450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296044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8731848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491544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9387322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570380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3039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17A8BD-65B1-4E4C-A37A-3535EAE6E0C5}" type="datetimeFigureOut">
              <a:rPr lang="en-US" smtClean="0"/>
              <a:t>9/11/21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830231-E88D-4582-BFF1-A82C4F735181}" type="slidenum">
              <a:rPr lang="en-US" smtClean="0"/>
              <a:t>‹#›</a:t>
            </a:fld>
            <a:endParaRPr lang="en-US"/>
          </a:p>
        </p:txBody>
      </p:sp>
    </p:spTree>
    <p:extLst>
      <p:ext uri="{BB962C8B-B14F-4D97-AF65-F5344CB8AC3E}">
        <p14:creationId xmlns:p14="http://schemas.microsoft.com/office/powerpoint/2010/main" val="386665239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7564719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434356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538939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6831922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86580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8304714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02508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17A8BD-65B1-4E4C-A37A-3535EAE6E0C5}" type="datetimeFigureOut">
              <a:rPr lang="en-US" smtClean="0"/>
              <a:t>9/11/21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830231-E88D-4582-BFF1-A82C4F735181}" type="slidenum">
              <a:rPr lang="en-US" smtClean="0"/>
              <a:t>‹#›</a:t>
            </a:fld>
            <a:endParaRPr lang="en-US"/>
          </a:p>
        </p:txBody>
      </p:sp>
    </p:spTree>
    <p:extLst>
      <p:ext uri="{BB962C8B-B14F-4D97-AF65-F5344CB8AC3E}">
        <p14:creationId xmlns:p14="http://schemas.microsoft.com/office/powerpoint/2010/main" val="3417529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17A8BD-65B1-4E4C-A37A-3535EAE6E0C5}" type="datetimeFigureOut">
              <a:rPr lang="en-US" smtClean="0"/>
              <a:t>9/11/21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830231-E88D-4582-BFF1-A82C4F735181}" type="slidenum">
              <a:rPr lang="en-US" smtClean="0"/>
              <a:t>‹#›</a:t>
            </a:fld>
            <a:endParaRPr lang="en-US"/>
          </a:p>
        </p:txBody>
      </p:sp>
    </p:spTree>
    <p:extLst>
      <p:ext uri="{BB962C8B-B14F-4D97-AF65-F5344CB8AC3E}">
        <p14:creationId xmlns:p14="http://schemas.microsoft.com/office/powerpoint/2010/main" val="3569266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17A8BD-65B1-4E4C-A37A-3535EAE6E0C5}" type="datetimeFigureOut">
              <a:rPr lang="en-US" smtClean="0"/>
              <a:t>9/11/21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830231-E88D-4582-BFF1-A82C4F735181}" type="slidenum">
              <a:rPr lang="en-US" smtClean="0"/>
              <a:t>‹#›</a:t>
            </a:fld>
            <a:endParaRPr lang="en-US"/>
          </a:p>
        </p:txBody>
      </p:sp>
    </p:spTree>
    <p:extLst>
      <p:ext uri="{BB962C8B-B14F-4D97-AF65-F5344CB8AC3E}">
        <p14:creationId xmlns:p14="http://schemas.microsoft.com/office/powerpoint/2010/main" val="276181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pn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000" t="3000" r="85000" b="7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17A8BD-65B1-4E4C-A37A-3535EAE6E0C5}" type="datetimeFigureOut">
              <a:rPr lang="en-US" smtClean="0"/>
              <a:t>9/11/21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830231-E88D-4582-BFF1-A82C4F735181}" type="slidenum">
              <a:rPr lang="en-US" smtClean="0"/>
              <a:t>‹#›</a:t>
            </a:fld>
            <a:endParaRPr lang="en-US"/>
          </a:p>
        </p:txBody>
      </p:sp>
    </p:spTree>
    <p:extLst>
      <p:ext uri="{BB962C8B-B14F-4D97-AF65-F5344CB8AC3E}">
        <p14:creationId xmlns:p14="http://schemas.microsoft.com/office/powerpoint/2010/main" val="35731456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000" t="3000" r="85000" b="7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253399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000" t="3000" r="85000" b="7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1672474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000" t="3000" r="85000" b="7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56439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000" t="3000" r="85000" b="7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986026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000" t="3000" r="85000" b="7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17A8BD-65B1-4E4C-A37A-3535EAE6E0C5}" type="datetimeFigureOut">
              <a:rPr lang="en-US" smtClean="0">
                <a:solidFill>
                  <a:prstClr val="black">
                    <a:tint val="75000"/>
                  </a:prstClr>
                </a:solidFill>
              </a:rPr>
              <a:pPr/>
              <a:t>9/11/21</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830231-E88D-4582-BFF1-A82C4F73518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3755602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jpg"/><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3.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34.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45.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5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33FA2-AC9D-4F21-A8DD-09328E62CCE1}"/>
              </a:ext>
            </a:extLst>
          </p:cNvPr>
          <p:cNvSpPr>
            <a:spLocks noGrp="1"/>
          </p:cNvSpPr>
          <p:nvPr>
            <p:ph type="ctrTitle"/>
          </p:nvPr>
        </p:nvSpPr>
        <p:spPr>
          <a:xfrm>
            <a:off x="1456531" y="94001"/>
            <a:ext cx="10735469" cy="1407249"/>
          </a:xfrm>
        </p:spPr>
        <p:txBody>
          <a:bodyPr>
            <a:noAutofit/>
          </a:bodyPr>
          <a:lstStyle/>
          <a:p>
            <a:r>
              <a:rPr lang="en-US" sz="4800" dirty="0">
                <a:latin typeface="Arial Unicode MS" panose="020B0604020202020204" pitchFamily="34" charset="-128"/>
                <a:ea typeface="Arial Unicode MS" panose="020B0604020202020204" pitchFamily="34" charset="-128"/>
                <a:cs typeface="Arial Unicode MS" panose="020B0604020202020204" pitchFamily="34" charset="-128"/>
              </a:rPr>
              <a:t>COMSOL Model of </a:t>
            </a:r>
            <a:br>
              <a:rPr lang="en-US" sz="4800" dirty="0">
                <a:latin typeface="Arial Unicode MS" panose="020B0604020202020204" pitchFamily="34" charset="-128"/>
                <a:ea typeface="Arial Unicode MS" panose="020B0604020202020204" pitchFamily="34" charset="-128"/>
                <a:cs typeface="Arial Unicode MS" panose="020B0604020202020204" pitchFamily="34" charset="-128"/>
              </a:rPr>
            </a:br>
            <a:r>
              <a:rPr lang="en-US" sz="4800" dirty="0">
                <a:latin typeface="Arial Unicode MS" panose="020B0604020202020204" pitchFamily="34" charset="-128"/>
                <a:ea typeface="Arial Unicode MS" panose="020B0604020202020204" pitchFamily="34" charset="-128"/>
                <a:cs typeface="Arial Unicode MS" panose="020B0604020202020204" pitchFamily="34" charset="-128"/>
              </a:rPr>
              <a:t>a Three-Gate </a:t>
            </a:r>
            <a:r>
              <a:rPr lang="en-US" sz="4800" dirty="0" err="1">
                <a:latin typeface="Arial Unicode MS" panose="020B0604020202020204" pitchFamily="34" charset="-128"/>
                <a:ea typeface="Arial Unicode MS" panose="020B0604020202020204" pitchFamily="34" charset="-128"/>
                <a:cs typeface="Arial Unicode MS" panose="020B0604020202020204" pitchFamily="34" charset="-128"/>
              </a:rPr>
              <a:t>Junctionless</a:t>
            </a:r>
            <a:r>
              <a:rPr lang="en-US" sz="4800" dirty="0">
                <a:latin typeface="Arial Unicode MS" panose="020B0604020202020204" pitchFamily="34" charset="-128"/>
                <a:ea typeface="Arial Unicode MS" panose="020B0604020202020204" pitchFamily="34" charset="-128"/>
                <a:cs typeface="Arial Unicode MS" panose="020B0604020202020204" pitchFamily="34" charset="-128"/>
              </a:rPr>
              <a:t> Transistor</a:t>
            </a:r>
          </a:p>
        </p:txBody>
      </p:sp>
      <p:sp>
        <p:nvSpPr>
          <p:cNvPr id="3" name="Subtitle 2">
            <a:extLst>
              <a:ext uri="{FF2B5EF4-FFF2-40B4-BE49-F238E27FC236}">
                <a16:creationId xmlns:a16="http://schemas.microsoft.com/office/drawing/2014/main" id="{A651895B-9AF8-414D-B6A5-72E3C3877A17}"/>
              </a:ext>
            </a:extLst>
          </p:cNvPr>
          <p:cNvSpPr>
            <a:spLocks noGrp="1"/>
          </p:cNvSpPr>
          <p:nvPr>
            <p:ph type="subTitle" idx="1"/>
          </p:nvPr>
        </p:nvSpPr>
        <p:spPr>
          <a:xfrm>
            <a:off x="1456531" y="1547344"/>
            <a:ext cx="10637814" cy="925433"/>
          </a:xfrm>
        </p:spPr>
        <p:txBody>
          <a:bodyPr>
            <a:normAutofit fontScale="92500" lnSpcReduction="20000"/>
          </a:bodyPr>
          <a:lstStyle/>
          <a:p>
            <a:r>
              <a:rPr lang="en-US" sz="3200" dirty="0">
                <a:latin typeface="Arial Unicode MS" panose="020B0604020202020204" pitchFamily="34" charset="-128"/>
                <a:ea typeface="Arial Unicode MS" panose="020B0604020202020204" pitchFamily="34" charset="-128"/>
                <a:cs typeface="Arial Unicode MS" panose="020B0604020202020204" pitchFamily="34" charset="-128"/>
              </a:rPr>
              <a:t>R. Rusev</a:t>
            </a:r>
            <a:r>
              <a:rPr lang="en-US" sz="3200" baseline="30000" dirty="0">
                <a:latin typeface="Arial Unicode MS" panose="020B0604020202020204" pitchFamily="34" charset="-128"/>
                <a:ea typeface="Arial Unicode MS" panose="020B0604020202020204" pitchFamily="34" charset="-128"/>
                <a:cs typeface="Arial Unicode MS" panose="020B0604020202020204" pitchFamily="34" charset="-128"/>
              </a:rPr>
              <a:t>1</a:t>
            </a:r>
            <a:r>
              <a:rPr lang="en-US" sz="3200" dirty="0">
                <a:latin typeface="Arial Unicode MS" panose="020B0604020202020204" pitchFamily="34" charset="-128"/>
                <a:ea typeface="Arial Unicode MS" panose="020B0604020202020204" pitchFamily="34" charset="-128"/>
                <a:cs typeface="Arial Unicode MS" panose="020B0604020202020204" pitchFamily="34" charset="-128"/>
              </a:rPr>
              <a:t>, G. </a:t>
            </a:r>
            <a:r>
              <a:rPr lang="en-US" sz="3200" dirty="0" err="1">
                <a:latin typeface="Arial Unicode MS" panose="020B0604020202020204" pitchFamily="34" charset="-128"/>
                <a:ea typeface="Arial Unicode MS" panose="020B0604020202020204" pitchFamily="34" charset="-128"/>
                <a:cs typeface="Arial Unicode MS" panose="020B0604020202020204" pitchFamily="34" charset="-128"/>
              </a:rPr>
              <a:t>Angelov</a:t>
            </a:r>
            <a:r>
              <a:rPr lang="en-US" sz="3200" dirty="0">
                <a:latin typeface="Arial Unicode MS" panose="020B0604020202020204" pitchFamily="34" charset="-128"/>
                <a:ea typeface="Arial Unicode MS" panose="020B0604020202020204" pitchFamily="34" charset="-128"/>
                <a:cs typeface="Arial Unicode MS" panose="020B0604020202020204" pitchFamily="34" charset="-128"/>
              </a:rPr>
              <a:t>, I. </a:t>
            </a:r>
            <a:r>
              <a:rPr lang="en-US" sz="3200" dirty="0" err="1">
                <a:latin typeface="Arial Unicode MS" panose="020B0604020202020204" pitchFamily="34" charset="-128"/>
                <a:ea typeface="Arial Unicode MS" panose="020B0604020202020204" pitchFamily="34" charset="-128"/>
                <a:cs typeface="Arial Unicode MS" panose="020B0604020202020204" pitchFamily="34" charset="-128"/>
              </a:rPr>
              <a:t>Ruskova</a:t>
            </a:r>
            <a:r>
              <a:rPr lang="en-US" sz="3200" dirty="0">
                <a:latin typeface="Arial Unicode MS" panose="020B0604020202020204" pitchFamily="34" charset="-128"/>
                <a:ea typeface="Arial Unicode MS" panose="020B0604020202020204" pitchFamily="34" charset="-128"/>
                <a:cs typeface="Arial Unicode MS" panose="020B0604020202020204" pitchFamily="34" charset="-128"/>
              </a:rPr>
              <a:t>, E. </a:t>
            </a:r>
            <a:r>
              <a:rPr lang="en-US" sz="3200" dirty="0" err="1">
                <a:latin typeface="Arial Unicode MS" panose="020B0604020202020204" pitchFamily="34" charset="-128"/>
                <a:ea typeface="Arial Unicode MS" panose="020B0604020202020204" pitchFamily="34" charset="-128"/>
                <a:cs typeface="Arial Unicode MS" panose="020B0604020202020204" pitchFamily="34" charset="-128"/>
              </a:rPr>
              <a:t>Gieva</a:t>
            </a:r>
            <a:r>
              <a:rPr lang="en-US" sz="3200" dirty="0">
                <a:latin typeface="Arial Unicode MS" panose="020B0604020202020204" pitchFamily="34" charset="-128"/>
                <a:ea typeface="Arial Unicode MS" panose="020B0604020202020204" pitchFamily="34" charset="-128"/>
                <a:cs typeface="Arial Unicode MS" panose="020B0604020202020204" pitchFamily="34" charset="-128"/>
              </a:rPr>
              <a:t>, D. </a:t>
            </a:r>
            <a:r>
              <a:rPr lang="en-US" sz="3200" dirty="0" err="1">
                <a:latin typeface="Arial Unicode MS" panose="020B0604020202020204" pitchFamily="34" charset="-128"/>
                <a:ea typeface="Arial Unicode MS" panose="020B0604020202020204" pitchFamily="34" charset="-128"/>
                <a:cs typeface="Arial Unicode MS" panose="020B0604020202020204" pitchFamily="34" charset="-128"/>
              </a:rPr>
              <a:t>Nikolov</a:t>
            </a:r>
            <a:r>
              <a:rPr 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p>
          <a:p>
            <a:r>
              <a:rPr lang="en-US" sz="3200" dirty="0">
                <a:latin typeface="Arial Unicode MS" panose="020B0604020202020204" pitchFamily="34" charset="-128"/>
                <a:ea typeface="Arial Unicode MS" panose="020B0604020202020204" pitchFamily="34" charset="-128"/>
                <a:cs typeface="Arial Unicode MS" panose="020B0604020202020204" pitchFamily="34" charset="-128"/>
              </a:rPr>
              <a:t>M. </a:t>
            </a:r>
            <a:r>
              <a:rPr lang="en-US" sz="3200" dirty="0" err="1">
                <a:latin typeface="Arial Unicode MS" panose="020B0604020202020204" pitchFamily="34" charset="-128"/>
                <a:ea typeface="Arial Unicode MS" panose="020B0604020202020204" pitchFamily="34" charset="-128"/>
                <a:cs typeface="Arial Unicode MS" panose="020B0604020202020204" pitchFamily="34" charset="-128"/>
              </a:rPr>
              <a:t>Spasova</a:t>
            </a:r>
            <a:r>
              <a:rPr lang="en-US" sz="3200" dirty="0">
                <a:latin typeface="Arial Unicode MS" panose="020B0604020202020204" pitchFamily="34" charset="-128"/>
                <a:ea typeface="Arial Unicode MS" panose="020B0604020202020204" pitchFamily="34" charset="-128"/>
                <a:cs typeface="Arial Unicode MS" panose="020B0604020202020204" pitchFamily="34" charset="-128"/>
              </a:rPr>
              <a:t>, M. </a:t>
            </a:r>
            <a:r>
              <a:rPr lang="en-US" sz="3200" dirty="0" err="1">
                <a:latin typeface="Arial Unicode MS" panose="020B0604020202020204" pitchFamily="34" charset="-128"/>
                <a:ea typeface="Arial Unicode MS" panose="020B0604020202020204" pitchFamily="34" charset="-128"/>
                <a:cs typeface="Arial Unicode MS" panose="020B0604020202020204" pitchFamily="34" charset="-128"/>
              </a:rPr>
              <a:t>Hristov</a:t>
            </a:r>
            <a:r>
              <a:rPr lang="en-US" sz="3200" dirty="0">
                <a:latin typeface="Arial Unicode MS" panose="020B0604020202020204" pitchFamily="34" charset="-128"/>
                <a:ea typeface="Arial Unicode MS" panose="020B0604020202020204" pitchFamily="34" charset="-128"/>
                <a:cs typeface="Arial Unicode MS" panose="020B0604020202020204" pitchFamily="34" charset="-128"/>
              </a:rPr>
              <a:t>, R. </a:t>
            </a:r>
            <a:r>
              <a:rPr lang="en-US" sz="3200" dirty="0" err="1">
                <a:latin typeface="Arial Unicode MS" panose="020B0604020202020204" pitchFamily="34" charset="-128"/>
                <a:ea typeface="Arial Unicode MS" panose="020B0604020202020204" pitchFamily="34" charset="-128"/>
                <a:cs typeface="Arial Unicode MS" panose="020B0604020202020204" pitchFamily="34" charset="-128"/>
              </a:rPr>
              <a:t>Radonov</a:t>
            </a:r>
            <a:r>
              <a:rPr 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p>
        </p:txBody>
      </p:sp>
      <p:sp>
        <p:nvSpPr>
          <p:cNvPr id="6" name="TextBox 5">
            <a:extLst>
              <a:ext uri="{FF2B5EF4-FFF2-40B4-BE49-F238E27FC236}">
                <a16:creationId xmlns:a16="http://schemas.microsoft.com/office/drawing/2014/main" id="{CE2D135C-13EB-4D76-8D93-72DA08AF2C7D}"/>
              </a:ext>
            </a:extLst>
          </p:cNvPr>
          <p:cNvSpPr txBox="1"/>
          <p:nvPr/>
        </p:nvSpPr>
        <p:spPr>
          <a:xfrm>
            <a:off x="4305782" y="2557346"/>
            <a:ext cx="7717541" cy="4278094"/>
          </a:xfrm>
          <a:prstGeom prst="rect">
            <a:avLst/>
          </a:prstGeom>
          <a:noFill/>
        </p:spPr>
        <p:txBody>
          <a:bodyPr wrap="square" rtlCol="0">
            <a:spAutoFit/>
          </a:bodyPr>
          <a:lstStyle/>
          <a:p>
            <a:pPr algn="just"/>
            <a:r>
              <a:rPr lang="en-US" sz="1600" b="1" dirty="0" err="1">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Rostislav</a:t>
            </a:r>
            <a:r>
              <a:rPr lang="en-US" sz="1600" b="1"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1600" b="1" dirty="0" err="1">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Rusev</a:t>
            </a:r>
            <a:r>
              <a:rPr lang="en-US" sz="1600" b="1"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is with </a:t>
            </a:r>
            <a:r>
              <a:rPr lang="en-US" sz="1600" dirty="0" err="1">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Smartcom</a:t>
            </a:r>
            <a:r>
              <a:rPr lang="en-U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Bulgaria AD and Technical University of Sofia, FTK, Dept. of Technology and Management of Communication Systems, e-mail: rusev@ecad.tu-sofia.bg </a:t>
            </a:r>
          </a:p>
          <a:p>
            <a:pPr algn="just"/>
            <a:r>
              <a:rPr lang="en-US" sz="1600" b="1"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George </a:t>
            </a:r>
            <a:r>
              <a:rPr lang="en-US" sz="1600" b="1" dirty="0" err="1">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Angelov</a:t>
            </a:r>
            <a:r>
              <a:rPr lang="en-US" sz="1600" b="1"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is with </a:t>
            </a:r>
            <a:r>
              <a:rPr lang="en-US" sz="1600" dirty="0" err="1">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Smartcom</a:t>
            </a:r>
            <a:r>
              <a:rPr lang="en-U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Bulgaria AD and Technical University of Sofia, FETT, Department of Microelectronics, e-mail: angelov@ecad.tu-sofia.bg</a:t>
            </a:r>
          </a:p>
          <a:p>
            <a:pPr algn="just"/>
            <a:r>
              <a:rPr lang="en-US" sz="1600" b="1" dirty="0" err="1">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Ivelina</a:t>
            </a:r>
            <a:r>
              <a:rPr lang="en-US" sz="1600" b="1"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1600" b="1" dirty="0" err="1">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Ruskova</a:t>
            </a:r>
            <a:r>
              <a:rPr lang="en-US" sz="1600" b="1"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is with </a:t>
            </a:r>
            <a:r>
              <a:rPr lang="en-US" sz="1600" dirty="0" err="1">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Smartcom</a:t>
            </a:r>
            <a:r>
              <a:rPr lang="en-U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Bulgaria AD and Technical University of Sofia, FETT, Dept. of Microelectronics, e-mail: ruskova@ecad.tu-sofia.bg</a:t>
            </a:r>
          </a:p>
          <a:p>
            <a:pPr algn="just"/>
            <a:r>
              <a:rPr lang="en-US" sz="1600" b="1" dirty="0" err="1">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Elitsa</a:t>
            </a:r>
            <a:r>
              <a:rPr lang="en-US" sz="1600" b="1"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1600" b="1" dirty="0" err="1">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Gieva</a:t>
            </a:r>
            <a:r>
              <a:rPr lang="en-US" sz="1600" b="1"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is with </a:t>
            </a:r>
            <a:r>
              <a:rPr lang="en-US" sz="1600" dirty="0" err="1">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Smartcom</a:t>
            </a:r>
            <a:r>
              <a:rPr lang="en-U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Bulgaria AD and Technical University of Sofia, FETT, </a:t>
            </a:r>
          </a:p>
          <a:p>
            <a:pPr algn="just"/>
            <a:r>
              <a:rPr lang="en-U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Dept. of Microelectronics, e-mail: gieva@ecad.tu-sofia.bg</a:t>
            </a:r>
          </a:p>
          <a:p>
            <a:pPr algn="just"/>
            <a:r>
              <a:rPr lang="en-US" sz="1600" b="1" dirty="0" err="1">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Dimitar</a:t>
            </a:r>
            <a:r>
              <a:rPr lang="en-US" sz="1600" b="1"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1600" b="1" dirty="0" err="1">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Nikolov</a:t>
            </a:r>
            <a:r>
              <a:rPr lang="en-US" sz="1600" b="1"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is with </a:t>
            </a:r>
            <a:r>
              <a:rPr lang="en-US" sz="1600" dirty="0" err="1">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Smartcom</a:t>
            </a:r>
            <a:r>
              <a:rPr lang="en-U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Bulgaria AD and Technical University of Sofia, FETT, Dept. of Electronics, e-mail: d.nikolov@ecad.tu-sofia.bg</a:t>
            </a:r>
          </a:p>
          <a:p>
            <a:pPr algn="just"/>
            <a:r>
              <a:rPr lang="en-US" sz="1600" b="1" dirty="0" err="1">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Mariya</a:t>
            </a:r>
            <a:r>
              <a:rPr lang="en-US" sz="1600" b="1"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1600" b="1" dirty="0" err="1">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Spasova</a:t>
            </a:r>
            <a:r>
              <a:rPr lang="en-US" sz="1600" b="1"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is with </a:t>
            </a:r>
            <a:r>
              <a:rPr lang="en-US" sz="1600" dirty="0" err="1">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Smartcom</a:t>
            </a:r>
            <a:r>
              <a:rPr lang="en-U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Bulgaria AD and Technical University of Sofia, FETT, Dept. of Microelectronics, e-mail: m.spasova@tu-sofia.bg</a:t>
            </a:r>
          </a:p>
          <a:p>
            <a:pPr algn="just"/>
            <a:r>
              <a:rPr lang="en-US" sz="1600" b="1"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Marin Hristov </a:t>
            </a:r>
            <a:r>
              <a:rPr lang="en-U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is with </a:t>
            </a:r>
            <a:r>
              <a:rPr lang="en-US" sz="1600" dirty="0" err="1">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Smartcom</a:t>
            </a:r>
            <a:r>
              <a:rPr lang="en-U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Bulgaria AD and Technical University of Sofia, FETT, Dept. of Microelectronics, e-mail: mhristov@ecad.tu-sofia.bg</a:t>
            </a:r>
          </a:p>
          <a:p>
            <a:pPr algn="just"/>
            <a:r>
              <a:rPr lang="en-US" sz="1600" b="1" dirty="0" err="1">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Rossen</a:t>
            </a:r>
            <a:r>
              <a:rPr lang="en-US" sz="1600" b="1"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1600" b="1" dirty="0" err="1">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Radonov</a:t>
            </a:r>
            <a:r>
              <a:rPr lang="en-US" sz="1600" b="1"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is with Technical University of Sofia, FETT, </a:t>
            </a:r>
          </a:p>
          <a:p>
            <a:pPr algn="just"/>
            <a:r>
              <a:rPr lang="en-US"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Dept. of Microelectronics, e-mail: rossen.radonov@ecad.tu-sofia.bg</a:t>
            </a:r>
          </a:p>
        </p:txBody>
      </p:sp>
      <p:sp>
        <p:nvSpPr>
          <p:cNvPr id="7" name="TextBox 6">
            <a:extLst>
              <a:ext uri="{FF2B5EF4-FFF2-40B4-BE49-F238E27FC236}">
                <a16:creationId xmlns:a16="http://schemas.microsoft.com/office/drawing/2014/main" id="{696E21E4-49EF-4076-893A-7F2BFCF12CD7}"/>
              </a:ext>
            </a:extLst>
          </p:cNvPr>
          <p:cNvSpPr txBox="1"/>
          <p:nvPr/>
        </p:nvSpPr>
        <p:spPr>
          <a:xfrm>
            <a:off x="144875" y="2672143"/>
            <a:ext cx="1672253" cy="369332"/>
          </a:xfrm>
          <a:prstGeom prst="rect">
            <a:avLst/>
          </a:prstGeom>
          <a:noFill/>
        </p:spPr>
        <p:txBody>
          <a:bodyPr wrap="none" rtlCol="0">
            <a:spAutoFit/>
          </a:bodyPr>
          <a:lstStyle/>
          <a:p>
            <a:r>
              <a:rPr lang="en-US"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Presented by: </a:t>
            </a:r>
          </a:p>
        </p:txBody>
      </p:sp>
      <p:sp>
        <p:nvSpPr>
          <p:cNvPr id="8" name="TextBox 7">
            <a:extLst>
              <a:ext uri="{FF2B5EF4-FFF2-40B4-BE49-F238E27FC236}">
                <a16:creationId xmlns:a16="http://schemas.microsoft.com/office/drawing/2014/main" id="{1D910C3B-74F8-46AB-993C-ED652B0912DF}"/>
              </a:ext>
            </a:extLst>
          </p:cNvPr>
          <p:cNvSpPr txBox="1"/>
          <p:nvPr/>
        </p:nvSpPr>
        <p:spPr>
          <a:xfrm>
            <a:off x="2053646" y="4964332"/>
            <a:ext cx="1915909" cy="369332"/>
          </a:xfrm>
          <a:prstGeom prst="rect">
            <a:avLst/>
          </a:prstGeom>
          <a:noFill/>
        </p:spPr>
        <p:txBody>
          <a:bodyPr wrap="none" rtlCol="0">
            <a:spAutoFit/>
          </a:bodyPr>
          <a:lstStyle/>
          <a:p>
            <a:r>
              <a:rPr lang="en-US" dirty="0">
                <a:latin typeface="Arial Unicode MS" panose="020B0604020202020204" pitchFamily="34" charset="-128"/>
                <a:ea typeface="Arial Unicode MS" panose="020B0604020202020204" pitchFamily="34" charset="-128"/>
                <a:cs typeface="Arial Unicode MS" panose="020B0604020202020204" pitchFamily="34" charset="-128"/>
              </a:rPr>
              <a:t>George </a:t>
            </a:r>
            <a:r>
              <a:rPr lang="en-US" dirty="0" err="1">
                <a:latin typeface="Arial Unicode MS" panose="020B0604020202020204" pitchFamily="34" charset="-128"/>
                <a:ea typeface="Arial Unicode MS" panose="020B0604020202020204" pitchFamily="34" charset="-128"/>
                <a:cs typeface="Arial Unicode MS" panose="020B0604020202020204" pitchFamily="34" charset="-128"/>
              </a:rPr>
              <a:t>Angelov</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456531" cy="151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8" descr="A person sitting in a chair&#10;&#10;Description automatically generated with medium confidence">
            <a:extLst>
              <a:ext uri="{FF2B5EF4-FFF2-40B4-BE49-F238E27FC236}">
                <a16:creationId xmlns:a16="http://schemas.microsoft.com/office/drawing/2014/main" id="{94C3C2CF-E2D0-4C2A-8647-B00F7DE9349B}"/>
              </a:ext>
            </a:extLst>
          </p:cNvPr>
          <p:cNvPicPr>
            <a:picLocks noChangeAspect="1"/>
          </p:cNvPicPr>
          <p:nvPr/>
        </p:nvPicPr>
        <p:blipFill rotWithShape="1">
          <a:blip r:embed="rId4">
            <a:extLst>
              <a:ext uri="{28A0092B-C50C-407E-A947-70E740481C1C}">
                <a14:useLocalDpi xmlns:a14="http://schemas.microsoft.com/office/drawing/2010/main" val="0"/>
              </a:ext>
            </a:extLst>
          </a:blip>
          <a:srcRect l="18454" t="6152" r="22288" b="47752"/>
          <a:stretch/>
        </p:blipFill>
        <p:spPr>
          <a:xfrm>
            <a:off x="1914935" y="2672143"/>
            <a:ext cx="2193332" cy="2092823"/>
          </a:xfrm>
          <a:prstGeom prst="rect">
            <a:avLst/>
          </a:prstGeom>
        </p:spPr>
      </p:pic>
    </p:spTree>
    <p:extLst>
      <p:ext uri="{BB962C8B-B14F-4D97-AF65-F5344CB8AC3E}">
        <p14:creationId xmlns:p14="http://schemas.microsoft.com/office/powerpoint/2010/main" val="2565141973"/>
      </p:ext>
    </p:extLst>
  </p:cSld>
  <p:clrMapOvr>
    <a:masterClrMapping/>
  </p:clrMapOvr>
  <mc:AlternateContent xmlns:mc="http://schemas.openxmlformats.org/markup-compatibility/2006" xmlns:p14="http://schemas.microsoft.com/office/powerpoint/2010/main">
    <mc:Choice Requires="p14">
      <p:transition spd="slow" p14:dur="2000" advTm="11694"/>
    </mc:Choice>
    <mc:Fallback xmlns="">
      <p:transition spd="slow" advTm="11694"/>
    </mc:Fallback>
  </mc:AlternateContent>
  <p:extLst>
    <p:ext uri="{3A86A75C-4F4B-4683-9AE1-C65F6400EC91}">
      <p14:laserTraceLst xmlns:p14="http://schemas.microsoft.com/office/powerpoint/2010/main">
        <p14:tracePtLst>
          <p14:tracePt t="2003" x="3981450" y="3492500"/>
          <p14:tracePt t="2100" x="3975100" y="3492500"/>
          <p14:tracePt t="2118" x="3968750" y="3492500"/>
          <p14:tracePt t="2135" x="3956050" y="3492500"/>
          <p14:tracePt t="2151" x="3930650" y="3492500"/>
          <p14:tracePt t="2168" x="3898900" y="3492500"/>
          <p14:tracePt t="2185" x="3848100" y="3492500"/>
          <p14:tracePt t="2201" x="3759200" y="3479800"/>
          <p14:tracePt t="2218" x="3625850" y="3441700"/>
          <p14:tracePt t="2235" x="3270250" y="3314700"/>
          <p14:tracePt t="2251" x="2946400" y="3181350"/>
          <p14:tracePt t="2268" x="2603500" y="3016250"/>
          <p14:tracePt t="2285" x="2298700" y="2844800"/>
          <p14:tracePt t="2301" x="2095500" y="2679700"/>
          <p14:tracePt t="2318" x="2000250" y="2571750"/>
          <p14:tracePt t="2335" x="1936750" y="2482850"/>
          <p14:tracePt t="2351" x="1898650" y="2406650"/>
          <p14:tracePt t="2368" x="1879600" y="2343150"/>
          <p14:tracePt t="2385" x="1860550" y="2292350"/>
          <p14:tracePt t="2401" x="1847850" y="2254250"/>
          <p14:tracePt t="2418" x="1841500" y="2222500"/>
          <p14:tracePt t="2435" x="1835150" y="2197100"/>
          <p14:tracePt t="2451" x="1835150" y="2190750"/>
          <p14:tracePt t="2468" x="1835150" y="2178050"/>
          <p14:tracePt t="2485" x="1828800" y="2171700"/>
          <p14:tracePt t="2501" x="1822450" y="2165350"/>
          <p14:tracePt t="2518" x="1822450" y="2159000"/>
          <p14:tracePt t="2535" x="1816100" y="2152650"/>
          <p14:tracePt t="2551" x="1816100" y="2146300"/>
          <p14:tracePt t="3651" x="1822450" y="2146300"/>
          <p14:tracePt t="3667" x="1828800" y="2146300"/>
          <p14:tracePt t="3675" x="1841500" y="2146300"/>
          <p14:tracePt t="3684" x="1866900" y="2139950"/>
          <p14:tracePt t="3701" x="1930400" y="2139950"/>
          <p14:tracePt t="3718" x="2012950" y="2139950"/>
          <p14:tracePt t="3734" x="2070100" y="2139950"/>
          <p14:tracePt t="3751" x="2120900" y="2139950"/>
          <p14:tracePt t="3768" x="2165350" y="2139950"/>
          <p14:tracePt t="3784" x="2197100" y="2139950"/>
          <p14:tracePt t="3801" x="2228850" y="2139950"/>
          <p14:tracePt t="3802" x="2247900" y="2139950"/>
          <p14:tracePt t="3818" x="2266950" y="2139950"/>
          <p14:tracePt t="3834" x="2336800" y="2139950"/>
          <p14:tracePt t="3852" x="2387600" y="2139950"/>
          <p14:tracePt t="3868" x="2432050" y="2139950"/>
          <p14:tracePt t="3884" x="2482850" y="2139950"/>
          <p14:tracePt t="3901" x="2520950" y="2139950"/>
          <p14:tracePt t="3918" x="2552700" y="2139950"/>
          <p14:tracePt t="3934" x="2565400" y="2139950"/>
          <p14:tracePt t="4435" x="2571750" y="2139950"/>
          <p14:tracePt t="4451" x="2578100" y="2139950"/>
          <p14:tracePt t="4459" x="2584450" y="2139950"/>
          <p14:tracePt t="4475" x="2584450" y="2133600"/>
          <p14:tracePt t="4484" x="2590800" y="2133600"/>
          <p14:tracePt t="4501" x="2597150" y="2133600"/>
          <p14:tracePt t="4518" x="2616200" y="2133600"/>
          <p14:tracePt t="4534" x="2622550" y="2133600"/>
          <p14:tracePt t="4603" x="2616200" y="2133600"/>
          <p14:tracePt t="4611" x="2603500" y="2139950"/>
          <p14:tracePt t="4619" x="2584450" y="2146300"/>
          <p14:tracePt t="4634" x="2565400" y="2159000"/>
          <p14:tracePt t="4651" x="2501900" y="2178050"/>
          <p14:tracePt t="4668" x="2476500" y="2184400"/>
          <p14:tracePt t="4684" x="2457450" y="2190750"/>
          <p14:tracePt t="4701" x="2444750" y="2190750"/>
          <p14:tracePt t="4718" x="2432050" y="2190750"/>
          <p14:tracePt t="4734" x="2425700" y="2190750"/>
          <p14:tracePt t="4751" x="2419350" y="2190750"/>
          <p14:tracePt t="4768" x="2406650" y="2190750"/>
          <p14:tracePt t="4784" x="2400300" y="2190750"/>
          <p14:tracePt t="4875" x="2406650" y="2184400"/>
          <p14:tracePt t="4883" x="2413000" y="2178050"/>
          <p14:tracePt t="4891" x="2425700" y="2165350"/>
          <p14:tracePt t="4901" x="2438400" y="2159000"/>
          <p14:tracePt t="4918" x="2489200" y="2133600"/>
          <p14:tracePt t="4934" x="2546350" y="2114550"/>
          <p14:tracePt t="4951" x="2609850" y="2082800"/>
          <p14:tracePt t="4968" x="2686050" y="2057400"/>
          <p14:tracePt t="4984" x="2730500" y="2044700"/>
          <p14:tracePt t="5001" x="2755900" y="2038350"/>
          <p14:tracePt t="5067" x="2762250" y="2038350"/>
          <p14:tracePt t="5075" x="2768600" y="2038350"/>
          <p14:tracePt t="5084" x="2768600" y="2032000"/>
          <p14:tracePt t="5101" x="2781300" y="2032000"/>
          <p14:tracePt t="5118" x="2819400" y="2012950"/>
          <p14:tracePt t="5134" x="2870200" y="1993900"/>
          <p14:tracePt t="5151" x="2921000" y="1974850"/>
          <p14:tracePt t="5168" x="2971800" y="1955800"/>
          <p14:tracePt t="5184" x="2997200" y="1943100"/>
          <p14:tracePt t="5201" x="3009900" y="1943100"/>
          <p14:tracePt t="5218" x="3016250" y="1943100"/>
          <p14:tracePt t="5243" x="3009900" y="1943100"/>
          <p14:tracePt t="5251" x="2990850" y="1943100"/>
          <p14:tracePt t="5268" x="2921000" y="1987550"/>
          <p14:tracePt t="5284" x="2825750" y="2057400"/>
          <p14:tracePt t="5301" x="2730500" y="2120900"/>
          <p14:tracePt t="5318" x="2654300" y="2165350"/>
          <p14:tracePt t="5334" x="2597150" y="2197100"/>
          <p14:tracePt t="5351" x="2559050" y="2216150"/>
          <p14:tracePt t="5368" x="2546350" y="2222500"/>
          <p14:tracePt t="5419" x="2559050" y="2222500"/>
          <p14:tracePt t="5427" x="2571750" y="2222500"/>
          <p14:tracePt t="5435" x="2597150" y="2222500"/>
          <p14:tracePt t="5451" x="2698750" y="2222500"/>
          <p14:tracePt t="5468" x="2825750" y="2216150"/>
          <p14:tracePt t="5484" x="2952750" y="2203450"/>
          <p14:tracePt t="5501" x="3073400" y="2190750"/>
          <p14:tracePt t="5518" x="3162300" y="2190750"/>
          <p14:tracePt t="5534" x="3213100" y="2184400"/>
          <p14:tracePt t="5551" x="3263900" y="2178050"/>
          <p14:tracePt t="5568" x="3308350" y="2165350"/>
          <p14:tracePt t="5584" x="3327400" y="2159000"/>
          <p14:tracePt t="5601" x="3340100" y="2159000"/>
          <p14:tracePt t="5659" x="3340100" y="2152650"/>
          <p14:tracePt t="5667" x="3346450" y="2152650"/>
          <p14:tracePt t="5747" x="3352800" y="2152650"/>
          <p14:tracePt t="5763" x="3359150" y="2152650"/>
          <p14:tracePt t="5771" x="3359150" y="2146300"/>
          <p14:tracePt t="5779" x="3365500" y="2146300"/>
          <p14:tracePt t="5795" x="3371850" y="2146300"/>
          <p14:tracePt t="5803" x="3371850" y="2139950"/>
          <p14:tracePt t="5818" x="3378200" y="2139950"/>
          <p14:tracePt t="5835" x="3384550" y="2139950"/>
          <p14:tracePt t="6275" x="3378200" y="2139950"/>
          <p14:tracePt t="6291" x="3365500" y="2139950"/>
          <p14:tracePt t="6299" x="3346450" y="2139950"/>
          <p14:tracePt t="6307" x="3302000" y="2146300"/>
          <p14:tracePt t="6317" x="3257550" y="2165350"/>
          <p14:tracePt t="6334" x="3124200" y="2216150"/>
          <p14:tracePt t="6351" x="2971800" y="2266950"/>
          <p14:tracePt t="6367" x="2794000" y="2324100"/>
          <p14:tracePt t="6384" x="2641600" y="2374900"/>
          <p14:tracePt t="6401" x="2520950" y="2406650"/>
          <p14:tracePt t="6417" x="2400300" y="2413000"/>
          <p14:tracePt t="6434" x="2279650" y="2413000"/>
          <p14:tracePt t="6451" x="2095500" y="2413000"/>
          <p14:tracePt t="6467" x="2000250" y="2413000"/>
          <p14:tracePt t="6484" x="1955800" y="2413000"/>
          <p14:tracePt t="6501" x="1936750" y="2413000"/>
          <p14:tracePt t="6517" x="1936750" y="2406650"/>
          <p14:tracePt t="6534" x="1936750" y="2330450"/>
          <p14:tracePt t="6551" x="1962150" y="2197100"/>
          <p14:tracePt t="6567" x="1968500" y="2063750"/>
          <p14:tracePt t="6584" x="1968500" y="1905000"/>
          <p14:tracePt t="6601" x="1981200" y="1720850"/>
          <p14:tracePt t="6617" x="2012950" y="1524000"/>
          <p14:tracePt t="6634" x="2063750" y="1352550"/>
          <p14:tracePt t="6651" x="2152650" y="1143000"/>
          <p14:tracePt t="6667" x="2247900" y="1041400"/>
          <p14:tracePt t="6684" x="2387600" y="965200"/>
          <p14:tracePt t="6701" x="2552700" y="933450"/>
          <p14:tracePt t="6717" x="2736850" y="927100"/>
          <p14:tracePt t="6734" x="2952750" y="965200"/>
          <p14:tracePt t="6751" x="3213100" y="1079500"/>
          <p14:tracePt t="6768" x="3505200" y="1270000"/>
          <p14:tracePt t="6784" x="3822700" y="1517650"/>
          <p14:tracePt t="6801" x="4178300" y="1803400"/>
          <p14:tracePt t="6817" x="4552950" y="2108200"/>
          <p14:tracePt t="6834" x="4870450" y="2362200"/>
          <p14:tracePt t="6851" x="5213350" y="2635250"/>
          <p14:tracePt t="6867" x="5327650" y="2736850"/>
          <p14:tracePt t="6884" x="5384800" y="2813050"/>
          <p14:tracePt t="6901" x="5403850" y="2857500"/>
          <p14:tracePt t="6917" x="5410200" y="2870200"/>
          <p14:tracePt t="6934" x="5391150" y="2895600"/>
          <p14:tracePt t="6951" x="5321300" y="2901950"/>
          <p14:tracePt t="6967" x="5213350" y="2901950"/>
          <p14:tracePt t="6984" x="5035550" y="2851150"/>
          <p14:tracePt t="7001" x="4781550" y="2749550"/>
          <p14:tracePt t="7017" x="4565650" y="2667000"/>
          <p14:tracePt t="7034" x="4425950" y="2597150"/>
          <p14:tracePt t="7051" x="4337050" y="2470150"/>
          <p14:tracePt t="7067" x="4368800" y="2343150"/>
          <p14:tracePt t="7084" x="4489450" y="2159000"/>
          <p14:tracePt t="7101" x="4762500" y="1936750"/>
          <p14:tracePt t="7117" x="5143500" y="1739900"/>
          <p14:tracePt t="7134" x="5448300" y="1612900"/>
          <p14:tracePt t="7151" x="5581650" y="1574800"/>
          <p14:tracePt t="7167" x="5619750" y="1568450"/>
          <p14:tracePt t="7184" x="5626100" y="1574800"/>
          <p14:tracePt t="7201" x="5619750" y="1606550"/>
          <p14:tracePt t="7217" x="5600700" y="1676400"/>
          <p14:tracePt t="7234" x="5581650" y="1784350"/>
          <p14:tracePt t="7251" x="5575300" y="1968500"/>
          <p14:tracePt t="7267" x="5575300" y="2089150"/>
          <p14:tracePt t="7284" x="5588000" y="2178050"/>
          <p14:tracePt t="7301" x="5613400" y="2235200"/>
          <p14:tracePt t="7317" x="5619750" y="2260600"/>
          <p14:tracePt t="7334" x="5632450" y="2279650"/>
          <p14:tracePt t="7351" x="5645150" y="2286000"/>
          <p14:tracePt t="7367" x="5645150" y="2298700"/>
          <p14:tracePt t="7384" x="5651500" y="2311400"/>
          <p14:tracePt t="7401" x="5670550" y="2330450"/>
          <p14:tracePt t="7417" x="5689600" y="2362200"/>
          <p14:tracePt t="7434" x="5708650" y="2387600"/>
          <p14:tracePt t="7451" x="5727700" y="2444750"/>
          <p14:tracePt t="7467" x="5753100" y="2501900"/>
          <p14:tracePt t="7484" x="5778500" y="2571750"/>
          <p14:tracePt t="7501" x="5803900" y="2679700"/>
          <p14:tracePt t="7517" x="5822950" y="2781300"/>
          <p14:tracePt t="7534" x="5854700" y="2889250"/>
          <p14:tracePt t="7551" x="5892800" y="2990850"/>
          <p14:tracePt t="7567" x="5924550" y="3079750"/>
          <p14:tracePt t="7584" x="5956300" y="3162300"/>
          <p14:tracePt t="7601" x="5975350" y="3219450"/>
          <p14:tracePt t="7617" x="5988050" y="3263900"/>
          <p14:tracePt t="7634" x="5988050" y="3295650"/>
          <p14:tracePt t="7651" x="6000750" y="3340100"/>
          <p14:tracePt t="7667" x="6026150" y="3390900"/>
          <p14:tracePt t="7684" x="6038850" y="3441700"/>
          <p14:tracePt t="7701" x="6057900" y="3492500"/>
          <p14:tracePt t="7717" x="6064250" y="3530600"/>
          <p14:tracePt t="7734" x="6064250" y="3556000"/>
          <p14:tracePt t="7751" x="6076950" y="3575050"/>
          <p14:tracePt t="7767" x="6089650" y="3606800"/>
          <p14:tracePt t="7784" x="6108700" y="3632200"/>
          <p14:tracePt t="7801" x="6134100" y="3657600"/>
          <p14:tracePt t="7817" x="6197600" y="3689350"/>
          <p14:tracePt t="7834" x="6311900" y="3740150"/>
          <p14:tracePt t="7851" x="6534150" y="3797300"/>
          <p14:tracePt t="7867" x="6648450" y="3822700"/>
          <p14:tracePt t="7884" x="6699250" y="3835400"/>
          <p14:tracePt t="7923" x="6680200" y="3835400"/>
          <p14:tracePt t="7934" x="6629400" y="3835400"/>
          <p14:tracePt t="7951" x="6413500" y="3797300"/>
          <p14:tracePt t="7967" x="5911850" y="3714750"/>
          <p14:tracePt t="7984" x="5149850" y="3600450"/>
          <p14:tracePt t="8001" x="4273550" y="3429000"/>
          <p14:tracePt t="8017" x="3365500" y="3200400"/>
          <p14:tracePt t="8034" x="2571750" y="2908300"/>
          <p14:tracePt t="8051" x="1657350" y="2400300"/>
          <p14:tracePt t="8067" x="1263650" y="2089150"/>
          <p14:tracePt t="8084" x="1079500" y="1930400"/>
          <p14:tracePt t="8101" x="996950" y="1828800"/>
          <p14:tracePt t="8117" x="965200" y="1739900"/>
          <p14:tracePt t="8134" x="933450" y="1619250"/>
          <p14:tracePt t="8151" x="889000" y="1466850"/>
          <p14:tracePt t="8167" x="825500" y="1320800"/>
          <p14:tracePt t="8184" x="749300" y="1187450"/>
          <p14:tracePt t="8201" x="660400" y="1079500"/>
          <p14:tracePt t="8217" x="571500" y="977900"/>
          <p14:tracePt t="8234" x="463550" y="895350"/>
          <p14:tracePt t="8251" x="285750" y="774700"/>
          <p14:tracePt t="8267" x="190500" y="692150"/>
          <p14:tracePt t="8284" x="127000" y="622300"/>
          <p14:tracePt t="8301" x="95250" y="558800"/>
          <p14:tracePt t="8317" x="82550" y="508000"/>
          <p14:tracePt t="8334" x="82550" y="469900"/>
          <p14:tracePt t="8351" x="82550" y="431800"/>
          <p14:tracePt t="8367" x="82550" y="387350"/>
          <p14:tracePt t="8384" x="82550" y="330200"/>
          <p14:tracePt t="8401" x="69850" y="260350"/>
          <p14:tracePt t="8947" x="285750" y="304800"/>
          <p14:tracePt t="8955" x="355600" y="355600"/>
          <p14:tracePt t="8967" x="450850" y="406400"/>
          <p14:tracePt t="8984" x="647700" y="552450"/>
          <p14:tracePt t="9000" x="787400" y="679450"/>
          <p14:tracePt t="9017" x="914400" y="819150"/>
          <p14:tracePt t="9018" x="977900" y="908050"/>
          <p14:tracePt t="9034" x="1035050" y="971550"/>
          <p14:tracePt t="9051" x="1181100" y="1130300"/>
          <p14:tracePt t="9067" x="1282700" y="1206500"/>
          <p14:tracePt t="9084" x="1422400" y="1282700"/>
          <p14:tracePt t="9100" x="1625600" y="1390650"/>
          <p14:tracePt t="9117" x="1797050" y="1492250"/>
          <p14:tracePt t="9134" x="1924050" y="1587500"/>
          <p14:tracePt t="9151" x="2025650" y="1676400"/>
          <p14:tracePt t="9167" x="2133600" y="1778000"/>
          <p14:tracePt t="9184" x="2298700" y="1879600"/>
          <p14:tracePt t="9200" x="2546350" y="1949450"/>
          <p14:tracePt t="9217" x="2813050" y="1968500"/>
          <p14:tracePt t="9234" x="3003550" y="1962150"/>
          <p14:tracePt t="9250" x="3149600" y="1905000"/>
          <p14:tracePt t="9267" x="3187700" y="1860550"/>
          <p14:tracePt t="9284" x="3206750" y="1809750"/>
          <p14:tracePt t="9300" x="3213100" y="1758950"/>
          <p14:tracePt t="9317" x="3238500" y="1695450"/>
          <p14:tracePt t="9334" x="3282950" y="1625600"/>
          <p14:tracePt t="9350" x="3333750" y="1568450"/>
          <p14:tracePt t="9367" x="3378200" y="1524000"/>
          <p14:tracePt t="9384" x="3409950" y="1485900"/>
          <p14:tracePt t="9400" x="3435350" y="1454150"/>
          <p14:tracePt t="9417" x="3454400" y="1441450"/>
          <p14:tracePt t="9434" x="3460750" y="1435100"/>
          <p14:tracePt t="9483" x="3448050" y="1428750"/>
          <p14:tracePt t="9491" x="3429000" y="1428750"/>
          <p14:tracePt t="9500" x="3403600" y="1416050"/>
          <p14:tracePt t="9517" x="3308350" y="1371600"/>
          <p14:tracePt t="9534" x="3225800" y="1301750"/>
          <p14:tracePt t="9550" x="3143250" y="1206500"/>
          <p14:tracePt t="9567" x="3073400" y="1104900"/>
          <p14:tracePt t="9584" x="3009900" y="1016000"/>
          <p14:tracePt t="9600" x="2965450" y="914400"/>
          <p14:tracePt t="9617" x="2940050" y="819150"/>
          <p14:tracePt t="9634" x="2921000" y="730250"/>
          <p14:tracePt t="9650" x="2895600" y="635000"/>
          <p14:tracePt t="9667" x="2882900" y="590550"/>
          <p14:tracePt t="9684" x="2889250" y="558800"/>
          <p14:tracePt t="9700" x="2908300" y="520700"/>
          <p14:tracePt t="9717" x="2946400" y="482600"/>
          <p14:tracePt t="9734" x="2978150" y="457200"/>
          <p14:tracePt t="9750" x="2997200" y="438150"/>
          <p14:tracePt t="9767" x="3003550" y="438150"/>
          <p14:tracePt t="9784" x="2990850" y="438150"/>
          <p14:tracePt t="9800" x="2946400" y="438150"/>
          <p14:tracePt t="9817" x="2844800" y="469900"/>
          <p14:tracePt t="9834" x="2743200" y="508000"/>
          <p14:tracePt t="9851" x="2692400" y="520700"/>
          <p14:tracePt t="9851" x="2686050" y="527050"/>
          <p14:tracePt t="9883" x="2692400" y="527050"/>
          <p14:tracePt t="9891" x="2711450" y="520700"/>
          <p14:tracePt t="9900" x="2749550" y="495300"/>
          <p14:tracePt t="9917" x="2870200" y="444500"/>
          <p14:tracePt t="9934" x="2990850" y="387350"/>
          <p14:tracePt t="9950" x="3079750" y="349250"/>
          <p14:tracePt t="9967" x="3130550" y="330200"/>
          <p14:tracePt t="9984" x="3143250" y="330200"/>
          <p14:tracePt t="10017" x="3130550" y="330200"/>
          <p14:tracePt t="10034" x="3079750" y="355600"/>
          <p14:tracePt t="10050" x="2952750" y="412750"/>
          <p14:tracePt t="10067" x="2876550" y="438150"/>
          <p14:tracePt t="10084" x="2825750" y="457200"/>
          <p14:tracePt t="10100" x="2800350" y="463550"/>
          <p14:tracePt t="10117" x="2794000" y="463550"/>
          <p14:tracePt t="10134" x="2800350" y="463550"/>
          <p14:tracePt t="10152" x="2806700" y="463550"/>
          <p14:tracePt t="10167" x="2825750" y="463550"/>
          <p14:tracePt t="10184" x="2838450" y="463550"/>
          <p14:tracePt t="10200" x="2844800" y="463550"/>
          <p14:tracePt t="10217" x="2832100" y="463550"/>
          <p14:tracePt t="10234" x="2762250" y="482600"/>
          <p14:tracePt t="10250" x="2641600" y="520700"/>
          <p14:tracePt t="10267" x="2489200" y="552450"/>
          <p14:tracePt t="10284" x="2476500" y="558800"/>
          <p14:tracePt t="10300" x="2495550" y="558800"/>
          <p14:tracePt t="10317" x="2540000" y="552450"/>
          <p14:tracePt t="10334" x="2603500" y="533400"/>
          <p14:tracePt t="10350" x="2647950" y="520700"/>
          <p14:tracePt t="10367" x="2654300" y="514350"/>
          <p14:tracePt t="10451" x="2641600" y="514350"/>
          <p14:tracePt t="10459" x="2622550" y="514350"/>
          <p14:tracePt t="10467" x="2597150" y="514350"/>
          <p14:tracePt t="10484" x="2508250" y="552450"/>
          <p14:tracePt t="10500" x="2444750" y="577850"/>
          <p14:tracePt t="10517" x="2406650" y="590550"/>
          <p14:tracePt t="10550" x="2406650" y="571500"/>
          <p14:tracePt t="10567" x="2432050" y="514350"/>
          <p14:tracePt t="10584" x="2495550" y="438150"/>
          <p14:tracePt t="10600" x="2571750" y="368300"/>
          <p14:tracePt t="10617" x="2616200" y="336550"/>
          <p14:tracePt t="10634" x="2622550" y="330200"/>
          <p14:tracePt t="10650" x="2597150" y="330200"/>
          <p14:tracePt t="10667" x="2425700" y="393700"/>
          <p14:tracePt t="10684" x="2228850" y="463550"/>
          <p14:tracePt t="10700" x="2051050" y="488950"/>
          <p14:tracePt t="10717" x="1917700" y="495300"/>
          <p14:tracePt t="10734" x="1784350" y="495300"/>
          <p14:tracePt t="10750" x="1638300" y="495300"/>
          <p14:tracePt t="10767" x="1473200" y="495300"/>
          <p14:tracePt t="10784" x="1301750" y="495300"/>
          <p14:tracePt t="10800" x="1136650" y="495300"/>
          <p14:tracePt t="10817" x="1003300" y="495300"/>
          <p14:tracePt t="10833" x="895350" y="476250"/>
          <p14:tracePt t="10850" x="806450" y="444500"/>
          <p14:tracePt t="10867" x="685800" y="400050"/>
          <p14:tracePt t="10883" x="647700" y="381000"/>
          <p14:tracePt t="10900" x="628650" y="368300"/>
          <p14:tracePt t="10917" x="603250" y="361950"/>
          <p14:tracePt t="10934" x="571500" y="355600"/>
          <p14:tracePt t="10950" x="508000" y="349250"/>
          <p14:tracePt t="10967" x="419100" y="349250"/>
          <p14:tracePt t="10984" x="323850" y="349250"/>
          <p14:tracePt t="11000" x="247650" y="349250"/>
          <p14:tracePt t="11017" x="203200" y="342900"/>
          <p14:tracePt t="11033" x="184150" y="336550"/>
          <p14:tracePt t="11050" x="177800" y="336550"/>
          <p14:tracePt t="11068" x="177800" y="330200"/>
          <p14:tracePt t="11083" x="171450" y="323850"/>
          <p14:tracePt t="11117" x="158750" y="317500"/>
          <p14:tracePt t="11133" x="146050" y="304800"/>
          <p14:tracePt t="11150" x="139700" y="298450"/>
          <p14:tracePt t="11167" x="127000" y="285750"/>
          <p14:tracePt t="11183" x="114300" y="273050"/>
        </p14:tracePtLst>
      </p14:laserTraceLst>
    </p:ext>
  </p:extLs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1247619"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a:extLst>
              <a:ext uri="{FF2B5EF4-FFF2-40B4-BE49-F238E27FC236}">
                <a16:creationId xmlns:a16="http://schemas.microsoft.com/office/drawing/2014/main" id="{5C0BE46A-3B1A-D649-9628-15B684D39D8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6977" y="3542297"/>
            <a:ext cx="4261572" cy="839674"/>
          </a:xfrm>
          <a:prstGeom prst="rect">
            <a:avLst/>
          </a:prstGeom>
        </p:spPr>
      </p:pic>
      <p:pic>
        <p:nvPicPr>
          <p:cNvPr id="6" name="Picture 5">
            <a:extLst>
              <a:ext uri="{FF2B5EF4-FFF2-40B4-BE49-F238E27FC236}">
                <a16:creationId xmlns:a16="http://schemas.microsoft.com/office/drawing/2014/main" id="{B48513EE-8B07-8E4C-87A4-7FD2839279E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52598" y="3429000"/>
            <a:ext cx="4261572" cy="839674"/>
          </a:xfrm>
          <a:prstGeom prst="rect">
            <a:avLst/>
          </a:prstGeom>
        </p:spPr>
      </p:pic>
      <p:sp>
        <p:nvSpPr>
          <p:cNvPr id="3" name="Rectangle 2">
            <a:extLst>
              <a:ext uri="{FF2B5EF4-FFF2-40B4-BE49-F238E27FC236}">
                <a16:creationId xmlns:a16="http://schemas.microsoft.com/office/drawing/2014/main" id="{6088503E-FE4C-5043-BF0D-AE23260EC7E3}"/>
              </a:ext>
            </a:extLst>
          </p:cNvPr>
          <p:cNvSpPr/>
          <p:nvPr/>
        </p:nvSpPr>
        <p:spPr>
          <a:xfrm>
            <a:off x="377830" y="3006011"/>
            <a:ext cx="6096000" cy="1615827"/>
          </a:xfrm>
          <a:prstGeom prst="rect">
            <a:avLst/>
          </a:prstGeom>
        </p:spPr>
        <p:txBody>
          <a:bodyPr>
            <a:spAutoFit/>
          </a:bodyPr>
          <a:lstStyle/>
          <a:p>
            <a:pPr algn="ctr"/>
            <a:r>
              <a:rPr lang="en-US"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ACKNOWLEDGEMENT</a:t>
            </a:r>
          </a:p>
          <a:p>
            <a:pPr algn="ctr"/>
            <a:endParaRPr lang="en-US" sz="9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ctr"/>
            <a:r>
              <a:rPr lang="en-US"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This paper is part of the research within the RADICAL project funded by the European Union’s Horizon 2020 </a:t>
            </a:r>
          </a:p>
          <a:p>
            <a:pPr algn="ctr"/>
            <a:r>
              <a:rPr lang="en-US"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Research and Innovation </a:t>
            </a:r>
            <a:r>
              <a:rPr lang="en-US" dirty="0" err="1">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programme</a:t>
            </a:r>
            <a:r>
              <a:rPr lang="en-US"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 under Grant Agreement No. 899282.</a:t>
            </a:r>
          </a:p>
        </p:txBody>
      </p:sp>
    </p:spTree>
    <p:extLst>
      <p:ext uri="{BB962C8B-B14F-4D97-AF65-F5344CB8AC3E}">
        <p14:creationId xmlns:p14="http://schemas.microsoft.com/office/powerpoint/2010/main" val="3549578406"/>
      </p:ext>
    </p:extLst>
  </p:cSld>
  <p:clrMapOvr>
    <a:masterClrMapping/>
  </p:clrMapOvr>
  <mc:AlternateContent xmlns:mc="http://schemas.openxmlformats.org/markup-compatibility/2006" xmlns:p14="http://schemas.microsoft.com/office/powerpoint/2010/main">
    <mc:Choice Requires="p14">
      <p:transition spd="slow" p14:dur="2000" advTm="11694"/>
    </mc:Choice>
    <mc:Fallback xmlns="">
      <p:transition spd="slow" advTm="11694"/>
    </mc:Fallback>
  </mc:AlternateContent>
  <p:extLst>
    <p:ext uri="{3A86A75C-4F4B-4683-9AE1-C65F6400EC91}">
      <p14:laserTraceLst xmlns:p14="http://schemas.microsoft.com/office/powerpoint/2010/main">
        <p14:tracePtLst>
          <p14:tracePt t="2003" x="3981450" y="3492500"/>
          <p14:tracePt t="2100" x="3975100" y="3492500"/>
          <p14:tracePt t="2118" x="3968750" y="3492500"/>
          <p14:tracePt t="2135" x="3956050" y="3492500"/>
          <p14:tracePt t="2151" x="3930650" y="3492500"/>
          <p14:tracePt t="2168" x="3898900" y="3492500"/>
          <p14:tracePt t="2185" x="3848100" y="3492500"/>
          <p14:tracePt t="2201" x="3759200" y="3479800"/>
          <p14:tracePt t="2218" x="3625850" y="3441700"/>
          <p14:tracePt t="2235" x="3270250" y="3314700"/>
          <p14:tracePt t="2251" x="2946400" y="3181350"/>
          <p14:tracePt t="2268" x="2603500" y="3016250"/>
          <p14:tracePt t="2285" x="2298700" y="2844800"/>
          <p14:tracePt t="2301" x="2095500" y="2679700"/>
          <p14:tracePt t="2318" x="2000250" y="2571750"/>
          <p14:tracePt t="2335" x="1936750" y="2482850"/>
          <p14:tracePt t="2351" x="1898650" y="2406650"/>
          <p14:tracePt t="2368" x="1879600" y="2343150"/>
          <p14:tracePt t="2385" x="1860550" y="2292350"/>
          <p14:tracePt t="2401" x="1847850" y="2254250"/>
          <p14:tracePt t="2418" x="1841500" y="2222500"/>
          <p14:tracePt t="2435" x="1835150" y="2197100"/>
          <p14:tracePt t="2451" x="1835150" y="2190750"/>
          <p14:tracePt t="2468" x="1835150" y="2178050"/>
          <p14:tracePt t="2485" x="1828800" y="2171700"/>
          <p14:tracePt t="2501" x="1822450" y="2165350"/>
          <p14:tracePt t="2518" x="1822450" y="2159000"/>
          <p14:tracePt t="2535" x="1816100" y="2152650"/>
          <p14:tracePt t="2551" x="1816100" y="2146300"/>
          <p14:tracePt t="3651" x="1822450" y="2146300"/>
          <p14:tracePt t="3667" x="1828800" y="2146300"/>
          <p14:tracePt t="3675" x="1841500" y="2146300"/>
          <p14:tracePt t="3684" x="1866900" y="2139950"/>
          <p14:tracePt t="3701" x="1930400" y="2139950"/>
          <p14:tracePt t="3718" x="2012950" y="2139950"/>
          <p14:tracePt t="3734" x="2070100" y="2139950"/>
          <p14:tracePt t="3751" x="2120900" y="2139950"/>
          <p14:tracePt t="3768" x="2165350" y="2139950"/>
          <p14:tracePt t="3784" x="2197100" y="2139950"/>
          <p14:tracePt t="3801" x="2228850" y="2139950"/>
          <p14:tracePt t="3802" x="2247900" y="2139950"/>
          <p14:tracePt t="3818" x="2266950" y="2139950"/>
          <p14:tracePt t="3834" x="2336800" y="2139950"/>
          <p14:tracePt t="3852" x="2387600" y="2139950"/>
          <p14:tracePt t="3868" x="2432050" y="2139950"/>
          <p14:tracePt t="3884" x="2482850" y="2139950"/>
          <p14:tracePt t="3901" x="2520950" y="2139950"/>
          <p14:tracePt t="3918" x="2552700" y="2139950"/>
          <p14:tracePt t="3934" x="2565400" y="2139950"/>
          <p14:tracePt t="4435" x="2571750" y="2139950"/>
          <p14:tracePt t="4451" x="2578100" y="2139950"/>
          <p14:tracePt t="4459" x="2584450" y="2139950"/>
          <p14:tracePt t="4475" x="2584450" y="2133600"/>
          <p14:tracePt t="4484" x="2590800" y="2133600"/>
          <p14:tracePt t="4501" x="2597150" y="2133600"/>
          <p14:tracePt t="4518" x="2616200" y="2133600"/>
          <p14:tracePt t="4534" x="2622550" y="2133600"/>
          <p14:tracePt t="4603" x="2616200" y="2133600"/>
          <p14:tracePt t="4611" x="2603500" y="2139950"/>
          <p14:tracePt t="4619" x="2584450" y="2146300"/>
          <p14:tracePt t="4634" x="2565400" y="2159000"/>
          <p14:tracePt t="4651" x="2501900" y="2178050"/>
          <p14:tracePt t="4668" x="2476500" y="2184400"/>
          <p14:tracePt t="4684" x="2457450" y="2190750"/>
          <p14:tracePt t="4701" x="2444750" y="2190750"/>
          <p14:tracePt t="4718" x="2432050" y="2190750"/>
          <p14:tracePt t="4734" x="2425700" y="2190750"/>
          <p14:tracePt t="4751" x="2419350" y="2190750"/>
          <p14:tracePt t="4768" x="2406650" y="2190750"/>
          <p14:tracePt t="4784" x="2400300" y="2190750"/>
          <p14:tracePt t="4875" x="2406650" y="2184400"/>
          <p14:tracePt t="4883" x="2413000" y="2178050"/>
          <p14:tracePt t="4891" x="2425700" y="2165350"/>
          <p14:tracePt t="4901" x="2438400" y="2159000"/>
          <p14:tracePt t="4918" x="2489200" y="2133600"/>
          <p14:tracePt t="4934" x="2546350" y="2114550"/>
          <p14:tracePt t="4951" x="2609850" y="2082800"/>
          <p14:tracePt t="4968" x="2686050" y="2057400"/>
          <p14:tracePt t="4984" x="2730500" y="2044700"/>
          <p14:tracePt t="5001" x="2755900" y="2038350"/>
          <p14:tracePt t="5067" x="2762250" y="2038350"/>
          <p14:tracePt t="5075" x="2768600" y="2038350"/>
          <p14:tracePt t="5084" x="2768600" y="2032000"/>
          <p14:tracePt t="5101" x="2781300" y="2032000"/>
          <p14:tracePt t="5118" x="2819400" y="2012950"/>
          <p14:tracePt t="5134" x="2870200" y="1993900"/>
          <p14:tracePt t="5151" x="2921000" y="1974850"/>
          <p14:tracePt t="5168" x="2971800" y="1955800"/>
          <p14:tracePt t="5184" x="2997200" y="1943100"/>
          <p14:tracePt t="5201" x="3009900" y="1943100"/>
          <p14:tracePt t="5218" x="3016250" y="1943100"/>
          <p14:tracePt t="5243" x="3009900" y="1943100"/>
          <p14:tracePt t="5251" x="2990850" y="1943100"/>
          <p14:tracePt t="5268" x="2921000" y="1987550"/>
          <p14:tracePt t="5284" x="2825750" y="2057400"/>
          <p14:tracePt t="5301" x="2730500" y="2120900"/>
          <p14:tracePt t="5318" x="2654300" y="2165350"/>
          <p14:tracePt t="5334" x="2597150" y="2197100"/>
          <p14:tracePt t="5351" x="2559050" y="2216150"/>
          <p14:tracePt t="5368" x="2546350" y="2222500"/>
          <p14:tracePt t="5419" x="2559050" y="2222500"/>
          <p14:tracePt t="5427" x="2571750" y="2222500"/>
          <p14:tracePt t="5435" x="2597150" y="2222500"/>
          <p14:tracePt t="5451" x="2698750" y="2222500"/>
          <p14:tracePt t="5468" x="2825750" y="2216150"/>
          <p14:tracePt t="5484" x="2952750" y="2203450"/>
          <p14:tracePt t="5501" x="3073400" y="2190750"/>
          <p14:tracePt t="5518" x="3162300" y="2190750"/>
          <p14:tracePt t="5534" x="3213100" y="2184400"/>
          <p14:tracePt t="5551" x="3263900" y="2178050"/>
          <p14:tracePt t="5568" x="3308350" y="2165350"/>
          <p14:tracePt t="5584" x="3327400" y="2159000"/>
          <p14:tracePt t="5601" x="3340100" y="2159000"/>
          <p14:tracePt t="5659" x="3340100" y="2152650"/>
          <p14:tracePt t="5667" x="3346450" y="2152650"/>
          <p14:tracePt t="5747" x="3352800" y="2152650"/>
          <p14:tracePt t="5763" x="3359150" y="2152650"/>
          <p14:tracePt t="5771" x="3359150" y="2146300"/>
          <p14:tracePt t="5779" x="3365500" y="2146300"/>
          <p14:tracePt t="5795" x="3371850" y="2146300"/>
          <p14:tracePt t="5803" x="3371850" y="2139950"/>
          <p14:tracePt t="5818" x="3378200" y="2139950"/>
          <p14:tracePt t="5835" x="3384550" y="2139950"/>
          <p14:tracePt t="6275" x="3378200" y="2139950"/>
          <p14:tracePt t="6291" x="3365500" y="2139950"/>
          <p14:tracePt t="6299" x="3346450" y="2139950"/>
          <p14:tracePt t="6307" x="3302000" y="2146300"/>
          <p14:tracePt t="6317" x="3257550" y="2165350"/>
          <p14:tracePt t="6334" x="3124200" y="2216150"/>
          <p14:tracePt t="6351" x="2971800" y="2266950"/>
          <p14:tracePt t="6367" x="2794000" y="2324100"/>
          <p14:tracePt t="6384" x="2641600" y="2374900"/>
          <p14:tracePt t="6401" x="2520950" y="2406650"/>
          <p14:tracePt t="6417" x="2400300" y="2413000"/>
          <p14:tracePt t="6434" x="2279650" y="2413000"/>
          <p14:tracePt t="6451" x="2095500" y="2413000"/>
          <p14:tracePt t="6467" x="2000250" y="2413000"/>
          <p14:tracePt t="6484" x="1955800" y="2413000"/>
          <p14:tracePt t="6501" x="1936750" y="2413000"/>
          <p14:tracePt t="6517" x="1936750" y="2406650"/>
          <p14:tracePt t="6534" x="1936750" y="2330450"/>
          <p14:tracePt t="6551" x="1962150" y="2197100"/>
          <p14:tracePt t="6567" x="1968500" y="2063750"/>
          <p14:tracePt t="6584" x="1968500" y="1905000"/>
          <p14:tracePt t="6601" x="1981200" y="1720850"/>
          <p14:tracePt t="6617" x="2012950" y="1524000"/>
          <p14:tracePt t="6634" x="2063750" y="1352550"/>
          <p14:tracePt t="6651" x="2152650" y="1143000"/>
          <p14:tracePt t="6667" x="2247900" y="1041400"/>
          <p14:tracePt t="6684" x="2387600" y="965200"/>
          <p14:tracePt t="6701" x="2552700" y="933450"/>
          <p14:tracePt t="6717" x="2736850" y="927100"/>
          <p14:tracePt t="6734" x="2952750" y="965200"/>
          <p14:tracePt t="6751" x="3213100" y="1079500"/>
          <p14:tracePt t="6768" x="3505200" y="1270000"/>
          <p14:tracePt t="6784" x="3822700" y="1517650"/>
          <p14:tracePt t="6801" x="4178300" y="1803400"/>
          <p14:tracePt t="6817" x="4552950" y="2108200"/>
          <p14:tracePt t="6834" x="4870450" y="2362200"/>
          <p14:tracePt t="6851" x="5213350" y="2635250"/>
          <p14:tracePt t="6867" x="5327650" y="2736850"/>
          <p14:tracePt t="6884" x="5384800" y="2813050"/>
          <p14:tracePt t="6901" x="5403850" y="2857500"/>
          <p14:tracePt t="6917" x="5410200" y="2870200"/>
          <p14:tracePt t="6934" x="5391150" y="2895600"/>
          <p14:tracePt t="6951" x="5321300" y="2901950"/>
          <p14:tracePt t="6967" x="5213350" y="2901950"/>
          <p14:tracePt t="6984" x="5035550" y="2851150"/>
          <p14:tracePt t="7001" x="4781550" y="2749550"/>
          <p14:tracePt t="7017" x="4565650" y="2667000"/>
          <p14:tracePt t="7034" x="4425950" y="2597150"/>
          <p14:tracePt t="7051" x="4337050" y="2470150"/>
          <p14:tracePt t="7067" x="4368800" y="2343150"/>
          <p14:tracePt t="7084" x="4489450" y="2159000"/>
          <p14:tracePt t="7101" x="4762500" y="1936750"/>
          <p14:tracePt t="7117" x="5143500" y="1739900"/>
          <p14:tracePt t="7134" x="5448300" y="1612900"/>
          <p14:tracePt t="7151" x="5581650" y="1574800"/>
          <p14:tracePt t="7167" x="5619750" y="1568450"/>
          <p14:tracePt t="7184" x="5626100" y="1574800"/>
          <p14:tracePt t="7201" x="5619750" y="1606550"/>
          <p14:tracePt t="7217" x="5600700" y="1676400"/>
          <p14:tracePt t="7234" x="5581650" y="1784350"/>
          <p14:tracePt t="7251" x="5575300" y="1968500"/>
          <p14:tracePt t="7267" x="5575300" y="2089150"/>
          <p14:tracePt t="7284" x="5588000" y="2178050"/>
          <p14:tracePt t="7301" x="5613400" y="2235200"/>
          <p14:tracePt t="7317" x="5619750" y="2260600"/>
          <p14:tracePt t="7334" x="5632450" y="2279650"/>
          <p14:tracePt t="7351" x="5645150" y="2286000"/>
          <p14:tracePt t="7367" x="5645150" y="2298700"/>
          <p14:tracePt t="7384" x="5651500" y="2311400"/>
          <p14:tracePt t="7401" x="5670550" y="2330450"/>
          <p14:tracePt t="7417" x="5689600" y="2362200"/>
          <p14:tracePt t="7434" x="5708650" y="2387600"/>
          <p14:tracePt t="7451" x="5727700" y="2444750"/>
          <p14:tracePt t="7467" x="5753100" y="2501900"/>
          <p14:tracePt t="7484" x="5778500" y="2571750"/>
          <p14:tracePt t="7501" x="5803900" y="2679700"/>
          <p14:tracePt t="7517" x="5822950" y="2781300"/>
          <p14:tracePt t="7534" x="5854700" y="2889250"/>
          <p14:tracePt t="7551" x="5892800" y="2990850"/>
          <p14:tracePt t="7567" x="5924550" y="3079750"/>
          <p14:tracePt t="7584" x="5956300" y="3162300"/>
          <p14:tracePt t="7601" x="5975350" y="3219450"/>
          <p14:tracePt t="7617" x="5988050" y="3263900"/>
          <p14:tracePt t="7634" x="5988050" y="3295650"/>
          <p14:tracePt t="7651" x="6000750" y="3340100"/>
          <p14:tracePt t="7667" x="6026150" y="3390900"/>
          <p14:tracePt t="7684" x="6038850" y="3441700"/>
          <p14:tracePt t="7701" x="6057900" y="3492500"/>
          <p14:tracePt t="7717" x="6064250" y="3530600"/>
          <p14:tracePt t="7734" x="6064250" y="3556000"/>
          <p14:tracePt t="7751" x="6076950" y="3575050"/>
          <p14:tracePt t="7767" x="6089650" y="3606800"/>
          <p14:tracePt t="7784" x="6108700" y="3632200"/>
          <p14:tracePt t="7801" x="6134100" y="3657600"/>
          <p14:tracePt t="7817" x="6197600" y="3689350"/>
          <p14:tracePt t="7834" x="6311900" y="3740150"/>
          <p14:tracePt t="7851" x="6534150" y="3797300"/>
          <p14:tracePt t="7867" x="6648450" y="3822700"/>
          <p14:tracePt t="7884" x="6699250" y="3835400"/>
          <p14:tracePt t="7923" x="6680200" y="3835400"/>
          <p14:tracePt t="7934" x="6629400" y="3835400"/>
          <p14:tracePt t="7951" x="6413500" y="3797300"/>
          <p14:tracePt t="7967" x="5911850" y="3714750"/>
          <p14:tracePt t="7984" x="5149850" y="3600450"/>
          <p14:tracePt t="8001" x="4273550" y="3429000"/>
          <p14:tracePt t="8017" x="3365500" y="3200400"/>
          <p14:tracePt t="8034" x="2571750" y="2908300"/>
          <p14:tracePt t="8051" x="1657350" y="2400300"/>
          <p14:tracePt t="8067" x="1263650" y="2089150"/>
          <p14:tracePt t="8084" x="1079500" y="1930400"/>
          <p14:tracePt t="8101" x="996950" y="1828800"/>
          <p14:tracePt t="8117" x="965200" y="1739900"/>
          <p14:tracePt t="8134" x="933450" y="1619250"/>
          <p14:tracePt t="8151" x="889000" y="1466850"/>
          <p14:tracePt t="8167" x="825500" y="1320800"/>
          <p14:tracePt t="8184" x="749300" y="1187450"/>
          <p14:tracePt t="8201" x="660400" y="1079500"/>
          <p14:tracePt t="8217" x="571500" y="977900"/>
          <p14:tracePt t="8234" x="463550" y="895350"/>
          <p14:tracePt t="8251" x="285750" y="774700"/>
          <p14:tracePt t="8267" x="190500" y="692150"/>
          <p14:tracePt t="8284" x="127000" y="622300"/>
          <p14:tracePt t="8301" x="95250" y="558800"/>
          <p14:tracePt t="8317" x="82550" y="508000"/>
          <p14:tracePt t="8334" x="82550" y="469900"/>
          <p14:tracePt t="8351" x="82550" y="431800"/>
          <p14:tracePt t="8367" x="82550" y="387350"/>
          <p14:tracePt t="8384" x="82550" y="330200"/>
          <p14:tracePt t="8401" x="69850" y="260350"/>
          <p14:tracePt t="8947" x="285750" y="304800"/>
          <p14:tracePt t="8955" x="355600" y="355600"/>
          <p14:tracePt t="8967" x="450850" y="406400"/>
          <p14:tracePt t="8984" x="647700" y="552450"/>
          <p14:tracePt t="9000" x="787400" y="679450"/>
          <p14:tracePt t="9017" x="914400" y="819150"/>
          <p14:tracePt t="9018" x="977900" y="908050"/>
          <p14:tracePt t="9034" x="1035050" y="971550"/>
          <p14:tracePt t="9051" x="1181100" y="1130300"/>
          <p14:tracePt t="9067" x="1282700" y="1206500"/>
          <p14:tracePt t="9084" x="1422400" y="1282700"/>
          <p14:tracePt t="9100" x="1625600" y="1390650"/>
          <p14:tracePt t="9117" x="1797050" y="1492250"/>
          <p14:tracePt t="9134" x="1924050" y="1587500"/>
          <p14:tracePt t="9151" x="2025650" y="1676400"/>
          <p14:tracePt t="9167" x="2133600" y="1778000"/>
          <p14:tracePt t="9184" x="2298700" y="1879600"/>
          <p14:tracePt t="9200" x="2546350" y="1949450"/>
          <p14:tracePt t="9217" x="2813050" y="1968500"/>
          <p14:tracePt t="9234" x="3003550" y="1962150"/>
          <p14:tracePt t="9250" x="3149600" y="1905000"/>
          <p14:tracePt t="9267" x="3187700" y="1860550"/>
          <p14:tracePt t="9284" x="3206750" y="1809750"/>
          <p14:tracePt t="9300" x="3213100" y="1758950"/>
          <p14:tracePt t="9317" x="3238500" y="1695450"/>
          <p14:tracePt t="9334" x="3282950" y="1625600"/>
          <p14:tracePt t="9350" x="3333750" y="1568450"/>
          <p14:tracePt t="9367" x="3378200" y="1524000"/>
          <p14:tracePt t="9384" x="3409950" y="1485900"/>
          <p14:tracePt t="9400" x="3435350" y="1454150"/>
          <p14:tracePt t="9417" x="3454400" y="1441450"/>
          <p14:tracePt t="9434" x="3460750" y="1435100"/>
          <p14:tracePt t="9483" x="3448050" y="1428750"/>
          <p14:tracePt t="9491" x="3429000" y="1428750"/>
          <p14:tracePt t="9500" x="3403600" y="1416050"/>
          <p14:tracePt t="9517" x="3308350" y="1371600"/>
          <p14:tracePt t="9534" x="3225800" y="1301750"/>
          <p14:tracePt t="9550" x="3143250" y="1206500"/>
          <p14:tracePt t="9567" x="3073400" y="1104900"/>
          <p14:tracePt t="9584" x="3009900" y="1016000"/>
          <p14:tracePt t="9600" x="2965450" y="914400"/>
          <p14:tracePt t="9617" x="2940050" y="819150"/>
          <p14:tracePt t="9634" x="2921000" y="730250"/>
          <p14:tracePt t="9650" x="2895600" y="635000"/>
          <p14:tracePt t="9667" x="2882900" y="590550"/>
          <p14:tracePt t="9684" x="2889250" y="558800"/>
          <p14:tracePt t="9700" x="2908300" y="520700"/>
          <p14:tracePt t="9717" x="2946400" y="482600"/>
          <p14:tracePt t="9734" x="2978150" y="457200"/>
          <p14:tracePt t="9750" x="2997200" y="438150"/>
          <p14:tracePt t="9767" x="3003550" y="438150"/>
          <p14:tracePt t="9784" x="2990850" y="438150"/>
          <p14:tracePt t="9800" x="2946400" y="438150"/>
          <p14:tracePt t="9817" x="2844800" y="469900"/>
          <p14:tracePt t="9834" x="2743200" y="508000"/>
          <p14:tracePt t="9851" x="2692400" y="520700"/>
          <p14:tracePt t="9851" x="2686050" y="527050"/>
          <p14:tracePt t="9883" x="2692400" y="527050"/>
          <p14:tracePt t="9891" x="2711450" y="520700"/>
          <p14:tracePt t="9900" x="2749550" y="495300"/>
          <p14:tracePt t="9917" x="2870200" y="444500"/>
          <p14:tracePt t="9934" x="2990850" y="387350"/>
          <p14:tracePt t="9950" x="3079750" y="349250"/>
          <p14:tracePt t="9967" x="3130550" y="330200"/>
          <p14:tracePt t="9984" x="3143250" y="330200"/>
          <p14:tracePt t="10017" x="3130550" y="330200"/>
          <p14:tracePt t="10034" x="3079750" y="355600"/>
          <p14:tracePt t="10050" x="2952750" y="412750"/>
          <p14:tracePt t="10067" x="2876550" y="438150"/>
          <p14:tracePt t="10084" x="2825750" y="457200"/>
          <p14:tracePt t="10100" x="2800350" y="463550"/>
          <p14:tracePt t="10117" x="2794000" y="463550"/>
          <p14:tracePt t="10134" x="2800350" y="463550"/>
          <p14:tracePt t="10152" x="2806700" y="463550"/>
          <p14:tracePt t="10167" x="2825750" y="463550"/>
          <p14:tracePt t="10184" x="2838450" y="463550"/>
          <p14:tracePt t="10200" x="2844800" y="463550"/>
          <p14:tracePt t="10217" x="2832100" y="463550"/>
          <p14:tracePt t="10234" x="2762250" y="482600"/>
          <p14:tracePt t="10250" x="2641600" y="520700"/>
          <p14:tracePt t="10267" x="2489200" y="552450"/>
          <p14:tracePt t="10284" x="2476500" y="558800"/>
          <p14:tracePt t="10300" x="2495550" y="558800"/>
          <p14:tracePt t="10317" x="2540000" y="552450"/>
          <p14:tracePt t="10334" x="2603500" y="533400"/>
          <p14:tracePt t="10350" x="2647950" y="520700"/>
          <p14:tracePt t="10367" x="2654300" y="514350"/>
          <p14:tracePt t="10451" x="2641600" y="514350"/>
          <p14:tracePt t="10459" x="2622550" y="514350"/>
          <p14:tracePt t="10467" x="2597150" y="514350"/>
          <p14:tracePt t="10484" x="2508250" y="552450"/>
          <p14:tracePt t="10500" x="2444750" y="577850"/>
          <p14:tracePt t="10517" x="2406650" y="590550"/>
          <p14:tracePt t="10550" x="2406650" y="571500"/>
          <p14:tracePt t="10567" x="2432050" y="514350"/>
          <p14:tracePt t="10584" x="2495550" y="438150"/>
          <p14:tracePt t="10600" x="2571750" y="368300"/>
          <p14:tracePt t="10617" x="2616200" y="336550"/>
          <p14:tracePt t="10634" x="2622550" y="330200"/>
          <p14:tracePt t="10650" x="2597150" y="330200"/>
          <p14:tracePt t="10667" x="2425700" y="393700"/>
          <p14:tracePt t="10684" x="2228850" y="463550"/>
          <p14:tracePt t="10700" x="2051050" y="488950"/>
          <p14:tracePt t="10717" x="1917700" y="495300"/>
          <p14:tracePt t="10734" x="1784350" y="495300"/>
          <p14:tracePt t="10750" x="1638300" y="495300"/>
          <p14:tracePt t="10767" x="1473200" y="495300"/>
          <p14:tracePt t="10784" x="1301750" y="495300"/>
          <p14:tracePt t="10800" x="1136650" y="495300"/>
          <p14:tracePt t="10817" x="1003300" y="495300"/>
          <p14:tracePt t="10833" x="895350" y="476250"/>
          <p14:tracePt t="10850" x="806450" y="444500"/>
          <p14:tracePt t="10867" x="685800" y="400050"/>
          <p14:tracePt t="10883" x="647700" y="381000"/>
          <p14:tracePt t="10900" x="628650" y="368300"/>
          <p14:tracePt t="10917" x="603250" y="361950"/>
          <p14:tracePt t="10934" x="571500" y="355600"/>
          <p14:tracePt t="10950" x="508000" y="349250"/>
          <p14:tracePt t="10967" x="419100" y="349250"/>
          <p14:tracePt t="10984" x="323850" y="349250"/>
          <p14:tracePt t="11000" x="247650" y="349250"/>
          <p14:tracePt t="11017" x="203200" y="342900"/>
          <p14:tracePt t="11033" x="184150" y="336550"/>
          <p14:tracePt t="11050" x="177800" y="336550"/>
          <p14:tracePt t="11068" x="177800" y="330200"/>
          <p14:tracePt t="11083" x="171450" y="323850"/>
          <p14:tracePt t="11117" x="158750" y="317500"/>
          <p14:tracePt t="11133" x="146050" y="304800"/>
          <p14:tracePt t="11150" x="139700" y="298450"/>
          <p14:tracePt t="11167" x="127000" y="285750"/>
          <p14:tracePt t="11183" x="114300" y="273050"/>
        </p14:tracePtLst>
      </p14:laserTraceLst>
    </p:ext>
  </p:extLs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33FA2-AC9D-4F21-A8DD-09328E62CCE1}"/>
              </a:ext>
            </a:extLst>
          </p:cNvPr>
          <p:cNvSpPr>
            <a:spLocks noGrp="1"/>
          </p:cNvSpPr>
          <p:nvPr>
            <p:ph type="ctrTitle"/>
          </p:nvPr>
        </p:nvSpPr>
        <p:spPr>
          <a:xfrm>
            <a:off x="1456531" y="1"/>
            <a:ext cx="10735469" cy="756155"/>
          </a:xfrm>
        </p:spPr>
        <p:txBody>
          <a:bodyPr>
            <a:normAutofit/>
          </a:bodyPr>
          <a:lstStyle/>
          <a:p>
            <a:r>
              <a:rPr lang="en-US" sz="3600" dirty="0">
                <a:latin typeface="Arial Unicode MS" panose="020B0604020202020204" pitchFamily="34" charset="-128"/>
                <a:ea typeface="Arial Unicode MS" panose="020B0604020202020204" pitchFamily="34" charset="-128"/>
                <a:cs typeface="Arial Unicode MS" panose="020B0604020202020204" pitchFamily="34" charset="-128"/>
              </a:rPr>
              <a:t>CONTEXT</a:t>
            </a:r>
          </a:p>
        </p:txBody>
      </p:sp>
      <p:sp>
        <p:nvSpPr>
          <p:cNvPr id="3" name="Subtitle 2">
            <a:extLst>
              <a:ext uri="{FF2B5EF4-FFF2-40B4-BE49-F238E27FC236}">
                <a16:creationId xmlns:a16="http://schemas.microsoft.com/office/drawing/2014/main" id="{A651895B-9AF8-414D-B6A5-72E3C3877A17}"/>
              </a:ext>
            </a:extLst>
          </p:cNvPr>
          <p:cNvSpPr>
            <a:spLocks noGrp="1"/>
          </p:cNvSpPr>
          <p:nvPr>
            <p:ph type="subTitle" idx="1"/>
          </p:nvPr>
        </p:nvSpPr>
        <p:spPr>
          <a:xfrm>
            <a:off x="1456531" y="1547344"/>
            <a:ext cx="10637814" cy="4865031"/>
          </a:xfrm>
        </p:spPr>
        <p:txBody>
          <a:bodyPr>
            <a:noAutofit/>
          </a:bodyPr>
          <a:lstStyle/>
          <a:p>
            <a:pPr marL="457200" indent="-457200" algn="just">
              <a:buFont typeface="Arial" panose="020B0604020202020204" pitchFamily="34" charset="0"/>
              <a:buChar char="•"/>
            </a:pPr>
            <a:r>
              <a:rPr lang="en-US" sz="2800" dirty="0">
                <a:latin typeface="Arial Unicode MS" panose="020B0604020202020204" pitchFamily="34" charset="-128"/>
                <a:ea typeface="Arial Unicode MS" panose="020B0604020202020204" pitchFamily="34" charset="-128"/>
                <a:cs typeface="Arial Unicode MS" panose="020B0604020202020204" pitchFamily="34" charset="-128"/>
              </a:rPr>
              <a:t>Transistor downscaling to nanometer dimensions is related to both technology difficulties and unwanted performance effects. A prospective nanoscale alternative to conventional transistors for sensor applications is the junctionless transistor (JLT).</a:t>
            </a:r>
            <a:endParaRPr lang="en-US" sz="12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457200" indent="-457200" algn="just">
              <a:buFont typeface="Arial" panose="020B0604020202020204" pitchFamily="34" charset="0"/>
              <a:buChar char="•"/>
            </a:pPr>
            <a:r>
              <a:rPr lang="en-US" sz="2800" dirty="0">
                <a:latin typeface="Arial Unicode MS" panose="020B0604020202020204" pitchFamily="34" charset="-128"/>
                <a:ea typeface="Arial Unicode MS" panose="020B0604020202020204" pitchFamily="34" charset="-128"/>
                <a:cs typeface="Arial Unicode MS" panose="020B0604020202020204" pitchFamily="34" charset="-128"/>
              </a:rPr>
              <a:t>In our previous paper we created a simplified 3D model of Si-nanowire to study the influence of channel length on the charge distribution in the channel. </a:t>
            </a:r>
          </a:p>
          <a:p>
            <a:pPr marL="457200" indent="-457200" algn="just">
              <a:buFont typeface="Arial" panose="020B0604020202020204" pitchFamily="34" charset="0"/>
              <a:buChar char="•"/>
            </a:pPr>
            <a:r>
              <a:rPr lang="en-US" sz="2800" dirty="0">
                <a:latin typeface="Arial Unicode MS" panose="020B0604020202020204" pitchFamily="34" charset="-128"/>
                <a:ea typeface="Arial Unicode MS" panose="020B0604020202020204" pitchFamily="34" charset="-128"/>
                <a:cs typeface="Arial Unicode MS" panose="020B0604020202020204" pitchFamily="34" charset="-128"/>
              </a:rPr>
              <a:t>In this paper we extend the investigations with 3D model of a three gate </a:t>
            </a:r>
            <a:r>
              <a:rPr lang="en-US" sz="2800" dirty="0" err="1">
                <a:latin typeface="Arial Unicode MS" panose="020B0604020202020204" pitchFamily="34" charset="-128"/>
                <a:ea typeface="Arial Unicode MS" panose="020B0604020202020204" pitchFamily="34" charset="-128"/>
                <a:cs typeface="Arial Unicode MS" panose="020B0604020202020204" pitchFamily="34" charset="-128"/>
              </a:rPr>
              <a:t>junctionless</a:t>
            </a:r>
            <a:r>
              <a:rPr lang="en-US" sz="2800" dirty="0">
                <a:latin typeface="Arial Unicode MS" panose="020B0604020202020204" pitchFamily="34" charset="-128"/>
                <a:ea typeface="Arial Unicode MS" panose="020B0604020202020204" pitchFamily="34" charset="-128"/>
                <a:cs typeface="Arial Unicode MS" panose="020B0604020202020204" pitchFamily="34" charset="-128"/>
              </a:rPr>
              <a:t> transistor to analyze the impact of work functions and channel length over the I-V characteristics. The model is implemented in COMSOL Multiphysics.</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456531" cy="151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456530" y="6531953"/>
            <a:ext cx="10735469" cy="276999"/>
          </a:xfrm>
          <a:prstGeom prst="rect">
            <a:avLst/>
          </a:prstGeom>
        </p:spPr>
        <p:txBody>
          <a:bodyPr wrap="square">
            <a:spAutoFit/>
          </a:bodyPr>
          <a:lstStyle/>
          <a:p>
            <a:pPr algn="ctr"/>
            <a:r>
              <a:rPr lang="en-US" sz="1200" dirty="0"/>
              <a:t>COMSOL Model of a Three-Gate </a:t>
            </a:r>
            <a:r>
              <a:rPr lang="en-US" sz="1200" dirty="0" err="1"/>
              <a:t>Junctionless</a:t>
            </a:r>
            <a:r>
              <a:rPr lang="en-US" sz="1200" dirty="0"/>
              <a:t> Transistor</a:t>
            </a:r>
            <a:endParaRPr lang="bg-BG" sz="1200" dirty="0"/>
          </a:p>
        </p:txBody>
      </p:sp>
    </p:spTree>
    <p:extLst>
      <p:ext uri="{BB962C8B-B14F-4D97-AF65-F5344CB8AC3E}">
        <p14:creationId xmlns:p14="http://schemas.microsoft.com/office/powerpoint/2010/main" val="3943201689"/>
      </p:ext>
    </p:extLst>
  </p:cSld>
  <p:clrMapOvr>
    <a:masterClrMapping/>
  </p:clrMapOvr>
  <mc:AlternateContent xmlns:mc="http://schemas.openxmlformats.org/markup-compatibility/2006" xmlns:p14="http://schemas.microsoft.com/office/powerpoint/2010/main">
    <mc:Choice Requires="p14">
      <p:transition spd="slow" p14:dur="2000" advTm="11694"/>
    </mc:Choice>
    <mc:Fallback xmlns="">
      <p:transition spd="slow" advTm="11694"/>
    </mc:Fallback>
  </mc:AlternateContent>
  <p:extLst>
    <p:ext uri="{3A86A75C-4F4B-4683-9AE1-C65F6400EC91}">
      <p14:laserTraceLst xmlns:p14="http://schemas.microsoft.com/office/powerpoint/2010/main">
        <p14:tracePtLst>
          <p14:tracePt t="2003" x="3981450" y="3492500"/>
          <p14:tracePt t="2100" x="3975100" y="3492500"/>
          <p14:tracePt t="2118" x="3968750" y="3492500"/>
          <p14:tracePt t="2135" x="3956050" y="3492500"/>
          <p14:tracePt t="2151" x="3930650" y="3492500"/>
          <p14:tracePt t="2168" x="3898900" y="3492500"/>
          <p14:tracePt t="2185" x="3848100" y="3492500"/>
          <p14:tracePt t="2201" x="3759200" y="3479800"/>
          <p14:tracePt t="2218" x="3625850" y="3441700"/>
          <p14:tracePt t="2235" x="3270250" y="3314700"/>
          <p14:tracePt t="2251" x="2946400" y="3181350"/>
          <p14:tracePt t="2268" x="2603500" y="3016250"/>
          <p14:tracePt t="2285" x="2298700" y="2844800"/>
          <p14:tracePt t="2301" x="2095500" y="2679700"/>
          <p14:tracePt t="2318" x="2000250" y="2571750"/>
          <p14:tracePt t="2335" x="1936750" y="2482850"/>
          <p14:tracePt t="2351" x="1898650" y="2406650"/>
          <p14:tracePt t="2368" x="1879600" y="2343150"/>
          <p14:tracePt t="2385" x="1860550" y="2292350"/>
          <p14:tracePt t="2401" x="1847850" y="2254250"/>
          <p14:tracePt t="2418" x="1841500" y="2222500"/>
          <p14:tracePt t="2435" x="1835150" y="2197100"/>
          <p14:tracePt t="2451" x="1835150" y="2190750"/>
          <p14:tracePt t="2468" x="1835150" y="2178050"/>
          <p14:tracePt t="2485" x="1828800" y="2171700"/>
          <p14:tracePt t="2501" x="1822450" y="2165350"/>
          <p14:tracePt t="2518" x="1822450" y="2159000"/>
          <p14:tracePt t="2535" x="1816100" y="2152650"/>
          <p14:tracePt t="2551" x="1816100" y="2146300"/>
          <p14:tracePt t="3651" x="1822450" y="2146300"/>
          <p14:tracePt t="3667" x="1828800" y="2146300"/>
          <p14:tracePt t="3675" x="1841500" y="2146300"/>
          <p14:tracePt t="3684" x="1866900" y="2139950"/>
          <p14:tracePt t="3701" x="1930400" y="2139950"/>
          <p14:tracePt t="3718" x="2012950" y="2139950"/>
          <p14:tracePt t="3734" x="2070100" y="2139950"/>
          <p14:tracePt t="3751" x="2120900" y="2139950"/>
          <p14:tracePt t="3768" x="2165350" y="2139950"/>
          <p14:tracePt t="3784" x="2197100" y="2139950"/>
          <p14:tracePt t="3801" x="2228850" y="2139950"/>
          <p14:tracePt t="3802" x="2247900" y="2139950"/>
          <p14:tracePt t="3818" x="2266950" y="2139950"/>
          <p14:tracePt t="3834" x="2336800" y="2139950"/>
          <p14:tracePt t="3852" x="2387600" y="2139950"/>
          <p14:tracePt t="3868" x="2432050" y="2139950"/>
          <p14:tracePt t="3884" x="2482850" y="2139950"/>
          <p14:tracePt t="3901" x="2520950" y="2139950"/>
          <p14:tracePt t="3918" x="2552700" y="2139950"/>
          <p14:tracePt t="3934" x="2565400" y="2139950"/>
          <p14:tracePt t="4435" x="2571750" y="2139950"/>
          <p14:tracePt t="4451" x="2578100" y="2139950"/>
          <p14:tracePt t="4459" x="2584450" y="2139950"/>
          <p14:tracePt t="4475" x="2584450" y="2133600"/>
          <p14:tracePt t="4484" x="2590800" y="2133600"/>
          <p14:tracePt t="4501" x="2597150" y="2133600"/>
          <p14:tracePt t="4518" x="2616200" y="2133600"/>
          <p14:tracePt t="4534" x="2622550" y="2133600"/>
          <p14:tracePt t="4603" x="2616200" y="2133600"/>
          <p14:tracePt t="4611" x="2603500" y="2139950"/>
          <p14:tracePt t="4619" x="2584450" y="2146300"/>
          <p14:tracePt t="4634" x="2565400" y="2159000"/>
          <p14:tracePt t="4651" x="2501900" y="2178050"/>
          <p14:tracePt t="4668" x="2476500" y="2184400"/>
          <p14:tracePt t="4684" x="2457450" y="2190750"/>
          <p14:tracePt t="4701" x="2444750" y="2190750"/>
          <p14:tracePt t="4718" x="2432050" y="2190750"/>
          <p14:tracePt t="4734" x="2425700" y="2190750"/>
          <p14:tracePt t="4751" x="2419350" y="2190750"/>
          <p14:tracePt t="4768" x="2406650" y="2190750"/>
          <p14:tracePt t="4784" x="2400300" y="2190750"/>
          <p14:tracePt t="4875" x="2406650" y="2184400"/>
          <p14:tracePt t="4883" x="2413000" y="2178050"/>
          <p14:tracePt t="4891" x="2425700" y="2165350"/>
          <p14:tracePt t="4901" x="2438400" y="2159000"/>
          <p14:tracePt t="4918" x="2489200" y="2133600"/>
          <p14:tracePt t="4934" x="2546350" y="2114550"/>
          <p14:tracePt t="4951" x="2609850" y="2082800"/>
          <p14:tracePt t="4968" x="2686050" y="2057400"/>
          <p14:tracePt t="4984" x="2730500" y="2044700"/>
          <p14:tracePt t="5001" x="2755900" y="2038350"/>
          <p14:tracePt t="5067" x="2762250" y="2038350"/>
          <p14:tracePt t="5075" x="2768600" y="2038350"/>
          <p14:tracePt t="5084" x="2768600" y="2032000"/>
          <p14:tracePt t="5101" x="2781300" y="2032000"/>
          <p14:tracePt t="5118" x="2819400" y="2012950"/>
          <p14:tracePt t="5134" x="2870200" y="1993900"/>
          <p14:tracePt t="5151" x="2921000" y="1974850"/>
          <p14:tracePt t="5168" x="2971800" y="1955800"/>
          <p14:tracePt t="5184" x="2997200" y="1943100"/>
          <p14:tracePt t="5201" x="3009900" y="1943100"/>
          <p14:tracePt t="5218" x="3016250" y="1943100"/>
          <p14:tracePt t="5243" x="3009900" y="1943100"/>
          <p14:tracePt t="5251" x="2990850" y="1943100"/>
          <p14:tracePt t="5268" x="2921000" y="1987550"/>
          <p14:tracePt t="5284" x="2825750" y="2057400"/>
          <p14:tracePt t="5301" x="2730500" y="2120900"/>
          <p14:tracePt t="5318" x="2654300" y="2165350"/>
          <p14:tracePt t="5334" x="2597150" y="2197100"/>
          <p14:tracePt t="5351" x="2559050" y="2216150"/>
          <p14:tracePt t="5368" x="2546350" y="2222500"/>
          <p14:tracePt t="5419" x="2559050" y="2222500"/>
          <p14:tracePt t="5427" x="2571750" y="2222500"/>
          <p14:tracePt t="5435" x="2597150" y="2222500"/>
          <p14:tracePt t="5451" x="2698750" y="2222500"/>
          <p14:tracePt t="5468" x="2825750" y="2216150"/>
          <p14:tracePt t="5484" x="2952750" y="2203450"/>
          <p14:tracePt t="5501" x="3073400" y="2190750"/>
          <p14:tracePt t="5518" x="3162300" y="2190750"/>
          <p14:tracePt t="5534" x="3213100" y="2184400"/>
          <p14:tracePt t="5551" x="3263900" y="2178050"/>
          <p14:tracePt t="5568" x="3308350" y="2165350"/>
          <p14:tracePt t="5584" x="3327400" y="2159000"/>
          <p14:tracePt t="5601" x="3340100" y="2159000"/>
          <p14:tracePt t="5659" x="3340100" y="2152650"/>
          <p14:tracePt t="5667" x="3346450" y="2152650"/>
          <p14:tracePt t="5747" x="3352800" y="2152650"/>
          <p14:tracePt t="5763" x="3359150" y="2152650"/>
          <p14:tracePt t="5771" x="3359150" y="2146300"/>
          <p14:tracePt t="5779" x="3365500" y="2146300"/>
          <p14:tracePt t="5795" x="3371850" y="2146300"/>
          <p14:tracePt t="5803" x="3371850" y="2139950"/>
          <p14:tracePt t="5818" x="3378200" y="2139950"/>
          <p14:tracePt t="5835" x="3384550" y="2139950"/>
          <p14:tracePt t="6275" x="3378200" y="2139950"/>
          <p14:tracePt t="6291" x="3365500" y="2139950"/>
          <p14:tracePt t="6299" x="3346450" y="2139950"/>
          <p14:tracePt t="6307" x="3302000" y="2146300"/>
          <p14:tracePt t="6317" x="3257550" y="2165350"/>
          <p14:tracePt t="6334" x="3124200" y="2216150"/>
          <p14:tracePt t="6351" x="2971800" y="2266950"/>
          <p14:tracePt t="6367" x="2794000" y="2324100"/>
          <p14:tracePt t="6384" x="2641600" y="2374900"/>
          <p14:tracePt t="6401" x="2520950" y="2406650"/>
          <p14:tracePt t="6417" x="2400300" y="2413000"/>
          <p14:tracePt t="6434" x="2279650" y="2413000"/>
          <p14:tracePt t="6451" x="2095500" y="2413000"/>
          <p14:tracePt t="6467" x="2000250" y="2413000"/>
          <p14:tracePt t="6484" x="1955800" y="2413000"/>
          <p14:tracePt t="6501" x="1936750" y="2413000"/>
          <p14:tracePt t="6517" x="1936750" y="2406650"/>
          <p14:tracePt t="6534" x="1936750" y="2330450"/>
          <p14:tracePt t="6551" x="1962150" y="2197100"/>
          <p14:tracePt t="6567" x="1968500" y="2063750"/>
          <p14:tracePt t="6584" x="1968500" y="1905000"/>
          <p14:tracePt t="6601" x="1981200" y="1720850"/>
          <p14:tracePt t="6617" x="2012950" y="1524000"/>
          <p14:tracePt t="6634" x="2063750" y="1352550"/>
          <p14:tracePt t="6651" x="2152650" y="1143000"/>
          <p14:tracePt t="6667" x="2247900" y="1041400"/>
          <p14:tracePt t="6684" x="2387600" y="965200"/>
          <p14:tracePt t="6701" x="2552700" y="933450"/>
          <p14:tracePt t="6717" x="2736850" y="927100"/>
          <p14:tracePt t="6734" x="2952750" y="965200"/>
          <p14:tracePt t="6751" x="3213100" y="1079500"/>
          <p14:tracePt t="6768" x="3505200" y="1270000"/>
          <p14:tracePt t="6784" x="3822700" y="1517650"/>
          <p14:tracePt t="6801" x="4178300" y="1803400"/>
          <p14:tracePt t="6817" x="4552950" y="2108200"/>
          <p14:tracePt t="6834" x="4870450" y="2362200"/>
          <p14:tracePt t="6851" x="5213350" y="2635250"/>
          <p14:tracePt t="6867" x="5327650" y="2736850"/>
          <p14:tracePt t="6884" x="5384800" y="2813050"/>
          <p14:tracePt t="6901" x="5403850" y="2857500"/>
          <p14:tracePt t="6917" x="5410200" y="2870200"/>
          <p14:tracePt t="6934" x="5391150" y="2895600"/>
          <p14:tracePt t="6951" x="5321300" y="2901950"/>
          <p14:tracePt t="6967" x="5213350" y="2901950"/>
          <p14:tracePt t="6984" x="5035550" y="2851150"/>
          <p14:tracePt t="7001" x="4781550" y="2749550"/>
          <p14:tracePt t="7017" x="4565650" y="2667000"/>
          <p14:tracePt t="7034" x="4425950" y="2597150"/>
          <p14:tracePt t="7051" x="4337050" y="2470150"/>
          <p14:tracePt t="7067" x="4368800" y="2343150"/>
          <p14:tracePt t="7084" x="4489450" y="2159000"/>
          <p14:tracePt t="7101" x="4762500" y="1936750"/>
          <p14:tracePt t="7117" x="5143500" y="1739900"/>
          <p14:tracePt t="7134" x="5448300" y="1612900"/>
          <p14:tracePt t="7151" x="5581650" y="1574800"/>
          <p14:tracePt t="7167" x="5619750" y="1568450"/>
          <p14:tracePt t="7184" x="5626100" y="1574800"/>
          <p14:tracePt t="7201" x="5619750" y="1606550"/>
          <p14:tracePt t="7217" x="5600700" y="1676400"/>
          <p14:tracePt t="7234" x="5581650" y="1784350"/>
          <p14:tracePt t="7251" x="5575300" y="1968500"/>
          <p14:tracePt t="7267" x="5575300" y="2089150"/>
          <p14:tracePt t="7284" x="5588000" y="2178050"/>
          <p14:tracePt t="7301" x="5613400" y="2235200"/>
          <p14:tracePt t="7317" x="5619750" y="2260600"/>
          <p14:tracePt t="7334" x="5632450" y="2279650"/>
          <p14:tracePt t="7351" x="5645150" y="2286000"/>
          <p14:tracePt t="7367" x="5645150" y="2298700"/>
          <p14:tracePt t="7384" x="5651500" y="2311400"/>
          <p14:tracePt t="7401" x="5670550" y="2330450"/>
          <p14:tracePt t="7417" x="5689600" y="2362200"/>
          <p14:tracePt t="7434" x="5708650" y="2387600"/>
          <p14:tracePt t="7451" x="5727700" y="2444750"/>
          <p14:tracePt t="7467" x="5753100" y="2501900"/>
          <p14:tracePt t="7484" x="5778500" y="2571750"/>
          <p14:tracePt t="7501" x="5803900" y="2679700"/>
          <p14:tracePt t="7517" x="5822950" y="2781300"/>
          <p14:tracePt t="7534" x="5854700" y="2889250"/>
          <p14:tracePt t="7551" x="5892800" y="2990850"/>
          <p14:tracePt t="7567" x="5924550" y="3079750"/>
          <p14:tracePt t="7584" x="5956300" y="3162300"/>
          <p14:tracePt t="7601" x="5975350" y="3219450"/>
          <p14:tracePt t="7617" x="5988050" y="3263900"/>
          <p14:tracePt t="7634" x="5988050" y="3295650"/>
          <p14:tracePt t="7651" x="6000750" y="3340100"/>
          <p14:tracePt t="7667" x="6026150" y="3390900"/>
          <p14:tracePt t="7684" x="6038850" y="3441700"/>
          <p14:tracePt t="7701" x="6057900" y="3492500"/>
          <p14:tracePt t="7717" x="6064250" y="3530600"/>
          <p14:tracePt t="7734" x="6064250" y="3556000"/>
          <p14:tracePt t="7751" x="6076950" y="3575050"/>
          <p14:tracePt t="7767" x="6089650" y="3606800"/>
          <p14:tracePt t="7784" x="6108700" y="3632200"/>
          <p14:tracePt t="7801" x="6134100" y="3657600"/>
          <p14:tracePt t="7817" x="6197600" y="3689350"/>
          <p14:tracePt t="7834" x="6311900" y="3740150"/>
          <p14:tracePt t="7851" x="6534150" y="3797300"/>
          <p14:tracePt t="7867" x="6648450" y="3822700"/>
          <p14:tracePt t="7884" x="6699250" y="3835400"/>
          <p14:tracePt t="7923" x="6680200" y="3835400"/>
          <p14:tracePt t="7934" x="6629400" y="3835400"/>
          <p14:tracePt t="7951" x="6413500" y="3797300"/>
          <p14:tracePt t="7967" x="5911850" y="3714750"/>
          <p14:tracePt t="7984" x="5149850" y="3600450"/>
          <p14:tracePt t="8001" x="4273550" y="3429000"/>
          <p14:tracePt t="8017" x="3365500" y="3200400"/>
          <p14:tracePt t="8034" x="2571750" y="2908300"/>
          <p14:tracePt t="8051" x="1657350" y="2400300"/>
          <p14:tracePt t="8067" x="1263650" y="2089150"/>
          <p14:tracePt t="8084" x="1079500" y="1930400"/>
          <p14:tracePt t="8101" x="996950" y="1828800"/>
          <p14:tracePt t="8117" x="965200" y="1739900"/>
          <p14:tracePt t="8134" x="933450" y="1619250"/>
          <p14:tracePt t="8151" x="889000" y="1466850"/>
          <p14:tracePt t="8167" x="825500" y="1320800"/>
          <p14:tracePt t="8184" x="749300" y="1187450"/>
          <p14:tracePt t="8201" x="660400" y="1079500"/>
          <p14:tracePt t="8217" x="571500" y="977900"/>
          <p14:tracePt t="8234" x="463550" y="895350"/>
          <p14:tracePt t="8251" x="285750" y="774700"/>
          <p14:tracePt t="8267" x="190500" y="692150"/>
          <p14:tracePt t="8284" x="127000" y="622300"/>
          <p14:tracePt t="8301" x="95250" y="558800"/>
          <p14:tracePt t="8317" x="82550" y="508000"/>
          <p14:tracePt t="8334" x="82550" y="469900"/>
          <p14:tracePt t="8351" x="82550" y="431800"/>
          <p14:tracePt t="8367" x="82550" y="387350"/>
          <p14:tracePt t="8384" x="82550" y="330200"/>
          <p14:tracePt t="8401" x="69850" y="260350"/>
          <p14:tracePt t="8947" x="285750" y="304800"/>
          <p14:tracePt t="8955" x="355600" y="355600"/>
          <p14:tracePt t="8967" x="450850" y="406400"/>
          <p14:tracePt t="8984" x="647700" y="552450"/>
          <p14:tracePt t="9000" x="787400" y="679450"/>
          <p14:tracePt t="9017" x="914400" y="819150"/>
          <p14:tracePt t="9018" x="977900" y="908050"/>
          <p14:tracePt t="9034" x="1035050" y="971550"/>
          <p14:tracePt t="9051" x="1181100" y="1130300"/>
          <p14:tracePt t="9067" x="1282700" y="1206500"/>
          <p14:tracePt t="9084" x="1422400" y="1282700"/>
          <p14:tracePt t="9100" x="1625600" y="1390650"/>
          <p14:tracePt t="9117" x="1797050" y="1492250"/>
          <p14:tracePt t="9134" x="1924050" y="1587500"/>
          <p14:tracePt t="9151" x="2025650" y="1676400"/>
          <p14:tracePt t="9167" x="2133600" y="1778000"/>
          <p14:tracePt t="9184" x="2298700" y="1879600"/>
          <p14:tracePt t="9200" x="2546350" y="1949450"/>
          <p14:tracePt t="9217" x="2813050" y="1968500"/>
          <p14:tracePt t="9234" x="3003550" y="1962150"/>
          <p14:tracePt t="9250" x="3149600" y="1905000"/>
          <p14:tracePt t="9267" x="3187700" y="1860550"/>
          <p14:tracePt t="9284" x="3206750" y="1809750"/>
          <p14:tracePt t="9300" x="3213100" y="1758950"/>
          <p14:tracePt t="9317" x="3238500" y="1695450"/>
          <p14:tracePt t="9334" x="3282950" y="1625600"/>
          <p14:tracePt t="9350" x="3333750" y="1568450"/>
          <p14:tracePt t="9367" x="3378200" y="1524000"/>
          <p14:tracePt t="9384" x="3409950" y="1485900"/>
          <p14:tracePt t="9400" x="3435350" y="1454150"/>
          <p14:tracePt t="9417" x="3454400" y="1441450"/>
          <p14:tracePt t="9434" x="3460750" y="1435100"/>
          <p14:tracePt t="9483" x="3448050" y="1428750"/>
          <p14:tracePt t="9491" x="3429000" y="1428750"/>
          <p14:tracePt t="9500" x="3403600" y="1416050"/>
          <p14:tracePt t="9517" x="3308350" y="1371600"/>
          <p14:tracePt t="9534" x="3225800" y="1301750"/>
          <p14:tracePt t="9550" x="3143250" y="1206500"/>
          <p14:tracePt t="9567" x="3073400" y="1104900"/>
          <p14:tracePt t="9584" x="3009900" y="1016000"/>
          <p14:tracePt t="9600" x="2965450" y="914400"/>
          <p14:tracePt t="9617" x="2940050" y="819150"/>
          <p14:tracePt t="9634" x="2921000" y="730250"/>
          <p14:tracePt t="9650" x="2895600" y="635000"/>
          <p14:tracePt t="9667" x="2882900" y="590550"/>
          <p14:tracePt t="9684" x="2889250" y="558800"/>
          <p14:tracePt t="9700" x="2908300" y="520700"/>
          <p14:tracePt t="9717" x="2946400" y="482600"/>
          <p14:tracePt t="9734" x="2978150" y="457200"/>
          <p14:tracePt t="9750" x="2997200" y="438150"/>
          <p14:tracePt t="9767" x="3003550" y="438150"/>
          <p14:tracePt t="9784" x="2990850" y="438150"/>
          <p14:tracePt t="9800" x="2946400" y="438150"/>
          <p14:tracePt t="9817" x="2844800" y="469900"/>
          <p14:tracePt t="9834" x="2743200" y="508000"/>
          <p14:tracePt t="9851" x="2692400" y="520700"/>
          <p14:tracePt t="9851" x="2686050" y="527050"/>
          <p14:tracePt t="9883" x="2692400" y="527050"/>
          <p14:tracePt t="9891" x="2711450" y="520700"/>
          <p14:tracePt t="9900" x="2749550" y="495300"/>
          <p14:tracePt t="9917" x="2870200" y="444500"/>
          <p14:tracePt t="9934" x="2990850" y="387350"/>
          <p14:tracePt t="9950" x="3079750" y="349250"/>
          <p14:tracePt t="9967" x="3130550" y="330200"/>
          <p14:tracePt t="9984" x="3143250" y="330200"/>
          <p14:tracePt t="10017" x="3130550" y="330200"/>
          <p14:tracePt t="10034" x="3079750" y="355600"/>
          <p14:tracePt t="10050" x="2952750" y="412750"/>
          <p14:tracePt t="10067" x="2876550" y="438150"/>
          <p14:tracePt t="10084" x="2825750" y="457200"/>
          <p14:tracePt t="10100" x="2800350" y="463550"/>
          <p14:tracePt t="10117" x="2794000" y="463550"/>
          <p14:tracePt t="10134" x="2800350" y="463550"/>
          <p14:tracePt t="10152" x="2806700" y="463550"/>
          <p14:tracePt t="10167" x="2825750" y="463550"/>
          <p14:tracePt t="10184" x="2838450" y="463550"/>
          <p14:tracePt t="10200" x="2844800" y="463550"/>
          <p14:tracePt t="10217" x="2832100" y="463550"/>
          <p14:tracePt t="10234" x="2762250" y="482600"/>
          <p14:tracePt t="10250" x="2641600" y="520700"/>
          <p14:tracePt t="10267" x="2489200" y="552450"/>
          <p14:tracePt t="10284" x="2476500" y="558800"/>
          <p14:tracePt t="10300" x="2495550" y="558800"/>
          <p14:tracePt t="10317" x="2540000" y="552450"/>
          <p14:tracePt t="10334" x="2603500" y="533400"/>
          <p14:tracePt t="10350" x="2647950" y="520700"/>
          <p14:tracePt t="10367" x="2654300" y="514350"/>
          <p14:tracePt t="10451" x="2641600" y="514350"/>
          <p14:tracePt t="10459" x="2622550" y="514350"/>
          <p14:tracePt t="10467" x="2597150" y="514350"/>
          <p14:tracePt t="10484" x="2508250" y="552450"/>
          <p14:tracePt t="10500" x="2444750" y="577850"/>
          <p14:tracePt t="10517" x="2406650" y="590550"/>
          <p14:tracePt t="10550" x="2406650" y="571500"/>
          <p14:tracePt t="10567" x="2432050" y="514350"/>
          <p14:tracePt t="10584" x="2495550" y="438150"/>
          <p14:tracePt t="10600" x="2571750" y="368300"/>
          <p14:tracePt t="10617" x="2616200" y="336550"/>
          <p14:tracePt t="10634" x="2622550" y="330200"/>
          <p14:tracePt t="10650" x="2597150" y="330200"/>
          <p14:tracePt t="10667" x="2425700" y="393700"/>
          <p14:tracePt t="10684" x="2228850" y="463550"/>
          <p14:tracePt t="10700" x="2051050" y="488950"/>
          <p14:tracePt t="10717" x="1917700" y="495300"/>
          <p14:tracePt t="10734" x="1784350" y="495300"/>
          <p14:tracePt t="10750" x="1638300" y="495300"/>
          <p14:tracePt t="10767" x="1473200" y="495300"/>
          <p14:tracePt t="10784" x="1301750" y="495300"/>
          <p14:tracePt t="10800" x="1136650" y="495300"/>
          <p14:tracePt t="10817" x="1003300" y="495300"/>
          <p14:tracePt t="10833" x="895350" y="476250"/>
          <p14:tracePt t="10850" x="806450" y="444500"/>
          <p14:tracePt t="10867" x="685800" y="400050"/>
          <p14:tracePt t="10883" x="647700" y="381000"/>
          <p14:tracePt t="10900" x="628650" y="368300"/>
          <p14:tracePt t="10917" x="603250" y="361950"/>
          <p14:tracePt t="10934" x="571500" y="355600"/>
          <p14:tracePt t="10950" x="508000" y="349250"/>
          <p14:tracePt t="10967" x="419100" y="349250"/>
          <p14:tracePt t="10984" x="323850" y="349250"/>
          <p14:tracePt t="11000" x="247650" y="349250"/>
          <p14:tracePt t="11017" x="203200" y="342900"/>
          <p14:tracePt t="11033" x="184150" y="336550"/>
          <p14:tracePt t="11050" x="177800" y="336550"/>
          <p14:tracePt t="11068" x="177800" y="330200"/>
          <p14:tracePt t="11083" x="171450" y="323850"/>
          <p14:tracePt t="11117" x="158750" y="317500"/>
          <p14:tracePt t="11133" x="146050" y="304800"/>
          <p14:tracePt t="11150" x="139700" y="298450"/>
          <p14:tracePt t="11167" x="127000" y="285750"/>
          <p14:tracePt t="11183" x="114300" y="273050"/>
        </p14:tracePtLst>
      </p14:laserTraceLst>
    </p:ext>
  </p:extLs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33FA2-AC9D-4F21-A8DD-09328E62CCE1}"/>
              </a:ext>
            </a:extLst>
          </p:cNvPr>
          <p:cNvSpPr>
            <a:spLocks noGrp="1"/>
          </p:cNvSpPr>
          <p:nvPr>
            <p:ph type="ctrTitle"/>
          </p:nvPr>
        </p:nvSpPr>
        <p:spPr>
          <a:xfrm>
            <a:off x="1456531" y="1"/>
            <a:ext cx="10735469" cy="756155"/>
          </a:xfrm>
        </p:spPr>
        <p:txBody>
          <a:bodyPr>
            <a:normAutofit/>
          </a:bodyPr>
          <a:lstStyle/>
          <a:p>
            <a:r>
              <a:rPr lang="en-US" sz="3600" dirty="0">
                <a:latin typeface="Arial Unicode MS" panose="020B0604020202020204" pitchFamily="34" charset="-128"/>
                <a:ea typeface="Arial Unicode MS" panose="020B0604020202020204" pitchFamily="34" charset="-128"/>
                <a:cs typeface="Arial Unicode MS" panose="020B0604020202020204" pitchFamily="34" charset="-128"/>
              </a:rPr>
              <a:t>JLT 3D MODEL</a:t>
            </a:r>
          </a:p>
        </p:txBody>
      </p:sp>
      <p:sp>
        <p:nvSpPr>
          <p:cNvPr id="3" name="Subtitle 2">
            <a:extLst>
              <a:ext uri="{FF2B5EF4-FFF2-40B4-BE49-F238E27FC236}">
                <a16:creationId xmlns:a16="http://schemas.microsoft.com/office/drawing/2014/main" id="{A651895B-9AF8-414D-B6A5-72E3C3877A17}"/>
              </a:ext>
            </a:extLst>
          </p:cNvPr>
          <p:cNvSpPr>
            <a:spLocks noGrp="1"/>
          </p:cNvSpPr>
          <p:nvPr>
            <p:ph type="subTitle" idx="1"/>
          </p:nvPr>
        </p:nvSpPr>
        <p:spPr>
          <a:xfrm>
            <a:off x="1456531" y="1547344"/>
            <a:ext cx="10637814" cy="4865031"/>
          </a:xfrm>
        </p:spPr>
        <p:txBody>
          <a:bodyPr>
            <a:noAutofit/>
          </a:bodyPr>
          <a:lstStyle/>
          <a:p>
            <a:pPr marL="457200" indent="-457200" algn="just">
              <a:buFont typeface="Arial" panose="020B0604020202020204" pitchFamily="34" charset="0"/>
              <a:buChar char="•"/>
            </a:pPr>
            <a:r>
              <a:rPr lang="en-US" sz="2800" dirty="0">
                <a:latin typeface="Arial Unicode MS" panose="020B0604020202020204" pitchFamily="34" charset="-128"/>
                <a:ea typeface="Arial Unicode MS" panose="020B0604020202020204" pitchFamily="34" charset="-128"/>
                <a:cs typeface="Arial Unicode MS" panose="020B0604020202020204" pitchFamily="34" charset="-128"/>
              </a:rPr>
              <a:t>Our model relies on the methods of A. R. Brown: a modified </a:t>
            </a:r>
            <a:r>
              <a:rPr lang="en-US" sz="2800" dirty="0" err="1">
                <a:latin typeface="Arial Unicode MS" panose="020B0604020202020204" pitchFamily="34" charset="-128"/>
                <a:ea typeface="Arial Unicode MS" panose="020B0604020202020204" pitchFamily="34" charset="-128"/>
                <a:cs typeface="Arial Unicode MS" panose="020B0604020202020204" pitchFamily="34" charset="-128"/>
              </a:rPr>
              <a:t>Gummel</a:t>
            </a:r>
            <a:r>
              <a:rPr lang="en-US" sz="2800" dirty="0">
                <a:latin typeface="Arial Unicode MS" panose="020B0604020202020204" pitchFamily="34" charset="-128"/>
                <a:ea typeface="Arial Unicode MS" panose="020B0604020202020204" pitchFamily="34" charset="-128"/>
                <a:cs typeface="Arial Unicode MS" panose="020B0604020202020204" pitchFamily="34" charset="-128"/>
              </a:rPr>
              <a:t> approach is used for finding a solution of the density gradient drift-diffusion approximation using non-equilibrium Green's functions (NEGF).</a:t>
            </a:r>
          </a:p>
          <a:p>
            <a:pPr marL="457200" indent="-457200" algn="just">
              <a:buFont typeface="Arial" panose="020B0604020202020204" pitchFamily="34" charset="0"/>
              <a:buChar char="•"/>
            </a:pPr>
            <a:r>
              <a:rPr lang="en-US" sz="2800" dirty="0">
                <a:latin typeface="Arial Unicode MS" panose="020B0604020202020204" pitchFamily="34" charset="-128"/>
                <a:ea typeface="Arial Unicode MS" panose="020B0604020202020204" pitchFamily="34" charset="-128"/>
                <a:cs typeface="Arial Unicode MS" panose="020B0604020202020204" pitchFamily="34" charset="-128"/>
              </a:rPr>
              <a:t>In this approach the equations of Poisson and density gradient for each electron Fermi-level distribution are solved for the electrostatic potential and the quantum-corrected electron density.</a:t>
            </a:r>
          </a:p>
          <a:p>
            <a:pPr marL="457200" indent="-457200" algn="just">
              <a:buFont typeface="Arial" panose="020B0604020202020204" pitchFamily="34" charset="0"/>
              <a:buChar char="•"/>
            </a:pPr>
            <a:r>
              <a:rPr lang="en-US" sz="2800" dirty="0">
                <a:latin typeface="Arial Unicode MS" panose="020B0604020202020204" pitchFamily="34" charset="-128"/>
                <a:ea typeface="Arial Unicode MS" panose="020B0604020202020204" pitchFamily="34" charset="-128"/>
                <a:cs typeface="Arial Unicode MS" panose="020B0604020202020204" pitchFamily="34" charset="-128"/>
              </a:rPr>
              <a:t>This strategy fixes the gradient of the electron concentration vertical to the Si/SiO</a:t>
            </a:r>
            <a:r>
              <a:rPr lang="en-US" sz="2800" baseline="-25000" dirty="0">
                <a:latin typeface="Arial Unicode MS" panose="020B0604020202020204" pitchFamily="34" charset="-128"/>
                <a:ea typeface="Arial Unicode MS" panose="020B0604020202020204" pitchFamily="34" charset="-128"/>
                <a:cs typeface="Arial Unicode MS" panose="020B0604020202020204" pitchFamily="34" charset="-128"/>
              </a:rPr>
              <a:t>2</a:t>
            </a:r>
            <a:r>
              <a:rPr lang="en-US" sz="2800" dirty="0">
                <a:latin typeface="Arial Unicode MS" panose="020B0604020202020204" pitchFamily="34" charset="-128"/>
                <a:ea typeface="Arial Unicode MS" panose="020B0604020202020204" pitchFamily="34" charset="-128"/>
                <a:cs typeface="Arial Unicode MS" panose="020B0604020202020204" pitchFamily="34" charset="-128"/>
              </a:rPr>
              <a:t> interface depending on the relative effective masses in the silicon and the SiO</a:t>
            </a:r>
            <a:r>
              <a:rPr lang="en-US" sz="2800" baseline="-25000" dirty="0">
                <a:latin typeface="Arial Unicode MS" panose="020B0604020202020204" pitchFamily="34" charset="-128"/>
                <a:ea typeface="Arial Unicode MS" panose="020B0604020202020204" pitchFamily="34" charset="-128"/>
                <a:cs typeface="Arial Unicode MS" panose="020B0604020202020204" pitchFamily="34" charset="-128"/>
              </a:rPr>
              <a:t>2</a:t>
            </a:r>
            <a:r>
              <a:rPr lang="en-US" sz="2800" dirty="0">
                <a:latin typeface="Arial Unicode MS" panose="020B0604020202020204" pitchFamily="34" charset="-128"/>
                <a:ea typeface="Arial Unicode MS" panose="020B0604020202020204" pitchFamily="34" charset="-128"/>
                <a:cs typeface="Arial Unicode MS" panose="020B0604020202020204" pitchFamily="34" charset="-128"/>
              </a:rPr>
              <a:t>, representing infiltration of the electron wave function in the gate oxide.</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456531" cy="151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456530" y="6531953"/>
            <a:ext cx="10735469" cy="276999"/>
          </a:xfrm>
          <a:prstGeom prst="rect">
            <a:avLst/>
          </a:prstGeom>
        </p:spPr>
        <p:txBody>
          <a:bodyPr wrap="square">
            <a:spAutoFit/>
          </a:bodyPr>
          <a:lstStyle/>
          <a:p>
            <a:pPr algn="ctr"/>
            <a:r>
              <a:rPr lang="en-US" sz="1200" dirty="0">
                <a:solidFill>
                  <a:prstClr val="black"/>
                </a:solidFill>
              </a:rPr>
              <a:t>COMSOL Model of a Three-Gate </a:t>
            </a:r>
            <a:r>
              <a:rPr lang="en-US" sz="1200" dirty="0" err="1">
                <a:solidFill>
                  <a:prstClr val="black"/>
                </a:solidFill>
              </a:rPr>
              <a:t>Junctionless</a:t>
            </a:r>
            <a:r>
              <a:rPr lang="en-US" sz="1200" dirty="0">
                <a:solidFill>
                  <a:prstClr val="black"/>
                </a:solidFill>
              </a:rPr>
              <a:t> Transistor</a:t>
            </a:r>
            <a:endParaRPr lang="bg-BG" sz="1200" dirty="0">
              <a:solidFill>
                <a:prstClr val="black"/>
              </a:solidFill>
            </a:endParaRPr>
          </a:p>
        </p:txBody>
      </p:sp>
    </p:spTree>
    <p:extLst>
      <p:ext uri="{BB962C8B-B14F-4D97-AF65-F5344CB8AC3E}">
        <p14:creationId xmlns:p14="http://schemas.microsoft.com/office/powerpoint/2010/main" val="3754621245"/>
      </p:ext>
    </p:extLst>
  </p:cSld>
  <p:clrMapOvr>
    <a:masterClrMapping/>
  </p:clrMapOvr>
  <mc:AlternateContent xmlns:mc="http://schemas.openxmlformats.org/markup-compatibility/2006" xmlns:p14="http://schemas.microsoft.com/office/powerpoint/2010/main">
    <mc:Choice Requires="p14">
      <p:transition spd="slow" p14:dur="2000" advTm="11694"/>
    </mc:Choice>
    <mc:Fallback xmlns="">
      <p:transition spd="slow" advTm="11694"/>
    </mc:Fallback>
  </mc:AlternateContent>
  <p:extLst>
    <p:ext uri="{3A86A75C-4F4B-4683-9AE1-C65F6400EC91}">
      <p14:laserTraceLst xmlns:p14="http://schemas.microsoft.com/office/powerpoint/2010/main">
        <p14:tracePtLst>
          <p14:tracePt t="2003" x="3981450" y="3492500"/>
          <p14:tracePt t="2100" x="3975100" y="3492500"/>
          <p14:tracePt t="2118" x="3968750" y="3492500"/>
          <p14:tracePt t="2135" x="3956050" y="3492500"/>
          <p14:tracePt t="2151" x="3930650" y="3492500"/>
          <p14:tracePt t="2168" x="3898900" y="3492500"/>
          <p14:tracePt t="2185" x="3848100" y="3492500"/>
          <p14:tracePt t="2201" x="3759200" y="3479800"/>
          <p14:tracePt t="2218" x="3625850" y="3441700"/>
          <p14:tracePt t="2235" x="3270250" y="3314700"/>
          <p14:tracePt t="2251" x="2946400" y="3181350"/>
          <p14:tracePt t="2268" x="2603500" y="3016250"/>
          <p14:tracePt t="2285" x="2298700" y="2844800"/>
          <p14:tracePt t="2301" x="2095500" y="2679700"/>
          <p14:tracePt t="2318" x="2000250" y="2571750"/>
          <p14:tracePt t="2335" x="1936750" y="2482850"/>
          <p14:tracePt t="2351" x="1898650" y="2406650"/>
          <p14:tracePt t="2368" x="1879600" y="2343150"/>
          <p14:tracePt t="2385" x="1860550" y="2292350"/>
          <p14:tracePt t="2401" x="1847850" y="2254250"/>
          <p14:tracePt t="2418" x="1841500" y="2222500"/>
          <p14:tracePt t="2435" x="1835150" y="2197100"/>
          <p14:tracePt t="2451" x="1835150" y="2190750"/>
          <p14:tracePt t="2468" x="1835150" y="2178050"/>
          <p14:tracePt t="2485" x="1828800" y="2171700"/>
          <p14:tracePt t="2501" x="1822450" y="2165350"/>
          <p14:tracePt t="2518" x="1822450" y="2159000"/>
          <p14:tracePt t="2535" x="1816100" y="2152650"/>
          <p14:tracePt t="2551" x="1816100" y="2146300"/>
          <p14:tracePt t="3651" x="1822450" y="2146300"/>
          <p14:tracePt t="3667" x="1828800" y="2146300"/>
          <p14:tracePt t="3675" x="1841500" y="2146300"/>
          <p14:tracePt t="3684" x="1866900" y="2139950"/>
          <p14:tracePt t="3701" x="1930400" y="2139950"/>
          <p14:tracePt t="3718" x="2012950" y="2139950"/>
          <p14:tracePt t="3734" x="2070100" y="2139950"/>
          <p14:tracePt t="3751" x="2120900" y="2139950"/>
          <p14:tracePt t="3768" x="2165350" y="2139950"/>
          <p14:tracePt t="3784" x="2197100" y="2139950"/>
          <p14:tracePt t="3801" x="2228850" y="2139950"/>
          <p14:tracePt t="3802" x="2247900" y="2139950"/>
          <p14:tracePt t="3818" x="2266950" y="2139950"/>
          <p14:tracePt t="3834" x="2336800" y="2139950"/>
          <p14:tracePt t="3852" x="2387600" y="2139950"/>
          <p14:tracePt t="3868" x="2432050" y="2139950"/>
          <p14:tracePt t="3884" x="2482850" y="2139950"/>
          <p14:tracePt t="3901" x="2520950" y="2139950"/>
          <p14:tracePt t="3918" x="2552700" y="2139950"/>
          <p14:tracePt t="3934" x="2565400" y="2139950"/>
          <p14:tracePt t="4435" x="2571750" y="2139950"/>
          <p14:tracePt t="4451" x="2578100" y="2139950"/>
          <p14:tracePt t="4459" x="2584450" y="2139950"/>
          <p14:tracePt t="4475" x="2584450" y="2133600"/>
          <p14:tracePt t="4484" x="2590800" y="2133600"/>
          <p14:tracePt t="4501" x="2597150" y="2133600"/>
          <p14:tracePt t="4518" x="2616200" y="2133600"/>
          <p14:tracePt t="4534" x="2622550" y="2133600"/>
          <p14:tracePt t="4603" x="2616200" y="2133600"/>
          <p14:tracePt t="4611" x="2603500" y="2139950"/>
          <p14:tracePt t="4619" x="2584450" y="2146300"/>
          <p14:tracePt t="4634" x="2565400" y="2159000"/>
          <p14:tracePt t="4651" x="2501900" y="2178050"/>
          <p14:tracePt t="4668" x="2476500" y="2184400"/>
          <p14:tracePt t="4684" x="2457450" y="2190750"/>
          <p14:tracePt t="4701" x="2444750" y="2190750"/>
          <p14:tracePt t="4718" x="2432050" y="2190750"/>
          <p14:tracePt t="4734" x="2425700" y="2190750"/>
          <p14:tracePt t="4751" x="2419350" y="2190750"/>
          <p14:tracePt t="4768" x="2406650" y="2190750"/>
          <p14:tracePt t="4784" x="2400300" y="2190750"/>
          <p14:tracePt t="4875" x="2406650" y="2184400"/>
          <p14:tracePt t="4883" x="2413000" y="2178050"/>
          <p14:tracePt t="4891" x="2425700" y="2165350"/>
          <p14:tracePt t="4901" x="2438400" y="2159000"/>
          <p14:tracePt t="4918" x="2489200" y="2133600"/>
          <p14:tracePt t="4934" x="2546350" y="2114550"/>
          <p14:tracePt t="4951" x="2609850" y="2082800"/>
          <p14:tracePt t="4968" x="2686050" y="2057400"/>
          <p14:tracePt t="4984" x="2730500" y="2044700"/>
          <p14:tracePt t="5001" x="2755900" y="2038350"/>
          <p14:tracePt t="5067" x="2762250" y="2038350"/>
          <p14:tracePt t="5075" x="2768600" y="2038350"/>
          <p14:tracePt t="5084" x="2768600" y="2032000"/>
          <p14:tracePt t="5101" x="2781300" y="2032000"/>
          <p14:tracePt t="5118" x="2819400" y="2012950"/>
          <p14:tracePt t="5134" x="2870200" y="1993900"/>
          <p14:tracePt t="5151" x="2921000" y="1974850"/>
          <p14:tracePt t="5168" x="2971800" y="1955800"/>
          <p14:tracePt t="5184" x="2997200" y="1943100"/>
          <p14:tracePt t="5201" x="3009900" y="1943100"/>
          <p14:tracePt t="5218" x="3016250" y="1943100"/>
          <p14:tracePt t="5243" x="3009900" y="1943100"/>
          <p14:tracePt t="5251" x="2990850" y="1943100"/>
          <p14:tracePt t="5268" x="2921000" y="1987550"/>
          <p14:tracePt t="5284" x="2825750" y="2057400"/>
          <p14:tracePt t="5301" x="2730500" y="2120900"/>
          <p14:tracePt t="5318" x="2654300" y="2165350"/>
          <p14:tracePt t="5334" x="2597150" y="2197100"/>
          <p14:tracePt t="5351" x="2559050" y="2216150"/>
          <p14:tracePt t="5368" x="2546350" y="2222500"/>
          <p14:tracePt t="5419" x="2559050" y="2222500"/>
          <p14:tracePt t="5427" x="2571750" y="2222500"/>
          <p14:tracePt t="5435" x="2597150" y="2222500"/>
          <p14:tracePt t="5451" x="2698750" y="2222500"/>
          <p14:tracePt t="5468" x="2825750" y="2216150"/>
          <p14:tracePt t="5484" x="2952750" y="2203450"/>
          <p14:tracePt t="5501" x="3073400" y="2190750"/>
          <p14:tracePt t="5518" x="3162300" y="2190750"/>
          <p14:tracePt t="5534" x="3213100" y="2184400"/>
          <p14:tracePt t="5551" x="3263900" y="2178050"/>
          <p14:tracePt t="5568" x="3308350" y="2165350"/>
          <p14:tracePt t="5584" x="3327400" y="2159000"/>
          <p14:tracePt t="5601" x="3340100" y="2159000"/>
          <p14:tracePt t="5659" x="3340100" y="2152650"/>
          <p14:tracePt t="5667" x="3346450" y="2152650"/>
          <p14:tracePt t="5747" x="3352800" y="2152650"/>
          <p14:tracePt t="5763" x="3359150" y="2152650"/>
          <p14:tracePt t="5771" x="3359150" y="2146300"/>
          <p14:tracePt t="5779" x="3365500" y="2146300"/>
          <p14:tracePt t="5795" x="3371850" y="2146300"/>
          <p14:tracePt t="5803" x="3371850" y="2139950"/>
          <p14:tracePt t="5818" x="3378200" y="2139950"/>
          <p14:tracePt t="5835" x="3384550" y="2139950"/>
          <p14:tracePt t="6275" x="3378200" y="2139950"/>
          <p14:tracePt t="6291" x="3365500" y="2139950"/>
          <p14:tracePt t="6299" x="3346450" y="2139950"/>
          <p14:tracePt t="6307" x="3302000" y="2146300"/>
          <p14:tracePt t="6317" x="3257550" y="2165350"/>
          <p14:tracePt t="6334" x="3124200" y="2216150"/>
          <p14:tracePt t="6351" x="2971800" y="2266950"/>
          <p14:tracePt t="6367" x="2794000" y="2324100"/>
          <p14:tracePt t="6384" x="2641600" y="2374900"/>
          <p14:tracePt t="6401" x="2520950" y="2406650"/>
          <p14:tracePt t="6417" x="2400300" y="2413000"/>
          <p14:tracePt t="6434" x="2279650" y="2413000"/>
          <p14:tracePt t="6451" x="2095500" y="2413000"/>
          <p14:tracePt t="6467" x="2000250" y="2413000"/>
          <p14:tracePt t="6484" x="1955800" y="2413000"/>
          <p14:tracePt t="6501" x="1936750" y="2413000"/>
          <p14:tracePt t="6517" x="1936750" y="2406650"/>
          <p14:tracePt t="6534" x="1936750" y="2330450"/>
          <p14:tracePt t="6551" x="1962150" y="2197100"/>
          <p14:tracePt t="6567" x="1968500" y="2063750"/>
          <p14:tracePt t="6584" x="1968500" y="1905000"/>
          <p14:tracePt t="6601" x="1981200" y="1720850"/>
          <p14:tracePt t="6617" x="2012950" y="1524000"/>
          <p14:tracePt t="6634" x="2063750" y="1352550"/>
          <p14:tracePt t="6651" x="2152650" y="1143000"/>
          <p14:tracePt t="6667" x="2247900" y="1041400"/>
          <p14:tracePt t="6684" x="2387600" y="965200"/>
          <p14:tracePt t="6701" x="2552700" y="933450"/>
          <p14:tracePt t="6717" x="2736850" y="927100"/>
          <p14:tracePt t="6734" x="2952750" y="965200"/>
          <p14:tracePt t="6751" x="3213100" y="1079500"/>
          <p14:tracePt t="6768" x="3505200" y="1270000"/>
          <p14:tracePt t="6784" x="3822700" y="1517650"/>
          <p14:tracePt t="6801" x="4178300" y="1803400"/>
          <p14:tracePt t="6817" x="4552950" y="2108200"/>
          <p14:tracePt t="6834" x="4870450" y="2362200"/>
          <p14:tracePt t="6851" x="5213350" y="2635250"/>
          <p14:tracePt t="6867" x="5327650" y="2736850"/>
          <p14:tracePt t="6884" x="5384800" y="2813050"/>
          <p14:tracePt t="6901" x="5403850" y="2857500"/>
          <p14:tracePt t="6917" x="5410200" y="2870200"/>
          <p14:tracePt t="6934" x="5391150" y="2895600"/>
          <p14:tracePt t="6951" x="5321300" y="2901950"/>
          <p14:tracePt t="6967" x="5213350" y="2901950"/>
          <p14:tracePt t="6984" x="5035550" y="2851150"/>
          <p14:tracePt t="7001" x="4781550" y="2749550"/>
          <p14:tracePt t="7017" x="4565650" y="2667000"/>
          <p14:tracePt t="7034" x="4425950" y="2597150"/>
          <p14:tracePt t="7051" x="4337050" y="2470150"/>
          <p14:tracePt t="7067" x="4368800" y="2343150"/>
          <p14:tracePt t="7084" x="4489450" y="2159000"/>
          <p14:tracePt t="7101" x="4762500" y="1936750"/>
          <p14:tracePt t="7117" x="5143500" y="1739900"/>
          <p14:tracePt t="7134" x="5448300" y="1612900"/>
          <p14:tracePt t="7151" x="5581650" y="1574800"/>
          <p14:tracePt t="7167" x="5619750" y="1568450"/>
          <p14:tracePt t="7184" x="5626100" y="1574800"/>
          <p14:tracePt t="7201" x="5619750" y="1606550"/>
          <p14:tracePt t="7217" x="5600700" y="1676400"/>
          <p14:tracePt t="7234" x="5581650" y="1784350"/>
          <p14:tracePt t="7251" x="5575300" y="1968500"/>
          <p14:tracePt t="7267" x="5575300" y="2089150"/>
          <p14:tracePt t="7284" x="5588000" y="2178050"/>
          <p14:tracePt t="7301" x="5613400" y="2235200"/>
          <p14:tracePt t="7317" x="5619750" y="2260600"/>
          <p14:tracePt t="7334" x="5632450" y="2279650"/>
          <p14:tracePt t="7351" x="5645150" y="2286000"/>
          <p14:tracePt t="7367" x="5645150" y="2298700"/>
          <p14:tracePt t="7384" x="5651500" y="2311400"/>
          <p14:tracePt t="7401" x="5670550" y="2330450"/>
          <p14:tracePt t="7417" x="5689600" y="2362200"/>
          <p14:tracePt t="7434" x="5708650" y="2387600"/>
          <p14:tracePt t="7451" x="5727700" y="2444750"/>
          <p14:tracePt t="7467" x="5753100" y="2501900"/>
          <p14:tracePt t="7484" x="5778500" y="2571750"/>
          <p14:tracePt t="7501" x="5803900" y="2679700"/>
          <p14:tracePt t="7517" x="5822950" y="2781300"/>
          <p14:tracePt t="7534" x="5854700" y="2889250"/>
          <p14:tracePt t="7551" x="5892800" y="2990850"/>
          <p14:tracePt t="7567" x="5924550" y="3079750"/>
          <p14:tracePt t="7584" x="5956300" y="3162300"/>
          <p14:tracePt t="7601" x="5975350" y="3219450"/>
          <p14:tracePt t="7617" x="5988050" y="3263900"/>
          <p14:tracePt t="7634" x="5988050" y="3295650"/>
          <p14:tracePt t="7651" x="6000750" y="3340100"/>
          <p14:tracePt t="7667" x="6026150" y="3390900"/>
          <p14:tracePt t="7684" x="6038850" y="3441700"/>
          <p14:tracePt t="7701" x="6057900" y="3492500"/>
          <p14:tracePt t="7717" x="6064250" y="3530600"/>
          <p14:tracePt t="7734" x="6064250" y="3556000"/>
          <p14:tracePt t="7751" x="6076950" y="3575050"/>
          <p14:tracePt t="7767" x="6089650" y="3606800"/>
          <p14:tracePt t="7784" x="6108700" y="3632200"/>
          <p14:tracePt t="7801" x="6134100" y="3657600"/>
          <p14:tracePt t="7817" x="6197600" y="3689350"/>
          <p14:tracePt t="7834" x="6311900" y="3740150"/>
          <p14:tracePt t="7851" x="6534150" y="3797300"/>
          <p14:tracePt t="7867" x="6648450" y="3822700"/>
          <p14:tracePt t="7884" x="6699250" y="3835400"/>
          <p14:tracePt t="7923" x="6680200" y="3835400"/>
          <p14:tracePt t="7934" x="6629400" y="3835400"/>
          <p14:tracePt t="7951" x="6413500" y="3797300"/>
          <p14:tracePt t="7967" x="5911850" y="3714750"/>
          <p14:tracePt t="7984" x="5149850" y="3600450"/>
          <p14:tracePt t="8001" x="4273550" y="3429000"/>
          <p14:tracePt t="8017" x="3365500" y="3200400"/>
          <p14:tracePt t="8034" x="2571750" y="2908300"/>
          <p14:tracePt t="8051" x="1657350" y="2400300"/>
          <p14:tracePt t="8067" x="1263650" y="2089150"/>
          <p14:tracePt t="8084" x="1079500" y="1930400"/>
          <p14:tracePt t="8101" x="996950" y="1828800"/>
          <p14:tracePt t="8117" x="965200" y="1739900"/>
          <p14:tracePt t="8134" x="933450" y="1619250"/>
          <p14:tracePt t="8151" x="889000" y="1466850"/>
          <p14:tracePt t="8167" x="825500" y="1320800"/>
          <p14:tracePt t="8184" x="749300" y="1187450"/>
          <p14:tracePt t="8201" x="660400" y="1079500"/>
          <p14:tracePt t="8217" x="571500" y="977900"/>
          <p14:tracePt t="8234" x="463550" y="895350"/>
          <p14:tracePt t="8251" x="285750" y="774700"/>
          <p14:tracePt t="8267" x="190500" y="692150"/>
          <p14:tracePt t="8284" x="127000" y="622300"/>
          <p14:tracePt t="8301" x="95250" y="558800"/>
          <p14:tracePt t="8317" x="82550" y="508000"/>
          <p14:tracePt t="8334" x="82550" y="469900"/>
          <p14:tracePt t="8351" x="82550" y="431800"/>
          <p14:tracePt t="8367" x="82550" y="387350"/>
          <p14:tracePt t="8384" x="82550" y="330200"/>
          <p14:tracePt t="8401" x="69850" y="260350"/>
          <p14:tracePt t="8947" x="285750" y="304800"/>
          <p14:tracePt t="8955" x="355600" y="355600"/>
          <p14:tracePt t="8967" x="450850" y="406400"/>
          <p14:tracePt t="8984" x="647700" y="552450"/>
          <p14:tracePt t="9000" x="787400" y="679450"/>
          <p14:tracePt t="9017" x="914400" y="819150"/>
          <p14:tracePt t="9018" x="977900" y="908050"/>
          <p14:tracePt t="9034" x="1035050" y="971550"/>
          <p14:tracePt t="9051" x="1181100" y="1130300"/>
          <p14:tracePt t="9067" x="1282700" y="1206500"/>
          <p14:tracePt t="9084" x="1422400" y="1282700"/>
          <p14:tracePt t="9100" x="1625600" y="1390650"/>
          <p14:tracePt t="9117" x="1797050" y="1492250"/>
          <p14:tracePt t="9134" x="1924050" y="1587500"/>
          <p14:tracePt t="9151" x="2025650" y="1676400"/>
          <p14:tracePt t="9167" x="2133600" y="1778000"/>
          <p14:tracePt t="9184" x="2298700" y="1879600"/>
          <p14:tracePt t="9200" x="2546350" y="1949450"/>
          <p14:tracePt t="9217" x="2813050" y="1968500"/>
          <p14:tracePt t="9234" x="3003550" y="1962150"/>
          <p14:tracePt t="9250" x="3149600" y="1905000"/>
          <p14:tracePt t="9267" x="3187700" y="1860550"/>
          <p14:tracePt t="9284" x="3206750" y="1809750"/>
          <p14:tracePt t="9300" x="3213100" y="1758950"/>
          <p14:tracePt t="9317" x="3238500" y="1695450"/>
          <p14:tracePt t="9334" x="3282950" y="1625600"/>
          <p14:tracePt t="9350" x="3333750" y="1568450"/>
          <p14:tracePt t="9367" x="3378200" y="1524000"/>
          <p14:tracePt t="9384" x="3409950" y="1485900"/>
          <p14:tracePt t="9400" x="3435350" y="1454150"/>
          <p14:tracePt t="9417" x="3454400" y="1441450"/>
          <p14:tracePt t="9434" x="3460750" y="1435100"/>
          <p14:tracePt t="9483" x="3448050" y="1428750"/>
          <p14:tracePt t="9491" x="3429000" y="1428750"/>
          <p14:tracePt t="9500" x="3403600" y="1416050"/>
          <p14:tracePt t="9517" x="3308350" y="1371600"/>
          <p14:tracePt t="9534" x="3225800" y="1301750"/>
          <p14:tracePt t="9550" x="3143250" y="1206500"/>
          <p14:tracePt t="9567" x="3073400" y="1104900"/>
          <p14:tracePt t="9584" x="3009900" y="1016000"/>
          <p14:tracePt t="9600" x="2965450" y="914400"/>
          <p14:tracePt t="9617" x="2940050" y="819150"/>
          <p14:tracePt t="9634" x="2921000" y="730250"/>
          <p14:tracePt t="9650" x="2895600" y="635000"/>
          <p14:tracePt t="9667" x="2882900" y="590550"/>
          <p14:tracePt t="9684" x="2889250" y="558800"/>
          <p14:tracePt t="9700" x="2908300" y="520700"/>
          <p14:tracePt t="9717" x="2946400" y="482600"/>
          <p14:tracePt t="9734" x="2978150" y="457200"/>
          <p14:tracePt t="9750" x="2997200" y="438150"/>
          <p14:tracePt t="9767" x="3003550" y="438150"/>
          <p14:tracePt t="9784" x="2990850" y="438150"/>
          <p14:tracePt t="9800" x="2946400" y="438150"/>
          <p14:tracePt t="9817" x="2844800" y="469900"/>
          <p14:tracePt t="9834" x="2743200" y="508000"/>
          <p14:tracePt t="9851" x="2692400" y="520700"/>
          <p14:tracePt t="9851" x="2686050" y="527050"/>
          <p14:tracePt t="9883" x="2692400" y="527050"/>
          <p14:tracePt t="9891" x="2711450" y="520700"/>
          <p14:tracePt t="9900" x="2749550" y="495300"/>
          <p14:tracePt t="9917" x="2870200" y="444500"/>
          <p14:tracePt t="9934" x="2990850" y="387350"/>
          <p14:tracePt t="9950" x="3079750" y="349250"/>
          <p14:tracePt t="9967" x="3130550" y="330200"/>
          <p14:tracePt t="9984" x="3143250" y="330200"/>
          <p14:tracePt t="10017" x="3130550" y="330200"/>
          <p14:tracePt t="10034" x="3079750" y="355600"/>
          <p14:tracePt t="10050" x="2952750" y="412750"/>
          <p14:tracePt t="10067" x="2876550" y="438150"/>
          <p14:tracePt t="10084" x="2825750" y="457200"/>
          <p14:tracePt t="10100" x="2800350" y="463550"/>
          <p14:tracePt t="10117" x="2794000" y="463550"/>
          <p14:tracePt t="10134" x="2800350" y="463550"/>
          <p14:tracePt t="10152" x="2806700" y="463550"/>
          <p14:tracePt t="10167" x="2825750" y="463550"/>
          <p14:tracePt t="10184" x="2838450" y="463550"/>
          <p14:tracePt t="10200" x="2844800" y="463550"/>
          <p14:tracePt t="10217" x="2832100" y="463550"/>
          <p14:tracePt t="10234" x="2762250" y="482600"/>
          <p14:tracePt t="10250" x="2641600" y="520700"/>
          <p14:tracePt t="10267" x="2489200" y="552450"/>
          <p14:tracePt t="10284" x="2476500" y="558800"/>
          <p14:tracePt t="10300" x="2495550" y="558800"/>
          <p14:tracePt t="10317" x="2540000" y="552450"/>
          <p14:tracePt t="10334" x="2603500" y="533400"/>
          <p14:tracePt t="10350" x="2647950" y="520700"/>
          <p14:tracePt t="10367" x="2654300" y="514350"/>
          <p14:tracePt t="10451" x="2641600" y="514350"/>
          <p14:tracePt t="10459" x="2622550" y="514350"/>
          <p14:tracePt t="10467" x="2597150" y="514350"/>
          <p14:tracePt t="10484" x="2508250" y="552450"/>
          <p14:tracePt t="10500" x="2444750" y="577850"/>
          <p14:tracePt t="10517" x="2406650" y="590550"/>
          <p14:tracePt t="10550" x="2406650" y="571500"/>
          <p14:tracePt t="10567" x="2432050" y="514350"/>
          <p14:tracePt t="10584" x="2495550" y="438150"/>
          <p14:tracePt t="10600" x="2571750" y="368300"/>
          <p14:tracePt t="10617" x="2616200" y="336550"/>
          <p14:tracePt t="10634" x="2622550" y="330200"/>
          <p14:tracePt t="10650" x="2597150" y="330200"/>
          <p14:tracePt t="10667" x="2425700" y="393700"/>
          <p14:tracePt t="10684" x="2228850" y="463550"/>
          <p14:tracePt t="10700" x="2051050" y="488950"/>
          <p14:tracePt t="10717" x="1917700" y="495300"/>
          <p14:tracePt t="10734" x="1784350" y="495300"/>
          <p14:tracePt t="10750" x="1638300" y="495300"/>
          <p14:tracePt t="10767" x="1473200" y="495300"/>
          <p14:tracePt t="10784" x="1301750" y="495300"/>
          <p14:tracePt t="10800" x="1136650" y="495300"/>
          <p14:tracePt t="10817" x="1003300" y="495300"/>
          <p14:tracePt t="10833" x="895350" y="476250"/>
          <p14:tracePt t="10850" x="806450" y="444500"/>
          <p14:tracePt t="10867" x="685800" y="400050"/>
          <p14:tracePt t="10883" x="647700" y="381000"/>
          <p14:tracePt t="10900" x="628650" y="368300"/>
          <p14:tracePt t="10917" x="603250" y="361950"/>
          <p14:tracePt t="10934" x="571500" y="355600"/>
          <p14:tracePt t="10950" x="508000" y="349250"/>
          <p14:tracePt t="10967" x="419100" y="349250"/>
          <p14:tracePt t="10984" x="323850" y="349250"/>
          <p14:tracePt t="11000" x="247650" y="349250"/>
          <p14:tracePt t="11017" x="203200" y="342900"/>
          <p14:tracePt t="11033" x="184150" y="336550"/>
          <p14:tracePt t="11050" x="177800" y="336550"/>
          <p14:tracePt t="11068" x="177800" y="330200"/>
          <p14:tracePt t="11083" x="171450" y="323850"/>
          <p14:tracePt t="11117" x="158750" y="317500"/>
          <p14:tracePt t="11133" x="146050" y="304800"/>
          <p14:tracePt t="11150" x="139700" y="298450"/>
          <p14:tracePt t="11167" x="127000" y="285750"/>
          <p14:tracePt t="11183" x="114300" y="273050"/>
        </p14:tracePtLst>
      </p14:laserTraceLst>
    </p:ext>
  </p:extLs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33FA2-AC9D-4F21-A8DD-09328E62CCE1}"/>
              </a:ext>
            </a:extLst>
          </p:cNvPr>
          <p:cNvSpPr>
            <a:spLocks noGrp="1"/>
          </p:cNvSpPr>
          <p:nvPr>
            <p:ph type="ctrTitle"/>
          </p:nvPr>
        </p:nvSpPr>
        <p:spPr>
          <a:xfrm>
            <a:off x="1456531" y="1"/>
            <a:ext cx="10735469" cy="756155"/>
          </a:xfrm>
        </p:spPr>
        <p:txBody>
          <a:bodyPr>
            <a:normAutofit/>
          </a:bodyPr>
          <a:lstStyle/>
          <a:p>
            <a:r>
              <a:rPr lang="en-US" sz="3600" dirty="0">
                <a:latin typeface="Arial Unicode MS" panose="020B0604020202020204" pitchFamily="34" charset="-128"/>
                <a:ea typeface="Arial Unicode MS" panose="020B0604020202020204" pitchFamily="34" charset="-128"/>
                <a:cs typeface="Arial Unicode MS" panose="020B0604020202020204" pitchFamily="34" charset="-128"/>
              </a:rPr>
              <a:t>3D MODEL IN COMSOL</a:t>
            </a:r>
          </a:p>
        </p:txBody>
      </p:sp>
      <p:sp>
        <p:nvSpPr>
          <p:cNvPr id="3" name="Subtitle 2">
            <a:extLst>
              <a:ext uri="{FF2B5EF4-FFF2-40B4-BE49-F238E27FC236}">
                <a16:creationId xmlns:a16="http://schemas.microsoft.com/office/drawing/2014/main" id="{A651895B-9AF8-414D-B6A5-72E3C3877A17}"/>
              </a:ext>
            </a:extLst>
          </p:cNvPr>
          <p:cNvSpPr>
            <a:spLocks noGrp="1"/>
          </p:cNvSpPr>
          <p:nvPr>
            <p:ph type="subTitle" idx="1"/>
          </p:nvPr>
        </p:nvSpPr>
        <p:spPr>
          <a:xfrm>
            <a:off x="6356555" y="1547344"/>
            <a:ext cx="5737789" cy="4865031"/>
          </a:xfrm>
        </p:spPr>
        <p:txBody>
          <a:bodyPr>
            <a:noAutofit/>
          </a:bodyPr>
          <a:lstStyle/>
          <a:p>
            <a:pPr marL="457200" indent="-457200" algn="l">
              <a:buFont typeface="Arial" panose="020B0604020202020204" pitchFamily="34" charset="0"/>
              <a:buChar char="•"/>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The transistor in Fig. 1 has the following structure and dimensions: length of silicon-nanowire – 250 nm, </a:t>
            </a:r>
          </a:p>
          <a:p>
            <a:pPr marL="457200" indent="-457200" algn="l">
              <a:buFont typeface="Arial" panose="020B0604020202020204" pitchFamily="34" charset="0"/>
              <a:buChar char="•"/>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doping of nanowire – 10</a:t>
            </a:r>
            <a:r>
              <a:rPr lang="en-US" baseline="30000" dirty="0">
                <a:latin typeface="Arial Unicode MS" panose="020B0604020202020204" pitchFamily="34" charset="-128"/>
                <a:ea typeface="Arial Unicode MS" panose="020B0604020202020204" pitchFamily="34" charset="-128"/>
                <a:cs typeface="Arial Unicode MS" panose="020B0604020202020204" pitchFamily="34" charset="-128"/>
              </a:rPr>
              <a:t>19</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cm</a:t>
            </a:r>
            <a:r>
              <a:rPr lang="en-US" baseline="30000" dirty="0">
                <a:latin typeface="Arial Unicode MS" panose="020B0604020202020204" pitchFamily="34" charset="-128"/>
                <a:ea typeface="Arial Unicode MS" panose="020B0604020202020204" pitchFamily="34" charset="-128"/>
                <a:cs typeface="Arial Unicode MS" panose="020B0604020202020204" pitchFamily="34" charset="-128"/>
              </a:rPr>
              <a:t>–3</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(highly doped), </a:t>
            </a:r>
          </a:p>
          <a:p>
            <a:pPr marL="457200" indent="-457200" algn="l">
              <a:buFont typeface="Arial" panose="020B0604020202020204" pitchFamily="34" charset="0"/>
              <a:buChar char="•"/>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cross-section of nanowire – 15 nm </a:t>
            </a:r>
            <a:r>
              <a:rPr lang="en-US" i="1" dirty="0">
                <a:latin typeface="Arial Unicode MS" panose="020B0604020202020204" pitchFamily="34" charset="-128"/>
                <a:ea typeface="Arial Unicode MS" panose="020B0604020202020204" pitchFamily="34" charset="-128"/>
                <a:cs typeface="Arial Unicode MS" panose="020B0604020202020204" pitchFamily="34" charset="-128"/>
              </a:rPr>
              <a:t>x</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15 nm. </a:t>
            </a:r>
          </a:p>
          <a:p>
            <a:pPr marL="457200" indent="-457200" algn="l">
              <a:buFont typeface="Arial" panose="020B0604020202020204" pitchFamily="34" charset="0"/>
              <a:buChar char="•"/>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SiO</a:t>
            </a:r>
            <a:r>
              <a:rPr lang="en-US" baseline="-25000" dirty="0">
                <a:latin typeface="Arial Unicode MS" panose="020B0604020202020204" pitchFamily="34" charset="-128"/>
                <a:ea typeface="Arial Unicode MS" panose="020B0604020202020204" pitchFamily="34" charset="-128"/>
                <a:cs typeface="Arial Unicode MS" panose="020B0604020202020204" pitchFamily="34" charset="-128"/>
              </a:rPr>
              <a:t>2</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layer is placed from all side of the nanowire with thickness of 5 nm. </a:t>
            </a:r>
          </a:p>
          <a:p>
            <a:pPr marL="457200" indent="-457200" algn="l">
              <a:buFont typeface="Arial" panose="020B0604020202020204" pitchFamily="34" charset="0"/>
              <a:buChar char="•"/>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The gate electrode is made of polysilicon with length of 20 nm and thickness of 5 nm, the poly-Si work function is 4.7 eV. </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456531" cy="151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456530" y="6531953"/>
            <a:ext cx="10735469" cy="276999"/>
          </a:xfrm>
          <a:prstGeom prst="rect">
            <a:avLst/>
          </a:prstGeom>
        </p:spPr>
        <p:txBody>
          <a:bodyPr wrap="square">
            <a:spAutoFit/>
          </a:bodyPr>
          <a:lstStyle/>
          <a:p>
            <a:pPr algn="ctr"/>
            <a:r>
              <a:rPr lang="en-US" sz="1200" dirty="0">
                <a:solidFill>
                  <a:prstClr val="black"/>
                </a:solidFill>
              </a:rPr>
              <a:t>COMSOL Model of a Three-Gate </a:t>
            </a:r>
            <a:r>
              <a:rPr lang="en-US" sz="1200" dirty="0" err="1">
                <a:solidFill>
                  <a:prstClr val="black"/>
                </a:solidFill>
              </a:rPr>
              <a:t>Junctionless</a:t>
            </a:r>
            <a:r>
              <a:rPr lang="en-US" sz="1200" dirty="0">
                <a:solidFill>
                  <a:prstClr val="black"/>
                </a:solidFill>
              </a:rPr>
              <a:t> Transistor</a:t>
            </a:r>
            <a:endParaRPr lang="bg-BG" sz="1200" dirty="0">
              <a:solidFill>
                <a:prstClr val="black"/>
              </a:solidFill>
            </a:endParaRP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56531" y="2549023"/>
            <a:ext cx="5164188" cy="35392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401877"/>
      </p:ext>
    </p:extLst>
  </p:cSld>
  <p:clrMapOvr>
    <a:masterClrMapping/>
  </p:clrMapOvr>
  <mc:AlternateContent xmlns:mc="http://schemas.openxmlformats.org/markup-compatibility/2006" xmlns:p14="http://schemas.microsoft.com/office/powerpoint/2010/main">
    <mc:Choice Requires="p14">
      <p:transition spd="slow" p14:dur="2000" advTm="11694"/>
    </mc:Choice>
    <mc:Fallback xmlns="">
      <p:transition spd="slow" advTm="11694"/>
    </mc:Fallback>
  </mc:AlternateContent>
  <p:extLst>
    <p:ext uri="{3A86A75C-4F4B-4683-9AE1-C65F6400EC91}">
      <p14:laserTraceLst xmlns:p14="http://schemas.microsoft.com/office/powerpoint/2010/main">
        <p14:tracePtLst>
          <p14:tracePt t="2003" x="3981450" y="3492500"/>
          <p14:tracePt t="2100" x="3975100" y="3492500"/>
          <p14:tracePt t="2118" x="3968750" y="3492500"/>
          <p14:tracePt t="2135" x="3956050" y="3492500"/>
          <p14:tracePt t="2151" x="3930650" y="3492500"/>
          <p14:tracePt t="2168" x="3898900" y="3492500"/>
          <p14:tracePt t="2185" x="3848100" y="3492500"/>
          <p14:tracePt t="2201" x="3759200" y="3479800"/>
          <p14:tracePt t="2218" x="3625850" y="3441700"/>
          <p14:tracePt t="2235" x="3270250" y="3314700"/>
          <p14:tracePt t="2251" x="2946400" y="3181350"/>
          <p14:tracePt t="2268" x="2603500" y="3016250"/>
          <p14:tracePt t="2285" x="2298700" y="2844800"/>
          <p14:tracePt t="2301" x="2095500" y="2679700"/>
          <p14:tracePt t="2318" x="2000250" y="2571750"/>
          <p14:tracePt t="2335" x="1936750" y="2482850"/>
          <p14:tracePt t="2351" x="1898650" y="2406650"/>
          <p14:tracePt t="2368" x="1879600" y="2343150"/>
          <p14:tracePt t="2385" x="1860550" y="2292350"/>
          <p14:tracePt t="2401" x="1847850" y="2254250"/>
          <p14:tracePt t="2418" x="1841500" y="2222500"/>
          <p14:tracePt t="2435" x="1835150" y="2197100"/>
          <p14:tracePt t="2451" x="1835150" y="2190750"/>
          <p14:tracePt t="2468" x="1835150" y="2178050"/>
          <p14:tracePt t="2485" x="1828800" y="2171700"/>
          <p14:tracePt t="2501" x="1822450" y="2165350"/>
          <p14:tracePt t="2518" x="1822450" y="2159000"/>
          <p14:tracePt t="2535" x="1816100" y="2152650"/>
          <p14:tracePt t="2551" x="1816100" y="2146300"/>
          <p14:tracePt t="3651" x="1822450" y="2146300"/>
          <p14:tracePt t="3667" x="1828800" y="2146300"/>
          <p14:tracePt t="3675" x="1841500" y="2146300"/>
          <p14:tracePt t="3684" x="1866900" y="2139950"/>
          <p14:tracePt t="3701" x="1930400" y="2139950"/>
          <p14:tracePt t="3718" x="2012950" y="2139950"/>
          <p14:tracePt t="3734" x="2070100" y="2139950"/>
          <p14:tracePt t="3751" x="2120900" y="2139950"/>
          <p14:tracePt t="3768" x="2165350" y="2139950"/>
          <p14:tracePt t="3784" x="2197100" y="2139950"/>
          <p14:tracePt t="3801" x="2228850" y="2139950"/>
          <p14:tracePt t="3802" x="2247900" y="2139950"/>
          <p14:tracePt t="3818" x="2266950" y="2139950"/>
          <p14:tracePt t="3834" x="2336800" y="2139950"/>
          <p14:tracePt t="3852" x="2387600" y="2139950"/>
          <p14:tracePt t="3868" x="2432050" y="2139950"/>
          <p14:tracePt t="3884" x="2482850" y="2139950"/>
          <p14:tracePt t="3901" x="2520950" y="2139950"/>
          <p14:tracePt t="3918" x="2552700" y="2139950"/>
          <p14:tracePt t="3934" x="2565400" y="2139950"/>
          <p14:tracePt t="4435" x="2571750" y="2139950"/>
          <p14:tracePt t="4451" x="2578100" y="2139950"/>
          <p14:tracePt t="4459" x="2584450" y="2139950"/>
          <p14:tracePt t="4475" x="2584450" y="2133600"/>
          <p14:tracePt t="4484" x="2590800" y="2133600"/>
          <p14:tracePt t="4501" x="2597150" y="2133600"/>
          <p14:tracePt t="4518" x="2616200" y="2133600"/>
          <p14:tracePt t="4534" x="2622550" y="2133600"/>
          <p14:tracePt t="4603" x="2616200" y="2133600"/>
          <p14:tracePt t="4611" x="2603500" y="2139950"/>
          <p14:tracePt t="4619" x="2584450" y="2146300"/>
          <p14:tracePt t="4634" x="2565400" y="2159000"/>
          <p14:tracePt t="4651" x="2501900" y="2178050"/>
          <p14:tracePt t="4668" x="2476500" y="2184400"/>
          <p14:tracePt t="4684" x="2457450" y="2190750"/>
          <p14:tracePt t="4701" x="2444750" y="2190750"/>
          <p14:tracePt t="4718" x="2432050" y="2190750"/>
          <p14:tracePt t="4734" x="2425700" y="2190750"/>
          <p14:tracePt t="4751" x="2419350" y="2190750"/>
          <p14:tracePt t="4768" x="2406650" y="2190750"/>
          <p14:tracePt t="4784" x="2400300" y="2190750"/>
          <p14:tracePt t="4875" x="2406650" y="2184400"/>
          <p14:tracePt t="4883" x="2413000" y="2178050"/>
          <p14:tracePt t="4891" x="2425700" y="2165350"/>
          <p14:tracePt t="4901" x="2438400" y="2159000"/>
          <p14:tracePt t="4918" x="2489200" y="2133600"/>
          <p14:tracePt t="4934" x="2546350" y="2114550"/>
          <p14:tracePt t="4951" x="2609850" y="2082800"/>
          <p14:tracePt t="4968" x="2686050" y="2057400"/>
          <p14:tracePt t="4984" x="2730500" y="2044700"/>
          <p14:tracePt t="5001" x="2755900" y="2038350"/>
          <p14:tracePt t="5067" x="2762250" y="2038350"/>
          <p14:tracePt t="5075" x="2768600" y="2038350"/>
          <p14:tracePt t="5084" x="2768600" y="2032000"/>
          <p14:tracePt t="5101" x="2781300" y="2032000"/>
          <p14:tracePt t="5118" x="2819400" y="2012950"/>
          <p14:tracePt t="5134" x="2870200" y="1993900"/>
          <p14:tracePt t="5151" x="2921000" y="1974850"/>
          <p14:tracePt t="5168" x="2971800" y="1955800"/>
          <p14:tracePt t="5184" x="2997200" y="1943100"/>
          <p14:tracePt t="5201" x="3009900" y="1943100"/>
          <p14:tracePt t="5218" x="3016250" y="1943100"/>
          <p14:tracePt t="5243" x="3009900" y="1943100"/>
          <p14:tracePt t="5251" x="2990850" y="1943100"/>
          <p14:tracePt t="5268" x="2921000" y="1987550"/>
          <p14:tracePt t="5284" x="2825750" y="2057400"/>
          <p14:tracePt t="5301" x="2730500" y="2120900"/>
          <p14:tracePt t="5318" x="2654300" y="2165350"/>
          <p14:tracePt t="5334" x="2597150" y="2197100"/>
          <p14:tracePt t="5351" x="2559050" y="2216150"/>
          <p14:tracePt t="5368" x="2546350" y="2222500"/>
          <p14:tracePt t="5419" x="2559050" y="2222500"/>
          <p14:tracePt t="5427" x="2571750" y="2222500"/>
          <p14:tracePt t="5435" x="2597150" y="2222500"/>
          <p14:tracePt t="5451" x="2698750" y="2222500"/>
          <p14:tracePt t="5468" x="2825750" y="2216150"/>
          <p14:tracePt t="5484" x="2952750" y="2203450"/>
          <p14:tracePt t="5501" x="3073400" y="2190750"/>
          <p14:tracePt t="5518" x="3162300" y="2190750"/>
          <p14:tracePt t="5534" x="3213100" y="2184400"/>
          <p14:tracePt t="5551" x="3263900" y="2178050"/>
          <p14:tracePt t="5568" x="3308350" y="2165350"/>
          <p14:tracePt t="5584" x="3327400" y="2159000"/>
          <p14:tracePt t="5601" x="3340100" y="2159000"/>
          <p14:tracePt t="5659" x="3340100" y="2152650"/>
          <p14:tracePt t="5667" x="3346450" y="2152650"/>
          <p14:tracePt t="5747" x="3352800" y="2152650"/>
          <p14:tracePt t="5763" x="3359150" y="2152650"/>
          <p14:tracePt t="5771" x="3359150" y="2146300"/>
          <p14:tracePt t="5779" x="3365500" y="2146300"/>
          <p14:tracePt t="5795" x="3371850" y="2146300"/>
          <p14:tracePt t="5803" x="3371850" y="2139950"/>
          <p14:tracePt t="5818" x="3378200" y="2139950"/>
          <p14:tracePt t="5835" x="3384550" y="2139950"/>
          <p14:tracePt t="6275" x="3378200" y="2139950"/>
          <p14:tracePt t="6291" x="3365500" y="2139950"/>
          <p14:tracePt t="6299" x="3346450" y="2139950"/>
          <p14:tracePt t="6307" x="3302000" y="2146300"/>
          <p14:tracePt t="6317" x="3257550" y="2165350"/>
          <p14:tracePt t="6334" x="3124200" y="2216150"/>
          <p14:tracePt t="6351" x="2971800" y="2266950"/>
          <p14:tracePt t="6367" x="2794000" y="2324100"/>
          <p14:tracePt t="6384" x="2641600" y="2374900"/>
          <p14:tracePt t="6401" x="2520950" y="2406650"/>
          <p14:tracePt t="6417" x="2400300" y="2413000"/>
          <p14:tracePt t="6434" x="2279650" y="2413000"/>
          <p14:tracePt t="6451" x="2095500" y="2413000"/>
          <p14:tracePt t="6467" x="2000250" y="2413000"/>
          <p14:tracePt t="6484" x="1955800" y="2413000"/>
          <p14:tracePt t="6501" x="1936750" y="2413000"/>
          <p14:tracePt t="6517" x="1936750" y="2406650"/>
          <p14:tracePt t="6534" x="1936750" y="2330450"/>
          <p14:tracePt t="6551" x="1962150" y="2197100"/>
          <p14:tracePt t="6567" x="1968500" y="2063750"/>
          <p14:tracePt t="6584" x="1968500" y="1905000"/>
          <p14:tracePt t="6601" x="1981200" y="1720850"/>
          <p14:tracePt t="6617" x="2012950" y="1524000"/>
          <p14:tracePt t="6634" x="2063750" y="1352550"/>
          <p14:tracePt t="6651" x="2152650" y="1143000"/>
          <p14:tracePt t="6667" x="2247900" y="1041400"/>
          <p14:tracePt t="6684" x="2387600" y="965200"/>
          <p14:tracePt t="6701" x="2552700" y="933450"/>
          <p14:tracePt t="6717" x="2736850" y="927100"/>
          <p14:tracePt t="6734" x="2952750" y="965200"/>
          <p14:tracePt t="6751" x="3213100" y="1079500"/>
          <p14:tracePt t="6768" x="3505200" y="1270000"/>
          <p14:tracePt t="6784" x="3822700" y="1517650"/>
          <p14:tracePt t="6801" x="4178300" y="1803400"/>
          <p14:tracePt t="6817" x="4552950" y="2108200"/>
          <p14:tracePt t="6834" x="4870450" y="2362200"/>
          <p14:tracePt t="6851" x="5213350" y="2635250"/>
          <p14:tracePt t="6867" x="5327650" y="2736850"/>
          <p14:tracePt t="6884" x="5384800" y="2813050"/>
          <p14:tracePt t="6901" x="5403850" y="2857500"/>
          <p14:tracePt t="6917" x="5410200" y="2870200"/>
          <p14:tracePt t="6934" x="5391150" y="2895600"/>
          <p14:tracePt t="6951" x="5321300" y="2901950"/>
          <p14:tracePt t="6967" x="5213350" y="2901950"/>
          <p14:tracePt t="6984" x="5035550" y="2851150"/>
          <p14:tracePt t="7001" x="4781550" y="2749550"/>
          <p14:tracePt t="7017" x="4565650" y="2667000"/>
          <p14:tracePt t="7034" x="4425950" y="2597150"/>
          <p14:tracePt t="7051" x="4337050" y="2470150"/>
          <p14:tracePt t="7067" x="4368800" y="2343150"/>
          <p14:tracePt t="7084" x="4489450" y="2159000"/>
          <p14:tracePt t="7101" x="4762500" y="1936750"/>
          <p14:tracePt t="7117" x="5143500" y="1739900"/>
          <p14:tracePt t="7134" x="5448300" y="1612900"/>
          <p14:tracePt t="7151" x="5581650" y="1574800"/>
          <p14:tracePt t="7167" x="5619750" y="1568450"/>
          <p14:tracePt t="7184" x="5626100" y="1574800"/>
          <p14:tracePt t="7201" x="5619750" y="1606550"/>
          <p14:tracePt t="7217" x="5600700" y="1676400"/>
          <p14:tracePt t="7234" x="5581650" y="1784350"/>
          <p14:tracePt t="7251" x="5575300" y="1968500"/>
          <p14:tracePt t="7267" x="5575300" y="2089150"/>
          <p14:tracePt t="7284" x="5588000" y="2178050"/>
          <p14:tracePt t="7301" x="5613400" y="2235200"/>
          <p14:tracePt t="7317" x="5619750" y="2260600"/>
          <p14:tracePt t="7334" x="5632450" y="2279650"/>
          <p14:tracePt t="7351" x="5645150" y="2286000"/>
          <p14:tracePt t="7367" x="5645150" y="2298700"/>
          <p14:tracePt t="7384" x="5651500" y="2311400"/>
          <p14:tracePt t="7401" x="5670550" y="2330450"/>
          <p14:tracePt t="7417" x="5689600" y="2362200"/>
          <p14:tracePt t="7434" x="5708650" y="2387600"/>
          <p14:tracePt t="7451" x="5727700" y="2444750"/>
          <p14:tracePt t="7467" x="5753100" y="2501900"/>
          <p14:tracePt t="7484" x="5778500" y="2571750"/>
          <p14:tracePt t="7501" x="5803900" y="2679700"/>
          <p14:tracePt t="7517" x="5822950" y="2781300"/>
          <p14:tracePt t="7534" x="5854700" y="2889250"/>
          <p14:tracePt t="7551" x="5892800" y="2990850"/>
          <p14:tracePt t="7567" x="5924550" y="3079750"/>
          <p14:tracePt t="7584" x="5956300" y="3162300"/>
          <p14:tracePt t="7601" x="5975350" y="3219450"/>
          <p14:tracePt t="7617" x="5988050" y="3263900"/>
          <p14:tracePt t="7634" x="5988050" y="3295650"/>
          <p14:tracePt t="7651" x="6000750" y="3340100"/>
          <p14:tracePt t="7667" x="6026150" y="3390900"/>
          <p14:tracePt t="7684" x="6038850" y="3441700"/>
          <p14:tracePt t="7701" x="6057900" y="3492500"/>
          <p14:tracePt t="7717" x="6064250" y="3530600"/>
          <p14:tracePt t="7734" x="6064250" y="3556000"/>
          <p14:tracePt t="7751" x="6076950" y="3575050"/>
          <p14:tracePt t="7767" x="6089650" y="3606800"/>
          <p14:tracePt t="7784" x="6108700" y="3632200"/>
          <p14:tracePt t="7801" x="6134100" y="3657600"/>
          <p14:tracePt t="7817" x="6197600" y="3689350"/>
          <p14:tracePt t="7834" x="6311900" y="3740150"/>
          <p14:tracePt t="7851" x="6534150" y="3797300"/>
          <p14:tracePt t="7867" x="6648450" y="3822700"/>
          <p14:tracePt t="7884" x="6699250" y="3835400"/>
          <p14:tracePt t="7923" x="6680200" y="3835400"/>
          <p14:tracePt t="7934" x="6629400" y="3835400"/>
          <p14:tracePt t="7951" x="6413500" y="3797300"/>
          <p14:tracePt t="7967" x="5911850" y="3714750"/>
          <p14:tracePt t="7984" x="5149850" y="3600450"/>
          <p14:tracePt t="8001" x="4273550" y="3429000"/>
          <p14:tracePt t="8017" x="3365500" y="3200400"/>
          <p14:tracePt t="8034" x="2571750" y="2908300"/>
          <p14:tracePt t="8051" x="1657350" y="2400300"/>
          <p14:tracePt t="8067" x="1263650" y="2089150"/>
          <p14:tracePt t="8084" x="1079500" y="1930400"/>
          <p14:tracePt t="8101" x="996950" y="1828800"/>
          <p14:tracePt t="8117" x="965200" y="1739900"/>
          <p14:tracePt t="8134" x="933450" y="1619250"/>
          <p14:tracePt t="8151" x="889000" y="1466850"/>
          <p14:tracePt t="8167" x="825500" y="1320800"/>
          <p14:tracePt t="8184" x="749300" y="1187450"/>
          <p14:tracePt t="8201" x="660400" y="1079500"/>
          <p14:tracePt t="8217" x="571500" y="977900"/>
          <p14:tracePt t="8234" x="463550" y="895350"/>
          <p14:tracePt t="8251" x="285750" y="774700"/>
          <p14:tracePt t="8267" x="190500" y="692150"/>
          <p14:tracePt t="8284" x="127000" y="622300"/>
          <p14:tracePt t="8301" x="95250" y="558800"/>
          <p14:tracePt t="8317" x="82550" y="508000"/>
          <p14:tracePt t="8334" x="82550" y="469900"/>
          <p14:tracePt t="8351" x="82550" y="431800"/>
          <p14:tracePt t="8367" x="82550" y="387350"/>
          <p14:tracePt t="8384" x="82550" y="330200"/>
          <p14:tracePt t="8401" x="69850" y="260350"/>
          <p14:tracePt t="8947" x="285750" y="304800"/>
          <p14:tracePt t="8955" x="355600" y="355600"/>
          <p14:tracePt t="8967" x="450850" y="406400"/>
          <p14:tracePt t="8984" x="647700" y="552450"/>
          <p14:tracePt t="9000" x="787400" y="679450"/>
          <p14:tracePt t="9017" x="914400" y="819150"/>
          <p14:tracePt t="9018" x="977900" y="908050"/>
          <p14:tracePt t="9034" x="1035050" y="971550"/>
          <p14:tracePt t="9051" x="1181100" y="1130300"/>
          <p14:tracePt t="9067" x="1282700" y="1206500"/>
          <p14:tracePt t="9084" x="1422400" y="1282700"/>
          <p14:tracePt t="9100" x="1625600" y="1390650"/>
          <p14:tracePt t="9117" x="1797050" y="1492250"/>
          <p14:tracePt t="9134" x="1924050" y="1587500"/>
          <p14:tracePt t="9151" x="2025650" y="1676400"/>
          <p14:tracePt t="9167" x="2133600" y="1778000"/>
          <p14:tracePt t="9184" x="2298700" y="1879600"/>
          <p14:tracePt t="9200" x="2546350" y="1949450"/>
          <p14:tracePt t="9217" x="2813050" y="1968500"/>
          <p14:tracePt t="9234" x="3003550" y="1962150"/>
          <p14:tracePt t="9250" x="3149600" y="1905000"/>
          <p14:tracePt t="9267" x="3187700" y="1860550"/>
          <p14:tracePt t="9284" x="3206750" y="1809750"/>
          <p14:tracePt t="9300" x="3213100" y="1758950"/>
          <p14:tracePt t="9317" x="3238500" y="1695450"/>
          <p14:tracePt t="9334" x="3282950" y="1625600"/>
          <p14:tracePt t="9350" x="3333750" y="1568450"/>
          <p14:tracePt t="9367" x="3378200" y="1524000"/>
          <p14:tracePt t="9384" x="3409950" y="1485900"/>
          <p14:tracePt t="9400" x="3435350" y="1454150"/>
          <p14:tracePt t="9417" x="3454400" y="1441450"/>
          <p14:tracePt t="9434" x="3460750" y="1435100"/>
          <p14:tracePt t="9483" x="3448050" y="1428750"/>
          <p14:tracePt t="9491" x="3429000" y="1428750"/>
          <p14:tracePt t="9500" x="3403600" y="1416050"/>
          <p14:tracePt t="9517" x="3308350" y="1371600"/>
          <p14:tracePt t="9534" x="3225800" y="1301750"/>
          <p14:tracePt t="9550" x="3143250" y="1206500"/>
          <p14:tracePt t="9567" x="3073400" y="1104900"/>
          <p14:tracePt t="9584" x="3009900" y="1016000"/>
          <p14:tracePt t="9600" x="2965450" y="914400"/>
          <p14:tracePt t="9617" x="2940050" y="819150"/>
          <p14:tracePt t="9634" x="2921000" y="730250"/>
          <p14:tracePt t="9650" x="2895600" y="635000"/>
          <p14:tracePt t="9667" x="2882900" y="590550"/>
          <p14:tracePt t="9684" x="2889250" y="558800"/>
          <p14:tracePt t="9700" x="2908300" y="520700"/>
          <p14:tracePt t="9717" x="2946400" y="482600"/>
          <p14:tracePt t="9734" x="2978150" y="457200"/>
          <p14:tracePt t="9750" x="2997200" y="438150"/>
          <p14:tracePt t="9767" x="3003550" y="438150"/>
          <p14:tracePt t="9784" x="2990850" y="438150"/>
          <p14:tracePt t="9800" x="2946400" y="438150"/>
          <p14:tracePt t="9817" x="2844800" y="469900"/>
          <p14:tracePt t="9834" x="2743200" y="508000"/>
          <p14:tracePt t="9851" x="2692400" y="520700"/>
          <p14:tracePt t="9851" x="2686050" y="527050"/>
          <p14:tracePt t="9883" x="2692400" y="527050"/>
          <p14:tracePt t="9891" x="2711450" y="520700"/>
          <p14:tracePt t="9900" x="2749550" y="495300"/>
          <p14:tracePt t="9917" x="2870200" y="444500"/>
          <p14:tracePt t="9934" x="2990850" y="387350"/>
          <p14:tracePt t="9950" x="3079750" y="349250"/>
          <p14:tracePt t="9967" x="3130550" y="330200"/>
          <p14:tracePt t="9984" x="3143250" y="330200"/>
          <p14:tracePt t="10017" x="3130550" y="330200"/>
          <p14:tracePt t="10034" x="3079750" y="355600"/>
          <p14:tracePt t="10050" x="2952750" y="412750"/>
          <p14:tracePt t="10067" x="2876550" y="438150"/>
          <p14:tracePt t="10084" x="2825750" y="457200"/>
          <p14:tracePt t="10100" x="2800350" y="463550"/>
          <p14:tracePt t="10117" x="2794000" y="463550"/>
          <p14:tracePt t="10134" x="2800350" y="463550"/>
          <p14:tracePt t="10152" x="2806700" y="463550"/>
          <p14:tracePt t="10167" x="2825750" y="463550"/>
          <p14:tracePt t="10184" x="2838450" y="463550"/>
          <p14:tracePt t="10200" x="2844800" y="463550"/>
          <p14:tracePt t="10217" x="2832100" y="463550"/>
          <p14:tracePt t="10234" x="2762250" y="482600"/>
          <p14:tracePt t="10250" x="2641600" y="520700"/>
          <p14:tracePt t="10267" x="2489200" y="552450"/>
          <p14:tracePt t="10284" x="2476500" y="558800"/>
          <p14:tracePt t="10300" x="2495550" y="558800"/>
          <p14:tracePt t="10317" x="2540000" y="552450"/>
          <p14:tracePt t="10334" x="2603500" y="533400"/>
          <p14:tracePt t="10350" x="2647950" y="520700"/>
          <p14:tracePt t="10367" x="2654300" y="514350"/>
          <p14:tracePt t="10451" x="2641600" y="514350"/>
          <p14:tracePt t="10459" x="2622550" y="514350"/>
          <p14:tracePt t="10467" x="2597150" y="514350"/>
          <p14:tracePt t="10484" x="2508250" y="552450"/>
          <p14:tracePt t="10500" x="2444750" y="577850"/>
          <p14:tracePt t="10517" x="2406650" y="590550"/>
          <p14:tracePt t="10550" x="2406650" y="571500"/>
          <p14:tracePt t="10567" x="2432050" y="514350"/>
          <p14:tracePt t="10584" x="2495550" y="438150"/>
          <p14:tracePt t="10600" x="2571750" y="368300"/>
          <p14:tracePt t="10617" x="2616200" y="336550"/>
          <p14:tracePt t="10634" x="2622550" y="330200"/>
          <p14:tracePt t="10650" x="2597150" y="330200"/>
          <p14:tracePt t="10667" x="2425700" y="393700"/>
          <p14:tracePt t="10684" x="2228850" y="463550"/>
          <p14:tracePt t="10700" x="2051050" y="488950"/>
          <p14:tracePt t="10717" x="1917700" y="495300"/>
          <p14:tracePt t="10734" x="1784350" y="495300"/>
          <p14:tracePt t="10750" x="1638300" y="495300"/>
          <p14:tracePt t="10767" x="1473200" y="495300"/>
          <p14:tracePt t="10784" x="1301750" y="495300"/>
          <p14:tracePt t="10800" x="1136650" y="495300"/>
          <p14:tracePt t="10817" x="1003300" y="495300"/>
          <p14:tracePt t="10833" x="895350" y="476250"/>
          <p14:tracePt t="10850" x="806450" y="444500"/>
          <p14:tracePt t="10867" x="685800" y="400050"/>
          <p14:tracePt t="10883" x="647700" y="381000"/>
          <p14:tracePt t="10900" x="628650" y="368300"/>
          <p14:tracePt t="10917" x="603250" y="361950"/>
          <p14:tracePt t="10934" x="571500" y="355600"/>
          <p14:tracePt t="10950" x="508000" y="349250"/>
          <p14:tracePt t="10967" x="419100" y="349250"/>
          <p14:tracePt t="10984" x="323850" y="349250"/>
          <p14:tracePt t="11000" x="247650" y="349250"/>
          <p14:tracePt t="11017" x="203200" y="342900"/>
          <p14:tracePt t="11033" x="184150" y="336550"/>
          <p14:tracePt t="11050" x="177800" y="336550"/>
          <p14:tracePt t="11068" x="177800" y="330200"/>
          <p14:tracePt t="11083" x="171450" y="323850"/>
          <p14:tracePt t="11117" x="158750" y="317500"/>
          <p14:tracePt t="11133" x="146050" y="304800"/>
          <p14:tracePt t="11150" x="139700" y="298450"/>
          <p14:tracePt t="11167" x="127000" y="285750"/>
          <p14:tracePt t="11183" x="114300" y="273050"/>
        </p14:tracePtLst>
      </p14:laserTraceLst>
    </p:ext>
  </p:extLst>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33FA2-AC9D-4F21-A8DD-09328E62CCE1}"/>
              </a:ext>
            </a:extLst>
          </p:cNvPr>
          <p:cNvSpPr>
            <a:spLocks noGrp="1"/>
          </p:cNvSpPr>
          <p:nvPr>
            <p:ph type="ctrTitle"/>
          </p:nvPr>
        </p:nvSpPr>
        <p:spPr>
          <a:xfrm>
            <a:off x="1456531" y="46301"/>
            <a:ext cx="10735469" cy="709855"/>
          </a:xfrm>
        </p:spPr>
        <p:txBody>
          <a:bodyPr>
            <a:normAutofit/>
          </a:bodyPr>
          <a:lstStyle/>
          <a:p>
            <a:pPr marL="457200" lvl="0" indent="-457200">
              <a:spcBef>
                <a:spcPts val="1000"/>
              </a:spcBef>
            </a:pPr>
            <a:r>
              <a:rPr lang="en-US" sz="3600" dirty="0">
                <a:latin typeface="Arial Unicode MS" panose="020B0604020202020204" pitchFamily="34" charset="-128"/>
                <a:ea typeface="Arial Unicode MS" panose="020B0604020202020204" pitchFamily="34" charset="-128"/>
                <a:cs typeface="Arial Unicode MS" panose="020B0604020202020204" pitchFamily="34" charset="-128"/>
              </a:rPr>
              <a:t>RESULTS</a:t>
            </a:r>
          </a:p>
        </p:txBody>
      </p:sp>
      <p:sp>
        <p:nvSpPr>
          <p:cNvPr id="3" name="Subtitle 2">
            <a:extLst>
              <a:ext uri="{FF2B5EF4-FFF2-40B4-BE49-F238E27FC236}">
                <a16:creationId xmlns:a16="http://schemas.microsoft.com/office/drawing/2014/main" id="{A651895B-9AF8-414D-B6A5-72E3C3877A17}"/>
              </a:ext>
            </a:extLst>
          </p:cNvPr>
          <p:cNvSpPr>
            <a:spLocks noGrp="1"/>
          </p:cNvSpPr>
          <p:nvPr>
            <p:ph type="subTitle" idx="1"/>
          </p:nvPr>
        </p:nvSpPr>
        <p:spPr>
          <a:xfrm>
            <a:off x="6562846" y="1794076"/>
            <a:ext cx="5531498" cy="4618299"/>
          </a:xfrm>
        </p:spPr>
        <p:txBody>
          <a:bodyPr>
            <a:noAutofit/>
          </a:bodyPr>
          <a:lstStyle/>
          <a:p>
            <a:pPr algn="l"/>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The average error of the top curve (</a:t>
            </a:r>
            <a:r>
              <a:rPr lang="en-US" sz="2000" i="1" dirty="0">
                <a:latin typeface="Arial Unicode MS" panose="020B0604020202020204" pitchFamily="34" charset="-128"/>
                <a:ea typeface="Arial Unicode MS" panose="020B0604020202020204" pitchFamily="34" charset="-128"/>
                <a:cs typeface="Arial Unicode MS" panose="020B0604020202020204" pitchFamily="34" charset="-128"/>
              </a:rPr>
              <a:t>V</a:t>
            </a:r>
            <a:r>
              <a:rPr lang="en-US" sz="2000" baseline="-25000" dirty="0">
                <a:latin typeface="Arial Unicode MS" panose="020B0604020202020204" pitchFamily="34" charset="-128"/>
                <a:ea typeface="Arial Unicode MS" panose="020B0604020202020204" pitchFamily="34" charset="-128"/>
                <a:cs typeface="Arial Unicode MS" panose="020B0604020202020204" pitchFamily="34" charset="-128"/>
              </a:rPr>
              <a:t>G</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 </a:t>
            </a:r>
            <a:r>
              <a:rPr lang="en-US" sz="2000" i="1" dirty="0" err="1">
                <a:latin typeface="Arial Unicode MS" panose="020B0604020202020204" pitchFamily="34" charset="-128"/>
                <a:ea typeface="Arial Unicode MS" panose="020B0604020202020204" pitchFamily="34" charset="-128"/>
                <a:cs typeface="Arial Unicode MS" panose="020B0604020202020204" pitchFamily="34" charset="-128"/>
              </a:rPr>
              <a:t>V</a:t>
            </a:r>
            <a:r>
              <a:rPr lang="en-US" sz="2000" baseline="-25000" dirty="0" err="1">
                <a:latin typeface="Arial Unicode MS" panose="020B0604020202020204" pitchFamily="34" charset="-128"/>
                <a:ea typeface="Arial Unicode MS" panose="020B0604020202020204" pitchFamily="34" charset="-128"/>
                <a:cs typeface="Arial Unicode MS" panose="020B0604020202020204" pitchFamily="34" charset="-128"/>
              </a:rPr>
              <a:t>Th</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 0.9 V) is approximately 7%. </a:t>
            </a:r>
          </a:p>
          <a:p>
            <a:pPr algn="l"/>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The average error for </a:t>
            </a:r>
            <a:r>
              <a:rPr lang="en-US" sz="2000" i="1" dirty="0">
                <a:latin typeface="Arial Unicode MS" panose="020B0604020202020204" pitchFamily="34" charset="-128"/>
                <a:ea typeface="Arial Unicode MS" panose="020B0604020202020204" pitchFamily="34" charset="-128"/>
                <a:cs typeface="Arial Unicode MS" panose="020B0604020202020204" pitchFamily="34" charset="-128"/>
              </a:rPr>
              <a:t>V</a:t>
            </a:r>
            <a:r>
              <a:rPr lang="en-US" sz="2000" baseline="-25000" dirty="0">
                <a:latin typeface="Arial Unicode MS" panose="020B0604020202020204" pitchFamily="34" charset="-128"/>
                <a:ea typeface="Arial Unicode MS" panose="020B0604020202020204" pitchFamily="34" charset="-128"/>
                <a:cs typeface="Arial Unicode MS" panose="020B0604020202020204" pitchFamily="34" charset="-128"/>
              </a:rPr>
              <a:t>G</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 </a:t>
            </a:r>
            <a:r>
              <a:rPr lang="en-US" sz="2000" i="1" dirty="0" err="1">
                <a:latin typeface="Arial Unicode MS" panose="020B0604020202020204" pitchFamily="34" charset="-128"/>
                <a:ea typeface="Arial Unicode MS" panose="020B0604020202020204" pitchFamily="34" charset="-128"/>
                <a:cs typeface="Arial Unicode MS" panose="020B0604020202020204" pitchFamily="34" charset="-128"/>
              </a:rPr>
              <a:t>V</a:t>
            </a:r>
            <a:r>
              <a:rPr lang="en-US" sz="2000" baseline="-25000" dirty="0" err="1">
                <a:latin typeface="Arial Unicode MS" panose="020B0604020202020204" pitchFamily="34" charset="-128"/>
                <a:ea typeface="Arial Unicode MS" panose="020B0604020202020204" pitchFamily="34" charset="-128"/>
                <a:cs typeface="Arial Unicode MS" panose="020B0604020202020204" pitchFamily="34" charset="-128"/>
              </a:rPr>
              <a:t>Th</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 0.5 V is approximately –12%</a:t>
            </a:r>
          </a:p>
          <a:p>
            <a:pPr algn="l"/>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The best modeling results are obtained at </a:t>
            </a:r>
            <a:r>
              <a:rPr lang="en-US" sz="2000" i="1" dirty="0">
                <a:latin typeface="Arial Unicode MS" panose="020B0604020202020204" pitchFamily="34" charset="-128"/>
                <a:ea typeface="Arial Unicode MS" panose="020B0604020202020204" pitchFamily="34" charset="-128"/>
                <a:cs typeface="Arial Unicode MS" panose="020B0604020202020204" pitchFamily="34" charset="-128"/>
              </a:rPr>
              <a:t>V</a:t>
            </a:r>
            <a:r>
              <a:rPr lang="en-US" sz="2000" baseline="-25000" dirty="0">
                <a:latin typeface="Arial Unicode MS" panose="020B0604020202020204" pitchFamily="34" charset="-128"/>
                <a:ea typeface="Arial Unicode MS" panose="020B0604020202020204" pitchFamily="34" charset="-128"/>
                <a:cs typeface="Arial Unicode MS" panose="020B0604020202020204" pitchFamily="34" charset="-128"/>
              </a:rPr>
              <a:t>G</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 </a:t>
            </a:r>
            <a:r>
              <a:rPr lang="en-US" sz="2000" i="1" dirty="0" err="1">
                <a:latin typeface="Arial Unicode MS" panose="020B0604020202020204" pitchFamily="34" charset="-128"/>
                <a:ea typeface="Arial Unicode MS" panose="020B0604020202020204" pitchFamily="34" charset="-128"/>
                <a:cs typeface="Arial Unicode MS" panose="020B0604020202020204" pitchFamily="34" charset="-128"/>
              </a:rPr>
              <a:t>V</a:t>
            </a:r>
            <a:r>
              <a:rPr lang="en-US" sz="2000" baseline="-25000" dirty="0" err="1">
                <a:latin typeface="Arial Unicode MS" panose="020B0604020202020204" pitchFamily="34" charset="-128"/>
                <a:ea typeface="Arial Unicode MS" panose="020B0604020202020204" pitchFamily="34" charset="-128"/>
                <a:cs typeface="Arial Unicode MS" panose="020B0604020202020204" pitchFamily="34" charset="-128"/>
              </a:rPr>
              <a:t>Th</a:t>
            </a: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 = 0.7 V where the error is around –5%. </a:t>
            </a:r>
          </a:p>
          <a:p>
            <a:pPr algn="l"/>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The overall average error for the output characteristics is about -11%</a:t>
            </a:r>
          </a:p>
          <a:p>
            <a:pPr algn="l"/>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The reason for the simulation results is that the height (altitude) of the experimental nanowire is 20 nm and the modeled nanowire is 15 nm. The experimental nanowire has trapezoid cross-section – the bottom parallel side (15 nm) is bigger than the top parallel side (5 nm), and the altitude is 20 nm;</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456531" cy="151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456530" y="6531953"/>
            <a:ext cx="10735469" cy="276999"/>
          </a:xfrm>
          <a:prstGeom prst="rect">
            <a:avLst/>
          </a:prstGeom>
        </p:spPr>
        <p:txBody>
          <a:bodyPr wrap="square">
            <a:spAutoFit/>
          </a:bodyPr>
          <a:lstStyle/>
          <a:p>
            <a:pPr algn="ctr"/>
            <a:r>
              <a:rPr lang="en-US" sz="1200" dirty="0">
                <a:solidFill>
                  <a:prstClr val="black"/>
                </a:solidFill>
              </a:rPr>
              <a:t>COMSOL Model of a Three-Gate </a:t>
            </a:r>
            <a:r>
              <a:rPr lang="en-US" sz="1200" dirty="0" err="1">
                <a:solidFill>
                  <a:prstClr val="black"/>
                </a:solidFill>
              </a:rPr>
              <a:t>Junctionless</a:t>
            </a:r>
            <a:r>
              <a:rPr lang="en-US" sz="1200" dirty="0">
                <a:solidFill>
                  <a:prstClr val="black"/>
                </a:solidFill>
              </a:rPr>
              <a:t> Transistor</a:t>
            </a:r>
            <a:endParaRPr lang="bg-BG" sz="1200" dirty="0">
              <a:solidFill>
                <a:prstClr val="black"/>
              </a:solidFill>
            </a:endParaRPr>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56530" y="1932948"/>
            <a:ext cx="4967754" cy="3831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456531" y="803611"/>
            <a:ext cx="10735468" cy="1077218"/>
          </a:xfrm>
          <a:prstGeom prst="rect">
            <a:avLst/>
          </a:prstGeom>
        </p:spPr>
        <p:txBody>
          <a:bodyPr wrap="square">
            <a:spAutoFit/>
          </a:bodyPr>
          <a:lstStyle/>
          <a:p>
            <a:pPr marL="342900" indent="-342900">
              <a:buFont typeface="Arial" panose="020B0604020202020204" pitchFamily="34" charset="0"/>
              <a:buChar char="•"/>
            </a:pP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In simulations of output characteristics, we varied both </a:t>
            </a:r>
            <a:r>
              <a:rPr lang="en-US" sz="2400" i="1" dirty="0">
                <a:latin typeface="Arial Unicode MS" panose="020B0604020202020204" pitchFamily="34" charset="-128"/>
                <a:ea typeface="Arial Unicode MS" panose="020B0604020202020204" pitchFamily="34" charset="-128"/>
                <a:cs typeface="Arial Unicode MS" panose="020B0604020202020204" pitchFamily="34" charset="-128"/>
              </a:rPr>
              <a:t>V</a:t>
            </a:r>
            <a:r>
              <a:rPr lang="en-US" sz="2400" baseline="-25000" dirty="0">
                <a:latin typeface="Arial Unicode MS" panose="020B0604020202020204" pitchFamily="34" charset="-128"/>
                <a:ea typeface="Arial Unicode MS" panose="020B0604020202020204" pitchFamily="34" charset="-128"/>
                <a:cs typeface="Arial Unicode MS" panose="020B0604020202020204" pitchFamily="34" charset="-128"/>
              </a:rPr>
              <a:t>D</a:t>
            </a:r>
            <a:r>
              <a:rPr lang="en-US" sz="2400" dirty="0">
                <a:latin typeface="Arial Unicode MS" panose="020B0604020202020204" pitchFamily="34" charset="-128"/>
                <a:ea typeface="Arial Unicode MS" panose="020B0604020202020204" pitchFamily="34" charset="-128"/>
                <a:cs typeface="Arial Unicode MS" panose="020B0604020202020204" pitchFamily="34" charset="-128"/>
              </a:rPr>
              <a:t> and </a:t>
            </a:r>
            <a:r>
              <a:rPr lang="en-US" sz="2400" i="1" dirty="0">
                <a:latin typeface="Arial Unicode MS" panose="020B0604020202020204" pitchFamily="34" charset="-128"/>
                <a:ea typeface="Arial Unicode MS" panose="020B0604020202020204" pitchFamily="34" charset="-128"/>
                <a:cs typeface="Arial Unicode MS" panose="020B0604020202020204" pitchFamily="34" charset="-128"/>
              </a:rPr>
              <a:t>V</a:t>
            </a:r>
            <a:r>
              <a:rPr lang="en-US" sz="2400" baseline="-25000" dirty="0">
                <a:latin typeface="Arial Unicode MS" panose="020B0604020202020204" pitchFamily="34" charset="-128"/>
                <a:ea typeface="Arial Unicode MS" panose="020B0604020202020204" pitchFamily="34" charset="-128"/>
                <a:cs typeface="Arial Unicode MS" panose="020B0604020202020204" pitchFamily="34" charset="-128"/>
              </a:rPr>
              <a:t>G</a:t>
            </a:r>
            <a:endParaRPr lang="en-US"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buFont typeface="Arial" panose="020B0604020202020204" pitchFamily="34" charset="0"/>
              <a:buChar char="•"/>
            </a:pPr>
            <a:r>
              <a:rPr lang="en-US" sz="2000" dirty="0">
                <a:latin typeface="Arial Unicode MS" panose="020B0604020202020204" pitchFamily="34" charset="-128"/>
                <a:ea typeface="Arial Unicode MS" panose="020B0604020202020204" pitchFamily="34" charset="-128"/>
                <a:cs typeface="Arial Unicode MS" panose="020B0604020202020204" pitchFamily="34" charset="-128"/>
              </a:rPr>
              <a:t>When comparing to experimental results we observed that the simulated I-characteristics are more sloped and the saturation region is less pronounced.</a:t>
            </a:r>
            <a:endParaRPr lang="bg-BG" sz="2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 name="Rectangle 5"/>
          <p:cNvSpPr/>
          <p:nvPr/>
        </p:nvSpPr>
        <p:spPr>
          <a:xfrm>
            <a:off x="1456532" y="5775351"/>
            <a:ext cx="5245210" cy="369332"/>
          </a:xfrm>
          <a:prstGeom prst="rect">
            <a:avLst/>
          </a:prstGeom>
        </p:spPr>
        <p:txBody>
          <a:bodyPr wrap="square">
            <a:spAutoFit/>
          </a:bodyPr>
          <a:lstStyle/>
          <a:p>
            <a:pPr algn="ctr"/>
            <a:r>
              <a:rPr lang="en-US"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I</a:t>
            </a:r>
            <a:r>
              <a:rPr lang="en-US" baseline="-250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D</a:t>
            </a:r>
            <a:r>
              <a:rPr lang="en-US"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 &amp; V</a:t>
            </a:r>
            <a:r>
              <a:rPr lang="en-US" baseline="-250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D</a:t>
            </a:r>
            <a:r>
              <a:rPr lang="en-US"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 of 3G JLT with work function of 4.7 eV</a:t>
            </a:r>
            <a:endParaRPr lang="bg-BG"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691982513"/>
      </p:ext>
    </p:extLst>
  </p:cSld>
  <p:clrMapOvr>
    <a:masterClrMapping/>
  </p:clrMapOvr>
  <mc:AlternateContent xmlns:mc="http://schemas.openxmlformats.org/markup-compatibility/2006" xmlns:p14="http://schemas.microsoft.com/office/powerpoint/2010/main">
    <mc:Choice Requires="p14">
      <p:transition spd="slow" p14:dur="2000" advTm="11694"/>
    </mc:Choice>
    <mc:Fallback xmlns="">
      <p:transition spd="slow" advTm="11694"/>
    </mc:Fallback>
  </mc:AlternateContent>
  <p:extLst>
    <p:ext uri="{3A86A75C-4F4B-4683-9AE1-C65F6400EC91}">
      <p14:laserTraceLst xmlns:p14="http://schemas.microsoft.com/office/powerpoint/2010/main">
        <p14:tracePtLst>
          <p14:tracePt t="2003" x="3981450" y="3492500"/>
          <p14:tracePt t="2100" x="3975100" y="3492500"/>
          <p14:tracePt t="2118" x="3968750" y="3492500"/>
          <p14:tracePt t="2135" x="3956050" y="3492500"/>
          <p14:tracePt t="2151" x="3930650" y="3492500"/>
          <p14:tracePt t="2168" x="3898900" y="3492500"/>
          <p14:tracePt t="2185" x="3848100" y="3492500"/>
          <p14:tracePt t="2201" x="3759200" y="3479800"/>
          <p14:tracePt t="2218" x="3625850" y="3441700"/>
          <p14:tracePt t="2235" x="3270250" y="3314700"/>
          <p14:tracePt t="2251" x="2946400" y="3181350"/>
          <p14:tracePt t="2268" x="2603500" y="3016250"/>
          <p14:tracePt t="2285" x="2298700" y="2844800"/>
          <p14:tracePt t="2301" x="2095500" y="2679700"/>
          <p14:tracePt t="2318" x="2000250" y="2571750"/>
          <p14:tracePt t="2335" x="1936750" y="2482850"/>
          <p14:tracePt t="2351" x="1898650" y="2406650"/>
          <p14:tracePt t="2368" x="1879600" y="2343150"/>
          <p14:tracePt t="2385" x="1860550" y="2292350"/>
          <p14:tracePt t="2401" x="1847850" y="2254250"/>
          <p14:tracePt t="2418" x="1841500" y="2222500"/>
          <p14:tracePt t="2435" x="1835150" y="2197100"/>
          <p14:tracePt t="2451" x="1835150" y="2190750"/>
          <p14:tracePt t="2468" x="1835150" y="2178050"/>
          <p14:tracePt t="2485" x="1828800" y="2171700"/>
          <p14:tracePt t="2501" x="1822450" y="2165350"/>
          <p14:tracePt t="2518" x="1822450" y="2159000"/>
          <p14:tracePt t="2535" x="1816100" y="2152650"/>
          <p14:tracePt t="2551" x="1816100" y="2146300"/>
          <p14:tracePt t="3651" x="1822450" y="2146300"/>
          <p14:tracePt t="3667" x="1828800" y="2146300"/>
          <p14:tracePt t="3675" x="1841500" y="2146300"/>
          <p14:tracePt t="3684" x="1866900" y="2139950"/>
          <p14:tracePt t="3701" x="1930400" y="2139950"/>
          <p14:tracePt t="3718" x="2012950" y="2139950"/>
          <p14:tracePt t="3734" x="2070100" y="2139950"/>
          <p14:tracePt t="3751" x="2120900" y="2139950"/>
          <p14:tracePt t="3768" x="2165350" y="2139950"/>
          <p14:tracePt t="3784" x="2197100" y="2139950"/>
          <p14:tracePt t="3801" x="2228850" y="2139950"/>
          <p14:tracePt t="3802" x="2247900" y="2139950"/>
          <p14:tracePt t="3818" x="2266950" y="2139950"/>
          <p14:tracePt t="3834" x="2336800" y="2139950"/>
          <p14:tracePt t="3852" x="2387600" y="2139950"/>
          <p14:tracePt t="3868" x="2432050" y="2139950"/>
          <p14:tracePt t="3884" x="2482850" y="2139950"/>
          <p14:tracePt t="3901" x="2520950" y="2139950"/>
          <p14:tracePt t="3918" x="2552700" y="2139950"/>
          <p14:tracePt t="3934" x="2565400" y="2139950"/>
          <p14:tracePt t="4435" x="2571750" y="2139950"/>
          <p14:tracePt t="4451" x="2578100" y="2139950"/>
          <p14:tracePt t="4459" x="2584450" y="2139950"/>
          <p14:tracePt t="4475" x="2584450" y="2133600"/>
          <p14:tracePt t="4484" x="2590800" y="2133600"/>
          <p14:tracePt t="4501" x="2597150" y="2133600"/>
          <p14:tracePt t="4518" x="2616200" y="2133600"/>
          <p14:tracePt t="4534" x="2622550" y="2133600"/>
          <p14:tracePt t="4603" x="2616200" y="2133600"/>
          <p14:tracePt t="4611" x="2603500" y="2139950"/>
          <p14:tracePt t="4619" x="2584450" y="2146300"/>
          <p14:tracePt t="4634" x="2565400" y="2159000"/>
          <p14:tracePt t="4651" x="2501900" y="2178050"/>
          <p14:tracePt t="4668" x="2476500" y="2184400"/>
          <p14:tracePt t="4684" x="2457450" y="2190750"/>
          <p14:tracePt t="4701" x="2444750" y="2190750"/>
          <p14:tracePt t="4718" x="2432050" y="2190750"/>
          <p14:tracePt t="4734" x="2425700" y="2190750"/>
          <p14:tracePt t="4751" x="2419350" y="2190750"/>
          <p14:tracePt t="4768" x="2406650" y="2190750"/>
          <p14:tracePt t="4784" x="2400300" y="2190750"/>
          <p14:tracePt t="4875" x="2406650" y="2184400"/>
          <p14:tracePt t="4883" x="2413000" y="2178050"/>
          <p14:tracePt t="4891" x="2425700" y="2165350"/>
          <p14:tracePt t="4901" x="2438400" y="2159000"/>
          <p14:tracePt t="4918" x="2489200" y="2133600"/>
          <p14:tracePt t="4934" x="2546350" y="2114550"/>
          <p14:tracePt t="4951" x="2609850" y="2082800"/>
          <p14:tracePt t="4968" x="2686050" y="2057400"/>
          <p14:tracePt t="4984" x="2730500" y="2044700"/>
          <p14:tracePt t="5001" x="2755900" y="2038350"/>
          <p14:tracePt t="5067" x="2762250" y="2038350"/>
          <p14:tracePt t="5075" x="2768600" y="2038350"/>
          <p14:tracePt t="5084" x="2768600" y="2032000"/>
          <p14:tracePt t="5101" x="2781300" y="2032000"/>
          <p14:tracePt t="5118" x="2819400" y="2012950"/>
          <p14:tracePt t="5134" x="2870200" y="1993900"/>
          <p14:tracePt t="5151" x="2921000" y="1974850"/>
          <p14:tracePt t="5168" x="2971800" y="1955800"/>
          <p14:tracePt t="5184" x="2997200" y="1943100"/>
          <p14:tracePt t="5201" x="3009900" y="1943100"/>
          <p14:tracePt t="5218" x="3016250" y="1943100"/>
          <p14:tracePt t="5243" x="3009900" y="1943100"/>
          <p14:tracePt t="5251" x="2990850" y="1943100"/>
          <p14:tracePt t="5268" x="2921000" y="1987550"/>
          <p14:tracePt t="5284" x="2825750" y="2057400"/>
          <p14:tracePt t="5301" x="2730500" y="2120900"/>
          <p14:tracePt t="5318" x="2654300" y="2165350"/>
          <p14:tracePt t="5334" x="2597150" y="2197100"/>
          <p14:tracePt t="5351" x="2559050" y="2216150"/>
          <p14:tracePt t="5368" x="2546350" y="2222500"/>
          <p14:tracePt t="5419" x="2559050" y="2222500"/>
          <p14:tracePt t="5427" x="2571750" y="2222500"/>
          <p14:tracePt t="5435" x="2597150" y="2222500"/>
          <p14:tracePt t="5451" x="2698750" y="2222500"/>
          <p14:tracePt t="5468" x="2825750" y="2216150"/>
          <p14:tracePt t="5484" x="2952750" y="2203450"/>
          <p14:tracePt t="5501" x="3073400" y="2190750"/>
          <p14:tracePt t="5518" x="3162300" y="2190750"/>
          <p14:tracePt t="5534" x="3213100" y="2184400"/>
          <p14:tracePt t="5551" x="3263900" y="2178050"/>
          <p14:tracePt t="5568" x="3308350" y="2165350"/>
          <p14:tracePt t="5584" x="3327400" y="2159000"/>
          <p14:tracePt t="5601" x="3340100" y="2159000"/>
          <p14:tracePt t="5659" x="3340100" y="2152650"/>
          <p14:tracePt t="5667" x="3346450" y="2152650"/>
          <p14:tracePt t="5747" x="3352800" y="2152650"/>
          <p14:tracePt t="5763" x="3359150" y="2152650"/>
          <p14:tracePt t="5771" x="3359150" y="2146300"/>
          <p14:tracePt t="5779" x="3365500" y="2146300"/>
          <p14:tracePt t="5795" x="3371850" y="2146300"/>
          <p14:tracePt t="5803" x="3371850" y="2139950"/>
          <p14:tracePt t="5818" x="3378200" y="2139950"/>
          <p14:tracePt t="5835" x="3384550" y="2139950"/>
          <p14:tracePt t="6275" x="3378200" y="2139950"/>
          <p14:tracePt t="6291" x="3365500" y="2139950"/>
          <p14:tracePt t="6299" x="3346450" y="2139950"/>
          <p14:tracePt t="6307" x="3302000" y="2146300"/>
          <p14:tracePt t="6317" x="3257550" y="2165350"/>
          <p14:tracePt t="6334" x="3124200" y="2216150"/>
          <p14:tracePt t="6351" x="2971800" y="2266950"/>
          <p14:tracePt t="6367" x="2794000" y="2324100"/>
          <p14:tracePt t="6384" x="2641600" y="2374900"/>
          <p14:tracePt t="6401" x="2520950" y="2406650"/>
          <p14:tracePt t="6417" x="2400300" y="2413000"/>
          <p14:tracePt t="6434" x="2279650" y="2413000"/>
          <p14:tracePt t="6451" x="2095500" y="2413000"/>
          <p14:tracePt t="6467" x="2000250" y="2413000"/>
          <p14:tracePt t="6484" x="1955800" y="2413000"/>
          <p14:tracePt t="6501" x="1936750" y="2413000"/>
          <p14:tracePt t="6517" x="1936750" y="2406650"/>
          <p14:tracePt t="6534" x="1936750" y="2330450"/>
          <p14:tracePt t="6551" x="1962150" y="2197100"/>
          <p14:tracePt t="6567" x="1968500" y="2063750"/>
          <p14:tracePt t="6584" x="1968500" y="1905000"/>
          <p14:tracePt t="6601" x="1981200" y="1720850"/>
          <p14:tracePt t="6617" x="2012950" y="1524000"/>
          <p14:tracePt t="6634" x="2063750" y="1352550"/>
          <p14:tracePt t="6651" x="2152650" y="1143000"/>
          <p14:tracePt t="6667" x="2247900" y="1041400"/>
          <p14:tracePt t="6684" x="2387600" y="965200"/>
          <p14:tracePt t="6701" x="2552700" y="933450"/>
          <p14:tracePt t="6717" x="2736850" y="927100"/>
          <p14:tracePt t="6734" x="2952750" y="965200"/>
          <p14:tracePt t="6751" x="3213100" y="1079500"/>
          <p14:tracePt t="6768" x="3505200" y="1270000"/>
          <p14:tracePt t="6784" x="3822700" y="1517650"/>
          <p14:tracePt t="6801" x="4178300" y="1803400"/>
          <p14:tracePt t="6817" x="4552950" y="2108200"/>
          <p14:tracePt t="6834" x="4870450" y="2362200"/>
          <p14:tracePt t="6851" x="5213350" y="2635250"/>
          <p14:tracePt t="6867" x="5327650" y="2736850"/>
          <p14:tracePt t="6884" x="5384800" y="2813050"/>
          <p14:tracePt t="6901" x="5403850" y="2857500"/>
          <p14:tracePt t="6917" x="5410200" y="2870200"/>
          <p14:tracePt t="6934" x="5391150" y="2895600"/>
          <p14:tracePt t="6951" x="5321300" y="2901950"/>
          <p14:tracePt t="6967" x="5213350" y="2901950"/>
          <p14:tracePt t="6984" x="5035550" y="2851150"/>
          <p14:tracePt t="7001" x="4781550" y="2749550"/>
          <p14:tracePt t="7017" x="4565650" y="2667000"/>
          <p14:tracePt t="7034" x="4425950" y="2597150"/>
          <p14:tracePt t="7051" x="4337050" y="2470150"/>
          <p14:tracePt t="7067" x="4368800" y="2343150"/>
          <p14:tracePt t="7084" x="4489450" y="2159000"/>
          <p14:tracePt t="7101" x="4762500" y="1936750"/>
          <p14:tracePt t="7117" x="5143500" y="1739900"/>
          <p14:tracePt t="7134" x="5448300" y="1612900"/>
          <p14:tracePt t="7151" x="5581650" y="1574800"/>
          <p14:tracePt t="7167" x="5619750" y="1568450"/>
          <p14:tracePt t="7184" x="5626100" y="1574800"/>
          <p14:tracePt t="7201" x="5619750" y="1606550"/>
          <p14:tracePt t="7217" x="5600700" y="1676400"/>
          <p14:tracePt t="7234" x="5581650" y="1784350"/>
          <p14:tracePt t="7251" x="5575300" y="1968500"/>
          <p14:tracePt t="7267" x="5575300" y="2089150"/>
          <p14:tracePt t="7284" x="5588000" y="2178050"/>
          <p14:tracePt t="7301" x="5613400" y="2235200"/>
          <p14:tracePt t="7317" x="5619750" y="2260600"/>
          <p14:tracePt t="7334" x="5632450" y="2279650"/>
          <p14:tracePt t="7351" x="5645150" y="2286000"/>
          <p14:tracePt t="7367" x="5645150" y="2298700"/>
          <p14:tracePt t="7384" x="5651500" y="2311400"/>
          <p14:tracePt t="7401" x="5670550" y="2330450"/>
          <p14:tracePt t="7417" x="5689600" y="2362200"/>
          <p14:tracePt t="7434" x="5708650" y="2387600"/>
          <p14:tracePt t="7451" x="5727700" y="2444750"/>
          <p14:tracePt t="7467" x="5753100" y="2501900"/>
          <p14:tracePt t="7484" x="5778500" y="2571750"/>
          <p14:tracePt t="7501" x="5803900" y="2679700"/>
          <p14:tracePt t="7517" x="5822950" y="2781300"/>
          <p14:tracePt t="7534" x="5854700" y="2889250"/>
          <p14:tracePt t="7551" x="5892800" y="2990850"/>
          <p14:tracePt t="7567" x="5924550" y="3079750"/>
          <p14:tracePt t="7584" x="5956300" y="3162300"/>
          <p14:tracePt t="7601" x="5975350" y="3219450"/>
          <p14:tracePt t="7617" x="5988050" y="3263900"/>
          <p14:tracePt t="7634" x="5988050" y="3295650"/>
          <p14:tracePt t="7651" x="6000750" y="3340100"/>
          <p14:tracePt t="7667" x="6026150" y="3390900"/>
          <p14:tracePt t="7684" x="6038850" y="3441700"/>
          <p14:tracePt t="7701" x="6057900" y="3492500"/>
          <p14:tracePt t="7717" x="6064250" y="3530600"/>
          <p14:tracePt t="7734" x="6064250" y="3556000"/>
          <p14:tracePt t="7751" x="6076950" y="3575050"/>
          <p14:tracePt t="7767" x="6089650" y="3606800"/>
          <p14:tracePt t="7784" x="6108700" y="3632200"/>
          <p14:tracePt t="7801" x="6134100" y="3657600"/>
          <p14:tracePt t="7817" x="6197600" y="3689350"/>
          <p14:tracePt t="7834" x="6311900" y="3740150"/>
          <p14:tracePt t="7851" x="6534150" y="3797300"/>
          <p14:tracePt t="7867" x="6648450" y="3822700"/>
          <p14:tracePt t="7884" x="6699250" y="3835400"/>
          <p14:tracePt t="7923" x="6680200" y="3835400"/>
          <p14:tracePt t="7934" x="6629400" y="3835400"/>
          <p14:tracePt t="7951" x="6413500" y="3797300"/>
          <p14:tracePt t="7967" x="5911850" y="3714750"/>
          <p14:tracePt t="7984" x="5149850" y="3600450"/>
          <p14:tracePt t="8001" x="4273550" y="3429000"/>
          <p14:tracePt t="8017" x="3365500" y="3200400"/>
          <p14:tracePt t="8034" x="2571750" y="2908300"/>
          <p14:tracePt t="8051" x="1657350" y="2400300"/>
          <p14:tracePt t="8067" x="1263650" y="2089150"/>
          <p14:tracePt t="8084" x="1079500" y="1930400"/>
          <p14:tracePt t="8101" x="996950" y="1828800"/>
          <p14:tracePt t="8117" x="965200" y="1739900"/>
          <p14:tracePt t="8134" x="933450" y="1619250"/>
          <p14:tracePt t="8151" x="889000" y="1466850"/>
          <p14:tracePt t="8167" x="825500" y="1320800"/>
          <p14:tracePt t="8184" x="749300" y="1187450"/>
          <p14:tracePt t="8201" x="660400" y="1079500"/>
          <p14:tracePt t="8217" x="571500" y="977900"/>
          <p14:tracePt t="8234" x="463550" y="895350"/>
          <p14:tracePt t="8251" x="285750" y="774700"/>
          <p14:tracePt t="8267" x="190500" y="692150"/>
          <p14:tracePt t="8284" x="127000" y="622300"/>
          <p14:tracePt t="8301" x="95250" y="558800"/>
          <p14:tracePt t="8317" x="82550" y="508000"/>
          <p14:tracePt t="8334" x="82550" y="469900"/>
          <p14:tracePt t="8351" x="82550" y="431800"/>
          <p14:tracePt t="8367" x="82550" y="387350"/>
          <p14:tracePt t="8384" x="82550" y="330200"/>
          <p14:tracePt t="8401" x="69850" y="260350"/>
          <p14:tracePt t="8947" x="285750" y="304800"/>
          <p14:tracePt t="8955" x="355600" y="355600"/>
          <p14:tracePt t="8967" x="450850" y="406400"/>
          <p14:tracePt t="8984" x="647700" y="552450"/>
          <p14:tracePt t="9000" x="787400" y="679450"/>
          <p14:tracePt t="9017" x="914400" y="819150"/>
          <p14:tracePt t="9018" x="977900" y="908050"/>
          <p14:tracePt t="9034" x="1035050" y="971550"/>
          <p14:tracePt t="9051" x="1181100" y="1130300"/>
          <p14:tracePt t="9067" x="1282700" y="1206500"/>
          <p14:tracePt t="9084" x="1422400" y="1282700"/>
          <p14:tracePt t="9100" x="1625600" y="1390650"/>
          <p14:tracePt t="9117" x="1797050" y="1492250"/>
          <p14:tracePt t="9134" x="1924050" y="1587500"/>
          <p14:tracePt t="9151" x="2025650" y="1676400"/>
          <p14:tracePt t="9167" x="2133600" y="1778000"/>
          <p14:tracePt t="9184" x="2298700" y="1879600"/>
          <p14:tracePt t="9200" x="2546350" y="1949450"/>
          <p14:tracePt t="9217" x="2813050" y="1968500"/>
          <p14:tracePt t="9234" x="3003550" y="1962150"/>
          <p14:tracePt t="9250" x="3149600" y="1905000"/>
          <p14:tracePt t="9267" x="3187700" y="1860550"/>
          <p14:tracePt t="9284" x="3206750" y="1809750"/>
          <p14:tracePt t="9300" x="3213100" y="1758950"/>
          <p14:tracePt t="9317" x="3238500" y="1695450"/>
          <p14:tracePt t="9334" x="3282950" y="1625600"/>
          <p14:tracePt t="9350" x="3333750" y="1568450"/>
          <p14:tracePt t="9367" x="3378200" y="1524000"/>
          <p14:tracePt t="9384" x="3409950" y="1485900"/>
          <p14:tracePt t="9400" x="3435350" y="1454150"/>
          <p14:tracePt t="9417" x="3454400" y="1441450"/>
          <p14:tracePt t="9434" x="3460750" y="1435100"/>
          <p14:tracePt t="9483" x="3448050" y="1428750"/>
          <p14:tracePt t="9491" x="3429000" y="1428750"/>
          <p14:tracePt t="9500" x="3403600" y="1416050"/>
          <p14:tracePt t="9517" x="3308350" y="1371600"/>
          <p14:tracePt t="9534" x="3225800" y="1301750"/>
          <p14:tracePt t="9550" x="3143250" y="1206500"/>
          <p14:tracePt t="9567" x="3073400" y="1104900"/>
          <p14:tracePt t="9584" x="3009900" y="1016000"/>
          <p14:tracePt t="9600" x="2965450" y="914400"/>
          <p14:tracePt t="9617" x="2940050" y="819150"/>
          <p14:tracePt t="9634" x="2921000" y="730250"/>
          <p14:tracePt t="9650" x="2895600" y="635000"/>
          <p14:tracePt t="9667" x="2882900" y="590550"/>
          <p14:tracePt t="9684" x="2889250" y="558800"/>
          <p14:tracePt t="9700" x="2908300" y="520700"/>
          <p14:tracePt t="9717" x="2946400" y="482600"/>
          <p14:tracePt t="9734" x="2978150" y="457200"/>
          <p14:tracePt t="9750" x="2997200" y="438150"/>
          <p14:tracePt t="9767" x="3003550" y="438150"/>
          <p14:tracePt t="9784" x="2990850" y="438150"/>
          <p14:tracePt t="9800" x="2946400" y="438150"/>
          <p14:tracePt t="9817" x="2844800" y="469900"/>
          <p14:tracePt t="9834" x="2743200" y="508000"/>
          <p14:tracePt t="9851" x="2692400" y="520700"/>
          <p14:tracePt t="9851" x="2686050" y="527050"/>
          <p14:tracePt t="9883" x="2692400" y="527050"/>
          <p14:tracePt t="9891" x="2711450" y="520700"/>
          <p14:tracePt t="9900" x="2749550" y="495300"/>
          <p14:tracePt t="9917" x="2870200" y="444500"/>
          <p14:tracePt t="9934" x="2990850" y="387350"/>
          <p14:tracePt t="9950" x="3079750" y="349250"/>
          <p14:tracePt t="9967" x="3130550" y="330200"/>
          <p14:tracePt t="9984" x="3143250" y="330200"/>
          <p14:tracePt t="10017" x="3130550" y="330200"/>
          <p14:tracePt t="10034" x="3079750" y="355600"/>
          <p14:tracePt t="10050" x="2952750" y="412750"/>
          <p14:tracePt t="10067" x="2876550" y="438150"/>
          <p14:tracePt t="10084" x="2825750" y="457200"/>
          <p14:tracePt t="10100" x="2800350" y="463550"/>
          <p14:tracePt t="10117" x="2794000" y="463550"/>
          <p14:tracePt t="10134" x="2800350" y="463550"/>
          <p14:tracePt t="10152" x="2806700" y="463550"/>
          <p14:tracePt t="10167" x="2825750" y="463550"/>
          <p14:tracePt t="10184" x="2838450" y="463550"/>
          <p14:tracePt t="10200" x="2844800" y="463550"/>
          <p14:tracePt t="10217" x="2832100" y="463550"/>
          <p14:tracePt t="10234" x="2762250" y="482600"/>
          <p14:tracePt t="10250" x="2641600" y="520700"/>
          <p14:tracePt t="10267" x="2489200" y="552450"/>
          <p14:tracePt t="10284" x="2476500" y="558800"/>
          <p14:tracePt t="10300" x="2495550" y="558800"/>
          <p14:tracePt t="10317" x="2540000" y="552450"/>
          <p14:tracePt t="10334" x="2603500" y="533400"/>
          <p14:tracePt t="10350" x="2647950" y="520700"/>
          <p14:tracePt t="10367" x="2654300" y="514350"/>
          <p14:tracePt t="10451" x="2641600" y="514350"/>
          <p14:tracePt t="10459" x="2622550" y="514350"/>
          <p14:tracePt t="10467" x="2597150" y="514350"/>
          <p14:tracePt t="10484" x="2508250" y="552450"/>
          <p14:tracePt t="10500" x="2444750" y="577850"/>
          <p14:tracePt t="10517" x="2406650" y="590550"/>
          <p14:tracePt t="10550" x="2406650" y="571500"/>
          <p14:tracePt t="10567" x="2432050" y="514350"/>
          <p14:tracePt t="10584" x="2495550" y="438150"/>
          <p14:tracePt t="10600" x="2571750" y="368300"/>
          <p14:tracePt t="10617" x="2616200" y="336550"/>
          <p14:tracePt t="10634" x="2622550" y="330200"/>
          <p14:tracePt t="10650" x="2597150" y="330200"/>
          <p14:tracePt t="10667" x="2425700" y="393700"/>
          <p14:tracePt t="10684" x="2228850" y="463550"/>
          <p14:tracePt t="10700" x="2051050" y="488950"/>
          <p14:tracePt t="10717" x="1917700" y="495300"/>
          <p14:tracePt t="10734" x="1784350" y="495300"/>
          <p14:tracePt t="10750" x="1638300" y="495300"/>
          <p14:tracePt t="10767" x="1473200" y="495300"/>
          <p14:tracePt t="10784" x="1301750" y="495300"/>
          <p14:tracePt t="10800" x="1136650" y="495300"/>
          <p14:tracePt t="10817" x="1003300" y="495300"/>
          <p14:tracePt t="10833" x="895350" y="476250"/>
          <p14:tracePt t="10850" x="806450" y="444500"/>
          <p14:tracePt t="10867" x="685800" y="400050"/>
          <p14:tracePt t="10883" x="647700" y="381000"/>
          <p14:tracePt t="10900" x="628650" y="368300"/>
          <p14:tracePt t="10917" x="603250" y="361950"/>
          <p14:tracePt t="10934" x="571500" y="355600"/>
          <p14:tracePt t="10950" x="508000" y="349250"/>
          <p14:tracePt t="10967" x="419100" y="349250"/>
          <p14:tracePt t="10984" x="323850" y="349250"/>
          <p14:tracePt t="11000" x="247650" y="349250"/>
          <p14:tracePt t="11017" x="203200" y="342900"/>
          <p14:tracePt t="11033" x="184150" y="336550"/>
          <p14:tracePt t="11050" x="177800" y="336550"/>
          <p14:tracePt t="11068" x="177800" y="330200"/>
          <p14:tracePt t="11083" x="171450" y="323850"/>
          <p14:tracePt t="11117" x="158750" y="317500"/>
          <p14:tracePt t="11133" x="146050" y="304800"/>
          <p14:tracePt t="11150" x="139700" y="298450"/>
          <p14:tracePt t="11167" x="127000" y="285750"/>
          <p14:tracePt t="11183" x="114300" y="273050"/>
        </p14:tracePtLst>
      </p14:laserTraceLst>
    </p:ext>
  </p:extLst>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33FA2-AC9D-4F21-A8DD-09328E62CCE1}"/>
              </a:ext>
            </a:extLst>
          </p:cNvPr>
          <p:cNvSpPr>
            <a:spLocks noGrp="1"/>
          </p:cNvSpPr>
          <p:nvPr>
            <p:ph type="ctrTitle"/>
          </p:nvPr>
        </p:nvSpPr>
        <p:spPr>
          <a:xfrm>
            <a:off x="1456531" y="46301"/>
            <a:ext cx="10735469" cy="709855"/>
          </a:xfrm>
        </p:spPr>
        <p:txBody>
          <a:bodyPr>
            <a:normAutofit/>
          </a:bodyPr>
          <a:lstStyle/>
          <a:p>
            <a:pPr marL="457200" lvl="0" indent="-457200">
              <a:spcBef>
                <a:spcPts val="1000"/>
              </a:spcBef>
            </a:pPr>
            <a:r>
              <a:rPr lang="en-US" sz="3600" dirty="0">
                <a:latin typeface="Arial Unicode MS" panose="020B0604020202020204" pitchFamily="34" charset="-128"/>
                <a:ea typeface="Arial Unicode MS" panose="020B0604020202020204" pitchFamily="34" charset="-128"/>
                <a:cs typeface="Arial Unicode MS" panose="020B0604020202020204" pitchFamily="34" charset="-128"/>
              </a:rPr>
              <a:t>RESULTS</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456531" cy="151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456530" y="6531953"/>
            <a:ext cx="10735469" cy="276999"/>
          </a:xfrm>
          <a:prstGeom prst="rect">
            <a:avLst/>
          </a:prstGeom>
        </p:spPr>
        <p:txBody>
          <a:bodyPr wrap="square">
            <a:spAutoFit/>
          </a:bodyPr>
          <a:lstStyle/>
          <a:p>
            <a:pPr algn="ctr"/>
            <a:r>
              <a:rPr lang="en-US" sz="1200" dirty="0">
                <a:solidFill>
                  <a:prstClr val="black"/>
                </a:solidFill>
              </a:rPr>
              <a:t>COMSOL Model of a Three-Gate </a:t>
            </a:r>
            <a:r>
              <a:rPr lang="en-US" sz="1200" dirty="0" err="1">
                <a:solidFill>
                  <a:prstClr val="black"/>
                </a:solidFill>
              </a:rPr>
              <a:t>Junctionless</a:t>
            </a:r>
            <a:r>
              <a:rPr lang="en-US" sz="1200" dirty="0">
                <a:solidFill>
                  <a:prstClr val="black"/>
                </a:solidFill>
              </a:rPr>
              <a:t> Transistor</a:t>
            </a:r>
            <a:endParaRPr lang="bg-BG" sz="1200" dirty="0">
              <a:solidFill>
                <a:prstClr val="black"/>
              </a:solidFill>
            </a:endParaRPr>
          </a:p>
        </p:txBody>
      </p:sp>
      <p:sp>
        <p:nvSpPr>
          <p:cNvPr id="6" name="Rectangle 5"/>
          <p:cNvSpPr/>
          <p:nvPr/>
        </p:nvSpPr>
        <p:spPr>
          <a:xfrm>
            <a:off x="1456532" y="6273076"/>
            <a:ext cx="5245210" cy="369332"/>
          </a:xfrm>
          <a:prstGeom prst="rect">
            <a:avLst/>
          </a:prstGeom>
        </p:spPr>
        <p:txBody>
          <a:bodyPr wrap="square">
            <a:spAutoFit/>
          </a:bodyPr>
          <a:lstStyle/>
          <a:p>
            <a:pPr algn="ctr"/>
            <a:r>
              <a:rPr lang="en-US" i="1"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I</a:t>
            </a:r>
            <a:r>
              <a:rPr lang="en-US" i="1" baseline="-250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D</a:t>
            </a:r>
            <a:r>
              <a:rPr lang="en-US"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 &amp; </a:t>
            </a:r>
            <a:r>
              <a:rPr lang="en-US" i="1"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V</a:t>
            </a:r>
            <a:r>
              <a:rPr lang="en-US" i="1" baseline="-250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D</a:t>
            </a:r>
            <a:r>
              <a:rPr lang="en-US"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 of 3G JLT with work function of 4.2 eV</a:t>
            </a:r>
            <a:endParaRPr lang="bg-BG"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7386" y="2482360"/>
            <a:ext cx="4893413" cy="3787864"/>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6887132" y="6286576"/>
            <a:ext cx="5245210" cy="369332"/>
          </a:xfrm>
          <a:prstGeom prst="rect">
            <a:avLst/>
          </a:prstGeom>
        </p:spPr>
        <p:txBody>
          <a:bodyPr wrap="square">
            <a:spAutoFit/>
          </a:bodyPr>
          <a:lstStyle/>
          <a:p>
            <a:pPr algn="ctr"/>
            <a:r>
              <a:rPr lang="en-US" i="1"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I</a:t>
            </a:r>
            <a:r>
              <a:rPr lang="en-US" i="1" baseline="-250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D</a:t>
            </a:r>
            <a:r>
              <a:rPr lang="en-US"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 &amp; </a:t>
            </a:r>
            <a:r>
              <a:rPr lang="en-US" i="1"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V</a:t>
            </a:r>
            <a:r>
              <a:rPr lang="en-US" i="1" baseline="-250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D</a:t>
            </a:r>
            <a:r>
              <a:rPr lang="en-US"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 of 3G JLT with work function of 5.3 eV</a:t>
            </a:r>
            <a:endParaRPr lang="bg-BG"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4099"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04971" y="2528058"/>
            <a:ext cx="5197033" cy="3758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456531" y="803611"/>
            <a:ext cx="10735468" cy="1938992"/>
          </a:xfrm>
          <a:prstGeom prst="rect">
            <a:avLst/>
          </a:prstGeom>
        </p:spPr>
        <p:txBody>
          <a:bodyPr wrap="square">
            <a:spAutoFit/>
          </a:bodyPr>
          <a:lstStyle/>
          <a:p>
            <a:r>
              <a:rPr lang="en-US" sz="20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After verification of our model we analyzed the impact of changing of work function on the I-V characteristics.</a:t>
            </a:r>
          </a:p>
          <a:p>
            <a:r>
              <a:rPr lang="en-US" sz="20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We chose two work functions for aluminum is 4.2 eV and platinum is 5.3 eV.</a:t>
            </a:r>
          </a:p>
          <a:p>
            <a:r>
              <a:rPr lang="en-US" sz="20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When comparing the I-V characteristics for different work functions in the three figures we confirm that I</a:t>
            </a:r>
            <a:r>
              <a:rPr lang="en-US" sz="2000" baseline="-250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D</a:t>
            </a:r>
            <a:r>
              <a:rPr lang="en-US" sz="20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 decreases with the increase of the work function, hence the channel pinches-off.</a:t>
            </a:r>
            <a:endParaRPr lang="bg-BG" sz="20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766915805"/>
      </p:ext>
    </p:extLst>
  </p:cSld>
  <p:clrMapOvr>
    <a:masterClrMapping/>
  </p:clrMapOvr>
  <mc:AlternateContent xmlns:mc="http://schemas.openxmlformats.org/markup-compatibility/2006" xmlns:p14="http://schemas.microsoft.com/office/powerpoint/2010/main">
    <mc:Choice Requires="p14">
      <p:transition spd="slow" p14:dur="2000" advTm="11694"/>
    </mc:Choice>
    <mc:Fallback xmlns="">
      <p:transition spd="slow" advTm="11694"/>
    </mc:Fallback>
  </mc:AlternateContent>
  <p:extLst>
    <p:ext uri="{3A86A75C-4F4B-4683-9AE1-C65F6400EC91}">
      <p14:laserTraceLst xmlns:p14="http://schemas.microsoft.com/office/powerpoint/2010/main">
        <p14:tracePtLst>
          <p14:tracePt t="2003" x="3981450" y="3492500"/>
          <p14:tracePt t="2100" x="3975100" y="3492500"/>
          <p14:tracePt t="2118" x="3968750" y="3492500"/>
          <p14:tracePt t="2135" x="3956050" y="3492500"/>
          <p14:tracePt t="2151" x="3930650" y="3492500"/>
          <p14:tracePt t="2168" x="3898900" y="3492500"/>
          <p14:tracePt t="2185" x="3848100" y="3492500"/>
          <p14:tracePt t="2201" x="3759200" y="3479800"/>
          <p14:tracePt t="2218" x="3625850" y="3441700"/>
          <p14:tracePt t="2235" x="3270250" y="3314700"/>
          <p14:tracePt t="2251" x="2946400" y="3181350"/>
          <p14:tracePt t="2268" x="2603500" y="3016250"/>
          <p14:tracePt t="2285" x="2298700" y="2844800"/>
          <p14:tracePt t="2301" x="2095500" y="2679700"/>
          <p14:tracePt t="2318" x="2000250" y="2571750"/>
          <p14:tracePt t="2335" x="1936750" y="2482850"/>
          <p14:tracePt t="2351" x="1898650" y="2406650"/>
          <p14:tracePt t="2368" x="1879600" y="2343150"/>
          <p14:tracePt t="2385" x="1860550" y="2292350"/>
          <p14:tracePt t="2401" x="1847850" y="2254250"/>
          <p14:tracePt t="2418" x="1841500" y="2222500"/>
          <p14:tracePt t="2435" x="1835150" y="2197100"/>
          <p14:tracePt t="2451" x="1835150" y="2190750"/>
          <p14:tracePt t="2468" x="1835150" y="2178050"/>
          <p14:tracePt t="2485" x="1828800" y="2171700"/>
          <p14:tracePt t="2501" x="1822450" y="2165350"/>
          <p14:tracePt t="2518" x="1822450" y="2159000"/>
          <p14:tracePt t="2535" x="1816100" y="2152650"/>
          <p14:tracePt t="2551" x="1816100" y="2146300"/>
          <p14:tracePt t="3651" x="1822450" y="2146300"/>
          <p14:tracePt t="3667" x="1828800" y="2146300"/>
          <p14:tracePt t="3675" x="1841500" y="2146300"/>
          <p14:tracePt t="3684" x="1866900" y="2139950"/>
          <p14:tracePt t="3701" x="1930400" y="2139950"/>
          <p14:tracePt t="3718" x="2012950" y="2139950"/>
          <p14:tracePt t="3734" x="2070100" y="2139950"/>
          <p14:tracePt t="3751" x="2120900" y="2139950"/>
          <p14:tracePt t="3768" x="2165350" y="2139950"/>
          <p14:tracePt t="3784" x="2197100" y="2139950"/>
          <p14:tracePt t="3801" x="2228850" y="2139950"/>
          <p14:tracePt t="3802" x="2247900" y="2139950"/>
          <p14:tracePt t="3818" x="2266950" y="2139950"/>
          <p14:tracePt t="3834" x="2336800" y="2139950"/>
          <p14:tracePt t="3852" x="2387600" y="2139950"/>
          <p14:tracePt t="3868" x="2432050" y="2139950"/>
          <p14:tracePt t="3884" x="2482850" y="2139950"/>
          <p14:tracePt t="3901" x="2520950" y="2139950"/>
          <p14:tracePt t="3918" x="2552700" y="2139950"/>
          <p14:tracePt t="3934" x="2565400" y="2139950"/>
          <p14:tracePt t="4435" x="2571750" y="2139950"/>
          <p14:tracePt t="4451" x="2578100" y="2139950"/>
          <p14:tracePt t="4459" x="2584450" y="2139950"/>
          <p14:tracePt t="4475" x="2584450" y="2133600"/>
          <p14:tracePt t="4484" x="2590800" y="2133600"/>
          <p14:tracePt t="4501" x="2597150" y="2133600"/>
          <p14:tracePt t="4518" x="2616200" y="2133600"/>
          <p14:tracePt t="4534" x="2622550" y="2133600"/>
          <p14:tracePt t="4603" x="2616200" y="2133600"/>
          <p14:tracePt t="4611" x="2603500" y="2139950"/>
          <p14:tracePt t="4619" x="2584450" y="2146300"/>
          <p14:tracePt t="4634" x="2565400" y="2159000"/>
          <p14:tracePt t="4651" x="2501900" y="2178050"/>
          <p14:tracePt t="4668" x="2476500" y="2184400"/>
          <p14:tracePt t="4684" x="2457450" y="2190750"/>
          <p14:tracePt t="4701" x="2444750" y="2190750"/>
          <p14:tracePt t="4718" x="2432050" y="2190750"/>
          <p14:tracePt t="4734" x="2425700" y="2190750"/>
          <p14:tracePt t="4751" x="2419350" y="2190750"/>
          <p14:tracePt t="4768" x="2406650" y="2190750"/>
          <p14:tracePt t="4784" x="2400300" y="2190750"/>
          <p14:tracePt t="4875" x="2406650" y="2184400"/>
          <p14:tracePt t="4883" x="2413000" y="2178050"/>
          <p14:tracePt t="4891" x="2425700" y="2165350"/>
          <p14:tracePt t="4901" x="2438400" y="2159000"/>
          <p14:tracePt t="4918" x="2489200" y="2133600"/>
          <p14:tracePt t="4934" x="2546350" y="2114550"/>
          <p14:tracePt t="4951" x="2609850" y="2082800"/>
          <p14:tracePt t="4968" x="2686050" y="2057400"/>
          <p14:tracePt t="4984" x="2730500" y="2044700"/>
          <p14:tracePt t="5001" x="2755900" y="2038350"/>
          <p14:tracePt t="5067" x="2762250" y="2038350"/>
          <p14:tracePt t="5075" x="2768600" y="2038350"/>
          <p14:tracePt t="5084" x="2768600" y="2032000"/>
          <p14:tracePt t="5101" x="2781300" y="2032000"/>
          <p14:tracePt t="5118" x="2819400" y="2012950"/>
          <p14:tracePt t="5134" x="2870200" y="1993900"/>
          <p14:tracePt t="5151" x="2921000" y="1974850"/>
          <p14:tracePt t="5168" x="2971800" y="1955800"/>
          <p14:tracePt t="5184" x="2997200" y="1943100"/>
          <p14:tracePt t="5201" x="3009900" y="1943100"/>
          <p14:tracePt t="5218" x="3016250" y="1943100"/>
          <p14:tracePt t="5243" x="3009900" y="1943100"/>
          <p14:tracePt t="5251" x="2990850" y="1943100"/>
          <p14:tracePt t="5268" x="2921000" y="1987550"/>
          <p14:tracePt t="5284" x="2825750" y="2057400"/>
          <p14:tracePt t="5301" x="2730500" y="2120900"/>
          <p14:tracePt t="5318" x="2654300" y="2165350"/>
          <p14:tracePt t="5334" x="2597150" y="2197100"/>
          <p14:tracePt t="5351" x="2559050" y="2216150"/>
          <p14:tracePt t="5368" x="2546350" y="2222500"/>
          <p14:tracePt t="5419" x="2559050" y="2222500"/>
          <p14:tracePt t="5427" x="2571750" y="2222500"/>
          <p14:tracePt t="5435" x="2597150" y="2222500"/>
          <p14:tracePt t="5451" x="2698750" y="2222500"/>
          <p14:tracePt t="5468" x="2825750" y="2216150"/>
          <p14:tracePt t="5484" x="2952750" y="2203450"/>
          <p14:tracePt t="5501" x="3073400" y="2190750"/>
          <p14:tracePt t="5518" x="3162300" y="2190750"/>
          <p14:tracePt t="5534" x="3213100" y="2184400"/>
          <p14:tracePt t="5551" x="3263900" y="2178050"/>
          <p14:tracePt t="5568" x="3308350" y="2165350"/>
          <p14:tracePt t="5584" x="3327400" y="2159000"/>
          <p14:tracePt t="5601" x="3340100" y="2159000"/>
          <p14:tracePt t="5659" x="3340100" y="2152650"/>
          <p14:tracePt t="5667" x="3346450" y="2152650"/>
          <p14:tracePt t="5747" x="3352800" y="2152650"/>
          <p14:tracePt t="5763" x="3359150" y="2152650"/>
          <p14:tracePt t="5771" x="3359150" y="2146300"/>
          <p14:tracePt t="5779" x="3365500" y="2146300"/>
          <p14:tracePt t="5795" x="3371850" y="2146300"/>
          <p14:tracePt t="5803" x="3371850" y="2139950"/>
          <p14:tracePt t="5818" x="3378200" y="2139950"/>
          <p14:tracePt t="5835" x="3384550" y="2139950"/>
          <p14:tracePt t="6275" x="3378200" y="2139950"/>
          <p14:tracePt t="6291" x="3365500" y="2139950"/>
          <p14:tracePt t="6299" x="3346450" y="2139950"/>
          <p14:tracePt t="6307" x="3302000" y="2146300"/>
          <p14:tracePt t="6317" x="3257550" y="2165350"/>
          <p14:tracePt t="6334" x="3124200" y="2216150"/>
          <p14:tracePt t="6351" x="2971800" y="2266950"/>
          <p14:tracePt t="6367" x="2794000" y="2324100"/>
          <p14:tracePt t="6384" x="2641600" y="2374900"/>
          <p14:tracePt t="6401" x="2520950" y="2406650"/>
          <p14:tracePt t="6417" x="2400300" y="2413000"/>
          <p14:tracePt t="6434" x="2279650" y="2413000"/>
          <p14:tracePt t="6451" x="2095500" y="2413000"/>
          <p14:tracePt t="6467" x="2000250" y="2413000"/>
          <p14:tracePt t="6484" x="1955800" y="2413000"/>
          <p14:tracePt t="6501" x="1936750" y="2413000"/>
          <p14:tracePt t="6517" x="1936750" y="2406650"/>
          <p14:tracePt t="6534" x="1936750" y="2330450"/>
          <p14:tracePt t="6551" x="1962150" y="2197100"/>
          <p14:tracePt t="6567" x="1968500" y="2063750"/>
          <p14:tracePt t="6584" x="1968500" y="1905000"/>
          <p14:tracePt t="6601" x="1981200" y="1720850"/>
          <p14:tracePt t="6617" x="2012950" y="1524000"/>
          <p14:tracePt t="6634" x="2063750" y="1352550"/>
          <p14:tracePt t="6651" x="2152650" y="1143000"/>
          <p14:tracePt t="6667" x="2247900" y="1041400"/>
          <p14:tracePt t="6684" x="2387600" y="965200"/>
          <p14:tracePt t="6701" x="2552700" y="933450"/>
          <p14:tracePt t="6717" x="2736850" y="927100"/>
          <p14:tracePt t="6734" x="2952750" y="965200"/>
          <p14:tracePt t="6751" x="3213100" y="1079500"/>
          <p14:tracePt t="6768" x="3505200" y="1270000"/>
          <p14:tracePt t="6784" x="3822700" y="1517650"/>
          <p14:tracePt t="6801" x="4178300" y="1803400"/>
          <p14:tracePt t="6817" x="4552950" y="2108200"/>
          <p14:tracePt t="6834" x="4870450" y="2362200"/>
          <p14:tracePt t="6851" x="5213350" y="2635250"/>
          <p14:tracePt t="6867" x="5327650" y="2736850"/>
          <p14:tracePt t="6884" x="5384800" y="2813050"/>
          <p14:tracePt t="6901" x="5403850" y="2857500"/>
          <p14:tracePt t="6917" x="5410200" y="2870200"/>
          <p14:tracePt t="6934" x="5391150" y="2895600"/>
          <p14:tracePt t="6951" x="5321300" y="2901950"/>
          <p14:tracePt t="6967" x="5213350" y="2901950"/>
          <p14:tracePt t="6984" x="5035550" y="2851150"/>
          <p14:tracePt t="7001" x="4781550" y="2749550"/>
          <p14:tracePt t="7017" x="4565650" y="2667000"/>
          <p14:tracePt t="7034" x="4425950" y="2597150"/>
          <p14:tracePt t="7051" x="4337050" y="2470150"/>
          <p14:tracePt t="7067" x="4368800" y="2343150"/>
          <p14:tracePt t="7084" x="4489450" y="2159000"/>
          <p14:tracePt t="7101" x="4762500" y="1936750"/>
          <p14:tracePt t="7117" x="5143500" y="1739900"/>
          <p14:tracePt t="7134" x="5448300" y="1612900"/>
          <p14:tracePt t="7151" x="5581650" y="1574800"/>
          <p14:tracePt t="7167" x="5619750" y="1568450"/>
          <p14:tracePt t="7184" x="5626100" y="1574800"/>
          <p14:tracePt t="7201" x="5619750" y="1606550"/>
          <p14:tracePt t="7217" x="5600700" y="1676400"/>
          <p14:tracePt t="7234" x="5581650" y="1784350"/>
          <p14:tracePt t="7251" x="5575300" y="1968500"/>
          <p14:tracePt t="7267" x="5575300" y="2089150"/>
          <p14:tracePt t="7284" x="5588000" y="2178050"/>
          <p14:tracePt t="7301" x="5613400" y="2235200"/>
          <p14:tracePt t="7317" x="5619750" y="2260600"/>
          <p14:tracePt t="7334" x="5632450" y="2279650"/>
          <p14:tracePt t="7351" x="5645150" y="2286000"/>
          <p14:tracePt t="7367" x="5645150" y="2298700"/>
          <p14:tracePt t="7384" x="5651500" y="2311400"/>
          <p14:tracePt t="7401" x="5670550" y="2330450"/>
          <p14:tracePt t="7417" x="5689600" y="2362200"/>
          <p14:tracePt t="7434" x="5708650" y="2387600"/>
          <p14:tracePt t="7451" x="5727700" y="2444750"/>
          <p14:tracePt t="7467" x="5753100" y="2501900"/>
          <p14:tracePt t="7484" x="5778500" y="2571750"/>
          <p14:tracePt t="7501" x="5803900" y="2679700"/>
          <p14:tracePt t="7517" x="5822950" y="2781300"/>
          <p14:tracePt t="7534" x="5854700" y="2889250"/>
          <p14:tracePt t="7551" x="5892800" y="2990850"/>
          <p14:tracePt t="7567" x="5924550" y="3079750"/>
          <p14:tracePt t="7584" x="5956300" y="3162300"/>
          <p14:tracePt t="7601" x="5975350" y="3219450"/>
          <p14:tracePt t="7617" x="5988050" y="3263900"/>
          <p14:tracePt t="7634" x="5988050" y="3295650"/>
          <p14:tracePt t="7651" x="6000750" y="3340100"/>
          <p14:tracePt t="7667" x="6026150" y="3390900"/>
          <p14:tracePt t="7684" x="6038850" y="3441700"/>
          <p14:tracePt t="7701" x="6057900" y="3492500"/>
          <p14:tracePt t="7717" x="6064250" y="3530600"/>
          <p14:tracePt t="7734" x="6064250" y="3556000"/>
          <p14:tracePt t="7751" x="6076950" y="3575050"/>
          <p14:tracePt t="7767" x="6089650" y="3606800"/>
          <p14:tracePt t="7784" x="6108700" y="3632200"/>
          <p14:tracePt t="7801" x="6134100" y="3657600"/>
          <p14:tracePt t="7817" x="6197600" y="3689350"/>
          <p14:tracePt t="7834" x="6311900" y="3740150"/>
          <p14:tracePt t="7851" x="6534150" y="3797300"/>
          <p14:tracePt t="7867" x="6648450" y="3822700"/>
          <p14:tracePt t="7884" x="6699250" y="3835400"/>
          <p14:tracePt t="7923" x="6680200" y="3835400"/>
          <p14:tracePt t="7934" x="6629400" y="3835400"/>
          <p14:tracePt t="7951" x="6413500" y="3797300"/>
          <p14:tracePt t="7967" x="5911850" y="3714750"/>
          <p14:tracePt t="7984" x="5149850" y="3600450"/>
          <p14:tracePt t="8001" x="4273550" y="3429000"/>
          <p14:tracePt t="8017" x="3365500" y="3200400"/>
          <p14:tracePt t="8034" x="2571750" y="2908300"/>
          <p14:tracePt t="8051" x="1657350" y="2400300"/>
          <p14:tracePt t="8067" x="1263650" y="2089150"/>
          <p14:tracePt t="8084" x="1079500" y="1930400"/>
          <p14:tracePt t="8101" x="996950" y="1828800"/>
          <p14:tracePt t="8117" x="965200" y="1739900"/>
          <p14:tracePt t="8134" x="933450" y="1619250"/>
          <p14:tracePt t="8151" x="889000" y="1466850"/>
          <p14:tracePt t="8167" x="825500" y="1320800"/>
          <p14:tracePt t="8184" x="749300" y="1187450"/>
          <p14:tracePt t="8201" x="660400" y="1079500"/>
          <p14:tracePt t="8217" x="571500" y="977900"/>
          <p14:tracePt t="8234" x="463550" y="895350"/>
          <p14:tracePt t="8251" x="285750" y="774700"/>
          <p14:tracePt t="8267" x="190500" y="692150"/>
          <p14:tracePt t="8284" x="127000" y="622300"/>
          <p14:tracePt t="8301" x="95250" y="558800"/>
          <p14:tracePt t="8317" x="82550" y="508000"/>
          <p14:tracePt t="8334" x="82550" y="469900"/>
          <p14:tracePt t="8351" x="82550" y="431800"/>
          <p14:tracePt t="8367" x="82550" y="387350"/>
          <p14:tracePt t="8384" x="82550" y="330200"/>
          <p14:tracePt t="8401" x="69850" y="260350"/>
          <p14:tracePt t="8947" x="285750" y="304800"/>
          <p14:tracePt t="8955" x="355600" y="355600"/>
          <p14:tracePt t="8967" x="450850" y="406400"/>
          <p14:tracePt t="8984" x="647700" y="552450"/>
          <p14:tracePt t="9000" x="787400" y="679450"/>
          <p14:tracePt t="9017" x="914400" y="819150"/>
          <p14:tracePt t="9018" x="977900" y="908050"/>
          <p14:tracePt t="9034" x="1035050" y="971550"/>
          <p14:tracePt t="9051" x="1181100" y="1130300"/>
          <p14:tracePt t="9067" x="1282700" y="1206500"/>
          <p14:tracePt t="9084" x="1422400" y="1282700"/>
          <p14:tracePt t="9100" x="1625600" y="1390650"/>
          <p14:tracePt t="9117" x="1797050" y="1492250"/>
          <p14:tracePt t="9134" x="1924050" y="1587500"/>
          <p14:tracePt t="9151" x="2025650" y="1676400"/>
          <p14:tracePt t="9167" x="2133600" y="1778000"/>
          <p14:tracePt t="9184" x="2298700" y="1879600"/>
          <p14:tracePt t="9200" x="2546350" y="1949450"/>
          <p14:tracePt t="9217" x="2813050" y="1968500"/>
          <p14:tracePt t="9234" x="3003550" y="1962150"/>
          <p14:tracePt t="9250" x="3149600" y="1905000"/>
          <p14:tracePt t="9267" x="3187700" y="1860550"/>
          <p14:tracePt t="9284" x="3206750" y="1809750"/>
          <p14:tracePt t="9300" x="3213100" y="1758950"/>
          <p14:tracePt t="9317" x="3238500" y="1695450"/>
          <p14:tracePt t="9334" x="3282950" y="1625600"/>
          <p14:tracePt t="9350" x="3333750" y="1568450"/>
          <p14:tracePt t="9367" x="3378200" y="1524000"/>
          <p14:tracePt t="9384" x="3409950" y="1485900"/>
          <p14:tracePt t="9400" x="3435350" y="1454150"/>
          <p14:tracePt t="9417" x="3454400" y="1441450"/>
          <p14:tracePt t="9434" x="3460750" y="1435100"/>
          <p14:tracePt t="9483" x="3448050" y="1428750"/>
          <p14:tracePt t="9491" x="3429000" y="1428750"/>
          <p14:tracePt t="9500" x="3403600" y="1416050"/>
          <p14:tracePt t="9517" x="3308350" y="1371600"/>
          <p14:tracePt t="9534" x="3225800" y="1301750"/>
          <p14:tracePt t="9550" x="3143250" y="1206500"/>
          <p14:tracePt t="9567" x="3073400" y="1104900"/>
          <p14:tracePt t="9584" x="3009900" y="1016000"/>
          <p14:tracePt t="9600" x="2965450" y="914400"/>
          <p14:tracePt t="9617" x="2940050" y="819150"/>
          <p14:tracePt t="9634" x="2921000" y="730250"/>
          <p14:tracePt t="9650" x="2895600" y="635000"/>
          <p14:tracePt t="9667" x="2882900" y="590550"/>
          <p14:tracePt t="9684" x="2889250" y="558800"/>
          <p14:tracePt t="9700" x="2908300" y="520700"/>
          <p14:tracePt t="9717" x="2946400" y="482600"/>
          <p14:tracePt t="9734" x="2978150" y="457200"/>
          <p14:tracePt t="9750" x="2997200" y="438150"/>
          <p14:tracePt t="9767" x="3003550" y="438150"/>
          <p14:tracePt t="9784" x="2990850" y="438150"/>
          <p14:tracePt t="9800" x="2946400" y="438150"/>
          <p14:tracePt t="9817" x="2844800" y="469900"/>
          <p14:tracePt t="9834" x="2743200" y="508000"/>
          <p14:tracePt t="9851" x="2692400" y="520700"/>
          <p14:tracePt t="9851" x="2686050" y="527050"/>
          <p14:tracePt t="9883" x="2692400" y="527050"/>
          <p14:tracePt t="9891" x="2711450" y="520700"/>
          <p14:tracePt t="9900" x="2749550" y="495300"/>
          <p14:tracePt t="9917" x="2870200" y="444500"/>
          <p14:tracePt t="9934" x="2990850" y="387350"/>
          <p14:tracePt t="9950" x="3079750" y="349250"/>
          <p14:tracePt t="9967" x="3130550" y="330200"/>
          <p14:tracePt t="9984" x="3143250" y="330200"/>
          <p14:tracePt t="10017" x="3130550" y="330200"/>
          <p14:tracePt t="10034" x="3079750" y="355600"/>
          <p14:tracePt t="10050" x="2952750" y="412750"/>
          <p14:tracePt t="10067" x="2876550" y="438150"/>
          <p14:tracePt t="10084" x="2825750" y="457200"/>
          <p14:tracePt t="10100" x="2800350" y="463550"/>
          <p14:tracePt t="10117" x="2794000" y="463550"/>
          <p14:tracePt t="10134" x="2800350" y="463550"/>
          <p14:tracePt t="10152" x="2806700" y="463550"/>
          <p14:tracePt t="10167" x="2825750" y="463550"/>
          <p14:tracePt t="10184" x="2838450" y="463550"/>
          <p14:tracePt t="10200" x="2844800" y="463550"/>
          <p14:tracePt t="10217" x="2832100" y="463550"/>
          <p14:tracePt t="10234" x="2762250" y="482600"/>
          <p14:tracePt t="10250" x="2641600" y="520700"/>
          <p14:tracePt t="10267" x="2489200" y="552450"/>
          <p14:tracePt t="10284" x="2476500" y="558800"/>
          <p14:tracePt t="10300" x="2495550" y="558800"/>
          <p14:tracePt t="10317" x="2540000" y="552450"/>
          <p14:tracePt t="10334" x="2603500" y="533400"/>
          <p14:tracePt t="10350" x="2647950" y="520700"/>
          <p14:tracePt t="10367" x="2654300" y="514350"/>
          <p14:tracePt t="10451" x="2641600" y="514350"/>
          <p14:tracePt t="10459" x="2622550" y="514350"/>
          <p14:tracePt t="10467" x="2597150" y="514350"/>
          <p14:tracePt t="10484" x="2508250" y="552450"/>
          <p14:tracePt t="10500" x="2444750" y="577850"/>
          <p14:tracePt t="10517" x="2406650" y="590550"/>
          <p14:tracePt t="10550" x="2406650" y="571500"/>
          <p14:tracePt t="10567" x="2432050" y="514350"/>
          <p14:tracePt t="10584" x="2495550" y="438150"/>
          <p14:tracePt t="10600" x="2571750" y="368300"/>
          <p14:tracePt t="10617" x="2616200" y="336550"/>
          <p14:tracePt t="10634" x="2622550" y="330200"/>
          <p14:tracePt t="10650" x="2597150" y="330200"/>
          <p14:tracePt t="10667" x="2425700" y="393700"/>
          <p14:tracePt t="10684" x="2228850" y="463550"/>
          <p14:tracePt t="10700" x="2051050" y="488950"/>
          <p14:tracePt t="10717" x="1917700" y="495300"/>
          <p14:tracePt t="10734" x="1784350" y="495300"/>
          <p14:tracePt t="10750" x="1638300" y="495300"/>
          <p14:tracePt t="10767" x="1473200" y="495300"/>
          <p14:tracePt t="10784" x="1301750" y="495300"/>
          <p14:tracePt t="10800" x="1136650" y="495300"/>
          <p14:tracePt t="10817" x="1003300" y="495300"/>
          <p14:tracePt t="10833" x="895350" y="476250"/>
          <p14:tracePt t="10850" x="806450" y="444500"/>
          <p14:tracePt t="10867" x="685800" y="400050"/>
          <p14:tracePt t="10883" x="647700" y="381000"/>
          <p14:tracePt t="10900" x="628650" y="368300"/>
          <p14:tracePt t="10917" x="603250" y="361950"/>
          <p14:tracePt t="10934" x="571500" y="355600"/>
          <p14:tracePt t="10950" x="508000" y="349250"/>
          <p14:tracePt t="10967" x="419100" y="349250"/>
          <p14:tracePt t="10984" x="323850" y="349250"/>
          <p14:tracePt t="11000" x="247650" y="349250"/>
          <p14:tracePt t="11017" x="203200" y="342900"/>
          <p14:tracePt t="11033" x="184150" y="336550"/>
          <p14:tracePt t="11050" x="177800" y="336550"/>
          <p14:tracePt t="11068" x="177800" y="330200"/>
          <p14:tracePt t="11083" x="171450" y="323850"/>
          <p14:tracePt t="11117" x="158750" y="317500"/>
          <p14:tracePt t="11133" x="146050" y="304800"/>
          <p14:tracePt t="11150" x="139700" y="298450"/>
          <p14:tracePt t="11167" x="127000" y="285750"/>
          <p14:tracePt t="11183" x="114300" y="273050"/>
        </p14:tracePtLst>
      </p14:laserTraceLst>
    </p:ext>
  </p:extLs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33FA2-AC9D-4F21-A8DD-09328E62CCE1}"/>
              </a:ext>
            </a:extLst>
          </p:cNvPr>
          <p:cNvSpPr>
            <a:spLocks noGrp="1"/>
          </p:cNvSpPr>
          <p:nvPr>
            <p:ph type="ctrTitle"/>
          </p:nvPr>
        </p:nvSpPr>
        <p:spPr>
          <a:xfrm>
            <a:off x="1456531" y="46301"/>
            <a:ext cx="10735469" cy="709855"/>
          </a:xfrm>
        </p:spPr>
        <p:txBody>
          <a:bodyPr>
            <a:normAutofit/>
          </a:bodyPr>
          <a:lstStyle/>
          <a:p>
            <a:pPr marL="457200" lvl="0" indent="-457200">
              <a:spcBef>
                <a:spcPts val="1000"/>
              </a:spcBef>
            </a:pPr>
            <a:r>
              <a:rPr lang="en-US" sz="3600" dirty="0">
                <a:latin typeface="Arial Unicode MS" panose="020B0604020202020204" pitchFamily="34" charset="-128"/>
                <a:ea typeface="Arial Unicode MS" panose="020B0604020202020204" pitchFamily="34" charset="-128"/>
                <a:cs typeface="Arial Unicode MS" panose="020B0604020202020204" pitchFamily="34" charset="-128"/>
              </a:rPr>
              <a:t>RESULTS</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456531" cy="151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456530" y="6531953"/>
            <a:ext cx="10735469" cy="276999"/>
          </a:xfrm>
          <a:prstGeom prst="rect">
            <a:avLst/>
          </a:prstGeom>
        </p:spPr>
        <p:txBody>
          <a:bodyPr wrap="square">
            <a:spAutoFit/>
          </a:bodyPr>
          <a:lstStyle/>
          <a:p>
            <a:pPr algn="ctr"/>
            <a:r>
              <a:rPr lang="en-US" sz="1200" dirty="0">
                <a:solidFill>
                  <a:prstClr val="black"/>
                </a:solidFill>
              </a:rPr>
              <a:t>COMSOL Model of a Three-Gate </a:t>
            </a:r>
            <a:r>
              <a:rPr lang="en-US" sz="1200" dirty="0" err="1">
                <a:solidFill>
                  <a:prstClr val="black"/>
                </a:solidFill>
              </a:rPr>
              <a:t>Junctionless</a:t>
            </a:r>
            <a:r>
              <a:rPr lang="en-US" sz="1200" dirty="0">
                <a:solidFill>
                  <a:prstClr val="black"/>
                </a:solidFill>
              </a:rPr>
              <a:t> Transistor</a:t>
            </a:r>
            <a:endParaRPr lang="bg-BG" sz="1200" dirty="0">
              <a:solidFill>
                <a:prstClr val="black"/>
              </a:solidFill>
            </a:endParaRPr>
          </a:p>
        </p:txBody>
      </p:sp>
      <p:sp>
        <p:nvSpPr>
          <p:cNvPr id="5" name="Rectangle 4"/>
          <p:cNvSpPr/>
          <p:nvPr/>
        </p:nvSpPr>
        <p:spPr>
          <a:xfrm>
            <a:off x="1456531" y="803611"/>
            <a:ext cx="10735468" cy="1154162"/>
          </a:xfrm>
          <a:prstGeom prst="rect">
            <a:avLst/>
          </a:prstGeom>
        </p:spPr>
        <p:txBody>
          <a:bodyPr wrap="square">
            <a:spAutoFit/>
          </a:bodyPr>
          <a:lstStyle/>
          <a:p>
            <a:r>
              <a:rPr lang="en-US" sz="23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We analyzed the charge distribution along the channel.</a:t>
            </a:r>
          </a:p>
          <a:p>
            <a:r>
              <a:rPr lang="en-US" sz="23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We did simulations by varying the gate length between 20, 70, 100 and 150 nm.</a:t>
            </a:r>
          </a:p>
          <a:p>
            <a:r>
              <a:rPr lang="en-US" sz="23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The results showed that at </a:t>
            </a:r>
            <a:r>
              <a:rPr lang="en-US" sz="2300" i="1"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L</a:t>
            </a:r>
            <a:r>
              <a:rPr lang="en-US" sz="2300" baseline="-250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G</a:t>
            </a:r>
            <a:r>
              <a:rPr lang="en-US" sz="23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=20 nm the charge is homogeneously distributed.</a:t>
            </a:r>
          </a:p>
        </p:txBody>
      </p:sp>
      <p:sp>
        <p:nvSpPr>
          <p:cNvPr id="6" name="Rectangle 5"/>
          <p:cNvSpPr/>
          <p:nvPr/>
        </p:nvSpPr>
        <p:spPr>
          <a:xfrm>
            <a:off x="1456532" y="6053151"/>
            <a:ext cx="5245210" cy="369332"/>
          </a:xfrm>
          <a:prstGeom prst="rect">
            <a:avLst/>
          </a:prstGeom>
        </p:spPr>
        <p:txBody>
          <a:bodyPr wrap="square">
            <a:spAutoFit/>
          </a:bodyPr>
          <a:lstStyle/>
          <a:p>
            <a:pPr algn="ctr"/>
            <a:r>
              <a:rPr lang="en-US"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Electron concentration at L</a:t>
            </a:r>
            <a:r>
              <a:rPr lang="en-US" baseline="-250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G</a:t>
            </a:r>
            <a:r>
              <a:rPr lang="en-US"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=20 nm.</a:t>
            </a:r>
            <a:endParaRPr lang="bg-BG"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1" name="Rectangle 10"/>
          <p:cNvSpPr/>
          <p:nvPr/>
        </p:nvSpPr>
        <p:spPr>
          <a:xfrm>
            <a:off x="6701742" y="6055076"/>
            <a:ext cx="5430600" cy="369332"/>
          </a:xfrm>
          <a:prstGeom prst="rect">
            <a:avLst/>
          </a:prstGeom>
        </p:spPr>
        <p:txBody>
          <a:bodyPr wrap="square">
            <a:spAutoFit/>
          </a:bodyPr>
          <a:lstStyle/>
          <a:p>
            <a:pPr algn="ctr"/>
            <a:r>
              <a:rPr lang="en-US"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Charge distribution in the nanowire with L</a:t>
            </a:r>
            <a:r>
              <a:rPr lang="en-US" baseline="-250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G</a:t>
            </a:r>
            <a:r>
              <a:rPr lang="en-US"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=20 nm</a:t>
            </a:r>
            <a:endParaRPr lang="bg-BG"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5122" name="Picture 2" descr="Chart&#10;&#10;Description automatically generat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4156" y="2546426"/>
            <a:ext cx="5497975" cy="3293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3" descr="D:\rostislaw1\Junctionless FET\st2-JLT\NW.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87879" y="2847365"/>
            <a:ext cx="4791918" cy="275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8278910"/>
      </p:ext>
    </p:extLst>
  </p:cSld>
  <p:clrMapOvr>
    <a:masterClrMapping/>
  </p:clrMapOvr>
  <mc:AlternateContent xmlns:mc="http://schemas.openxmlformats.org/markup-compatibility/2006" xmlns:p14="http://schemas.microsoft.com/office/powerpoint/2010/main">
    <mc:Choice Requires="p14">
      <p:transition spd="slow" p14:dur="2000" advTm="11694"/>
    </mc:Choice>
    <mc:Fallback xmlns="">
      <p:transition spd="slow" advTm="11694"/>
    </mc:Fallback>
  </mc:AlternateContent>
  <p:extLst>
    <p:ext uri="{3A86A75C-4F4B-4683-9AE1-C65F6400EC91}">
      <p14:laserTraceLst xmlns:p14="http://schemas.microsoft.com/office/powerpoint/2010/main">
        <p14:tracePtLst>
          <p14:tracePt t="2003" x="3981450" y="3492500"/>
          <p14:tracePt t="2100" x="3975100" y="3492500"/>
          <p14:tracePt t="2118" x="3968750" y="3492500"/>
          <p14:tracePt t="2135" x="3956050" y="3492500"/>
          <p14:tracePt t="2151" x="3930650" y="3492500"/>
          <p14:tracePt t="2168" x="3898900" y="3492500"/>
          <p14:tracePt t="2185" x="3848100" y="3492500"/>
          <p14:tracePt t="2201" x="3759200" y="3479800"/>
          <p14:tracePt t="2218" x="3625850" y="3441700"/>
          <p14:tracePt t="2235" x="3270250" y="3314700"/>
          <p14:tracePt t="2251" x="2946400" y="3181350"/>
          <p14:tracePt t="2268" x="2603500" y="3016250"/>
          <p14:tracePt t="2285" x="2298700" y="2844800"/>
          <p14:tracePt t="2301" x="2095500" y="2679700"/>
          <p14:tracePt t="2318" x="2000250" y="2571750"/>
          <p14:tracePt t="2335" x="1936750" y="2482850"/>
          <p14:tracePt t="2351" x="1898650" y="2406650"/>
          <p14:tracePt t="2368" x="1879600" y="2343150"/>
          <p14:tracePt t="2385" x="1860550" y="2292350"/>
          <p14:tracePt t="2401" x="1847850" y="2254250"/>
          <p14:tracePt t="2418" x="1841500" y="2222500"/>
          <p14:tracePt t="2435" x="1835150" y="2197100"/>
          <p14:tracePt t="2451" x="1835150" y="2190750"/>
          <p14:tracePt t="2468" x="1835150" y="2178050"/>
          <p14:tracePt t="2485" x="1828800" y="2171700"/>
          <p14:tracePt t="2501" x="1822450" y="2165350"/>
          <p14:tracePt t="2518" x="1822450" y="2159000"/>
          <p14:tracePt t="2535" x="1816100" y="2152650"/>
          <p14:tracePt t="2551" x="1816100" y="2146300"/>
          <p14:tracePt t="3651" x="1822450" y="2146300"/>
          <p14:tracePt t="3667" x="1828800" y="2146300"/>
          <p14:tracePt t="3675" x="1841500" y="2146300"/>
          <p14:tracePt t="3684" x="1866900" y="2139950"/>
          <p14:tracePt t="3701" x="1930400" y="2139950"/>
          <p14:tracePt t="3718" x="2012950" y="2139950"/>
          <p14:tracePt t="3734" x="2070100" y="2139950"/>
          <p14:tracePt t="3751" x="2120900" y="2139950"/>
          <p14:tracePt t="3768" x="2165350" y="2139950"/>
          <p14:tracePt t="3784" x="2197100" y="2139950"/>
          <p14:tracePt t="3801" x="2228850" y="2139950"/>
          <p14:tracePt t="3802" x="2247900" y="2139950"/>
          <p14:tracePt t="3818" x="2266950" y="2139950"/>
          <p14:tracePt t="3834" x="2336800" y="2139950"/>
          <p14:tracePt t="3852" x="2387600" y="2139950"/>
          <p14:tracePt t="3868" x="2432050" y="2139950"/>
          <p14:tracePt t="3884" x="2482850" y="2139950"/>
          <p14:tracePt t="3901" x="2520950" y="2139950"/>
          <p14:tracePt t="3918" x="2552700" y="2139950"/>
          <p14:tracePt t="3934" x="2565400" y="2139950"/>
          <p14:tracePt t="4435" x="2571750" y="2139950"/>
          <p14:tracePt t="4451" x="2578100" y="2139950"/>
          <p14:tracePt t="4459" x="2584450" y="2139950"/>
          <p14:tracePt t="4475" x="2584450" y="2133600"/>
          <p14:tracePt t="4484" x="2590800" y="2133600"/>
          <p14:tracePt t="4501" x="2597150" y="2133600"/>
          <p14:tracePt t="4518" x="2616200" y="2133600"/>
          <p14:tracePt t="4534" x="2622550" y="2133600"/>
          <p14:tracePt t="4603" x="2616200" y="2133600"/>
          <p14:tracePt t="4611" x="2603500" y="2139950"/>
          <p14:tracePt t="4619" x="2584450" y="2146300"/>
          <p14:tracePt t="4634" x="2565400" y="2159000"/>
          <p14:tracePt t="4651" x="2501900" y="2178050"/>
          <p14:tracePt t="4668" x="2476500" y="2184400"/>
          <p14:tracePt t="4684" x="2457450" y="2190750"/>
          <p14:tracePt t="4701" x="2444750" y="2190750"/>
          <p14:tracePt t="4718" x="2432050" y="2190750"/>
          <p14:tracePt t="4734" x="2425700" y="2190750"/>
          <p14:tracePt t="4751" x="2419350" y="2190750"/>
          <p14:tracePt t="4768" x="2406650" y="2190750"/>
          <p14:tracePt t="4784" x="2400300" y="2190750"/>
          <p14:tracePt t="4875" x="2406650" y="2184400"/>
          <p14:tracePt t="4883" x="2413000" y="2178050"/>
          <p14:tracePt t="4891" x="2425700" y="2165350"/>
          <p14:tracePt t="4901" x="2438400" y="2159000"/>
          <p14:tracePt t="4918" x="2489200" y="2133600"/>
          <p14:tracePt t="4934" x="2546350" y="2114550"/>
          <p14:tracePt t="4951" x="2609850" y="2082800"/>
          <p14:tracePt t="4968" x="2686050" y="2057400"/>
          <p14:tracePt t="4984" x="2730500" y="2044700"/>
          <p14:tracePt t="5001" x="2755900" y="2038350"/>
          <p14:tracePt t="5067" x="2762250" y="2038350"/>
          <p14:tracePt t="5075" x="2768600" y="2038350"/>
          <p14:tracePt t="5084" x="2768600" y="2032000"/>
          <p14:tracePt t="5101" x="2781300" y="2032000"/>
          <p14:tracePt t="5118" x="2819400" y="2012950"/>
          <p14:tracePt t="5134" x="2870200" y="1993900"/>
          <p14:tracePt t="5151" x="2921000" y="1974850"/>
          <p14:tracePt t="5168" x="2971800" y="1955800"/>
          <p14:tracePt t="5184" x="2997200" y="1943100"/>
          <p14:tracePt t="5201" x="3009900" y="1943100"/>
          <p14:tracePt t="5218" x="3016250" y="1943100"/>
          <p14:tracePt t="5243" x="3009900" y="1943100"/>
          <p14:tracePt t="5251" x="2990850" y="1943100"/>
          <p14:tracePt t="5268" x="2921000" y="1987550"/>
          <p14:tracePt t="5284" x="2825750" y="2057400"/>
          <p14:tracePt t="5301" x="2730500" y="2120900"/>
          <p14:tracePt t="5318" x="2654300" y="2165350"/>
          <p14:tracePt t="5334" x="2597150" y="2197100"/>
          <p14:tracePt t="5351" x="2559050" y="2216150"/>
          <p14:tracePt t="5368" x="2546350" y="2222500"/>
          <p14:tracePt t="5419" x="2559050" y="2222500"/>
          <p14:tracePt t="5427" x="2571750" y="2222500"/>
          <p14:tracePt t="5435" x="2597150" y="2222500"/>
          <p14:tracePt t="5451" x="2698750" y="2222500"/>
          <p14:tracePt t="5468" x="2825750" y="2216150"/>
          <p14:tracePt t="5484" x="2952750" y="2203450"/>
          <p14:tracePt t="5501" x="3073400" y="2190750"/>
          <p14:tracePt t="5518" x="3162300" y="2190750"/>
          <p14:tracePt t="5534" x="3213100" y="2184400"/>
          <p14:tracePt t="5551" x="3263900" y="2178050"/>
          <p14:tracePt t="5568" x="3308350" y="2165350"/>
          <p14:tracePt t="5584" x="3327400" y="2159000"/>
          <p14:tracePt t="5601" x="3340100" y="2159000"/>
          <p14:tracePt t="5659" x="3340100" y="2152650"/>
          <p14:tracePt t="5667" x="3346450" y="2152650"/>
          <p14:tracePt t="5747" x="3352800" y="2152650"/>
          <p14:tracePt t="5763" x="3359150" y="2152650"/>
          <p14:tracePt t="5771" x="3359150" y="2146300"/>
          <p14:tracePt t="5779" x="3365500" y="2146300"/>
          <p14:tracePt t="5795" x="3371850" y="2146300"/>
          <p14:tracePt t="5803" x="3371850" y="2139950"/>
          <p14:tracePt t="5818" x="3378200" y="2139950"/>
          <p14:tracePt t="5835" x="3384550" y="2139950"/>
          <p14:tracePt t="6275" x="3378200" y="2139950"/>
          <p14:tracePt t="6291" x="3365500" y="2139950"/>
          <p14:tracePt t="6299" x="3346450" y="2139950"/>
          <p14:tracePt t="6307" x="3302000" y="2146300"/>
          <p14:tracePt t="6317" x="3257550" y="2165350"/>
          <p14:tracePt t="6334" x="3124200" y="2216150"/>
          <p14:tracePt t="6351" x="2971800" y="2266950"/>
          <p14:tracePt t="6367" x="2794000" y="2324100"/>
          <p14:tracePt t="6384" x="2641600" y="2374900"/>
          <p14:tracePt t="6401" x="2520950" y="2406650"/>
          <p14:tracePt t="6417" x="2400300" y="2413000"/>
          <p14:tracePt t="6434" x="2279650" y="2413000"/>
          <p14:tracePt t="6451" x="2095500" y="2413000"/>
          <p14:tracePt t="6467" x="2000250" y="2413000"/>
          <p14:tracePt t="6484" x="1955800" y="2413000"/>
          <p14:tracePt t="6501" x="1936750" y="2413000"/>
          <p14:tracePt t="6517" x="1936750" y="2406650"/>
          <p14:tracePt t="6534" x="1936750" y="2330450"/>
          <p14:tracePt t="6551" x="1962150" y="2197100"/>
          <p14:tracePt t="6567" x="1968500" y="2063750"/>
          <p14:tracePt t="6584" x="1968500" y="1905000"/>
          <p14:tracePt t="6601" x="1981200" y="1720850"/>
          <p14:tracePt t="6617" x="2012950" y="1524000"/>
          <p14:tracePt t="6634" x="2063750" y="1352550"/>
          <p14:tracePt t="6651" x="2152650" y="1143000"/>
          <p14:tracePt t="6667" x="2247900" y="1041400"/>
          <p14:tracePt t="6684" x="2387600" y="965200"/>
          <p14:tracePt t="6701" x="2552700" y="933450"/>
          <p14:tracePt t="6717" x="2736850" y="927100"/>
          <p14:tracePt t="6734" x="2952750" y="965200"/>
          <p14:tracePt t="6751" x="3213100" y="1079500"/>
          <p14:tracePt t="6768" x="3505200" y="1270000"/>
          <p14:tracePt t="6784" x="3822700" y="1517650"/>
          <p14:tracePt t="6801" x="4178300" y="1803400"/>
          <p14:tracePt t="6817" x="4552950" y="2108200"/>
          <p14:tracePt t="6834" x="4870450" y="2362200"/>
          <p14:tracePt t="6851" x="5213350" y="2635250"/>
          <p14:tracePt t="6867" x="5327650" y="2736850"/>
          <p14:tracePt t="6884" x="5384800" y="2813050"/>
          <p14:tracePt t="6901" x="5403850" y="2857500"/>
          <p14:tracePt t="6917" x="5410200" y="2870200"/>
          <p14:tracePt t="6934" x="5391150" y="2895600"/>
          <p14:tracePt t="6951" x="5321300" y="2901950"/>
          <p14:tracePt t="6967" x="5213350" y="2901950"/>
          <p14:tracePt t="6984" x="5035550" y="2851150"/>
          <p14:tracePt t="7001" x="4781550" y="2749550"/>
          <p14:tracePt t="7017" x="4565650" y="2667000"/>
          <p14:tracePt t="7034" x="4425950" y="2597150"/>
          <p14:tracePt t="7051" x="4337050" y="2470150"/>
          <p14:tracePt t="7067" x="4368800" y="2343150"/>
          <p14:tracePt t="7084" x="4489450" y="2159000"/>
          <p14:tracePt t="7101" x="4762500" y="1936750"/>
          <p14:tracePt t="7117" x="5143500" y="1739900"/>
          <p14:tracePt t="7134" x="5448300" y="1612900"/>
          <p14:tracePt t="7151" x="5581650" y="1574800"/>
          <p14:tracePt t="7167" x="5619750" y="1568450"/>
          <p14:tracePt t="7184" x="5626100" y="1574800"/>
          <p14:tracePt t="7201" x="5619750" y="1606550"/>
          <p14:tracePt t="7217" x="5600700" y="1676400"/>
          <p14:tracePt t="7234" x="5581650" y="1784350"/>
          <p14:tracePt t="7251" x="5575300" y="1968500"/>
          <p14:tracePt t="7267" x="5575300" y="2089150"/>
          <p14:tracePt t="7284" x="5588000" y="2178050"/>
          <p14:tracePt t="7301" x="5613400" y="2235200"/>
          <p14:tracePt t="7317" x="5619750" y="2260600"/>
          <p14:tracePt t="7334" x="5632450" y="2279650"/>
          <p14:tracePt t="7351" x="5645150" y="2286000"/>
          <p14:tracePt t="7367" x="5645150" y="2298700"/>
          <p14:tracePt t="7384" x="5651500" y="2311400"/>
          <p14:tracePt t="7401" x="5670550" y="2330450"/>
          <p14:tracePt t="7417" x="5689600" y="2362200"/>
          <p14:tracePt t="7434" x="5708650" y="2387600"/>
          <p14:tracePt t="7451" x="5727700" y="2444750"/>
          <p14:tracePt t="7467" x="5753100" y="2501900"/>
          <p14:tracePt t="7484" x="5778500" y="2571750"/>
          <p14:tracePt t="7501" x="5803900" y="2679700"/>
          <p14:tracePt t="7517" x="5822950" y="2781300"/>
          <p14:tracePt t="7534" x="5854700" y="2889250"/>
          <p14:tracePt t="7551" x="5892800" y="2990850"/>
          <p14:tracePt t="7567" x="5924550" y="3079750"/>
          <p14:tracePt t="7584" x="5956300" y="3162300"/>
          <p14:tracePt t="7601" x="5975350" y="3219450"/>
          <p14:tracePt t="7617" x="5988050" y="3263900"/>
          <p14:tracePt t="7634" x="5988050" y="3295650"/>
          <p14:tracePt t="7651" x="6000750" y="3340100"/>
          <p14:tracePt t="7667" x="6026150" y="3390900"/>
          <p14:tracePt t="7684" x="6038850" y="3441700"/>
          <p14:tracePt t="7701" x="6057900" y="3492500"/>
          <p14:tracePt t="7717" x="6064250" y="3530600"/>
          <p14:tracePt t="7734" x="6064250" y="3556000"/>
          <p14:tracePt t="7751" x="6076950" y="3575050"/>
          <p14:tracePt t="7767" x="6089650" y="3606800"/>
          <p14:tracePt t="7784" x="6108700" y="3632200"/>
          <p14:tracePt t="7801" x="6134100" y="3657600"/>
          <p14:tracePt t="7817" x="6197600" y="3689350"/>
          <p14:tracePt t="7834" x="6311900" y="3740150"/>
          <p14:tracePt t="7851" x="6534150" y="3797300"/>
          <p14:tracePt t="7867" x="6648450" y="3822700"/>
          <p14:tracePt t="7884" x="6699250" y="3835400"/>
          <p14:tracePt t="7923" x="6680200" y="3835400"/>
          <p14:tracePt t="7934" x="6629400" y="3835400"/>
          <p14:tracePt t="7951" x="6413500" y="3797300"/>
          <p14:tracePt t="7967" x="5911850" y="3714750"/>
          <p14:tracePt t="7984" x="5149850" y="3600450"/>
          <p14:tracePt t="8001" x="4273550" y="3429000"/>
          <p14:tracePt t="8017" x="3365500" y="3200400"/>
          <p14:tracePt t="8034" x="2571750" y="2908300"/>
          <p14:tracePt t="8051" x="1657350" y="2400300"/>
          <p14:tracePt t="8067" x="1263650" y="2089150"/>
          <p14:tracePt t="8084" x="1079500" y="1930400"/>
          <p14:tracePt t="8101" x="996950" y="1828800"/>
          <p14:tracePt t="8117" x="965200" y="1739900"/>
          <p14:tracePt t="8134" x="933450" y="1619250"/>
          <p14:tracePt t="8151" x="889000" y="1466850"/>
          <p14:tracePt t="8167" x="825500" y="1320800"/>
          <p14:tracePt t="8184" x="749300" y="1187450"/>
          <p14:tracePt t="8201" x="660400" y="1079500"/>
          <p14:tracePt t="8217" x="571500" y="977900"/>
          <p14:tracePt t="8234" x="463550" y="895350"/>
          <p14:tracePt t="8251" x="285750" y="774700"/>
          <p14:tracePt t="8267" x="190500" y="692150"/>
          <p14:tracePt t="8284" x="127000" y="622300"/>
          <p14:tracePt t="8301" x="95250" y="558800"/>
          <p14:tracePt t="8317" x="82550" y="508000"/>
          <p14:tracePt t="8334" x="82550" y="469900"/>
          <p14:tracePt t="8351" x="82550" y="431800"/>
          <p14:tracePt t="8367" x="82550" y="387350"/>
          <p14:tracePt t="8384" x="82550" y="330200"/>
          <p14:tracePt t="8401" x="69850" y="260350"/>
          <p14:tracePt t="8947" x="285750" y="304800"/>
          <p14:tracePt t="8955" x="355600" y="355600"/>
          <p14:tracePt t="8967" x="450850" y="406400"/>
          <p14:tracePt t="8984" x="647700" y="552450"/>
          <p14:tracePt t="9000" x="787400" y="679450"/>
          <p14:tracePt t="9017" x="914400" y="819150"/>
          <p14:tracePt t="9018" x="977900" y="908050"/>
          <p14:tracePt t="9034" x="1035050" y="971550"/>
          <p14:tracePt t="9051" x="1181100" y="1130300"/>
          <p14:tracePt t="9067" x="1282700" y="1206500"/>
          <p14:tracePt t="9084" x="1422400" y="1282700"/>
          <p14:tracePt t="9100" x="1625600" y="1390650"/>
          <p14:tracePt t="9117" x="1797050" y="1492250"/>
          <p14:tracePt t="9134" x="1924050" y="1587500"/>
          <p14:tracePt t="9151" x="2025650" y="1676400"/>
          <p14:tracePt t="9167" x="2133600" y="1778000"/>
          <p14:tracePt t="9184" x="2298700" y="1879600"/>
          <p14:tracePt t="9200" x="2546350" y="1949450"/>
          <p14:tracePt t="9217" x="2813050" y="1968500"/>
          <p14:tracePt t="9234" x="3003550" y="1962150"/>
          <p14:tracePt t="9250" x="3149600" y="1905000"/>
          <p14:tracePt t="9267" x="3187700" y="1860550"/>
          <p14:tracePt t="9284" x="3206750" y="1809750"/>
          <p14:tracePt t="9300" x="3213100" y="1758950"/>
          <p14:tracePt t="9317" x="3238500" y="1695450"/>
          <p14:tracePt t="9334" x="3282950" y="1625600"/>
          <p14:tracePt t="9350" x="3333750" y="1568450"/>
          <p14:tracePt t="9367" x="3378200" y="1524000"/>
          <p14:tracePt t="9384" x="3409950" y="1485900"/>
          <p14:tracePt t="9400" x="3435350" y="1454150"/>
          <p14:tracePt t="9417" x="3454400" y="1441450"/>
          <p14:tracePt t="9434" x="3460750" y="1435100"/>
          <p14:tracePt t="9483" x="3448050" y="1428750"/>
          <p14:tracePt t="9491" x="3429000" y="1428750"/>
          <p14:tracePt t="9500" x="3403600" y="1416050"/>
          <p14:tracePt t="9517" x="3308350" y="1371600"/>
          <p14:tracePt t="9534" x="3225800" y="1301750"/>
          <p14:tracePt t="9550" x="3143250" y="1206500"/>
          <p14:tracePt t="9567" x="3073400" y="1104900"/>
          <p14:tracePt t="9584" x="3009900" y="1016000"/>
          <p14:tracePt t="9600" x="2965450" y="914400"/>
          <p14:tracePt t="9617" x="2940050" y="819150"/>
          <p14:tracePt t="9634" x="2921000" y="730250"/>
          <p14:tracePt t="9650" x="2895600" y="635000"/>
          <p14:tracePt t="9667" x="2882900" y="590550"/>
          <p14:tracePt t="9684" x="2889250" y="558800"/>
          <p14:tracePt t="9700" x="2908300" y="520700"/>
          <p14:tracePt t="9717" x="2946400" y="482600"/>
          <p14:tracePt t="9734" x="2978150" y="457200"/>
          <p14:tracePt t="9750" x="2997200" y="438150"/>
          <p14:tracePt t="9767" x="3003550" y="438150"/>
          <p14:tracePt t="9784" x="2990850" y="438150"/>
          <p14:tracePt t="9800" x="2946400" y="438150"/>
          <p14:tracePt t="9817" x="2844800" y="469900"/>
          <p14:tracePt t="9834" x="2743200" y="508000"/>
          <p14:tracePt t="9851" x="2692400" y="520700"/>
          <p14:tracePt t="9851" x="2686050" y="527050"/>
          <p14:tracePt t="9883" x="2692400" y="527050"/>
          <p14:tracePt t="9891" x="2711450" y="520700"/>
          <p14:tracePt t="9900" x="2749550" y="495300"/>
          <p14:tracePt t="9917" x="2870200" y="444500"/>
          <p14:tracePt t="9934" x="2990850" y="387350"/>
          <p14:tracePt t="9950" x="3079750" y="349250"/>
          <p14:tracePt t="9967" x="3130550" y="330200"/>
          <p14:tracePt t="9984" x="3143250" y="330200"/>
          <p14:tracePt t="10017" x="3130550" y="330200"/>
          <p14:tracePt t="10034" x="3079750" y="355600"/>
          <p14:tracePt t="10050" x="2952750" y="412750"/>
          <p14:tracePt t="10067" x="2876550" y="438150"/>
          <p14:tracePt t="10084" x="2825750" y="457200"/>
          <p14:tracePt t="10100" x="2800350" y="463550"/>
          <p14:tracePt t="10117" x="2794000" y="463550"/>
          <p14:tracePt t="10134" x="2800350" y="463550"/>
          <p14:tracePt t="10152" x="2806700" y="463550"/>
          <p14:tracePt t="10167" x="2825750" y="463550"/>
          <p14:tracePt t="10184" x="2838450" y="463550"/>
          <p14:tracePt t="10200" x="2844800" y="463550"/>
          <p14:tracePt t="10217" x="2832100" y="463550"/>
          <p14:tracePt t="10234" x="2762250" y="482600"/>
          <p14:tracePt t="10250" x="2641600" y="520700"/>
          <p14:tracePt t="10267" x="2489200" y="552450"/>
          <p14:tracePt t="10284" x="2476500" y="558800"/>
          <p14:tracePt t="10300" x="2495550" y="558800"/>
          <p14:tracePt t="10317" x="2540000" y="552450"/>
          <p14:tracePt t="10334" x="2603500" y="533400"/>
          <p14:tracePt t="10350" x="2647950" y="520700"/>
          <p14:tracePt t="10367" x="2654300" y="514350"/>
          <p14:tracePt t="10451" x="2641600" y="514350"/>
          <p14:tracePt t="10459" x="2622550" y="514350"/>
          <p14:tracePt t="10467" x="2597150" y="514350"/>
          <p14:tracePt t="10484" x="2508250" y="552450"/>
          <p14:tracePt t="10500" x="2444750" y="577850"/>
          <p14:tracePt t="10517" x="2406650" y="590550"/>
          <p14:tracePt t="10550" x="2406650" y="571500"/>
          <p14:tracePt t="10567" x="2432050" y="514350"/>
          <p14:tracePt t="10584" x="2495550" y="438150"/>
          <p14:tracePt t="10600" x="2571750" y="368300"/>
          <p14:tracePt t="10617" x="2616200" y="336550"/>
          <p14:tracePt t="10634" x="2622550" y="330200"/>
          <p14:tracePt t="10650" x="2597150" y="330200"/>
          <p14:tracePt t="10667" x="2425700" y="393700"/>
          <p14:tracePt t="10684" x="2228850" y="463550"/>
          <p14:tracePt t="10700" x="2051050" y="488950"/>
          <p14:tracePt t="10717" x="1917700" y="495300"/>
          <p14:tracePt t="10734" x="1784350" y="495300"/>
          <p14:tracePt t="10750" x="1638300" y="495300"/>
          <p14:tracePt t="10767" x="1473200" y="495300"/>
          <p14:tracePt t="10784" x="1301750" y="495300"/>
          <p14:tracePt t="10800" x="1136650" y="495300"/>
          <p14:tracePt t="10817" x="1003300" y="495300"/>
          <p14:tracePt t="10833" x="895350" y="476250"/>
          <p14:tracePt t="10850" x="806450" y="444500"/>
          <p14:tracePt t="10867" x="685800" y="400050"/>
          <p14:tracePt t="10883" x="647700" y="381000"/>
          <p14:tracePt t="10900" x="628650" y="368300"/>
          <p14:tracePt t="10917" x="603250" y="361950"/>
          <p14:tracePt t="10934" x="571500" y="355600"/>
          <p14:tracePt t="10950" x="508000" y="349250"/>
          <p14:tracePt t="10967" x="419100" y="349250"/>
          <p14:tracePt t="10984" x="323850" y="349250"/>
          <p14:tracePt t="11000" x="247650" y="349250"/>
          <p14:tracePt t="11017" x="203200" y="342900"/>
          <p14:tracePt t="11033" x="184150" y="336550"/>
          <p14:tracePt t="11050" x="177800" y="336550"/>
          <p14:tracePt t="11068" x="177800" y="330200"/>
          <p14:tracePt t="11083" x="171450" y="323850"/>
          <p14:tracePt t="11117" x="158750" y="317500"/>
          <p14:tracePt t="11133" x="146050" y="304800"/>
          <p14:tracePt t="11150" x="139700" y="298450"/>
          <p14:tracePt t="11167" x="127000" y="285750"/>
          <p14:tracePt t="11183" x="114300" y="273050"/>
        </p14:tracePtLst>
      </p14:laserTraceLst>
    </p:ext>
  </p:extLs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33FA2-AC9D-4F21-A8DD-09328E62CCE1}"/>
              </a:ext>
            </a:extLst>
          </p:cNvPr>
          <p:cNvSpPr>
            <a:spLocks noGrp="1"/>
          </p:cNvSpPr>
          <p:nvPr>
            <p:ph type="ctrTitle"/>
          </p:nvPr>
        </p:nvSpPr>
        <p:spPr>
          <a:xfrm>
            <a:off x="1456531" y="46301"/>
            <a:ext cx="10735469" cy="709855"/>
          </a:xfrm>
        </p:spPr>
        <p:txBody>
          <a:bodyPr>
            <a:normAutofit/>
          </a:bodyPr>
          <a:lstStyle/>
          <a:p>
            <a:pPr marL="457200" lvl="0" indent="-457200">
              <a:spcBef>
                <a:spcPts val="1000"/>
              </a:spcBef>
            </a:pPr>
            <a:r>
              <a:rPr lang="en-US" sz="3600" dirty="0">
                <a:latin typeface="Arial Unicode MS" panose="020B0604020202020204" pitchFamily="34" charset="-128"/>
                <a:ea typeface="Arial Unicode MS" panose="020B0604020202020204" pitchFamily="34" charset="-128"/>
                <a:cs typeface="Arial Unicode MS" panose="020B0604020202020204" pitchFamily="34" charset="-128"/>
              </a:rPr>
              <a:t>RESULTS</a:t>
            </a:r>
          </a:p>
        </p:txBody>
      </p:sp>
      <p:sp>
        <p:nvSpPr>
          <p:cNvPr id="3" name="Subtitle 2">
            <a:extLst>
              <a:ext uri="{FF2B5EF4-FFF2-40B4-BE49-F238E27FC236}">
                <a16:creationId xmlns:a16="http://schemas.microsoft.com/office/drawing/2014/main" id="{A651895B-9AF8-414D-B6A5-72E3C3877A17}"/>
              </a:ext>
            </a:extLst>
          </p:cNvPr>
          <p:cNvSpPr>
            <a:spLocks noGrp="1"/>
          </p:cNvSpPr>
          <p:nvPr>
            <p:ph type="subTitle" idx="1"/>
          </p:nvPr>
        </p:nvSpPr>
        <p:spPr>
          <a:xfrm>
            <a:off x="6562846" y="1794077"/>
            <a:ext cx="5531498" cy="3831220"/>
          </a:xfrm>
        </p:spPr>
        <p:txBody>
          <a:bodyPr>
            <a:noAutofit/>
          </a:bodyPr>
          <a:lstStyle/>
          <a:p>
            <a:pPr marL="457200" indent="-457200" algn="l">
              <a:buFont typeface="Arial" panose="020B0604020202020204" pitchFamily="34" charset="0"/>
              <a:buChar char="•"/>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At </a:t>
            </a:r>
            <a:r>
              <a:rPr lang="en-US" i="1" dirty="0">
                <a:latin typeface="Arial Unicode MS" panose="020B0604020202020204" pitchFamily="34" charset="-128"/>
                <a:ea typeface="Arial Unicode MS" panose="020B0604020202020204" pitchFamily="34" charset="-128"/>
                <a:cs typeface="Arial Unicode MS" panose="020B0604020202020204" pitchFamily="34" charset="-128"/>
              </a:rPr>
              <a:t>L</a:t>
            </a:r>
            <a:r>
              <a:rPr lang="en-US" baseline="-25000" dirty="0">
                <a:latin typeface="Arial Unicode MS" panose="020B0604020202020204" pitchFamily="34" charset="-128"/>
                <a:ea typeface="Arial Unicode MS" panose="020B0604020202020204" pitchFamily="34" charset="-128"/>
                <a:cs typeface="Arial Unicode MS" panose="020B0604020202020204" pitchFamily="34" charset="-128"/>
              </a:rPr>
              <a:t>G</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=70 nm there are slight </a:t>
            </a:r>
            <a:r>
              <a:rPr lang="en-US" dirty="0" err="1">
                <a:latin typeface="Arial Unicode MS" panose="020B0604020202020204" pitchFamily="34" charset="-128"/>
                <a:ea typeface="Arial Unicode MS" panose="020B0604020202020204" pitchFamily="34" charset="-128"/>
                <a:cs typeface="Arial Unicode MS" panose="020B0604020202020204" pitchFamily="34" charset="-128"/>
              </a:rPr>
              <a:t>inhomogenities</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in charge distribution which are even more pronounced in case of </a:t>
            </a:r>
            <a:r>
              <a:rPr lang="en-US" i="1" dirty="0">
                <a:latin typeface="Arial Unicode MS" panose="020B0604020202020204" pitchFamily="34" charset="-128"/>
                <a:ea typeface="Arial Unicode MS" panose="020B0604020202020204" pitchFamily="34" charset="-128"/>
                <a:cs typeface="Arial Unicode MS" panose="020B0604020202020204" pitchFamily="34" charset="-128"/>
              </a:rPr>
              <a:t>L</a:t>
            </a:r>
            <a:r>
              <a:rPr lang="en-US" baseline="-25000" dirty="0">
                <a:latin typeface="Arial Unicode MS" panose="020B0604020202020204" pitchFamily="34" charset="-128"/>
                <a:ea typeface="Arial Unicode MS" panose="020B0604020202020204" pitchFamily="34" charset="-128"/>
                <a:cs typeface="Arial Unicode MS" panose="020B0604020202020204" pitchFamily="34" charset="-128"/>
              </a:rPr>
              <a:t>G</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=100 nm. </a:t>
            </a:r>
          </a:p>
          <a:p>
            <a:pPr marL="457200" indent="-457200" algn="l">
              <a:buFont typeface="Arial" panose="020B0604020202020204" pitchFamily="34" charset="0"/>
              <a:buChar char="•"/>
            </a:pP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457200" indent="-457200" algn="l">
              <a:buFont typeface="Arial" panose="020B0604020202020204" pitchFamily="34" charset="0"/>
              <a:buChar char="•"/>
            </a:pPr>
            <a:r>
              <a:rPr lang="en-US" dirty="0">
                <a:latin typeface="Arial Unicode MS" panose="020B0604020202020204" pitchFamily="34" charset="-128"/>
                <a:ea typeface="Arial Unicode MS" panose="020B0604020202020204" pitchFamily="34" charset="-128"/>
                <a:cs typeface="Arial Unicode MS" panose="020B0604020202020204" pitchFamily="34" charset="-128"/>
              </a:rPr>
              <a:t>The same fact of </a:t>
            </a:r>
            <a:r>
              <a:rPr lang="en-US" dirty="0" err="1">
                <a:latin typeface="Arial Unicode MS" panose="020B0604020202020204" pitchFamily="34" charset="-128"/>
                <a:ea typeface="Arial Unicode MS" panose="020B0604020202020204" pitchFamily="34" charset="-128"/>
                <a:cs typeface="Arial Unicode MS" panose="020B0604020202020204" pitchFamily="34" charset="-128"/>
              </a:rPr>
              <a:t>inhomogenities</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is ascertained in other simulation for a simpler nanowire structure.</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456531" cy="151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456530" y="6531953"/>
            <a:ext cx="10735469" cy="276999"/>
          </a:xfrm>
          <a:prstGeom prst="rect">
            <a:avLst/>
          </a:prstGeom>
        </p:spPr>
        <p:txBody>
          <a:bodyPr wrap="square">
            <a:spAutoFit/>
          </a:bodyPr>
          <a:lstStyle/>
          <a:p>
            <a:pPr algn="ctr"/>
            <a:r>
              <a:rPr lang="en-US" sz="1200" dirty="0">
                <a:solidFill>
                  <a:prstClr val="black"/>
                </a:solidFill>
              </a:rPr>
              <a:t>COMSOL Model of a Three-Gate </a:t>
            </a:r>
            <a:r>
              <a:rPr lang="en-US" sz="1200" dirty="0" err="1">
                <a:solidFill>
                  <a:prstClr val="black"/>
                </a:solidFill>
              </a:rPr>
              <a:t>Junctionless</a:t>
            </a:r>
            <a:r>
              <a:rPr lang="en-US" sz="1200" dirty="0">
                <a:solidFill>
                  <a:prstClr val="black"/>
                </a:solidFill>
              </a:rPr>
              <a:t> Transistor</a:t>
            </a:r>
            <a:endParaRPr lang="bg-BG" sz="1200" dirty="0">
              <a:solidFill>
                <a:prstClr val="black"/>
              </a:solidFill>
            </a:endParaRPr>
          </a:p>
        </p:txBody>
      </p:sp>
      <p:sp>
        <p:nvSpPr>
          <p:cNvPr id="6" name="Rectangle 5"/>
          <p:cNvSpPr/>
          <p:nvPr/>
        </p:nvSpPr>
        <p:spPr>
          <a:xfrm>
            <a:off x="1456532" y="5231326"/>
            <a:ext cx="5245210" cy="369332"/>
          </a:xfrm>
          <a:prstGeom prst="rect">
            <a:avLst/>
          </a:prstGeom>
        </p:spPr>
        <p:txBody>
          <a:bodyPr wrap="square">
            <a:spAutoFit/>
          </a:bodyPr>
          <a:lstStyle/>
          <a:p>
            <a:pPr algn="ctr"/>
            <a:r>
              <a:rPr lang="en-US"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Electron concentration at </a:t>
            </a:r>
            <a:r>
              <a:rPr lang="en-US" i="1"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L</a:t>
            </a:r>
            <a:r>
              <a:rPr lang="en-US" baseline="-250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G</a:t>
            </a:r>
            <a:r>
              <a:rPr lang="en-US"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=100 nm.</a:t>
            </a:r>
            <a:endParaRPr lang="bg-BG"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6146" name="Picture 4" descr="Chart, line chart&#10;&#10;Description automatically generat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56529" y="1689904"/>
            <a:ext cx="5037019" cy="3333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201876"/>
      </p:ext>
    </p:extLst>
  </p:cSld>
  <p:clrMapOvr>
    <a:masterClrMapping/>
  </p:clrMapOvr>
  <mc:AlternateContent xmlns:mc="http://schemas.openxmlformats.org/markup-compatibility/2006" xmlns:p14="http://schemas.microsoft.com/office/powerpoint/2010/main">
    <mc:Choice Requires="p14">
      <p:transition spd="slow" p14:dur="2000" advTm="11694"/>
    </mc:Choice>
    <mc:Fallback xmlns="">
      <p:transition spd="slow" advTm="11694"/>
    </mc:Fallback>
  </mc:AlternateContent>
  <p:extLst>
    <p:ext uri="{3A86A75C-4F4B-4683-9AE1-C65F6400EC91}">
      <p14:laserTraceLst xmlns:p14="http://schemas.microsoft.com/office/powerpoint/2010/main">
        <p14:tracePtLst>
          <p14:tracePt t="2003" x="3981450" y="3492500"/>
          <p14:tracePt t="2100" x="3975100" y="3492500"/>
          <p14:tracePt t="2118" x="3968750" y="3492500"/>
          <p14:tracePt t="2135" x="3956050" y="3492500"/>
          <p14:tracePt t="2151" x="3930650" y="3492500"/>
          <p14:tracePt t="2168" x="3898900" y="3492500"/>
          <p14:tracePt t="2185" x="3848100" y="3492500"/>
          <p14:tracePt t="2201" x="3759200" y="3479800"/>
          <p14:tracePt t="2218" x="3625850" y="3441700"/>
          <p14:tracePt t="2235" x="3270250" y="3314700"/>
          <p14:tracePt t="2251" x="2946400" y="3181350"/>
          <p14:tracePt t="2268" x="2603500" y="3016250"/>
          <p14:tracePt t="2285" x="2298700" y="2844800"/>
          <p14:tracePt t="2301" x="2095500" y="2679700"/>
          <p14:tracePt t="2318" x="2000250" y="2571750"/>
          <p14:tracePt t="2335" x="1936750" y="2482850"/>
          <p14:tracePt t="2351" x="1898650" y="2406650"/>
          <p14:tracePt t="2368" x="1879600" y="2343150"/>
          <p14:tracePt t="2385" x="1860550" y="2292350"/>
          <p14:tracePt t="2401" x="1847850" y="2254250"/>
          <p14:tracePt t="2418" x="1841500" y="2222500"/>
          <p14:tracePt t="2435" x="1835150" y="2197100"/>
          <p14:tracePt t="2451" x="1835150" y="2190750"/>
          <p14:tracePt t="2468" x="1835150" y="2178050"/>
          <p14:tracePt t="2485" x="1828800" y="2171700"/>
          <p14:tracePt t="2501" x="1822450" y="2165350"/>
          <p14:tracePt t="2518" x="1822450" y="2159000"/>
          <p14:tracePt t="2535" x="1816100" y="2152650"/>
          <p14:tracePt t="2551" x="1816100" y="2146300"/>
          <p14:tracePt t="3651" x="1822450" y="2146300"/>
          <p14:tracePt t="3667" x="1828800" y="2146300"/>
          <p14:tracePt t="3675" x="1841500" y="2146300"/>
          <p14:tracePt t="3684" x="1866900" y="2139950"/>
          <p14:tracePt t="3701" x="1930400" y="2139950"/>
          <p14:tracePt t="3718" x="2012950" y="2139950"/>
          <p14:tracePt t="3734" x="2070100" y="2139950"/>
          <p14:tracePt t="3751" x="2120900" y="2139950"/>
          <p14:tracePt t="3768" x="2165350" y="2139950"/>
          <p14:tracePt t="3784" x="2197100" y="2139950"/>
          <p14:tracePt t="3801" x="2228850" y="2139950"/>
          <p14:tracePt t="3802" x="2247900" y="2139950"/>
          <p14:tracePt t="3818" x="2266950" y="2139950"/>
          <p14:tracePt t="3834" x="2336800" y="2139950"/>
          <p14:tracePt t="3852" x="2387600" y="2139950"/>
          <p14:tracePt t="3868" x="2432050" y="2139950"/>
          <p14:tracePt t="3884" x="2482850" y="2139950"/>
          <p14:tracePt t="3901" x="2520950" y="2139950"/>
          <p14:tracePt t="3918" x="2552700" y="2139950"/>
          <p14:tracePt t="3934" x="2565400" y="2139950"/>
          <p14:tracePt t="4435" x="2571750" y="2139950"/>
          <p14:tracePt t="4451" x="2578100" y="2139950"/>
          <p14:tracePt t="4459" x="2584450" y="2139950"/>
          <p14:tracePt t="4475" x="2584450" y="2133600"/>
          <p14:tracePt t="4484" x="2590800" y="2133600"/>
          <p14:tracePt t="4501" x="2597150" y="2133600"/>
          <p14:tracePt t="4518" x="2616200" y="2133600"/>
          <p14:tracePt t="4534" x="2622550" y="2133600"/>
          <p14:tracePt t="4603" x="2616200" y="2133600"/>
          <p14:tracePt t="4611" x="2603500" y="2139950"/>
          <p14:tracePt t="4619" x="2584450" y="2146300"/>
          <p14:tracePt t="4634" x="2565400" y="2159000"/>
          <p14:tracePt t="4651" x="2501900" y="2178050"/>
          <p14:tracePt t="4668" x="2476500" y="2184400"/>
          <p14:tracePt t="4684" x="2457450" y="2190750"/>
          <p14:tracePt t="4701" x="2444750" y="2190750"/>
          <p14:tracePt t="4718" x="2432050" y="2190750"/>
          <p14:tracePt t="4734" x="2425700" y="2190750"/>
          <p14:tracePt t="4751" x="2419350" y="2190750"/>
          <p14:tracePt t="4768" x="2406650" y="2190750"/>
          <p14:tracePt t="4784" x="2400300" y="2190750"/>
          <p14:tracePt t="4875" x="2406650" y="2184400"/>
          <p14:tracePt t="4883" x="2413000" y="2178050"/>
          <p14:tracePt t="4891" x="2425700" y="2165350"/>
          <p14:tracePt t="4901" x="2438400" y="2159000"/>
          <p14:tracePt t="4918" x="2489200" y="2133600"/>
          <p14:tracePt t="4934" x="2546350" y="2114550"/>
          <p14:tracePt t="4951" x="2609850" y="2082800"/>
          <p14:tracePt t="4968" x="2686050" y="2057400"/>
          <p14:tracePt t="4984" x="2730500" y="2044700"/>
          <p14:tracePt t="5001" x="2755900" y="2038350"/>
          <p14:tracePt t="5067" x="2762250" y="2038350"/>
          <p14:tracePt t="5075" x="2768600" y="2038350"/>
          <p14:tracePt t="5084" x="2768600" y="2032000"/>
          <p14:tracePt t="5101" x="2781300" y="2032000"/>
          <p14:tracePt t="5118" x="2819400" y="2012950"/>
          <p14:tracePt t="5134" x="2870200" y="1993900"/>
          <p14:tracePt t="5151" x="2921000" y="1974850"/>
          <p14:tracePt t="5168" x="2971800" y="1955800"/>
          <p14:tracePt t="5184" x="2997200" y="1943100"/>
          <p14:tracePt t="5201" x="3009900" y="1943100"/>
          <p14:tracePt t="5218" x="3016250" y="1943100"/>
          <p14:tracePt t="5243" x="3009900" y="1943100"/>
          <p14:tracePt t="5251" x="2990850" y="1943100"/>
          <p14:tracePt t="5268" x="2921000" y="1987550"/>
          <p14:tracePt t="5284" x="2825750" y="2057400"/>
          <p14:tracePt t="5301" x="2730500" y="2120900"/>
          <p14:tracePt t="5318" x="2654300" y="2165350"/>
          <p14:tracePt t="5334" x="2597150" y="2197100"/>
          <p14:tracePt t="5351" x="2559050" y="2216150"/>
          <p14:tracePt t="5368" x="2546350" y="2222500"/>
          <p14:tracePt t="5419" x="2559050" y="2222500"/>
          <p14:tracePt t="5427" x="2571750" y="2222500"/>
          <p14:tracePt t="5435" x="2597150" y="2222500"/>
          <p14:tracePt t="5451" x="2698750" y="2222500"/>
          <p14:tracePt t="5468" x="2825750" y="2216150"/>
          <p14:tracePt t="5484" x="2952750" y="2203450"/>
          <p14:tracePt t="5501" x="3073400" y="2190750"/>
          <p14:tracePt t="5518" x="3162300" y="2190750"/>
          <p14:tracePt t="5534" x="3213100" y="2184400"/>
          <p14:tracePt t="5551" x="3263900" y="2178050"/>
          <p14:tracePt t="5568" x="3308350" y="2165350"/>
          <p14:tracePt t="5584" x="3327400" y="2159000"/>
          <p14:tracePt t="5601" x="3340100" y="2159000"/>
          <p14:tracePt t="5659" x="3340100" y="2152650"/>
          <p14:tracePt t="5667" x="3346450" y="2152650"/>
          <p14:tracePt t="5747" x="3352800" y="2152650"/>
          <p14:tracePt t="5763" x="3359150" y="2152650"/>
          <p14:tracePt t="5771" x="3359150" y="2146300"/>
          <p14:tracePt t="5779" x="3365500" y="2146300"/>
          <p14:tracePt t="5795" x="3371850" y="2146300"/>
          <p14:tracePt t="5803" x="3371850" y="2139950"/>
          <p14:tracePt t="5818" x="3378200" y="2139950"/>
          <p14:tracePt t="5835" x="3384550" y="2139950"/>
          <p14:tracePt t="6275" x="3378200" y="2139950"/>
          <p14:tracePt t="6291" x="3365500" y="2139950"/>
          <p14:tracePt t="6299" x="3346450" y="2139950"/>
          <p14:tracePt t="6307" x="3302000" y="2146300"/>
          <p14:tracePt t="6317" x="3257550" y="2165350"/>
          <p14:tracePt t="6334" x="3124200" y="2216150"/>
          <p14:tracePt t="6351" x="2971800" y="2266950"/>
          <p14:tracePt t="6367" x="2794000" y="2324100"/>
          <p14:tracePt t="6384" x="2641600" y="2374900"/>
          <p14:tracePt t="6401" x="2520950" y="2406650"/>
          <p14:tracePt t="6417" x="2400300" y="2413000"/>
          <p14:tracePt t="6434" x="2279650" y="2413000"/>
          <p14:tracePt t="6451" x="2095500" y="2413000"/>
          <p14:tracePt t="6467" x="2000250" y="2413000"/>
          <p14:tracePt t="6484" x="1955800" y="2413000"/>
          <p14:tracePt t="6501" x="1936750" y="2413000"/>
          <p14:tracePt t="6517" x="1936750" y="2406650"/>
          <p14:tracePt t="6534" x="1936750" y="2330450"/>
          <p14:tracePt t="6551" x="1962150" y="2197100"/>
          <p14:tracePt t="6567" x="1968500" y="2063750"/>
          <p14:tracePt t="6584" x="1968500" y="1905000"/>
          <p14:tracePt t="6601" x="1981200" y="1720850"/>
          <p14:tracePt t="6617" x="2012950" y="1524000"/>
          <p14:tracePt t="6634" x="2063750" y="1352550"/>
          <p14:tracePt t="6651" x="2152650" y="1143000"/>
          <p14:tracePt t="6667" x="2247900" y="1041400"/>
          <p14:tracePt t="6684" x="2387600" y="965200"/>
          <p14:tracePt t="6701" x="2552700" y="933450"/>
          <p14:tracePt t="6717" x="2736850" y="927100"/>
          <p14:tracePt t="6734" x="2952750" y="965200"/>
          <p14:tracePt t="6751" x="3213100" y="1079500"/>
          <p14:tracePt t="6768" x="3505200" y="1270000"/>
          <p14:tracePt t="6784" x="3822700" y="1517650"/>
          <p14:tracePt t="6801" x="4178300" y="1803400"/>
          <p14:tracePt t="6817" x="4552950" y="2108200"/>
          <p14:tracePt t="6834" x="4870450" y="2362200"/>
          <p14:tracePt t="6851" x="5213350" y="2635250"/>
          <p14:tracePt t="6867" x="5327650" y="2736850"/>
          <p14:tracePt t="6884" x="5384800" y="2813050"/>
          <p14:tracePt t="6901" x="5403850" y="2857500"/>
          <p14:tracePt t="6917" x="5410200" y="2870200"/>
          <p14:tracePt t="6934" x="5391150" y="2895600"/>
          <p14:tracePt t="6951" x="5321300" y="2901950"/>
          <p14:tracePt t="6967" x="5213350" y="2901950"/>
          <p14:tracePt t="6984" x="5035550" y="2851150"/>
          <p14:tracePt t="7001" x="4781550" y="2749550"/>
          <p14:tracePt t="7017" x="4565650" y="2667000"/>
          <p14:tracePt t="7034" x="4425950" y="2597150"/>
          <p14:tracePt t="7051" x="4337050" y="2470150"/>
          <p14:tracePt t="7067" x="4368800" y="2343150"/>
          <p14:tracePt t="7084" x="4489450" y="2159000"/>
          <p14:tracePt t="7101" x="4762500" y="1936750"/>
          <p14:tracePt t="7117" x="5143500" y="1739900"/>
          <p14:tracePt t="7134" x="5448300" y="1612900"/>
          <p14:tracePt t="7151" x="5581650" y="1574800"/>
          <p14:tracePt t="7167" x="5619750" y="1568450"/>
          <p14:tracePt t="7184" x="5626100" y="1574800"/>
          <p14:tracePt t="7201" x="5619750" y="1606550"/>
          <p14:tracePt t="7217" x="5600700" y="1676400"/>
          <p14:tracePt t="7234" x="5581650" y="1784350"/>
          <p14:tracePt t="7251" x="5575300" y="1968500"/>
          <p14:tracePt t="7267" x="5575300" y="2089150"/>
          <p14:tracePt t="7284" x="5588000" y="2178050"/>
          <p14:tracePt t="7301" x="5613400" y="2235200"/>
          <p14:tracePt t="7317" x="5619750" y="2260600"/>
          <p14:tracePt t="7334" x="5632450" y="2279650"/>
          <p14:tracePt t="7351" x="5645150" y="2286000"/>
          <p14:tracePt t="7367" x="5645150" y="2298700"/>
          <p14:tracePt t="7384" x="5651500" y="2311400"/>
          <p14:tracePt t="7401" x="5670550" y="2330450"/>
          <p14:tracePt t="7417" x="5689600" y="2362200"/>
          <p14:tracePt t="7434" x="5708650" y="2387600"/>
          <p14:tracePt t="7451" x="5727700" y="2444750"/>
          <p14:tracePt t="7467" x="5753100" y="2501900"/>
          <p14:tracePt t="7484" x="5778500" y="2571750"/>
          <p14:tracePt t="7501" x="5803900" y="2679700"/>
          <p14:tracePt t="7517" x="5822950" y="2781300"/>
          <p14:tracePt t="7534" x="5854700" y="2889250"/>
          <p14:tracePt t="7551" x="5892800" y="2990850"/>
          <p14:tracePt t="7567" x="5924550" y="3079750"/>
          <p14:tracePt t="7584" x="5956300" y="3162300"/>
          <p14:tracePt t="7601" x="5975350" y="3219450"/>
          <p14:tracePt t="7617" x="5988050" y="3263900"/>
          <p14:tracePt t="7634" x="5988050" y="3295650"/>
          <p14:tracePt t="7651" x="6000750" y="3340100"/>
          <p14:tracePt t="7667" x="6026150" y="3390900"/>
          <p14:tracePt t="7684" x="6038850" y="3441700"/>
          <p14:tracePt t="7701" x="6057900" y="3492500"/>
          <p14:tracePt t="7717" x="6064250" y="3530600"/>
          <p14:tracePt t="7734" x="6064250" y="3556000"/>
          <p14:tracePt t="7751" x="6076950" y="3575050"/>
          <p14:tracePt t="7767" x="6089650" y="3606800"/>
          <p14:tracePt t="7784" x="6108700" y="3632200"/>
          <p14:tracePt t="7801" x="6134100" y="3657600"/>
          <p14:tracePt t="7817" x="6197600" y="3689350"/>
          <p14:tracePt t="7834" x="6311900" y="3740150"/>
          <p14:tracePt t="7851" x="6534150" y="3797300"/>
          <p14:tracePt t="7867" x="6648450" y="3822700"/>
          <p14:tracePt t="7884" x="6699250" y="3835400"/>
          <p14:tracePt t="7923" x="6680200" y="3835400"/>
          <p14:tracePt t="7934" x="6629400" y="3835400"/>
          <p14:tracePt t="7951" x="6413500" y="3797300"/>
          <p14:tracePt t="7967" x="5911850" y="3714750"/>
          <p14:tracePt t="7984" x="5149850" y="3600450"/>
          <p14:tracePt t="8001" x="4273550" y="3429000"/>
          <p14:tracePt t="8017" x="3365500" y="3200400"/>
          <p14:tracePt t="8034" x="2571750" y="2908300"/>
          <p14:tracePt t="8051" x="1657350" y="2400300"/>
          <p14:tracePt t="8067" x="1263650" y="2089150"/>
          <p14:tracePt t="8084" x="1079500" y="1930400"/>
          <p14:tracePt t="8101" x="996950" y="1828800"/>
          <p14:tracePt t="8117" x="965200" y="1739900"/>
          <p14:tracePt t="8134" x="933450" y="1619250"/>
          <p14:tracePt t="8151" x="889000" y="1466850"/>
          <p14:tracePt t="8167" x="825500" y="1320800"/>
          <p14:tracePt t="8184" x="749300" y="1187450"/>
          <p14:tracePt t="8201" x="660400" y="1079500"/>
          <p14:tracePt t="8217" x="571500" y="977900"/>
          <p14:tracePt t="8234" x="463550" y="895350"/>
          <p14:tracePt t="8251" x="285750" y="774700"/>
          <p14:tracePt t="8267" x="190500" y="692150"/>
          <p14:tracePt t="8284" x="127000" y="622300"/>
          <p14:tracePt t="8301" x="95250" y="558800"/>
          <p14:tracePt t="8317" x="82550" y="508000"/>
          <p14:tracePt t="8334" x="82550" y="469900"/>
          <p14:tracePt t="8351" x="82550" y="431800"/>
          <p14:tracePt t="8367" x="82550" y="387350"/>
          <p14:tracePt t="8384" x="82550" y="330200"/>
          <p14:tracePt t="8401" x="69850" y="260350"/>
          <p14:tracePt t="8947" x="285750" y="304800"/>
          <p14:tracePt t="8955" x="355600" y="355600"/>
          <p14:tracePt t="8967" x="450850" y="406400"/>
          <p14:tracePt t="8984" x="647700" y="552450"/>
          <p14:tracePt t="9000" x="787400" y="679450"/>
          <p14:tracePt t="9017" x="914400" y="819150"/>
          <p14:tracePt t="9018" x="977900" y="908050"/>
          <p14:tracePt t="9034" x="1035050" y="971550"/>
          <p14:tracePt t="9051" x="1181100" y="1130300"/>
          <p14:tracePt t="9067" x="1282700" y="1206500"/>
          <p14:tracePt t="9084" x="1422400" y="1282700"/>
          <p14:tracePt t="9100" x="1625600" y="1390650"/>
          <p14:tracePt t="9117" x="1797050" y="1492250"/>
          <p14:tracePt t="9134" x="1924050" y="1587500"/>
          <p14:tracePt t="9151" x="2025650" y="1676400"/>
          <p14:tracePt t="9167" x="2133600" y="1778000"/>
          <p14:tracePt t="9184" x="2298700" y="1879600"/>
          <p14:tracePt t="9200" x="2546350" y="1949450"/>
          <p14:tracePt t="9217" x="2813050" y="1968500"/>
          <p14:tracePt t="9234" x="3003550" y="1962150"/>
          <p14:tracePt t="9250" x="3149600" y="1905000"/>
          <p14:tracePt t="9267" x="3187700" y="1860550"/>
          <p14:tracePt t="9284" x="3206750" y="1809750"/>
          <p14:tracePt t="9300" x="3213100" y="1758950"/>
          <p14:tracePt t="9317" x="3238500" y="1695450"/>
          <p14:tracePt t="9334" x="3282950" y="1625600"/>
          <p14:tracePt t="9350" x="3333750" y="1568450"/>
          <p14:tracePt t="9367" x="3378200" y="1524000"/>
          <p14:tracePt t="9384" x="3409950" y="1485900"/>
          <p14:tracePt t="9400" x="3435350" y="1454150"/>
          <p14:tracePt t="9417" x="3454400" y="1441450"/>
          <p14:tracePt t="9434" x="3460750" y="1435100"/>
          <p14:tracePt t="9483" x="3448050" y="1428750"/>
          <p14:tracePt t="9491" x="3429000" y="1428750"/>
          <p14:tracePt t="9500" x="3403600" y="1416050"/>
          <p14:tracePt t="9517" x="3308350" y="1371600"/>
          <p14:tracePt t="9534" x="3225800" y="1301750"/>
          <p14:tracePt t="9550" x="3143250" y="1206500"/>
          <p14:tracePt t="9567" x="3073400" y="1104900"/>
          <p14:tracePt t="9584" x="3009900" y="1016000"/>
          <p14:tracePt t="9600" x="2965450" y="914400"/>
          <p14:tracePt t="9617" x="2940050" y="819150"/>
          <p14:tracePt t="9634" x="2921000" y="730250"/>
          <p14:tracePt t="9650" x="2895600" y="635000"/>
          <p14:tracePt t="9667" x="2882900" y="590550"/>
          <p14:tracePt t="9684" x="2889250" y="558800"/>
          <p14:tracePt t="9700" x="2908300" y="520700"/>
          <p14:tracePt t="9717" x="2946400" y="482600"/>
          <p14:tracePt t="9734" x="2978150" y="457200"/>
          <p14:tracePt t="9750" x="2997200" y="438150"/>
          <p14:tracePt t="9767" x="3003550" y="438150"/>
          <p14:tracePt t="9784" x="2990850" y="438150"/>
          <p14:tracePt t="9800" x="2946400" y="438150"/>
          <p14:tracePt t="9817" x="2844800" y="469900"/>
          <p14:tracePt t="9834" x="2743200" y="508000"/>
          <p14:tracePt t="9851" x="2692400" y="520700"/>
          <p14:tracePt t="9851" x="2686050" y="527050"/>
          <p14:tracePt t="9883" x="2692400" y="527050"/>
          <p14:tracePt t="9891" x="2711450" y="520700"/>
          <p14:tracePt t="9900" x="2749550" y="495300"/>
          <p14:tracePt t="9917" x="2870200" y="444500"/>
          <p14:tracePt t="9934" x="2990850" y="387350"/>
          <p14:tracePt t="9950" x="3079750" y="349250"/>
          <p14:tracePt t="9967" x="3130550" y="330200"/>
          <p14:tracePt t="9984" x="3143250" y="330200"/>
          <p14:tracePt t="10017" x="3130550" y="330200"/>
          <p14:tracePt t="10034" x="3079750" y="355600"/>
          <p14:tracePt t="10050" x="2952750" y="412750"/>
          <p14:tracePt t="10067" x="2876550" y="438150"/>
          <p14:tracePt t="10084" x="2825750" y="457200"/>
          <p14:tracePt t="10100" x="2800350" y="463550"/>
          <p14:tracePt t="10117" x="2794000" y="463550"/>
          <p14:tracePt t="10134" x="2800350" y="463550"/>
          <p14:tracePt t="10152" x="2806700" y="463550"/>
          <p14:tracePt t="10167" x="2825750" y="463550"/>
          <p14:tracePt t="10184" x="2838450" y="463550"/>
          <p14:tracePt t="10200" x="2844800" y="463550"/>
          <p14:tracePt t="10217" x="2832100" y="463550"/>
          <p14:tracePt t="10234" x="2762250" y="482600"/>
          <p14:tracePt t="10250" x="2641600" y="520700"/>
          <p14:tracePt t="10267" x="2489200" y="552450"/>
          <p14:tracePt t="10284" x="2476500" y="558800"/>
          <p14:tracePt t="10300" x="2495550" y="558800"/>
          <p14:tracePt t="10317" x="2540000" y="552450"/>
          <p14:tracePt t="10334" x="2603500" y="533400"/>
          <p14:tracePt t="10350" x="2647950" y="520700"/>
          <p14:tracePt t="10367" x="2654300" y="514350"/>
          <p14:tracePt t="10451" x="2641600" y="514350"/>
          <p14:tracePt t="10459" x="2622550" y="514350"/>
          <p14:tracePt t="10467" x="2597150" y="514350"/>
          <p14:tracePt t="10484" x="2508250" y="552450"/>
          <p14:tracePt t="10500" x="2444750" y="577850"/>
          <p14:tracePt t="10517" x="2406650" y="590550"/>
          <p14:tracePt t="10550" x="2406650" y="571500"/>
          <p14:tracePt t="10567" x="2432050" y="514350"/>
          <p14:tracePt t="10584" x="2495550" y="438150"/>
          <p14:tracePt t="10600" x="2571750" y="368300"/>
          <p14:tracePt t="10617" x="2616200" y="336550"/>
          <p14:tracePt t="10634" x="2622550" y="330200"/>
          <p14:tracePt t="10650" x="2597150" y="330200"/>
          <p14:tracePt t="10667" x="2425700" y="393700"/>
          <p14:tracePt t="10684" x="2228850" y="463550"/>
          <p14:tracePt t="10700" x="2051050" y="488950"/>
          <p14:tracePt t="10717" x="1917700" y="495300"/>
          <p14:tracePt t="10734" x="1784350" y="495300"/>
          <p14:tracePt t="10750" x="1638300" y="495300"/>
          <p14:tracePt t="10767" x="1473200" y="495300"/>
          <p14:tracePt t="10784" x="1301750" y="495300"/>
          <p14:tracePt t="10800" x="1136650" y="495300"/>
          <p14:tracePt t="10817" x="1003300" y="495300"/>
          <p14:tracePt t="10833" x="895350" y="476250"/>
          <p14:tracePt t="10850" x="806450" y="444500"/>
          <p14:tracePt t="10867" x="685800" y="400050"/>
          <p14:tracePt t="10883" x="647700" y="381000"/>
          <p14:tracePt t="10900" x="628650" y="368300"/>
          <p14:tracePt t="10917" x="603250" y="361950"/>
          <p14:tracePt t="10934" x="571500" y="355600"/>
          <p14:tracePt t="10950" x="508000" y="349250"/>
          <p14:tracePt t="10967" x="419100" y="349250"/>
          <p14:tracePt t="10984" x="323850" y="349250"/>
          <p14:tracePt t="11000" x="247650" y="349250"/>
          <p14:tracePt t="11017" x="203200" y="342900"/>
          <p14:tracePt t="11033" x="184150" y="336550"/>
          <p14:tracePt t="11050" x="177800" y="336550"/>
          <p14:tracePt t="11068" x="177800" y="330200"/>
          <p14:tracePt t="11083" x="171450" y="323850"/>
          <p14:tracePt t="11117" x="158750" y="317500"/>
          <p14:tracePt t="11133" x="146050" y="304800"/>
          <p14:tracePt t="11150" x="139700" y="298450"/>
          <p14:tracePt t="11167" x="127000" y="285750"/>
          <p14:tracePt t="11183" x="114300" y="273050"/>
        </p14:tracePtLst>
      </p14:laserTraceLst>
    </p:ext>
  </p:extLs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33FA2-AC9D-4F21-A8DD-09328E62CCE1}"/>
              </a:ext>
            </a:extLst>
          </p:cNvPr>
          <p:cNvSpPr>
            <a:spLocks noGrp="1"/>
          </p:cNvSpPr>
          <p:nvPr>
            <p:ph type="ctrTitle"/>
          </p:nvPr>
        </p:nvSpPr>
        <p:spPr>
          <a:xfrm>
            <a:off x="1456531" y="46301"/>
            <a:ext cx="10735469" cy="709855"/>
          </a:xfrm>
        </p:spPr>
        <p:txBody>
          <a:bodyPr>
            <a:normAutofit/>
          </a:bodyPr>
          <a:lstStyle/>
          <a:p>
            <a:r>
              <a:rPr lang="en-US" sz="3600" cap="small" dirty="0">
                <a:latin typeface="Arial Unicode MS" panose="020B0604020202020204" pitchFamily="34" charset="-128"/>
                <a:ea typeface="Arial Unicode MS" panose="020B0604020202020204" pitchFamily="34" charset="-128"/>
                <a:cs typeface="Arial Unicode MS" panose="020B0604020202020204" pitchFamily="34" charset="-128"/>
              </a:rPr>
              <a:t>Conclusion</a:t>
            </a:r>
            <a:endParaRPr lang="bg-BG" sz="3600" dirty="0">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456531" cy="151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456530" y="6531953"/>
            <a:ext cx="10735469" cy="276999"/>
          </a:xfrm>
          <a:prstGeom prst="rect">
            <a:avLst/>
          </a:prstGeom>
        </p:spPr>
        <p:txBody>
          <a:bodyPr wrap="square">
            <a:spAutoFit/>
          </a:bodyPr>
          <a:lstStyle/>
          <a:p>
            <a:pPr algn="ctr"/>
            <a:r>
              <a:rPr lang="en-US" sz="1200" dirty="0">
                <a:solidFill>
                  <a:prstClr val="black"/>
                </a:solidFill>
              </a:rPr>
              <a:t>COMSOL Model of a Three-Gate </a:t>
            </a:r>
            <a:r>
              <a:rPr lang="en-US" sz="1200" dirty="0" err="1">
                <a:solidFill>
                  <a:prstClr val="black"/>
                </a:solidFill>
              </a:rPr>
              <a:t>Junctionless</a:t>
            </a:r>
            <a:r>
              <a:rPr lang="en-US" sz="1200" dirty="0">
                <a:solidFill>
                  <a:prstClr val="black"/>
                </a:solidFill>
              </a:rPr>
              <a:t> Transistor</a:t>
            </a:r>
            <a:endParaRPr lang="bg-BG" sz="1200" dirty="0">
              <a:solidFill>
                <a:prstClr val="black"/>
              </a:solidFill>
            </a:endParaRPr>
          </a:p>
        </p:txBody>
      </p:sp>
      <p:sp>
        <p:nvSpPr>
          <p:cNvPr id="5" name="Rectangle 4"/>
          <p:cNvSpPr/>
          <p:nvPr/>
        </p:nvSpPr>
        <p:spPr>
          <a:xfrm>
            <a:off x="1456531" y="803611"/>
            <a:ext cx="10488542" cy="5016758"/>
          </a:xfrm>
          <a:prstGeom prst="rect">
            <a:avLst/>
          </a:prstGeom>
        </p:spPr>
        <p:txBody>
          <a:bodyPr wrap="square">
            <a:spAutoFit/>
          </a:bodyPr>
          <a:lstStyle/>
          <a:p>
            <a:pPr marL="342900" indent="-342900" algn="just">
              <a:buFont typeface="Arial" panose="020B0604020202020204" pitchFamily="34" charset="0"/>
              <a:buChar char="•"/>
            </a:pPr>
            <a:r>
              <a:rPr lang="en-US" sz="24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The developed 3D model, based on </a:t>
            </a:r>
            <a:r>
              <a:rPr lang="en-US" sz="2400" dirty="0" err="1">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Gummel</a:t>
            </a:r>
            <a:r>
              <a:rPr lang="en-US" sz="24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 approach and using non-equilibrium Green's functions with Neumann boundary conditions, well describes the experimental measurements of silicon nanowire, which is the core of the </a:t>
            </a:r>
            <a:r>
              <a:rPr lang="en-US" sz="2400" dirty="0" err="1">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junctionless</a:t>
            </a:r>
            <a:r>
              <a:rPr lang="en-US" sz="24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 transistor. </a:t>
            </a:r>
          </a:p>
          <a:p>
            <a:pPr marL="342900" indent="-342900" algn="just">
              <a:buFont typeface="Arial" panose="020B0604020202020204" pitchFamily="34" charset="0"/>
              <a:buChar char="•"/>
            </a:pPr>
            <a:r>
              <a:rPr lang="en-US" sz="24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The simulation of gate materials with different work functions (other than the materials of the reference experiment) showed good prediction for Al and Si, and not so good prediction for Pt; that is, we have better prediction for materials with lower work function (Al, Si) and poorer prediction for materials with higher work function (Pt). The model well predicts the charge distribution depending on the gate length.</a:t>
            </a:r>
          </a:p>
          <a:p>
            <a:pPr marL="342900" indent="-342900" algn="just">
              <a:buFont typeface="Arial" panose="020B0604020202020204" pitchFamily="34" charset="0"/>
              <a:buChar char="•"/>
            </a:pPr>
            <a:r>
              <a:rPr lang="en-US" sz="24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We confirmed that the </a:t>
            </a:r>
            <a:r>
              <a:rPr lang="en-US" sz="2400" dirty="0" err="1">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inhomogenities</a:t>
            </a:r>
            <a:r>
              <a:rPr lang="en-US" sz="24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rPr>
              <a:t> increase with the increase of channel length. </a:t>
            </a:r>
          </a:p>
          <a:p>
            <a:pPr algn="ctr"/>
            <a:endParaRPr lang="en-US" sz="16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lgn="ctr">
              <a:buFont typeface="Arial" panose="020B0604020202020204" pitchFamily="34" charset="0"/>
              <a:buChar char="•"/>
            </a:pPr>
            <a:endParaRPr lang="en-US" sz="16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76647647"/>
      </p:ext>
    </p:extLst>
  </p:cSld>
  <p:clrMapOvr>
    <a:masterClrMapping/>
  </p:clrMapOvr>
  <mc:AlternateContent xmlns:mc="http://schemas.openxmlformats.org/markup-compatibility/2006" xmlns:p14="http://schemas.microsoft.com/office/powerpoint/2010/main">
    <mc:Choice Requires="p14">
      <p:transition spd="slow" p14:dur="2000" advTm="11694"/>
    </mc:Choice>
    <mc:Fallback xmlns="">
      <p:transition spd="slow" advTm="11694"/>
    </mc:Fallback>
  </mc:AlternateContent>
  <p:extLst>
    <p:ext uri="{3A86A75C-4F4B-4683-9AE1-C65F6400EC91}">
      <p14:laserTraceLst xmlns:p14="http://schemas.microsoft.com/office/powerpoint/2010/main">
        <p14:tracePtLst>
          <p14:tracePt t="2003" x="3981450" y="3492500"/>
          <p14:tracePt t="2100" x="3975100" y="3492500"/>
          <p14:tracePt t="2118" x="3968750" y="3492500"/>
          <p14:tracePt t="2135" x="3956050" y="3492500"/>
          <p14:tracePt t="2151" x="3930650" y="3492500"/>
          <p14:tracePt t="2168" x="3898900" y="3492500"/>
          <p14:tracePt t="2185" x="3848100" y="3492500"/>
          <p14:tracePt t="2201" x="3759200" y="3479800"/>
          <p14:tracePt t="2218" x="3625850" y="3441700"/>
          <p14:tracePt t="2235" x="3270250" y="3314700"/>
          <p14:tracePt t="2251" x="2946400" y="3181350"/>
          <p14:tracePt t="2268" x="2603500" y="3016250"/>
          <p14:tracePt t="2285" x="2298700" y="2844800"/>
          <p14:tracePt t="2301" x="2095500" y="2679700"/>
          <p14:tracePt t="2318" x="2000250" y="2571750"/>
          <p14:tracePt t="2335" x="1936750" y="2482850"/>
          <p14:tracePt t="2351" x="1898650" y="2406650"/>
          <p14:tracePt t="2368" x="1879600" y="2343150"/>
          <p14:tracePt t="2385" x="1860550" y="2292350"/>
          <p14:tracePt t="2401" x="1847850" y="2254250"/>
          <p14:tracePt t="2418" x="1841500" y="2222500"/>
          <p14:tracePt t="2435" x="1835150" y="2197100"/>
          <p14:tracePt t="2451" x="1835150" y="2190750"/>
          <p14:tracePt t="2468" x="1835150" y="2178050"/>
          <p14:tracePt t="2485" x="1828800" y="2171700"/>
          <p14:tracePt t="2501" x="1822450" y="2165350"/>
          <p14:tracePt t="2518" x="1822450" y="2159000"/>
          <p14:tracePt t="2535" x="1816100" y="2152650"/>
          <p14:tracePt t="2551" x="1816100" y="2146300"/>
          <p14:tracePt t="3651" x="1822450" y="2146300"/>
          <p14:tracePt t="3667" x="1828800" y="2146300"/>
          <p14:tracePt t="3675" x="1841500" y="2146300"/>
          <p14:tracePt t="3684" x="1866900" y="2139950"/>
          <p14:tracePt t="3701" x="1930400" y="2139950"/>
          <p14:tracePt t="3718" x="2012950" y="2139950"/>
          <p14:tracePt t="3734" x="2070100" y="2139950"/>
          <p14:tracePt t="3751" x="2120900" y="2139950"/>
          <p14:tracePt t="3768" x="2165350" y="2139950"/>
          <p14:tracePt t="3784" x="2197100" y="2139950"/>
          <p14:tracePt t="3801" x="2228850" y="2139950"/>
          <p14:tracePt t="3802" x="2247900" y="2139950"/>
          <p14:tracePt t="3818" x="2266950" y="2139950"/>
          <p14:tracePt t="3834" x="2336800" y="2139950"/>
          <p14:tracePt t="3852" x="2387600" y="2139950"/>
          <p14:tracePt t="3868" x="2432050" y="2139950"/>
          <p14:tracePt t="3884" x="2482850" y="2139950"/>
          <p14:tracePt t="3901" x="2520950" y="2139950"/>
          <p14:tracePt t="3918" x="2552700" y="2139950"/>
          <p14:tracePt t="3934" x="2565400" y="2139950"/>
          <p14:tracePt t="4435" x="2571750" y="2139950"/>
          <p14:tracePt t="4451" x="2578100" y="2139950"/>
          <p14:tracePt t="4459" x="2584450" y="2139950"/>
          <p14:tracePt t="4475" x="2584450" y="2133600"/>
          <p14:tracePt t="4484" x="2590800" y="2133600"/>
          <p14:tracePt t="4501" x="2597150" y="2133600"/>
          <p14:tracePt t="4518" x="2616200" y="2133600"/>
          <p14:tracePt t="4534" x="2622550" y="2133600"/>
          <p14:tracePt t="4603" x="2616200" y="2133600"/>
          <p14:tracePt t="4611" x="2603500" y="2139950"/>
          <p14:tracePt t="4619" x="2584450" y="2146300"/>
          <p14:tracePt t="4634" x="2565400" y="2159000"/>
          <p14:tracePt t="4651" x="2501900" y="2178050"/>
          <p14:tracePt t="4668" x="2476500" y="2184400"/>
          <p14:tracePt t="4684" x="2457450" y="2190750"/>
          <p14:tracePt t="4701" x="2444750" y="2190750"/>
          <p14:tracePt t="4718" x="2432050" y="2190750"/>
          <p14:tracePt t="4734" x="2425700" y="2190750"/>
          <p14:tracePt t="4751" x="2419350" y="2190750"/>
          <p14:tracePt t="4768" x="2406650" y="2190750"/>
          <p14:tracePt t="4784" x="2400300" y="2190750"/>
          <p14:tracePt t="4875" x="2406650" y="2184400"/>
          <p14:tracePt t="4883" x="2413000" y="2178050"/>
          <p14:tracePt t="4891" x="2425700" y="2165350"/>
          <p14:tracePt t="4901" x="2438400" y="2159000"/>
          <p14:tracePt t="4918" x="2489200" y="2133600"/>
          <p14:tracePt t="4934" x="2546350" y="2114550"/>
          <p14:tracePt t="4951" x="2609850" y="2082800"/>
          <p14:tracePt t="4968" x="2686050" y="2057400"/>
          <p14:tracePt t="4984" x="2730500" y="2044700"/>
          <p14:tracePt t="5001" x="2755900" y="2038350"/>
          <p14:tracePt t="5067" x="2762250" y="2038350"/>
          <p14:tracePt t="5075" x="2768600" y="2038350"/>
          <p14:tracePt t="5084" x="2768600" y="2032000"/>
          <p14:tracePt t="5101" x="2781300" y="2032000"/>
          <p14:tracePt t="5118" x="2819400" y="2012950"/>
          <p14:tracePt t="5134" x="2870200" y="1993900"/>
          <p14:tracePt t="5151" x="2921000" y="1974850"/>
          <p14:tracePt t="5168" x="2971800" y="1955800"/>
          <p14:tracePt t="5184" x="2997200" y="1943100"/>
          <p14:tracePt t="5201" x="3009900" y="1943100"/>
          <p14:tracePt t="5218" x="3016250" y="1943100"/>
          <p14:tracePt t="5243" x="3009900" y="1943100"/>
          <p14:tracePt t="5251" x="2990850" y="1943100"/>
          <p14:tracePt t="5268" x="2921000" y="1987550"/>
          <p14:tracePt t="5284" x="2825750" y="2057400"/>
          <p14:tracePt t="5301" x="2730500" y="2120900"/>
          <p14:tracePt t="5318" x="2654300" y="2165350"/>
          <p14:tracePt t="5334" x="2597150" y="2197100"/>
          <p14:tracePt t="5351" x="2559050" y="2216150"/>
          <p14:tracePt t="5368" x="2546350" y="2222500"/>
          <p14:tracePt t="5419" x="2559050" y="2222500"/>
          <p14:tracePt t="5427" x="2571750" y="2222500"/>
          <p14:tracePt t="5435" x="2597150" y="2222500"/>
          <p14:tracePt t="5451" x="2698750" y="2222500"/>
          <p14:tracePt t="5468" x="2825750" y="2216150"/>
          <p14:tracePt t="5484" x="2952750" y="2203450"/>
          <p14:tracePt t="5501" x="3073400" y="2190750"/>
          <p14:tracePt t="5518" x="3162300" y="2190750"/>
          <p14:tracePt t="5534" x="3213100" y="2184400"/>
          <p14:tracePt t="5551" x="3263900" y="2178050"/>
          <p14:tracePt t="5568" x="3308350" y="2165350"/>
          <p14:tracePt t="5584" x="3327400" y="2159000"/>
          <p14:tracePt t="5601" x="3340100" y="2159000"/>
          <p14:tracePt t="5659" x="3340100" y="2152650"/>
          <p14:tracePt t="5667" x="3346450" y="2152650"/>
          <p14:tracePt t="5747" x="3352800" y="2152650"/>
          <p14:tracePt t="5763" x="3359150" y="2152650"/>
          <p14:tracePt t="5771" x="3359150" y="2146300"/>
          <p14:tracePt t="5779" x="3365500" y="2146300"/>
          <p14:tracePt t="5795" x="3371850" y="2146300"/>
          <p14:tracePt t="5803" x="3371850" y="2139950"/>
          <p14:tracePt t="5818" x="3378200" y="2139950"/>
          <p14:tracePt t="5835" x="3384550" y="2139950"/>
          <p14:tracePt t="6275" x="3378200" y="2139950"/>
          <p14:tracePt t="6291" x="3365500" y="2139950"/>
          <p14:tracePt t="6299" x="3346450" y="2139950"/>
          <p14:tracePt t="6307" x="3302000" y="2146300"/>
          <p14:tracePt t="6317" x="3257550" y="2165350"/>
          <p14:tracePt t="6334" x="3124200" y="2216150"/>
          <p14:tracePt t="6351" x="2971800" y="2266950"/>
          <p14:tracePt t="6367" x="2794000" y="2324100"/>
          <p14:tracePt t="6384" x="2641600" y="2374900"/>
          <p14:tracePt t="6401" x="2520950" y="2406650"/>
          <p14:tracePt t="6417" x="2400300" y="2413000"/>
          <p14:tracePt t="6434" x="2279650" y="2413000"/>
          <p14:tracePt t="6451" x="2095500" y="2413000"/>
          <p14:tracePt t="6467" x="2000250" y="2413000"/>
          <p14:tracePt t="6484" x="1955800" y="2413000"/>
          <p14:tracePt t="6501" x="1936750" y="2413000"/>
          <p14:tracePt t="6517" x="1936750" y="2406650"/>
          <p14:tracePt t="6534" x="1936750" y="2330450"/>
          <p14:tracePt t="6551" x="1962150" y="2197100"/>
          <p14:tracePt t="6567" x="1968500" y="2063750"/>
          <p14:tracePt t="6584" x="1968500" y="1905000"/>
          <p14:tracePt t="6601" x="1981200" y="1720850"/>
          <p14:tracePt t="6617" x="2012950" y="1524000"/>
          <p14:tracePt t="6634" x="2063750" y="1352550"/>
          <p14:tracePt t="6651" x="2152650" y="1143000"/>
          <p14:tracePt t="6667" x="2247900" y="1041400"/>
          <p14:tracePt t="6684" x="2387600" y="965200"/>
          <p14:tracePt t="6701" x="2552700" y="933450"/>
          <p14:tracePt t="6717" x="2736850" y="927100"/>
          <p14:tracePt t="6734" x="2952750" y="965200"/>
          <p14:tracePt t="6751" x="3213100" y="1079500"/>
          <p14:tracePt t="6768" x="3505200" y="1270000"/>
          <p14:tracePt t="6784" x="3822700" y="1517650"/>
          <p14:tracePt t="6801" x="4178300" y="1803400"/>
          <p14:tracePt t="6817" x="4552950" y="2108200"/>
          <p14:tracePt t="6834" x="4870450" y="2362200"/>
          <p14:tracePt t="6851" x="5213350" y="2635250"/>
          <p14:tracePt t="6867" x="5327650" y="2736850"/>
          <p14:tracePt t="6884" x="5384800" y="2813050"/>
          <p14:tracePt t="6901" x="5403850" y="2857500"/>
          <p14:tracePt t="6917" x="5410200" y="2870200"/>
          <p14:tracePt t="6934" x="5391150" y="2895600"/>
          <p14:tracePt t="6951" x="5321300" y="2901950"/>
          <p14:tracePt t="6967" x="5213350" y="2901950"/>
          <p14:tracePt t="6984" x="5035550" y="2851150"/>
          <p14:tracePt t="7001" x="4781550" y="2749550"/>
          <p14:tracePt t="7017" x="4565650" y="2667000"/>
          <p14:tracePt t="7034" x="4425950" y="2597150"/>
          <p14:tracePt t="7051" x="4337050" y="2470150"/>
          <p14:tracePt t="7067" x="4368800" y="2343150"/>
          <p14:tracePt t="7084" x="4489450" y="2159000"/>
          <p14:tracePt t="7101" x="4762500" y="1936750"/>
          <p14:tracePt t="7117" x="5143500" y="1739900"/>
          <p14:tracePt t="7134" x="5448300" y="1612900"/>
          <p14:tracePt t="7151" x="5581650" y="1574800"/>
          <p14:tracePt t="7167" x="5619750" y="1568450"/>
          <p14:tracePt t="7184" x="5626100" y="1574800"/>
          <p14:tracePt t="7201" x="5619750" y="1606550"/>
          <p14:tracePt t="7217" x="5600700" y="1676400"/>
          <p14:tracePt t="7234" x="5581650" y="1784350"/>
          <p14:tracePt t="7251" x="5575300" y="1968500"/>
          <p14:tracePt t="7267" x="5575300" y="2089150"/>
          <p14:tracePt t="7284" x="5588000" y="2178050"/>
          <p14:tracePt t="7301" x="5613400" y="2235200"/>
          <p14:tracePt t="7317" x="5619750" y="2260600"/>
          <p14:tracePt t="7334" x="5632450" y="2279650"/>
          <p14:tracePt t="7351" x="5645150" y="2286000"/>
          <p14:tracePt t="7367" x="5645150" y="2298700"/>
          <p14:tracePt t="7384" x="5651500" y="2311400"/>
          <p14:tracePt t="7401" x="5670550" y="2330450"/>
          <p14:tracePt t="7417" x="5689600" y="2362200"/>
          <p14:tracePt t="7434" x="5708650" y="2387600"/>
          <p14:tracePt t="7451" x="5727700" y="2444750"/>
          <p14:tracePt t="7467" x="5753100" y="2501900"/>
          <p14:tracePt t="7484" x="5778500" y="2571750"/>
          <p14:tracePt t="7501" x="5803900" y="2679700"/>
          <p14:tracePt t="7517" x="5822950" y="2781300"/>
          <p14:tracePt t="7534" x="5854700" y="2889250"/>
          <p14:tracePt t="7551" x="5892800" y="2990850"/>
          <p14:tracePt t="7567" x="5924550" y="3079750"/>
          <p14:tracePt t="7584" x="5956300" y="3162300"/>
          <p14:tracePt t="7601" x="5975350" y="3219450"/>
          <p14:tracePt t="7617" x="5988050" y="3263900"/>
          <p14:tracePt t="7634" x="5988050" y="3295650"/>
          <p14:tracePt t="7651" x="6000750" y="3340100"/>
          <p14:tracePt t="7667" x="6026150" y="3390900"/>
          <p14:tracePt t="7684" x="6038850" y="3441700"/>
          <p14:tracePt t="7701" x="6057900" y="3492500"/>
          <p14:tracePt t="7717" x="6064250" y="3530600"/>
          <p14:tracePt t="7734" x="6064250" y="3556000"/>
          <p14:tracePt t="7751" x="6076950" y="3575050"/>
          <p14:tracePt t="7767" x="6089650" y="3606800"/>
          <p14:tracePt t="7784" x="6108700" y="3632200"/>
          <p14:tracePt t="7801" x="6134100" y="3657600"/>
          <p14:tracePt t="7817" x="6197600" y="3689350"/>
          <p14:tracePt t="7834" x="6311900" y="3740150"/>
          <p14:tracePt t="7851" x="6534150" y="3797300"/>
          <p14:tracePt t="7867" x="6648450" y="3822700"/>
          <p14:tracePt t="7884" x="6699250" y="3835400"/>
          <p14:tracePt t="7923" x="6680200" y="3835400"/>
          <p14:tracePt t="7934" x="6629400" y="3835400"/>
          <p14:tracePt t="7951" x="6413500" y="3797300"/>
          <p14:tracePt t="7967" x="5911850" y="3714750"/>
          <p14:tracePt t="7984" x="5149850" y="3600450"/>
          <p14:tracePt t="8001" x="4273550" y="3429000"/>
          <p14:tracePt t="8017" x="3365500" y="3200400"/>
          <p14:tracePt t="8034" x="2571750" y="2908300"/>
          <p14:tracePt t="8051" x="1657350" y="2400300"/>
          <p14:tracePt t="8067" x="1263650" y="2089150"/>
          <p14:tracePt t="8084" x="1079500" y="1930400"/>
          <p14:tracePt t="8101" x="996950" y="1828800"/>
          <p14:tracePt t="8117" x="965200" y="1739900"/>
          <p14:tracePt t="8134" x="933450" y="1619250"/>
          <p14:tracePt t="8151" x="889000" y="1466850"/>
          <p14:tracePt t="8167" x="825500" y="1320800"/>
          <p14:tracePt t="8184" x="749300" y="1187450"/>
          <p14:tracePt t="8201" x="660400" y="1079500"/>
          <p14:tracePt t="8217" x="571500" y="977900"/>
          <p14:tracePt t="8234" x="463550" y="895350"/>
          <p14:tracePt t="8251" x="285750" y="774700"/>
          <p14:tracePt t="8267" x="190500" y="692150"/>
          <p14:tracePt t="8284" x="127000" y="622300"/>
          <p14:tracePt t="8301" x="95250" y="558800"/>
          <p14:tracePt t="8317" x="82550" y="508000"/>
          <p14:tracePt t="8334" x="82550" y="469900"/>
          <p14:tracePt t="8351" x="82550" y="431800"/>
          <p14:tracePt t="8367" x="82550" y="387350"/>
          <p14:tracePt t="8384" x="82550" y="330200"/>
          <p14:tracePt t="8401" x="69850" y="260350"/>
          <p14:tracePt t="8947" x="285750" y="304800"/>
          <p14:tracePt t="8955" x="355600" y="355600"/>
          <p14:tracePt t="8967" x="450850" y="406400"/>
          <p14:tracePt t="8984" x="647700" y="552450"/>
          <p14:tracePt t="9000" x="787400" y="679450"/>
          <p14:tracePt t="9017" x="914400" y="819150"/>
          <p14:tracePt t="9018" x="977900" y="908050"/>
          <p14:tracePt t="9034" x="1035050" y="971550"/>
          <p14:tracePt t="9051" x="1181100" y="1130300"/>
          <p14:tracePt t="9067" x="1282700" y="1206500"/>
          <p14:tracePt t="9084" x="1422400" y="1282700"/>
          <p14:tracePt t="9100" x="1625600" y="1390650"/>
          <p14:tracePt t="9117" x="1797050" y="1492250"/>
          <p14:tracePt t="9134" x="1924050" y="1587500"/>
          <p14:tracePt t="9151" x="2025650" y="1676400"/>
          <p14:tracePt t="9167" x="2133600" y="1778000"/>
          <p14:tracePt t="9184" x="2298700" y="1879600"/>
          <p14:tracePt t="9200" x="2546350" y="1949450"/>
          <p14:tracePt t="9217" x="2813050" y="1968500"/>
          <p14:tracePt t="9234" x="3003550" y="1962150"/>
          <p14:tracePt t="9250" x="3149600" y="1905000"/>
          <p14:tracePt t="9267" x="3187700" y="1860550"/>
          <p14:tracePt t="9284" x="3206750" y="1809750"/>
          <p14:tracePt t="9300" x="3213100" y="1758950"/>
          <p14:tracePt t="9317" x="3238500" y="1695450"/>
          <p14:tracePt t="9334" x="3282950" y="1625600"/>
          <p14:tracePt t="9350" x="3333750" y="1568450"/>
          <p14:tracePt t="9367" x="3378200" y="1524000"/>
          <p14:tracePt t="9384" x="3409950" y="1485900"/>
          <p14:tracePt t="9400" x="3435350" y="1454150"/>
          <p14:tracePt t="9417" x="3454400" y="1441450"/>
          <p14:tracePt t="9434" x="3460750" y="1435100"/>
          <p14:tracePt t="9483" x="3448050" y="1428750"/>
          <p14:tracePt t="9491" x="3429000" y="1428750"/>
          <p14:tracePt t="9500" x="3403600" y="1416050"/>
          <p14:tracePt t="9517" x="3308350" y="1371600"/>
          <p14:tracePt t="9534" x="3225800" y="1301750"/>
          <p14:tracePt t="9550" x="3143250" y="1206500"/>
          <p14:tracePt t="9567" x="3073400" y="1104900"/>
          <p14:tracePt t="9584" x="3009900" y="1016000"/>
          <p14:tracePt t="9600" x="2965450" y="914400"/>
          <p14:tracePt t="9617" x="2940050" y="819150"/>
          <p14:tracePt t="9634" x="2921000" y="730250"/>
          <p14:tracePt t="9650" x="2895600" y="635000"/>
          <p14:tracePt t="9667" x="2882900" y="590550"/>
          <p14:tracePt t="9684" x="2889250" y="558800"/>
          <p14:tracePt t="9700" x="2908300" y="520700"/>
          <p14:tracePt t="9717" x="2946400" y="482600"/>
          <p14:tracePt t="9734" x="2978150" y="457200"/>
          <p14:tracePt t="9750" x="2997200" y="438150"/>
          <p14:tracePt t="9767" x="3003550" y="438150"/>
          <p14:tracePt t="9784" x="2990850" y="438150"/>
          <p14:tracePt t="9800" x="2946400" y="438150"/>
          <p14:tracePt t="9817" x="2844800" y="469900"/>
          <p14:tracePt t="9834" x="2743200" y="508000"/>
          <p14:tracePt t="9851" x="2692400" y="520700"/>
          <p14:tracePt t="9851" x="2686050" y="527050"/>
          <p14:tracePt t="9883" x="2692400" y="527050"/>
          <p14:tracePt t="9891" x="2711450" y="520700"/>
          <p14:tracePt t="9900" x="2749550" y="495300"/>
          <p14:tracePt t="9917" x="2870200" y="444500"/>
          <p14:tracePt t="9934" x="2990850" y="387350"/>
          <p14:tracePt t="9950" x="3079750" y="349250"/>
          <p14:tracePt t="9967" x="3130550" y="330200"/>
          <p14:tracePt t="9984" x="3143250" y="330200"/>
          <p14:tracePt t="10017" x="3130550" y="330200"/>
          <p14:tracePt t="10034" x="3079750" y="355600"/>
          <p14:tracePt t="10050" x="2952750" y="412750"/>
          <p14:tracePt t="10067" x="2876550" y="438150"/>
          <p14:tracePt t="10084" x="2825750" y="457200"/>
          <p14:tracePt t="10100" x="2800350" y="463550"/>
          <p14:tracePt t="10117" x="2794000" y="463550"/>
          <p14:tracePt t="10134" x="2800350" y="463550"/>
          <p14:tracePt t="10152" x="2806700" y="463550"/>
          <p14:tracePt t="10167" x="2825750" y="463550"/>
          <p14:tracePt t="10184" x="2838450" y="463550"/>
          <p14:tracePt t="10200" x="2844800" y="463550"/>
          <p14:tracePt t="10217" x="2832100" y="463550"/>
          <p14:tracePt t="10234" x="2762250" y="482600"/>
          <p14:tracePt t="10250" x="2641600" y="520700"/>
          <p14:tracePt t="10267" x="2489200" y="552450"/>
          <p14:tracePt t="10284" x="2476500" y="558800"/>
          <p14:tracePt t="10300" x="2495550" y="558800"/>
          <p14:tracePt t="10317" x="2540000" y="552450"/>
          <p14:tracePt t="10334" x="2603500" y="533400"/>
          <p14:tracePt t="10350" x="2647950" y="520700"/>
          <p14:tracePt t="10367" x="2654300" y="514350"/>
          <p14:tracePt t="10451" x="2641600" y="514350"/>
          <p14:tracePt t="10459" x="2622550" y="514350"/>
          <p14:tracePt t="10467" x="2597150" y="514350"/>
          <p14:tracePt t="10484" x="2508250" y="552450"/>
          <p14:tracePt t="10500" x="2444750" y="577850"/>
          <p14:tracePt t="10517" x="2406650" y="590550"/>
          <p14:tracePt t="10550" x="2406650" y="571500"/>
          <p14:tracePt t="10567" x="2432050" y="514350"/>
          <p14:tracePt t="10584" x="2495550" y="438150"/>
          <p14:tracePt t="10600" x="2571750" y="368300"/>
          <p14:tracePt t="10617" x="2616200" y="336550"/>
          <p14:tracePt t="10634" x="2622550" y="330200"/>
          <p14:tracePt t="10650" x="2597150" y="330200"/>
          <p14:tracePt t="10667" x="2425700" y="393700"/>
          <p14:tracePt t="10684" x="2228850" y="463550"/>
          <p14:tracePt t="10700" x="2051050" y="488950"/>
          <p14:tracePt t="10717" x="1917700" y="495300"/>
          <p14:tracePt t="10734" x="1784350" y="495300"/>
          <p14:tracePt t="10750" x="1638300" y="495300"/>
          <p14:tracePt t="10767" x="1473200" y="495300"/>
          <p14:tracePt t="10784" x="1301750" y="495300"/>
          <p14:tracePt t="10800" x="1136650" y="495300"/>
          <p14:tracePt t="10817" x="1003300" y="495300"/>
          <p14:tracePt t="10833" x="895350" y="476250"/>
          <p14:tracePt t="10850" x="806450" y="444500"/>
          <p14:tracePt t="10867" x="685800" y="400050"/>
          <p14:tracePt t="10883" x="647700" y="381000"/>
          <p14:tracePt t="10900" x="628650" y="368300"/>
          <p14:tracePt t="10917" x="603250" y="361950"/>
          <p14:tracePt t="10934" x="571500" y="355600"/>
          <p14:tracePt t="10950" x="508000" y="349250"/>
          <p14:tracePt t="10967" x="419100" y="349250"/>
          <p14:tracePt t="10984" x="323850" y="349250"/>
          <p14:tracePt t="11000" x="247650" y="349250"/>
          <p14:tracePt t="11017" x="203200" y="342900"/>
          <p14:tracePt t="11033" x="184150" y="336550"/>
          <p14:tracePt t="11050" x="177800" y="336550"/>
          <p14:tracePt t="11068" x="177800" y="330200"/>
          <p14:tracePt t="11083" x="171450" y="323850"/>
          <p14:tracePt t="11117" x="158750" y="317500"/>
          <p14:tracePt t="11133" x="146050" y="304800"/>
          <p14:tracePt t="11150" x="139700" y="298450"/>
          <p14:tracePt t="11167" x="127000" y="285750"/>
          <p14:tracePt t="11183" x="114300" y="273050"/>
        </p14:tracePtLst>
      </p14:laserTraceLst>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3.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4.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5.xml><?xml version="1.0" encoding="utf-8"?>
<a:theme xmlns:a="http://schemas.openxmlformats.org/drawingml/2006/main" name="4_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6.xml><?xml version="1.0" encoding="utf-8"?>
<a:theme xmlns:a="http://schemas.openxmlformats.org/drawingml/2006/main" name="5_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325</TotalTime>
  <Words>1167</Words>
  <Application>Microsoft Macintosh PowerPoint</Application>
  <PresentationFormat>Widescreen</PresentationFormat>
  <Paragraphs>71</Paragraphs>
  <Slides>10</Slides>
  <Notes>0</Notes>
  <HiddenSlides>0</HiddenSlides>
  <MMClips>0</MMClips>
  <ScaleCrop>false</ScaleCrop>
  <HeadingPairs>
    <vt:vector size="6" baseType="variant">
      <vt:variant>
        <vt:lpstr>Fonts Used</vt:lpstr>
      </vt:variant>
      <vt:variant>
        <vt:i4>4</vt:i4>
      </vt:variant>
      <vt:variant>
        <vt:lpstr>Theme</vt:lpstr>
      </vt:variant>
      <vt:variant>
        <vt:i4>6</vt:i4>
      </vt:variant>
      <vt:variant>
        <vt:lpstr>Slide Titles</vt:lpstr>
      </vt:variant>
      <vt:variant>
        <vt:i4>10</vt:i4>
      </vt:variant>
    </vt:vector>
  </HeadingPairs>
  <TitlesOfParts>
    <vt:vector size="20" baseType="lpstr">
      <vt:lpstr>Arial Unicode MS</vt:lpstr>
      <vt:lpstr>Arial</vt:lpstr>
      <vt:lpstr>Calibri</vt:lpstr>
      <vt:lpstr>Calibri Light</vt:lpstr>
      <vt:lpstr>Office Theme</vt:lpstr>
      <vt:lpstr>1_Office Theme</vt:lpstr>
      <vt:lpstr>2_Office Theme</vt:lpstr>
      <vt:lpstr>3_Office Theme</vt:lpstr>
      <vt:lpstr>4_Office Theme</vt:lpstr>
      <vt:lpstr>5_Office Theme</vt:lpstr>
      <vt:lpstr>COMSOL Model of  a Three-Gate Junctionless Transistor</vt:lpstr>
      <vt:lpstr>CONTEXT</vt:lpstr>
      <vt:lpstr>JLT 3D MODEL</vt:lpstr>
      <vt:lpstr>3D MODEL IN COMSOL</vt:lpstr>
      <vt:lpstr>RESULTS</vt:lpstr>
      <vt:lpstr>RESULTS</vt:lpstr>
      <vt:lpstr>RESULTS</vt:lpstr>
      <vt:lpstr>RESULTS</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Paper Title</dc:title>
  <dc:creator>Anonymus</dc:creator>
  <cp:lastModifiedBy>George Angelov</cp:lastModifiedBy>
  <cp:revision>62</cp:revision>
  <dcterms:created xsi:type="dcterms:W3CDTF">2021-08-25T13:20:54Z</dcterms:created>
  <dcterms:modified xsi:type="dcterms:W3CDTF">2021-09-11T20:43:42Z</dcterms:modified>
</cp:coreProperties>
</file>