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71516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920" y="60"/>
      </p:cViewPr>
      <p:guideLst>
        <p:guide orient="horz" pos="225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70427"/>
            <a:ext cx="5829300" cy="248984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756292"/>
            <a:ext cx="5143500" cy="172666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63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02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80761"/>
            <a:ext cx="1478756" cy="60607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80761"/>
            <a:ext cx="4350544" cy="60607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386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210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82958"/>
            <a:ext cx="5915025" cy="297490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786005"/>
            <a:ext cx="5915025" cy="156443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03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903806"/>
            <a:ext cx="2914650" cy="45376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903806"/>
            <a:ext cx="2914650" cy="45376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51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80763"/>
            <a:ext cx="5915025" cy="138232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753158"/>
            <a:ext cx="2901255" cy="8591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612353"/>
            <a:ext cx="2901255" cy="384237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753158"/>
            <a:ext cx="2915543" cy="8591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612353"/>
            <a:ext cx="2915543" cy="384237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19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29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18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76779"/>
            <a:ext cx="2211884" cy="166872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029712"/>
            <a:ext cx="3471863" cy="50823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145506"/>
            <a:ext cx="2211884" cy="397481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04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76779"/>
            <a:ext cx="2211884" cy="166872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029712"/>
            <a:ext cx="3471863" cy="508233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145506"/>
            <a:ext cx="2211884" cy="397481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62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80763"/>
            <a:ext cx="5915025" cy="1382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903806"/>
            <a:ext cx="5915025" cy="4537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628557"/>
            <a:ext cx="1543050" cy="3807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79F56-454D-4BD4-B000-4068B65B29D6}" type="datetimeFigureOut">
              <a:rPr lang="it-IT" smtClean="0"/>
              <a:t>15/11/2021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628557"/>
            <a:ext cx="2314575" cy="3807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628557"/>
            <a:ext cx="1543050" cy="3807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F8893-6C07-45C0-A6BE-DA9FC86074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37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ttangolo 124">
            <a:extLst>
              <a:ext uri="{FF2B5EF4-FFF2-40B4-BE49-F238E27FC236}">
                <a16:creationId xmlns:a16="http://schemas.microsoft.com/office/drawing/2014/main" id="{B4A643A3-357C-41ED-9D38-0D8CBB866CF9}"/>
              </a:ext>
            </a:extLst>
          </p:cNvPr>
          <p:cNvSpPr/>
          <p:nvPr/>
        </p:nvSpPr>
        <p:spPr>
          <a:xfrm>
            <a:off x="377706" y="5811351"/>
            <a:ext cx="6102582" cy="1141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9" dirty="0"/>
          </a:p>
        </p:txBody>
      </p:sp>
      <p:sp>
        <p:nvSpPr>
          <p:cNvPr id="110" name="Rettangolo 109">
            <a:extLst>
              <a:ext uri="{FF2B5EF4-FFF2-40B4-BE49-F238E27FC236}">
                <a16:creationId xmlns:a16="http://schemas.microsoft.com/office/drawing/2014/main" id="{B7C1EA0C-F2A2-4CF3-821A-1E049CAC6EAE}"/>
              </a:ext>
            </a:extLst>
          </p:cNvPr>
          <p:cNvSpPr/>
          <p:nvPr/>
        </p:nvSpPr>
        <p:spPr>
          <a:xfrm>
            <a:off x="377706" y="3130846"/>
            <a:ext cx="6102582" cy="10022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9" dirty="0"/>
          </a:p>
        </p:txBody>
      </p:sp>
      <p:sp>
        <p:nvSpPr>
          <p:cNvPr id="103" name="Rettangolo 102">
            <a:extLst>
              <a:ext uri="{FF2B5EF4-FFF2-40B4-BE49-F238E27FC236}">
                <a16:creationId xmlns:a16="http://schemas.microsoft.com/office/drawing/2014/main" id="{B97004DC-3C65-4242-A89F-27D837E26FE3}"/>
              </a:ext>
            </a:extLst>
          </p:cNvPr>
          <p:cNvSpPr/>
          <p:nvPr/>
        </p:nvSpPr>
        <p:spPr>
          <a:xfrm>
            <a:off x="377709" y="287772"/>
            <a:ext cx="6102582" cy="1141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99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E2D0165-DC60-412D-B40F-42549369877D}"/>
              </a:ext>
            </a:extLst>
          </p:cNvPr>
          <p:cNvSpPr txBox="1"/>
          <p:nvPr/>
        </p:nvSpPr>
        <p:spPr>
          <a:xfrm>
            <a:off x="3032289" y="422778"/>
            <a:ext cx="851515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b="1" dirty="0"/>
              <a:t>118 </a:t>
            </a:r>
            <a:r>
              <a:rPr lang="it-IT" sz="1013" b="1" dirty="0" err="1"/>
              <a:t>patients</a:t>
            </a:r>
            <a:endParaRPr lang="it-IT" sz="1013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9D3D83-EEDF-4061-A21C-5CC8F1453470}"/>
              </a:ext>
            </a:extLst>
          </p:cNvPr>
          <p:cNvSpPr txBox="1"/>
          <p:nvPr/>
        </p:nvSpPr>
        <p:spPr>
          <a:xfrm>
            <a:off x="2195997" y="1203258"/>
            <a:ext cx="445957" cy="2482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013" b="1" dirty="0"/>
              <a:t>n. 46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8CC2E74-0085-4620-8791-0D247B0D3E22}"/>
              </a:ext>
            </a:extLst>
          </p:cNvPr>
          <p:cNvSpPr txBox="1"/>
          <p:nvPr/>
        </p:nvSpPr>
        <p:spPr>
          <a:xfrm>
            <a:off x="4266119" y="1203257"/>
            <a:ext cx="449162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b="1" dirty="0"/>
              <a:t>n. 72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306F447-05FE-47F1-A588-FD1F540B9114}"/>
              </a:ext>
            </a:extLst>
          </p:cNvPr>
          <p:cNvSpPr txBox="1"/>
          <p:nvPr/>
        </p:nvSpPr>
        <p:spPr>
          <a:xfrm>
            <a:off x="1805666" y="875071"/>
            <a:ext cx="1226618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dirty="0" err="1"/>
              <a:t>Prescribed</a:t>
            </a:r>
            <a:r>
              <a:rPr lang="it-IT" sz="1013" dirty="0"/>
              <a:t> with </a:t>
            </a:r>
            <a:r>
              <a:rPr lang="it-IT" sz="1013" dirty="0" err="1"/>
              <a:t>BPs</a:t>
            </a:r>
            <a:endParaRPr lang="it-IT" sz="1013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6D3ED1-75D6-47E0-9205-F25605F21999}"/>
              </a:ext>
            </a:extLst>
          </p:cNvPr>
          <p:cNvSpPr txBox="1"/>
          <p:nvPr/>
        </p:nvSpPr>
        <p:spPr>
          <a:xfrm>
            <a:off x="3875785" y="875069"/>
            <a:ext cx="1452642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dirty="0"/>
              <a:t>Not </a:t>
            </a:r>
            <a:r>
              <a:rPr lang="it-IT" sz="1013" dirty="0" err="1"/>
              <a:t>prescribed</a:t>
            </a:r>
            <a:r>
              <a:rPr lang="it-IT" sz="1013" dirty="0"/>
              <a:t> with </a:t>
            </a:r>
            <a:r>
              <a:rPr lang="it-IT" sz="1013" dirty="0" err="1"/>
              <a:t>BPs</a:t>
            </a:r>
            <a:endParaRPr lang="it-IT" sz="1013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F9A0B7A-0385-422C-A0EA-A359E740DBE2}"/>
              </a:ext>
            </a:extLst>
          </p:cNvPr>
          <p:cNvSpPr txBox="1"/>
          <p:nvPr/>
        </p:nvSpPr>
        <p:spPr>
          <a:xfrm>
            <a:off x="5646411" y="1559668"/>
            <a:ext cx="833883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dirty="0"/>
              <a:t>After 1° </a:t>
            </a:r>
            <a:r>
              <a:rPr lang="it-IT" sz="1013" dirty="0" err="1"/>
              <a:t>visit</a:t>
            </a:r>
            <a:endParaRPr lang="it-IT" sz="1013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6197AE8-1B82-4E60-8CFA-E94DB33D0D2B}"/>
              </a:ext>
            </a:extLst>
          </p:cNvPr>
          <p:cNvSpPr txBox="1"/>
          <p:nvPr/>
        </p:nvSpPr>
        <p:spPr>
          <a:xfrm>
            <a:off x="2198481" y="3560760"/>
            <a:ext cx="449162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b="1" dirty="0"/>
              <a:t>n. 37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E4F5B77-2DD1-434E-A740-93AB528D9BEB}"/>
              </a:ext>
            </a:extLst>
          </p:cNvPr>
          <p:cNvSpPr txBox="1"/>
          <p:nvPr/>
        </p:nvSpPr>
        <p:spPr>
          <a:xfrm>
            <a:off x="624574" y="1572922"/>
            <a:ext cx="1348446" cy="4040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it-IT" sz="1013" b="1" dirty="0"/>
              <a:t>n. 4</a:t>
            </a:r>
          </a:p>
          <a:p>
            <a:pPr algn="r"/>
            <a:r>
              <a:rPr lang="it-IT" sz="1013" dirty="0" err="1"/>
              <a:t>Never</a:t>
            </a:r>
            <a:r>
              <a:rPr lang="it-IT" sz="1013" dirty="0"/>
              <a:t> </a:t>
            </a:r>
            <a:r>
              <a:rPr lang="it-IT" sz="1013" dirty="0" err="1"/>
              <a:t>started</a:t>
            </a:r>
            <a:r>
              <a:rPr lang="it-IT" sz="1013" dirty="0"/>
              <a:t> therapy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1100A7C5-355C-4357-8E02-D5D182CFD39C}"/>
              </a:ext>
            </a:extLst>
          </p:cNvPr>
          <p:cNvSpPr txBox="1"/>
          <p:nvPr/>
        </p:nvSpPr>
        <p:spPr>
          <a:xfrm>
            <a:off x="406565" y="2014412"/>
            <a:ext cx="1566454" cy="55996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13" b="1" dirty="0"/>
              <a:t>n. 2</a:t>
            </a:r>
          </a:p>
          <a:p>
            <a:pPr algn="r"/>
            <a:r>
              <a:rPr lang="en-US" sz="1013" dirty="0"/>
              <a:t>Autonomously suspended</a:t>
            </a:r>
          </a:p>
          <a:p>
            <a:pPr algn="r"/>
            <a:r>
              <a:rPr lang="en-US" sz="1013" dirty="0"/>
              <a:t>therapy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EAA1F62C-3BAE-453D-B385-D859B20C5FF7}"/>
              </a:ext>
            </a:extLst>
          </p:cNvPr>
          <p:cNvSpPr txBox="1"/>
          <p:nvPr/>
        </p:nvSpPr>
        <p:spPr>
          <a:xfrm>
            <a:off x="675869" y="2578678"/>
            <a:ext cx="1297150" cy="55996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13" b="1" dirty="0"/>
              <a:t>n. 3</a:t>
            </a:r>
          </a:p>
          <a:p>
            <a:pPr algn="r"/>
            <a:r>
              <a:rPr lang="en-US" sz="1013" dirty="0"/>
              <a:t>Had to stop due to</a:t>
            </a:r>
          </a:p>
          <a:p>
            <a:pPr algn="r"/>
            <a:r>
              <a:rPr lang="en-US" sz="1013" dirty="0"/>
              <a:t>dental/renal concern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30C5A779-3BB7-4D18-A272-BC551A6102E0}"/>
              </a:ext>
            </a:extLst>
          </p:cNvPr>
          <p:cNvCxnSpPr>
            <a:stCxn id="4" idx="2"/>
            <a:endCxn id="5" idx="3"/>
          </p:cNvCxnSpPr>
          <p:nvPr/>
        </p:nvCxnSpPr>
        <p:spPr>
          <a:xfrm flipH="1">
            <a:off x="2641954" y="670988"/>
            <a:ext cx="816093" cy="6563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07D7059F-4A16-4A3C-8F63-DCF347F8ED18}"/>
              </a:ext>
            </a:extLst>
          </p:cNvPr>
          <p:cNvCxnSpPr>
            <a:stCxn id="4" idx="2"/>
            <a:endCxn id="6" idx="1"/>
          </p:cNvCxnSpPr>
          <p:nvPr/>
        </p:nvCxnSpPr>
        <p:spPr>
          <a:xfrm>
            <a:off x="3458047" y="670986"/>
            <a:ext cx="808075" cy="6563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F85C307E-3E10-44EC-A715-63AC1B4DB1A9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2418975" y="1451467"/>
            <a:ext cx="1" cy="20871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89AF90DB-056E-4855-88C9-11D78AC1DD58}"/>
              </a:ext>
            </a:extLst>
          </p:cNvPr>
          <p:cNvCxnSpPr>
            <a:stCxn id="42" idx="3"/>
          </p:cNvCxnSpPr>
          <p:nvPr/>
        </p:nvCxnSpPr>
        <p:spPr>
          <a:xfrm flipV="1">
            <a:off x="1973020" y="1774965"/>
            <a:ext cx="445956" cy="1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BDC12E6-F1C5-4846-9AB9-F5D6195931F7}"/>
              </a:ext>
            </a:extLst>
          </p:cNvPr>
          <p:cNvCxnSpPr>
            <a:stCxn id="44" idx="3"/>
          </p:cNvCxnSpPr>
          <p:nvPr/>
        </p:nvCxnSpPr>
        <p:spPr>
          <a:xfrm>
            <a:off x="1973019" y="2294393"/>
            <a:ext cx="445956" cy="5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BDE420D5-76A2-41BC-BE13-A0A5A159C8E2}"/>
              </a:ext>
            </a:extLst>
          </p:cNvPr>
          <p:cNvCxnSpPr>
            <a:cxnSpLocks/>
          </p:cNvCxnSpPr>
          <p:nvPr/>
        </p:nvCxnSpPr>
        <p:spPr>
          <a:xfrm flipV="1">
            <a:off x="1973022" y="2818533"/>
            <a:ext cx="445955" cy="1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1B071E63-154E-4FEC-B6DB-E5F2D6394A7C}"/>
              </a:ext>
            </a:extLst>
          </p:cNvPr>
          <p:cNvSpPr txBox="1"/>
          <p:nvPr/>
        </p:nvSpPr>
        <p:spPr>
          <a:xfrm>
            <a:off x="4258634" y="3557022"/>
            <a:ext cx="449162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b="1" dirty="0"/>
              <a:t>n. 61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63D17D94-E21D-44BA-A8F2-FC80A4FA6F26}"/>
              </a:ext>
            </a:extLst>
          </p:cNvPr>
          <p:cNvSpPr txBox="1"/>
          <p:nvPr/>
        </p:nvSpPr>
        <p:spPr>
          <a:xfrm>
            <a:off x="3225698" y="3553251"/>
            <a:ext cx="449162" cy="2482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013" b="1" dirty="0"/>
              <a:t>n. 11</a:t>
            </a:r>
          </a:p>
        </p:txBody>
      </p: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E0032B6B-A752-453D-A698-63254F709C8B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4489102" y="1451464"/>
            <a:ext cx="1598" cy="20625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626D257C-E60F-4ED3-B8D7-676D4114D5D0}"/>
              </a:ext>
            </a:extLst>
          </p:cNvPr>
          <p:cNvSpPr txBox="1"/>
          <p:nvPr/>
        </p:nvSpPr>
        <p:spPr>
          <a:xfrm>
            <a:off x="406565" y="4453696"/>
            <a:ext cx="1566454" cy="55996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13" b="1" dirty="0"/>
              <a:t>n. 6</a:t>
            </a:r>
          </a:p>
          <a:p>
            <a:pPr algn="r"/>
            <a:r>
              <a:rPr lang="en-US" sz="1013" dirty="0"/>
              <a:t>Autonomously suspended</a:t>
            </a:r>
          </a:p>
          <a:p>
            <a:pPr algn="r"/>
            <a:r>
              <a:rPr lang="en-US" sz="1013" dirty="0"/>
              <a:t>therapy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24769059-7D1E-40FA-BFC0-D430659777DD}"/>
              </a:ext>
            </a:extLst>
          </p:cNvPr>
          <p:cNvSpPr txBox="1"/>
          <p:nvPr/>
        </p:nvSpPr>
        <p:spPr>
          <a:xfrm>
            <a:off x="675869" y="5051063"/>
            <a:ext cx="1297150" cy="55996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US" sz="1013" b="1" dirty="0"/>
              <a:t>n. 11</a:t>
            </a:r>
          </a:p>
          <a:p>
            <a:pPr algn="r"/>
            <a:r>
              <a:rPr lang="en-US" sz="1013" dirty="0"/>
              <a:t>Had to stop due to</a:t>
            </a:r>
          </a:p>
          <a:p>
            <a:pPr algn="r"/>
            <a:r>
              <a:rPr lang="en-US" sz="1013" dirty="0"/>
              <a:t>dental/renal concern</a:t>
            </a:r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8A5103ED-2722-43E0-B589-A062C41BD2D3}"/>
              </a:ext>
            </a:extLst>
          </p:cNvPr>
          <p:cNvCxnSpPr>
            <a:stCxn id="79" idx="3"/>
          </p:cNvCxnSpPr>
          <p:nvPr/>
        </p:nvCxnSpPr>
        <p:spPr>
          <a:xfrm>
            <a:off x="1973022" y="4733674"/>
            <a:ext cx="445955" cy="6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4C38AA80-972A-49AF-949F-F3CDF1D26315}"/>
              </a:ext>
            </a:extLst>
          </p:cNvPr>
          <p:cNvCxnSpPr>
            <a:stCxn id="80" idx="3"/>
          </p:cNvCxnSpPr>
          <p:nvPr/>
        </p:nvCxnSpPr>
        <p:spPr>
          <a:xfrm>
            <a:off x="1973022" y="5331044"/>
            <a:ext cx="445955" cy="5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936E6F7A-7A71-409A-B380-F639429FC767}"/>
              </a:ext>
            </a:extLst>
          </p:cNvPr>
          <p:cNvSpPr txBox="1"/>
          <p:nvPr/>
        </p:nvSpPr>
        <p:spPr>
          <a:xfrm>
            <a:off x="3067553" y="3673115"/>
            <a:ext cx="772969" cy="4040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dirty="0" err="1"/>
              <a:t>Prescribed</a:t>
            </a:r>
            <a:r>
              <a:rPr lang="it-IT" sz="1013" dirty="0"/>
              <a:t> </a:t>
            </a:r>
          </a:p>
          <a:p>
            <a:pPr algn="ctr"/>
            <a:r>
              <a:rPr lang="it-IT" sz="1013" dirty="0"/>
              <a:t>with </a:t>
            </a:r>
            <a:r>
              <a:rPr lang="it-IT" sz="1013" dirty="0" err="1"/>
              <a:t>BPs</a:t>
            </a:r>
            <a:endParaRPr lang="it-IT" sz="1013" dirty="0"/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9E0D520E-4526-4FD2-A72C-FAB295DBD7B5}"/>
              </a:ext>
            </a:extLst>
          </p:cNvPr>
          <p:cNvSpPr txBox="1"/>
          <p:nvPr/>
        </p:nvSpPr>
        <p:spPr>
          <a:xfrm>
            <a:off x="4002425" y="3686291"/>
            <a:ext cx="998991" cy="4040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dirty="0"/>
              <a:t>Not </a:t>
            </a:r>
            <a:r>
              <a:rPr lang="it-IT" sz="1013" dirty="0" err="1"/>
              <a:t>prescribed</a:t>
            </a:r>
            <a:r>
              <a:rPr lang="it-IT" sz="1013" dirty="0"/>
              <a:t> </a:t>
            </a:r>
          </a:p>
          <a:p>
            <a:pPr algn="ctr"/>
            <a:r>
              <a:rPr lang="it-IT" sz="1013" dirty="0"/>
              <a:t>with </a:t>
            </a:r>
            <a:r>
              <a:rPr lang="it-IT" sz="1013" dirty="0" err="1"/>
              <a:t>BPs</a:t>
            </a:r>
            <a:endParaRPr lang="it-IT" sz="1013" dirty="0"/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22CD0765-8F2A-48ED-88E4-57CD94F32B46}"/>
              </a:ext>
            </a:extLst>
          </p:cNvPr>
          <p:cNvSpPr txBox="1"/>
          <p:nvPr/>
        </p:nvSpPr>
        <p:spPr>
          <a:xfrm>
            <a:off x="3935210" y="4809905"/>
            <a:ext cx="1348446" cy="4040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13" b="1" dirty="0"/>
              <a:t>n. 4</a:t>
            </a:r>
          </a:p>
          <a:p>
            <a:r>
              <a:rPr lang="en-US" sz="1013" dirty="0"/>
              <a:t>Never started therapy</a:t>
            </a:r>
          </a:p>
        </p:txBody>
      </p: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2213B472-916F-4178-B08C-7378E8DA5A1B}"/>
              </a:ext>
            </a:extLst>
          </p:cNvPr>
          <p:cNvCxnSpPr>
            <a:cxnSpLocks/>
          </p:cNvCxnSpPr>
          <p:nvPr/>
        </p:nvCxnSpPr>
        <p:spPr>
          <a:xfrm flipH="1" flipV="1">
            <a:off x="3451889" y="5011948"/>
            <a:ext cx="445955" cy="1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5786D9D6-5552-4D75-818E-0BE02E063CB2}"/>
              </a:ext>
            </a:extLst>
          </p:cNvPr>
          <p:cNvSpPr txBox="1"/>
          <p:nvPr/>
        </p:nvSpPr>
        <p:spPr>
          <a:xfrm>
            <a:off x="2116358" y="6227774"/>
            <a:ext cx="630301" cy="4040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b="1" dirty="0"/>
              <a:t>n. 20</a:t>
            </a:r>
          </a:p>
          <a:p>
            <a:pPr algn="ctr"/>
            <a:r>
              <a:rPr lang="it-IT" sz="1013" dirty="0" err="1"/>
              <a:t>Ongoing</a:t>
            </a:r>
            <a:endParaRPr lang="it-IT" sz="1013" dirty="0"/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968665D2-6074-46AC-9C91-E69F4FFEEDCC}"/>
              </a:ext>
            </a:extLst>
          </p:cNvPr>
          <p:cNvSpPr txBox="1"/>
          <p:nvPr/>
        </p:nvSpPr>
        <p:spPr>
          <a:xfrm>
            <a:off x="3138892" y="6227774"/>
            <a:ext cx="630301" cy="4040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b="1" dirty="0"/>
              <a:t>n. 7</a:t>
            </a:r>
          </a:p>
          <a:p>
            <a:pPr algn="ctr"/>
            <a:r>
              <a:rPr lang="it-IT" sz="1013" dirty="0" err="1"/>
              <a:t>Ongoing</a:t>
            </a:r>
            <a:endParaRPr lang="it-IT" sz="1013" dirty="0"/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2A0504AB-9215-4942-B145-03F3E680FC53}"/>
              </a:ext>
            </a:extLst>
          </p:cNvPr>
          <p:cNvSpPr txBox="1"/>
          <p:nvPr/>
        </p:nvSpPr>
        <p:spPr>
          <a:xfrm>
            <a:off x="5795491" y="422778"/>
            <a:ext cx="684803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dirty="0"/>
              <a:t>At 1° </a:t>
            </a:r>
            <a:r>
              <a:rPr lang="it-IT" sz="1013" dirty="0" err="1"/>
              <a:t>visit</a:t>
            </a:r>
            <a:endParaRPr lang="it-IT" sz="1013" dirty="0"/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2FC02548-AF81-4B65-A6FA-B5FC6D3EC989}"/>
              </a:ext>
            </a:extLst>
          </p:cNvPr>
          <p:cNvSpPr txBox="1"/>
          <p:nvPr/>
        </p:nvSpPr>
        <p:spPr>
          <a:xfrm>
            <a:off x="5795488" y="3265853"/>
            <a:ext cx="684803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dirty="0"/>
              <a:t>At 2° </a:t>
            </a:r>
            <a:r>
              <a:rPr lang="it-IT" sz="1013" dirty="0" err="1"/>
              <a:t>visit</a:t>
            </a:r>
            <a:endParaRPr lang="it-IT" sz="1013" dirty="0"/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4030855A-F13A-45D2-A604-F9D065C35DB3}"/>
              </a:ext>
            </a:extLst>
          </p:cNvPr>
          <p:cNvSpPr txBox="1"/>
          <p:nvPr/>
        </p:nvSpPr>
        <p:spPr>
          <a:xfrm>
            <a:off x="2103829" y="3677728"/>
            <a:ext cx="630301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dirty="0" err="1"/>
              <a:t>Ongoing</a:t>
            </a:r>
            <a:endParaRPr lang="it-IT" sz="1013" dirty="0"/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EBDFB328-8782-4659-9C18-D4A1EA8B2D37}"/>
              </a:ext>
            </a:extLst>
          </p:cNvPr>
          <p:cNvSpPr txBox="1"/>
          <p:nvPr/>
        </p:nvSpPr>
        <p:spPr>
          <a:xfrm>
            <a:off x="5646411" y="4397710"/>
            <a:ext cx="833883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dirty="0"/>
              <a:t>After 2° </a:t>
            </a:r>
            <a:r>
              <a:rPr lang="it-IT" sz="1013" dirty="0" err="1"/>
              <a:t>visit</a:t>
            </a:r>
            <a:endParaRPr lang="it-IT" sz="1013" dirty="0"/>
          </a:p>
        </p:txBody>
      </p:sp>
      <p:cxnSp>
        <p:nvCxnSpPr>
          <p:cNvPr id="123" name="Connettore 2 122">
            <a:extLst>
              <a:ext uri="{FF2B5EF4-FFF2-40B4-BE49-F238E27FC236}">
                <a16:creationId xmlns:a16="http://schemas.microsoft.com/office/drawing/2014/main" id="{2DE78FAB-31E3-4C13-BBC8-E0FDCEB262AE}"/>
              </a:ext>
            </a:extLst>
          </p:cNvPr>
          <p:cNvCxnSpPr>
            <a:cxnSpLocks/>
            <a:endCxn id="100" idx="0"/>
          </p:cNvCxnSpPr>
          <p:nvPr/>
        </p:nvCxnSpPr>
        <p:spPr>
          <a:xfrm>
            <a:off x="2418974" y="4174419"/>
            <a:ext cx="12532" cy="20533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2 123">
            <a:extLst>
              <a:ext uri="{FF2B5EF4-FFF2-40B4-BE49-F238E27FC236}">
                <a16:creationId xmlns:a16="http://schemas.microsoft.com/office/drawing/2014/main" id="{E436994A-6EDA-48BC-A2ED-FAE259F907DE}"/>
              </a:ext>
            </a:extLst>
          </p:cNvPr>
          <p:cNvCxnSpPr>
            <a:cxnSpLocks/>
          </p:cNvCxnSpPr>
          <p:nvPr/>
        </p:nvCxnSpPr>
        <p:spPr>
          <a:xfrm>
            <a:off x="3451884" y="4174416"/>
            <a:ext cx="0" cy="2053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7E2DED43-837A-4231-892B-A97C10E8DFAB}"/>
              </a:ext>
            </a:extLst>
          </p:cNvPr>
          <p:cNvSpPr txBox="1"/>
          <p:nvPr/>
        </p:nvSpPr>
        <p:spPr>
          <a:xfrm>
            <a:off x="5579920" y="5864239"/>
            <a:ext cx="870751" cy="2482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it-IT" sz="1013" dirty="0"/>
              <a:t>At </a:t>
            </a:r>
            <a:r>
              <a:rPr lang="it-IT" sz="1013" dirty="0" err="1"/>
              <a:t>latest</a:t>
            </a:r>
            <a:r>
              <a:rPr lang="it-IT" sz="1013" dirty="0"/>
              <a:t> </a:t>
            </a:r>
            <a:r>
              <a:rPr lang="it-IT" sz="1013" dirty="0" err="1"/>
              <a:t>visit</a:t>
            </a:r>
            <a:endParaRPr lang="it-IT" sz="1013" dirty="0"/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6DA9616A-C00E-4BCB-BA7A-2154ACD9170A}"/>
              </a:ext>
            </a:extLst>
          </p:cNvPr>
          <p:cNvSpPr txBox="1"/>
          <p:nvPr/>
        </p:nvSpPr>
        <p:spPr>
          <a:xfrm>
            <a:off x="5697741" y="6227774"/>
            <a:ext cx="635109" cy="4040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it-IT" sz="1013" b="1" dirty="0"/>
              <a:t>n. 27</a:t>
            </a:r>
          </a:p>
          <a:p>
            <a:pPr algn="ctr"/>
            <a:r>
              <a:rPr lang="it-IT" sz="1013" b="1" dirty="0" err="1"/>
              <a:t>Ongoing</a:t>
            </a:r>
            <a:endParaRPr lang="it-IT" sz="1013" b="1" dirty="0"/>
          </a:p>
        </p:txBody>
      </p: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48685687-094D-4C91-BF1F-2626E0593666}"/>
              </a:ext>
            </a:extLst>
          </p:cNvPr>
          <p:cNvCxnSpPr>
            <a:cxnSpLocks/>
          </p:cNvCxnSpPr>
          <p:nvPr/>
        </p:nvCxnSpPr>
        <p:spPr>
          <a:xfrm flipV="1">
            <a:off x="3449365" y="3205677"/>
            <a:ext cx="1033855" cy="335518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C7795AD6-8DF4-45B1-95CC-BD42F542742E}"/>
              </a:ext>
            </a:extLst>
          </p:cNvPr>
          <p:cNvSpPr txBox="1"/>
          <p:nvPr/>
        </p:nvSpPr>
        <p:spPr>
          <a:xfrm>
            <a:off x="-8080" y="-11859"/>
            <a:ext cx="6858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/>
              <a:t>Supplementary Figure 1</a:t>
            </a:r>
            <a:r>
              <a:rPr lang="en-US" sz="1100" dirty="0"/>
              <a:t>. Flowchart of bisphosphonates treatment and adherence to medication during follow-up.</a:t>
            </a:r>
          </a:p>
        </p:txBody>
      </p:sp>
    </p:spTree>
    <p:extLst>
      <p:ext uri="{BB962C8B-B14F-4D97-AF65-F5344CB8AC3E}">
        <p14:creationId xmlns:p14="http://schemas.microsoft.com/office/powerpoint/2010/main" val="2878795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126</Words>
  <Application>Microsoft Office PowerPoint</Application>
  <PresentationFormat>Personalizzato</PresentationFormat>
  <Paragraphs>41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Letizia Chiara Pezzaioli</dc:creator>
  <cp:lastModifiedBy>letizia pezzaioli</cp:lastModifiedBy>
  <cp:revision>9</cp:revision>
  <dcterms:created xsi:type="dcterms:W3CDTF">2021-10-28T13:06:41Z</dcterms:created>
  <dcterms:modified xsi:type="dcterms:W3CDTF">2021-11-15T13:08:52Z</dcterms:modified>
</cp:coreProperties>
</file>