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6" userDrawn="1">
          <p15:clr>
            <a:srgbClr val="A4A3A4"/>
          </p15:clr>
        </p15:guide>
        <p15:guide id="2" orient="horz" pos="6159">
          <p15:clr>
            <a:srgbClr val="A4A3A4"/>
          </p15:clr>
        </p15:guide>
        <p15:guide id="3" pos="2160">
          <p15:clr>
            <a:srgbClr val="A4A3A4"/>
          </p15:clr>
        </p15:guide>
        <p15:guide id="4" pos="3203">
          <p15:clr>
            <a:srgbClr val="A4A3A4"/>
          </p15:clr>
        </p15:guide>
        <p15:guide id="5" pos="11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BDF4"/>
    <a:srgbClr val="00E7BF"/>
    <a:srgbClr val="00C6A3"/>
    <a:srgbClr val="00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01" autoAdjust="0"/>
    <p:restoredTop sz="97735"/>
  </p:normalViewPr>
  <p:slideViewPr>
    <p:cSldViewPr>
      <p:cViewPr>
        <p:scale>
          <a:sx n="140" d="100"/>
          <a:sy n="140" d="100"/>
        </p:scale>
        <p:origin x="2032" y="68"/>
      </p:cViewPr>
      <p:guideLst>
        <p:guide orient="horz" pos="2666"/>
        <p:guide orient="horz" pos="6159"/>
        <p:guide pos="2160"/>
        <p:guide pos="3203"/>
        <p:guide pos="11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FA577-8356-41AA-A8FA-72D3C51F6D3C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D8D96-410C-4C07-868E-4E55B7FBDD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510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7"/>
            <a:ext cx="5829300" cy="212336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84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44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386387" y="396706"/>
            <a:ext cx="1671638" cy="845220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1478" y="396706"/>
            <a:ext cx="4900613" cy="845220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577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30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52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1478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1903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66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950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64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387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12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96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48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401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2EF92-7CB3-4635-8715-687E6C4F8A1A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401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401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93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hyperlink" Target="https://mwfk.brandenburg.de/sixcms/media.php/9/MWFK_Open_Access_DIN_A4_BARRIERREFREI.pdf" TargetMode="External"/><Relationship Id="rId3" Type="http://schemas.openxmlformats.org/officeDocument/2006/relationships/hyperlink" Target="https://orcid.org/" TargetMode="Externa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hyperlink" Target="https://creativecommons.org/about/cclicenses/" TargetMode="Externa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/4.0/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open-access.network/startseite" TargetMode="External"/><Relationship Id="rId15" Type="http://schemas.openxmlformats.org/officeDocument/2006/relationships/image" Target="../media/image8.png"/><Relationship Id="rId10" Type="http://schemas.openxmlformats.org/officeDocument/2006/relationships/image" Target="../media/image4.png"/><Relationship Id="rId4" Type="http://schemas.openxmlformats.org/officeDocument/2006/relationships/hyperlink" Target="https://ror.org/" TargetMode="External"/><Relationship Id="rId9" Type="http://schemas.openxmlformats.org/officeDocument/2006/relationships/image" Target="../media/image3.pn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FE2507E8-8012-D544-9D76-F1B8576F0240}"/>
              </a:ext>
            </a:extLst>
          </p:cNvPr>
          <p:cNvSpPr txBox="1"/>
          <p:nvPr/>
        </p:nvSpPr>
        <p:spPr>
          <a:xfrm>
            <a:off x="1279987" y="1978805"/>
            <a:ext cx="5429502" cy="7171194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Make use of open publishing routes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Publish open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ccess whenever possible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Use advisory services if you have questions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 standards for open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ommunication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Choose licences that facilitate dissemination &amp; re-use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their publications (recommendation: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CC BY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54013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Use unique identifiers for authors &amp; institutions to clearly link publications &amp; increase visibility (recommendation: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ORCiD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ROR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Make use of your rights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If no suitable open access journal is available, ensure to deposit a publication in a repository as soon as possible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 German law, there is the so called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Zweitveröffentlichungsrecht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which allows self-archiving for publicly funded research after a certain period of time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smtClean="0">
                <a:latin typeface="Arial" panose="020B0604020202020204" pitchFamily="34" charset="0"/>
                <a:cs typeface="Arial" panose="020B0604020202020204" pitchFamily="34" charset="0"/>
              </a:rPr>
              <a:t>Self-archive</a:t>
            </a:r>
            <a:r>
              <a:rPr lang="en-GB" sz="14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articles that have already been published behind a paywall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Create awareness  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Lead by example, share experiences &amp; support others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Take advantage of offers for exchange, networking &amp; further training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Make an impact 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Take open access into account in evaluation &amp; appointment committees or panels when assessing research performance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Give preference to purely open access journals and do not pay fees for open access publications in journals that are hybrid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Get involved as an editor or reviewer for open access journals or even consider founding an open access journal, preferably for non-commercial/academic offerings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6A8A4E8-6E74-9246-960E-C9F9E98B3700}"/>
              </a:ext>
            </a:extLst>
          </p:cNvPr>
          <p:cNvSpPr txBox="1"/>
          <p:nvPr/>
        </p:nvSpPr>
        <p:spPr>
          <a:xfrm>
            <a:off x="176763" y="408945"/>
            <a:ext cx="4870853" cy="70788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Supporting Open Access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Practical 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 for Academics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37CC4C3D-6E29-1344-B2EA-C0343D5C1E68}"/>
              </a:ext>
            </a:extLst>
          </p:cNvPr>
          <p:cNvSpPr txBox="1"/>
          <p:nvPr/>
        </p:nvSpPr>
        <p:spPr>
          <a:xfrm>
            <a:off x="2529805" y="9129464"/>
            <a:ext cx="415143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de-DE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visit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open-</a:t>
            </a:r>
            <a:r>
              <a:rPr lang="de-DE" sz="900" dirty="0" err="1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access.network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9F2F1C8E-D8D7-CB46-9E7A-57270DB555AC}"/>
              </a:ext>
            </a:extLst>
          </p:cNvPr>
          <p:cNvSpPr txBox="1"/>
          <p:nvPr/>
        </p:nvSpPr>
        <p:spPr>
          <a:xfrm>
            <a:off x="1075596" y="9582778"/>
            <a:ext cx="5076063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This work is available under a </a:t>
            </a:r>
            <a:r>
              <a:rPr lang="de-DE" sz="900" dirty="0" smtClean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Creative </a:t>
            </a:r>
            <a:r>
              <a:rPr lang="de-DE" sz="900" dirty="0" err="1" smtClean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Commons</a:t>
            </a:r>
            <a:r>
              <a:rPr lang="de-DE" sz="900" dirty="0" smtClean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 Attribution 4.0 International </a:t>
            </a:r>
            <a:r>
              <a:rPr lang="de-DE" sz="900" dirty="0" err="1" smtClean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License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9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2" name="Picture 2" descr="Creative Commons Namensnennung 4.0 International Lizenz">
            <a:extLst>
              <a:ext uri="{FF2B5EF4-FFF2-40B4-BE49-F238E27FC236}">
                <a16:creationId xmlns:a16="http://schemas.microsoft.com/office/drawing/2014/main" id="{124C532F-13B2-6144-BF0F-96DB3235A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532" y="9597615"/>
            <a:ext cx="483704" cy="170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FE2507E8-8012-D544-9D76-F1B8576F0240}"/>
              </a:ext>
            </a:extLst>
          </p:cNvPr>
          <p:cNvSpPr txBox="1"/>
          <p:nvPr/>
        </p:nvSpPr>
        <p:spPr>
          <a:xfrm>
            <a:off x="163816" y="1208584"/>
            <a:ext cx="6361528" cy="430887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Academics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 actively shape the change towards open science communication through their own publishing behaviour. They can: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325168" y="6177216"/>
            <a:ext cx="720000" cy="720000"/>
            <a:chOff x="47798" y="8196257"/>
            <a:chExt cx="663054" cy="663054"/>
          </a:xfrm>
        </p:grpSpPr>
        <p:sp>
          <p:nvSpPr>
            <p:cNvPr id="65" name="Ellipse 64"/>
            <p:cNvSpPr/>
            <p:nvPr/>
          </p:nvSpPr>
          <p:spPr>
            <a:xfrm>
              <a:off x="47798" y="8196257"/>
              <a:ext cx="663054" cy="663054"/>
            </a:xfrm>
            <a:prstGeom prst="ellipse">
              <a:avLst/>
            </a:prstGeom>
            <a:ln>
              <a:solidFill>
                <a:srgbClr val="25BDF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27" name="Picture 3" descr="\\tib.tibub.de\DFS0\Home\BrinkenH\Documents\Bilder\PNG\PNG\shout.png"/>
            <p:cNvPicPr>
              <a:picLocks noChangeAspect="1" noChangeArrowheads="1"/>
            </p:cNvPicPr>
            <p:nvPr/>
          </p:nvPicPr>
          <p:blipFill>
            <a:blip r:embed="rId8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631" y="8265367"/>
              <a:ext cx="530443" cy="530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uppieren 9"/>
          <p:cNvGrpSpPr/>
          <p:nvPr/>
        </p:nvGrpSpPr>
        <p:grpSpPr>
          <a:xfrm>
            <a:off x="340157" y="3184358"/>
            <a:ext cx="720000" cy="720000"/>
            <a:chOff x="47798" y="4316177"/>
            <a:chExt cx="663054" cy="663054"/>
          </a:xfrm>
        </p:grpSpPr>
        <p:sp>
          <p:nvSpPr>
            <p:cNvPr id="60" name="Ellipse 59"/>
            <p:cNvSpPr/>
            <p:nvPr/>
          </p:nvSpPr>
          <p:spPr>
            <a:xfrm>
              <a:off x="47798" y="4316177"/>
              <a:ext cx="663054" cy="663054"/>
            </a:xfrm>
            <a:prstGeom prst="ellipse">
              <a:avLst/>
            </a:prstGeom>
            <a:ln>
              <a:solidFill>
                <a:srgbClr val="25BDF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29" name="Picture 5" descr="\\tib.tibub.de\DFS0\Home\BrinkenH\Documents\Bilder\PNG\PNG\open_licenses.png"/>
            <p:cNvPicPr>
              <a:picLocks noChangeAspect="1" noChangeArrowheads="1"/>
            </p:cNvPicPr>
            <p:nvPr/>
          </p:nvPicPr>
          <p:blipFill>
            <a:blip r:embed="rId9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500" y="4381356"/>
              <a:ext cx="530443" cy="530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uppieren 7"/>
          <p:cNvGrpSpPr/>
          <p:nvPr/>
        </p:nvGrpSpPr>
        <p:grpSpPr>
          <a:xfrm>
            <a:off x="325168" y="4881072"/>
            <a:ext cx="720000" cy="720000"/>
            <a:chOff x="47798" y="3296228"/>
            <a:chExt cx="663054" cy="663054"/>
          </a:xfrm>
        </p:grpSpPr>
        <p:sp>
          <p:nvSpPr>
            <p:cNvPr id="58" name="Ellipse 57"/>
            <p:cNvSpPr/>
            <p:nvPr/>
          </p:nvSpPr>
          <p:spPr>
            <a:xfrm>
              <a:off x="47798" y="3296228"/>
              <a:ext cx="663054" cy="663054"/>
            </a:xfrm>
            <a:prstGeom prst="ellipse">
              <a:avLst/>
            </a:prstGeom>
            <a:ln>
              <a:solidFill>
                <a:srgbClr val="25BDF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30" name="Picture 6" descr="\\tib.tibub.de\DFS0\Home\BrinkenH\Documents\Bilder\PNG\PNG\publish.png"/>
            <p:cNvPicPr>
              <a:picLocks noChangeAspect="1" noChangeArrowheads="1"/>
            </p:cNvPicPr>
            <p:nvPr/>
          </p:nvPicPr>
          <p:blipFill>
            <a:blip r:embed="rId10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970" y="3360404"/>
              <a:ext cx="530443" cy="530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uppieren 5"/>
          <p:cNvGrpSpPr/>
          <p:nvPr/>
        </p:nvGrpSpPr>
        <p:grpSpPr>
          <a:xfrm>
            <a:off x="325168" y="2000752"/>
            <a:ext cx="720000" cy="720000"/>
            <a:chOff x="38404" y="2431226"/>
            <a:chExt cx="663054" cy="663054"/>
          </a:xfrm>
        </p:grpSpPr>
        <p:sp>
          <p:nvSpPr>
            <p:cNvPr id="5" name="Ellipse 4"/>
            <p:cNvSpPr/>
            <p:nvPr/>
          </p:nvSpPr>
          <p:spPr>
            <a:xfrm>
              <a:off x="38404" y="2431226"/>
              <a:ext cx="663054" cy="663054"/>
            </a:xfrm>
            <a:prstGeom prst="ellipse">
              <a:avLst/>
            </a:prstGeom>
            <a:ln>
              <a:solidFill>
                <a:srgbClr val="25BDF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33" name="Picture 9" descr="\\tib.tibub.de\DFS0\Home\BrinkenH\Documents\Bilder\PNG\PNG\lock_open.png"/>
            <p:cNvPicPr>
              <a:picLocks noChangeAspect="1" noChangeArrowheads="1"/>
            </p:cNvPicPr>
            <p:nvPr/>
          </p:nvPicPr>
          <p:blipFill>
            <a:blip r:embed="rId11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513" y="2496826"/>
              <a:ext cx="530443" cy="530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uppieren 10"/>
          <p:cNvGrpSpPr/>
          <p:nvPr/>
        </p:nvGrpSpPr>
        <p:grpSpPr>
          <a:xfrm>
            <a:off x="325168" y="7833320"/>
            <a:ext cx="720000" cy="720000"/>
            <a:chOff x="38404" y="5282026"/>
            <a:chExt cx="663054" cy="663054"/>
          </a:xfrm>
        </p:grpSpPr>
        <p:sp>
          <p:nvSpPr>
            <p:cNvPr id="63" name="Ellipse 62"/>
            <p:cNvSpPr/>
            <p:nvPr/>
          </p:nvSpPr>
          <p:spPr>
            <a:xfrm>
              <a:off x="38404" y="5282026"/>
              <a:ext cx="663054" cy="663054"/>
            </a:xfrm>
            <a:prstGeom prst="ellipse">
              <a:avLst/>
            </a:prstGeom>
            <a:ln>
              <a:solidFill>
                <a:srgbClr val="25BDF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34" name="Picture 10" descr="\\tib.tibub.de\DFS0\Home\BrinkenH\Documents\Bilder\PNG\PNG\voice.png"/>
            <p:cNvPicPr>
              <a:picLocks noChangeAspect="1" noChangeArrowheads="1"/>
            </p:cNvPicPr>
            <p:nvPr/>
          </p:nvPicPr>
          <p:blipFill>
            <a:blip r:embed="rId12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88" y="5347459"/>
              <a:ext cx="530443" cy="530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0" name="Textfeld 69">
            <a:extLst>
              <a:ext uri="{FF2B5EF4-FFF2-40B4-BE49-F238E27FC236}">
                <a16:creationId xmlns:a16="http://schemas.microsoft.com/office/drawing/2014/main" id="{37CC4C3D-6E29-1344-B2EA-C0343D5C1E68}"/>
              </a:ext>
            </a:extLst>
          </p:cNvPr>
          <p:cNvSpPr txBox="1"/>
          <p:nvPr/>
        </p:nvSpPr>
        <p:spPr>
          <a:xfrm>
            <a:off x="2348881" y="9356121"/>
            <a:ext cx="4331540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The guidance is based on the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Open-Access-Strategie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des Landes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Brandenburgs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" name="Gruppieren 35"/>
          <p:cNvGrpSpPr/>
          <p:nvPr/>
        </p:nvGrpSpPr>
        <p:grpSpPr>
          <a:xfrm>
            <a:off x="4076906" y="56456"/>
            <a:ext cx="2632583" cy="629372"/>
            <a:chOff x="4072210" y="272480"/>
            <a:chExt cx="2632583" cy="629372"/>
          </a:xfrm>
        </p:grpSpPr>
        <p:pic>
          <p:nvPicPr>
            <p:cNvPr id="41" name="Picture 5" descr="https://upload.wikimedia.org/wikipedia/commons/thumb/5/5c/BMBF_Logo.svg/640px-BMBF_Logo.svg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2066" y="361852"/>
              <a:ext cx="872727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" name="Textfeld 31">
              <a:extLst>
                <a:ext uri="{FF2B5EF4-FFF2-40B4-BE49-F238E27FC236}">
                  <a16:creationId xmlns:a16="http://schemas.microsoft.com/office/drawing/2014/main" id="{BC2164EF-1871-394B-B7A2-70F37D31FD9D}"/>
                </a:ext>
              </a:extLst>
            </p:cNvPr>
            <p:cNvSpPr txBox="1"/>
            <p:nvPr/>
          </p:nvSpPr>
          <p:spPr>
            <a:xfrm>
              <a:off x="4999178" y="272480"/>
              <a:ext cx="719572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5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AS PART OF</a:t>
              </a:r>
              <a:endParaRPr lang="de-DE" sz="5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xtfeld 33">
              <a:extLst>
                <a:ext uri="{FF2B5EF4-FFF2-40B4-BE49-F238E27FC236}">
                  <a16:creationId xmlns:a16="http://schemas.microsoft.com/office/drawing/2014/main" id="{BC2164EF-1871-394B-B7A2-70F37D31FD9D}"/>
                </a:ext>
              </a:extLst>
            </p:cNvPr>
            <p:cNvSpPr txBox="1"/>
            <p:nvPr/>
          </p:nvSpPr>
          <p:spPr>
            <a:xfrm>
              <a:off x="4072210" y="272480"/>
              <a:ext cx="720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5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CREATED BY</a:t>
              </a:r>
              <a:endParaRPr lang="de-DE" sz="5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feld 35">
              <a:extLst>
                <a:ext uri="{FF2B5EF4-FFF2-40B4-BE49-F238E27FC236}">
                  <a16:creationId xmlns:a16="http://schemas.microsoft.com/office/drawing/2014/main" id="{BC2164EF-1871-394B-B7A2-70F37D31FD9D}"/>
                </a:ext>
              </a:extLst>
            </p:cNvPr>
            <p:cNvSpPr txBox="1"/>
            <p:nvPr/>
          </p:nvSpPr>
          <p:spPr>
            <a:xfrm>
              <a:off x="5925717" y="272480"/>
              <a:ext cx="720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5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FUNDED BY</a:t>
              </a:r>
              <a:endParaRPr lang="de-DE" sz="5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1" name="Grafik 3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088" y="238616"/>
            <a:ext cx="534451" cy="354424"/>
          </a:xfrm>
          <a:prstGeom prst="rect">
            <a:avLst/>
          </a:prstGeom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23550" y="200472"/>
            <a:ext cx="465690" cy="3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14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00AA8B"/>
      </a:dk2>
      <a:lt2>
        <a:srgbClr val="EEECE1"/>
      </a:lt2>
      <a:accent1>
        <a:srgbClr val="00AA8B"/>
      </a:accent1>
      <a:accent2>
        <a:srgbClr val="F2DC00"/>
      </a:accent2>
      <a:accent3>
        <a:srgbClr val="717E86"/>
      </a:accent3>
      <a:accent4>
        <a:srgbClr val="D58A3A"/>
      </a:accent4>
      <a:accent5>
        <a:srgbClr val="34548B"/>
      </a:accent5>
      <a:accent6>
        <a:srgbClr val="D8D8D8"/>
      </a:accent6>
      <a:hlink>
        <a:srgbClr val="4F81BD"/>
      </a:hlink>
      <a:folHlink>
        <a:srgbClr val="4F81BD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A4-Papier (210 x 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Larissa</vt:lpstr>
      <vt:lpstr>PowerPoint-Präsentation</vt:lpstr>
    </vt:vector>
  </TitlesOfParts>
  <Company>TIB/UB Hannover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Team TIB</dc:creator>
  <cp:lastModifiedBy>Strauß, Helene</cp:lastModifiedBy>
  <cp:revision>116</cp:revision>
  <dcterms:created xsi:type="dcterms:W3CDTF">2020-11-19T06:29:20Z</dcterms:created>
  <dcterms:modified xsi:type="dcterms:W3CDTF">2023-01-27T07:33:28Z</dcterms:modified>
</cp:coreProperties>
</file>