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8075BA-D93C-4314-804C-ECFD5EDBE063}" type="datetimeFigureOut">
              <a:rPr lang="id-ID" smtClean="0"/>
              <a:t>14/10/2020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A27814-6E1F-44C8-8893-7925094D45F3}" type="slidenum">
              <a:rPr lang="id-ID" smtClean="0"/>
              <a:t>‹#›</a:t>
            </a:fld>
            <a:endParaRPr lang="id-ID"/>
          </a:p>
        </p:txBody>
      </p:sp>
    </p:spTree>
    <p:extLst>
      <p:ext uri="{BB962C8B-B14F-4D97-AF65-F5344CB8AC3E}">
        <p14:creationId xmlns:p14="http://schemas.microsoft.com/office/powerpoint/2010/main" val="580868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CDA493A-E98B-4585-9AF3-637DDBE6EDEB}" type="slidenum">
              <a:rPr lang="id-ID" smtClean="0"/>
              <a:t>4</a:t>
            </a:fld>
            <a:endParaRPr lang="id-ID"/>
          </a:p>
        </p:txBody>
      </p:sp>
    </p:spTree>
    <p:extLst>
      <p:ext uri="{BB962C8B-B14F-4D97-AF65-F5344CB8AC3E}">
        <p14:creationId xmlns:p14="http://schemas.microsoft.com/office/powerpoint/2010/main" val="2027918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7D115BA-7128-4965-A55C-CA20A689AFD8}"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585357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7D115BA-7128-4965-A55C-CA20A689AFD8}"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011678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7D115BA-7128-4965-A55C-CA20A689AFD8}"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04995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7D115BA-7128-4965-A55C-CA20A689AFD8}"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882473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D115BA-7128-4965-A55C-CA20A689AFD8}" type="datetimeFigureOut">
              <a:rPr lang="id-ID" smtClean="0"/>
              <a:t>14/10/2020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3902700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7D115BA-7128-4965-A55C-CA20A689AFD8}" type="datetimeFigureOut">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10528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7D115BA-7128-4965-A55C-CA20A689AFD8}" type="datetimeFigureOut">
              <a:rPr lang="id-ID" smtClean="0"/>
              <a:t>14/10/2020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231390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7D115BA-7128-4965-A55C-CA20A689AFD8}" type="datetimeFigureOut">
              <a:rPr lang="id-ID" smtClean="0"/>
              <a:t>14/10/2020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91347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D115BA-7128-4965-A55C-CA20A689AFD8}" type="datetimeFigureOut">
              <a:rPr lang="id-ID" smtClean="0"/>
              <a:t>14/10/2020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072669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115BA-7128-4965-A55C-CA20A689AFD8}" type="datetimeFigureOut">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29666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D115BA-7128-4965-A55C-CA20A689AFD8}" type="datetimeFigureOut">
              <a:rPr lang="id-ID" smtClean="0"/>
              <a:t>14/10/2020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0C05F8D-C69D-4C4B-B420-619F882B6AE0}" type="slidenum">
              <a:rPr lang="id-ID" smtClean="0"/>
              <a:t>‹#›</a:t>
            </a:fld>
            <a:endParaRPr lang="id-ID"/>
          </a:p>
        </p:txBody>
      </p:sp>
    </p:spTree>
    <p:extLst>
      <p:ext uri="{BB962C8B-B14F-4D97-AF65-F5344CB8AC3E}">
        <p14:creationId xmlns:p14="http://schemas.microsoft.com/office/powerpoint/2010/main" val="1698002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D115BA-7128-4965-A55C-CA20A689AFD8}" type="datetimeFigureOut">
              <a:rPr lang="id-ID" smtClean="0"/>
              <a:t>14/10/2020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05F8D-C69D-4C4B-B420-619F882B6AE0}" type="slidenum">
              <a:rPr lang="id-ID" smtClean="0"/>
              <a:t>‹#›</a:t>
            </a:fld>
            <a:endParaRPr lang="id-ID"/>
          </a:p>
        </p:txBody>
      </p:sp>
    </p:spTree>
    <p:extLst>
      <p:ext uri="{BB962C8B-B14F-4D97-AF65-F5344CB8AC3E}">
        <p14:creationId xmlns:p14="http://schemas.microsoft.com/office/powerpoint/2010/main" val="303719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descr="Business Presentation Ppt Background - PowerPoint Backgrounds for Free  PowerPoint Templat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6" name="AutoShape 6" descr="Business Presentation Ppt Background - PowerPoint Backgrounds for Free  PowerPoint Templat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3080" name="Picture 8" descr="Business Presentation Ppt Background - PowerPoint Backgrounds for Free  PowerPoint Templa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7"/>
            <a:ext cx="9144000" cy="3657600"/>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0" descr="Light simplistic business | Background powerpoint, Background for powerpoint  presentation, Door design imag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8" name="AutoShape 12" descr="Light simplistic business | Background powerpoint, Background for powerpoint  presentation, Door design imag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9" name="AutoShape 14" descr="Light simplistic business | Background powerpoint, Background for powerpoint  presentation, Door design image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0" name="AutoShape 16" descr="Best 45+ Commercial PowerPoint Backgrounds on HipWallpaper | Awsome PowerPoint  Backgrounds, Awesome PowerPoint Backgrounds and Tablet PowerPoint Background"/>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1" name="AutoShape 18" descr="Best 45+ Commercial PowerPoint Backgrounds on HipWallpaper | Awsome PowerPoint  Backgrounds, Awesome PowerPoint Backgrounds and Tablet PowerPoint Background"/>
          <p:cNvSpPr>
            <a:spLocks noGrp="1" noChangeAspect="1" noChangeArrowheads="1"/>
          </p:cNvSpPr>
          <p:nvPr>
            <p:ph type="title"/>
          </p:nvPr>
        </p:nvSpPr>
        <p:spPr bwMode="auto">
          <a:xfrm>
            <a:off x="0" y="1265237"/>
            <a:ext cx="9144000" cy="1143000"/>
          </a:xfrm>
          <a:prstGeom prst="rect">
            <a:avLst/>
          </a:prstGeom>
          <a:noFill/>
          <a:effectLst>
            <a:outerShdw blurRad="50800" dist="38100" dir="10800000" algn="r" rotWithShape="0">
              <a:prstClr val="black">
                <a:alpha val="40000"/>
              </a:prstClr>
            </a:outerShdw>
          </a:effectLst>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Autofit/>
          </a:bodyPr>
          <a:lstStyle/>
          <a:p>
            <a:r>
              <a:rPr lang="id-ID" b="1" dirty="0">
                <a:latin typeface="Arabic Typesetting" panose="03020402040406030203" pitchFamily="66" charset="-78"/>
                <a:cs typeface="Arabic Typesetting" panose="03020402040406030203" pitchFamily="66" charset="-78"/>
              </a:rPr>
              <a:t> The Influence of Social Motives and Leadership on Youth Participation in The Development of Educational Tourism in Kediri </a:t>
            </a:r>
            <a:r>
              <a:rPr lang="id-ID" b="1" dirty="0" smtClean="0">
                <a:latin typeface="Arabic Typesetting" panose="03020402040406030203" pitchFamily="66" charset="-78"/>
                <a:cs typeface="Arabic Typesetting" panose="03020402040406030203" pitchFamily="66" charset="-78"/>
              </a:rPr>
              <a:t>Regency</a:t>
            </a:r>
            <a:r>
              <a:rPr lang="id-ID" dirty="0">
                <a:latin typeface="Arabic Typesetting" panose="03020402040406030203" pitchFamily="66" charset="-78"/>
                <a:cs typeface="Arabic Typesetting" panose="03020402040406030203" pitchFamily="66" charset="-78"/>
              </a:rPr>
              <a:t/>
            </a:r>
            <a:br>
              <a:rPr lang="id-ID" dirty="0">
                <a:latin typeface="Arabic Typesetting" panose="03020402040406030203" pitchFamily="66" charset="-78"/>
                <a:cs typeface="Arabic Typesetting" panose="03020402040406030203" pitchFamily="66" charset="-78"/>
              </a:rPr>
            </a:br>
            <a:endParaRPr lang="id-ID" dirty="0">
              <a:latin typeface="Arabic Typesetting" panose="03020402040406030203" pitchFamily="66" charset="-78"/>
              <a:cs typeface="Arabic Typesetting" panose="03020402040406030203" pitchFamily="66" charset="-78"/>
            </a:endParaRPr>
          </a:p>
        </p:txBody>
      </p:sp>
      <p:pic>
        <p:nvPicPr>
          <p:cNvPr id="3096" name="Picture 24" descr="Business PowerPoint Background, HQ Business PPT Templates - Slide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65537"/>
            <a:ext cx="9170009" cy="3192463"/>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537560" y="4490983"/>
            <a:ext cx="5832648" cy="830997"/>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id-ID" sz="2400" dirty="0" smtClean="0">
                <a:solidFill>
                  <a:schemeClr val="accent5">
                    <a:lumMod val="75000"/>
                  </a:schemeClr>
                </a:solidFill>
                <a:latin typeface="Bernard MT Condensed" panose="02050806060905020404" pitchFamily="18" charset="0"/>
              </a:rPr>
              <a:t>Tri Mukti, Sapja Anantanyu, Mulyanto</a:t>
            </a:r>
            <a:br>
              <a:rPr lang="id-ID" sz="2400" dirty="0" smtClean="0">
                <a:solidFill>
                  <a:schemeClr val="accent5">
                    <a:lumMod val="75000"/>
                  </a:schemeClr>
                </a:solidFill>
                <a:latin typeface="Bernard MT Condensed" panose="02050806060905020404" pitchFamily="18" charset="0"/>
              </a:rPr>
            </a:br>
            <a:endParaRPr lang="id-ID" sz="2400" dirty="0">
              <a:solidFill>
                <a:schemeClr val="accent5">
                  <a:lumMod val="75000"/>
                </a:schemeClr>
              </a:solidFill>
              <a:latin typeface="Bernard MT Condensed" panose="02050806060905020404" pitchFamily="18" charset="0"/>
            </a:endParaRPr>
          </a:p>
        </p:txBody>
      </p:sp>
      <p:sp>
        <p:nvSpPr>
          <p:cNvPr id="15" name="AutoShape 26" descr="Logo UNS (Universitas Sebelas Maret) Surakarta | Di Sini Rudi Susant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6" name="AutoShape 28" descr="Logo UNS (Universitas Sebelas Maret) Surakarta | Di Sini Rudi Susanto"/>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7" name="AutoShape 30" descr="Logo UNS (Universitas Sebelas Maret) Surakarta | Di Sini Rudi Susanto"/>
          <p:cNvSpPr>
            <a:spLocks noChangeAspect="1" noChangeArrowheads="1"/>
          </p:cNvSpPr>
          <p:nvPr/>
        </p:nvSpPr>
        <p:spPr bwMode="auto">
          <a:xfrm>
            <a:off x="1374775" y="1074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8" name="AutoShape 32" descr="Logo UNS (Universitas Sebelas Maret) Surakarta | Di Sini Rudi Susanto"/>
          <p:cNvSpPr>
            <a:spLocks noChangeAspect="1" noChangeArrowheads="1"/>
          </p:cNvSpPr>
          <p:nvPr/>
        </p:nvSpPr>
        <p:spPr bwMode="auto">
          <a:xfrm>
            <a:off x="1527175" y="1227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9" name="AutoShape 34" descr="Logo UNS (Universitas Sebelas Maret) – vektor | Rosyid WZ's Blog"/>
          <p:cNvSpPr>
            <a:spLocks noChangeAspect="1" noChangeArrowheads="1"/>
          </p:cNvSpPr>
          <p:nvPr/>
        </p:nvSpPr>
        <p:spPr bwMode="auto">
          <a:xfrm>
            <a:off x="1679575" y="1379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0" name="AutoShape 36" descr="Logo UNS (Universitas Sebelas Maret) – vektor | Rosyid WZ's Blog"/>
          <p:cNvSpPr>
            <a:spLocks noChangeAspect="1" noChangeArrowheads="1"/>
          </p:cNvSpPr>
          <p:nvPr/>
        </p:nvSpPr>
        <p:spPr bwMode="auto">
          <a:xfrm>
            <a:off x="1831975" y="1531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21" name="AutoShape 38" descr="Logo UNS (Universitas Sebelas Maret) – vektor | Rosyid WZ's Blog"/>
          <p:cNvSpPr>
            <a:spLocks noChangeAspect="1" noChangeArrowheads="1"/>
          </p:cNvSpPr>
          <p:nvPr/>
        </p:nvSpPr>
        <p:spPr bwMode="auto">
          <a:xfrm>
            <a:off x="1984375" y="1684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pic>
        <p:nvPicPr>
          <p:cNvPr id="3112"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56176" y="0"/>
            <a:ext cx="2828925" cy="1379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105280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numen Simpang Lima Gumul - Wikipedia bahasa Indonesia, ensiklopedia bebas"/>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28660" y="-171400"/>
            <a:ext cx="9144000" cy="7029400"/>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a:ext uri="{909E8E84-426E-40DD-AFC4-6F175D3DCCD1}">
              <a14:hiddenFill xmlns:a14="http://schemas.microsoft.com/office/drawing/2010/main">
                <a:solidFill>
                  <a:srgbClr val="FFFFFF"/>
                </a:solidFill>
              </a14:hiddenFill>
            </a:ext>
          </a:extLst>
        </p:spPr>
      </p:pic>
      <p:sp>
        <p:nvSpPr>
          <p:cNvPr id="2" name="Rectangle 1"/>
          <p:cNvSpPr/>
          <p:nvPr/>
        </p:nvSpPr>
        <p:spPr>
          <a:xfrm>
            <a:off x="4345" y="-128589"/>
            <a:ext cx="8960143" cy="1124744"/>
          </a:xfrm>
          <a:prstGeom prst="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800" dirty="0" smtClean="0">
                <a:solidFill>
                  <a:schemeClr val="tx1"/>
                </a:solidFill>
                <a:effectLst>
                  <a:outerShdw blurRad="50800" dist="38100" dir="2700000" algn="tl" rotWithShape="0">
                    <a:prstClr val="black">
                      <a:alpha val="40000"/>
                    </a:prstClr>
                  </a:outerShdw>
                </a:effectLst>
                <a:latin typeface="Bernard MT Condensed" panose="02050806060905020404" pitchFamily="18" charset="0"/>
              </a:rPr>
              <a:t>INTRODUCTION</a:t>
            </a:r>
            <a:endParaRPr lang="ko-KR" altLang="en-US" sz="4800" dirty="0">
              <a:solidFill>
                <a:schemeClr val="tx1"/>
              </a:solidFill>
              <a:effectLst>
                <a:outerShdw blurRad="50800" dist="38100" dir="2700000" algn="tl" rotWithShape="0">
                  <a:prstClr val="black">
                    <a:alpha val="40000"/>
                  </a:prstClr>
                </a:outerShdw>
              </a:effectLst>
              <a:latin typeface="Bernard MT Condensed" panose="02050806060905020404" pitchFamily="18" charset="0"/>
            </a:endParaRPr>
          </a:p>
        </p:txBody>
      </p:sp>
      <p:cxnSp>
        <p:nvCxnSpPr>
          <p:cNvPr id="4" name="Straight Connector 3"/>
          <p:cNvCxnSpPr/>
          <p:nvPr/>
        </p:nvCxnSpPr>
        <p:spPr>
          <a:xfrm>
            <a:off x="-28660" y="908720"/>
            <a:ext cx="3664556" cy="0"/>
          </a:xfrm>
          <a:prstGeom prst="line">
            <a:avLst/>
          </a:prstGeom>
          <a:effectLst>
            <a:glow rad="63500">
              <a:schemeClr val="accent3">
                <a:satMod val="175000"/>
                <a:alpha val="40000"/>
              </a:schemeClr>
            </a:glow>
            <a:outerShdw blurRad="40000" dist="23000" dir="5400000" rotWithShape="0">
              <a:srgbClr val="000000">
                <a:alpha val="35000"/>
              </a:srgbClr>
            </a:outerShdw>
          </a:effectLst>
        </p:spPr>
        <p:style>
          <a:lnRef idx="3">
            <a:schemeClr val="accent5"/>
          </a:lnRef>
          <a:fillRef idx="0">
            <a:schemeClr val="accent5"/>
          </a:fillRef>
          <a:effectRef idx="2">
            <a:schemeClr val="accent5"/>
          </a:effectRef>
          <a:fontRef idx="minor">
            <a:schemeClr val="tx1"/>
          </a:fontRef>
        </p:style>
      </p:cxnSp>
      <p:sp>
        <p:nvSpPr>
          <p:cNvPr id="10" name="Rectangle 9"/>
          <p:cNvSpPr/>
          <p:nvPr/>
        </p:nvSpPr>
        <p:spPr>
          <a:xfrm>
            <a:off x="49551" y="1124744"/>
            <a:ext cx="4666465" cy="1512168"/>
          </a:xfrm>
          <a:prstGeom prst="rect">
            <a:avLst/>
          </a:prstGeom>
          <a:solidFill>
            <a:schemeClr val="accent1">
              <a:lumMod val="60000"/>
              <a:lumOff val="40000"/>
            </a:schemeClr>
          </a:solidFill>
          <a:ln>
            <a:solidFill>
              <a:schemeClr val="bg1"/>
            </a:solidFill>
          </a:ln>
          <a:effectLst>
            <a:outerShdw blurRad="63500" sx="102000" sy="102000" algn="ctr"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b="1" dirty="0">
                <a:solidFill>
                  <a:schemeClr val="accent2">
                    <a:lumMod val="75000"/>
                  </a:schemeClr>
                </a:solidFill>
                <a:effectLst>
                  <a:glow rad="139700">
                    <a:schemeClr val="accent3">
                      <a:satMod val="175000"/>
                      <a:alpha val="40000"/>
                    </a:schemeClr>
                  </a:glow>
                </a:effectLst>
                <a:latin typeface="Kartika" panose="02020503030404060203" pitchFamily="18" charset="0"/>
                <a:cs typeface="Kartika" panose="02020503030404060203" pitchFamily="18" charset="0"/>
              </a:rPr>
              <a:t>Tourism is one of the fastest growing industries in Indonesia, through various development plans and tourism development which carried out by the government, tourism is expected to continue to grow significantly</a:t>
            </a:r>
            <a:r>
              <a:rPr lang="en-US" sz="1600" b="1" dirty="0">
                <a:solidFill>
                  <a:schemeClr val="accent2">
                    <a:lumMod val="75000"/>
                  </a:schemeClr>
                </a:solidFill>
                <a:effectLst>
                  <a:glow rad="139700">
                    <a:schemeClr val="accent3">
                      <a:satMod val="175000"/>
                      <a:alpha val="40000"/>
                    </a:schemeClr>
                  </a:glow>
                </a:effectLst>
                <a:latin typeface="Kartika" panose="02020503030404060203" pitchFamily="18" charset="0"/>
                <a:cs typeface="Kartika" panose="02020503030404060203" pitchFamily="18" charset="0"/>
              </a:rPr>
              <a:t>. </a:t>
            </a:r>
            <a:endParaRPr lang="id-ID" sz="1600" b="1" dirty="0">
              <a:solidFill>
                <a:schemeClr val="accent2">
                  <a:lumMod val="75000"/>
                </a:schemeClr>
              </a:solidFill>
              <a:effectLst>
                <a:glow rad="139700">
                  <a:schemeClr val="accent3">
                    <a:satMod val="175000"/>
                    <a:alpha val="40000"/>
                  </a:schemeClr>
                </a:glow>
              </a:effectLst>
              <a:latin typeface="Kartika" panose="02020503030404060203" pitchFamily="18" charset="0"/>
              <a:cs typeface="Kartika" panose="02020503030404060203" pitchFamily="18" charset="0"/>
            </a:endParaRPr>
          </a:p>
        </p:txBody>
      </p:sp>
      <p:sp>
        <p:nvSpPr>
          <p:cNvPr id="12" name="Rectangle 11"/>
          <p:cNvSpPr/>
          <p:nvPr/>
        </p:nvSpPr>
        <p:spPr>
          <a:xfrm>
            <a:off x="49551" y="2892245"/>
            <a:ext cx="4597466" cy="1512168"/>
          </a:xfrm>
          <a:prstGeom prst="rect">
            <a:avLst/>
          </a:prstGeom>
          <a:solidFill>
            <a:schemeClr val="bg1">
              <a:lumMod val="65000"/>
            </a:schemeClr>
          </a:solidFill>
          <a:ln>
            <a:solidFill>
              <a:schemeClr val="bg1"/>
            </a:solidFill>
          </a:ln>
          <a:effectLst>
            <a:outerShdw blurRad="63500" sx="102000" sy="102000" algn="ctr"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b="1" dirty="0">
                <a:effectLst>
                  <a:glow rad="228600">
                    <a:schemeClr val="accent4">
                      <a:satMod val="175000"/>
                      <a:alpha val="40000"/>
                    </a:schemeClr>
                  </a:glow>
                </a:effectLst>
              </a:rPr>
              <a:t>Kediri Regency has a potential sector to be developed, namely education-themed tourism such as educational villages, guava agro-education tours, pumpkin education villages and honey education villages.</a:t>
            </a:r>
            <a:endParaRPr lang="id-ID" sz="1600" b="1" dirty="0">
              <a:solidFill>
                <a:schemeClr val="tx1"/>
              </a:solidFill>
              <a:effectLst>
                <a:glow rad="228600">
                  <a:schemeClr val="accent4">
                    <a:satMod val="175000"/>
                    <a:alpha val="40000"/>
                  </a:schemeClr>
                </a:glow>
              </a:effectLst>
              <a:latin typeface="Kartika" panose="02020503030404060203" pitchFamily="18" charset="0"/>
              <a:cs typeface="Kartika" panose="02020503030404060203" pitchFamily="18" charset="0"/>
            </a:endParaRPr>
          </a:p>
        </p:txBody>
      </p:sp>
      <p:cxnSp>
        <p:nvCxnSpPr>
          <p:cNvPr id="13" name="Straight Connector 12"/>
          <p:cNvCxnSpPr/>
          <p:nvPr/>
        </p:nvCxnSpPr>
        <p:spPr>
          <a:xfrm>
            <a:off x="4742045" y="1124744"/>
            <a:ext cx="0" cy="5733256"/>
          </a:xfrm>
          <a:prstGeom prst="line">
            <a:avLst/>
          </a:prstGeom>
        </p:spPr>
        <p:style>
          <a:lnRef idx="1">
            <a:schemeClr val="dk1"/>
          </a:lnRef>
          <a:fillRef idx="0">
            <a:schemeClr val="dk1"/>
          </a:fillRef>
          <a:effectRef idx="0">
            <a:schemeClr val="dk1"/>
          </a:effectRef>
          <a:fontRef idx="minor">
            <a:schemeClr val="tx1"/>
          </a:fontRef>
        </p:style>
      </p:cxnSp>
      <p:sp>
        <p:nvSpPr>
          <p:cNvPr id="15" name="Rectangle 14"/>
          <p:cNvSpPr/>
          <p:nvPr/>
        </p:nvSpPr>
        <p:spPr>
          <a:xfrm>
            <a:off x="49551" y="4581128"/>
            <a:ext cx="4711671" cy="1872208"/>
          </a:xfrm>
          <a:prstGeom prst="rect">
            <a:avLst/>
          </a:prstGeom>
          <a:solidFill>
            <a:schemeClr val="accent2">
              <a:lumMod val="40000"/>
              <a:lumOff val="60000"/>
            </a:schemeClr>
          </a:solidFill>
          <a:ln>
            <a:solidFill>
              <a:schemeClr val="bg1"/>
            </a:solidFill>
          </a:ln>
          <a:effectLst>
            <a:outerShdw blurRad="63500" sx="102000" sy="102000" algn="ctr"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600" dirty="0">
                <a:solidFill>
                  <a:srgbClr val="FFFF00"/>
                </a:solidFill>
                <a:effectLst>
                  <a:glow rad="228600">
                    <a:schemeClr val="accent6">
                      <a:satMod val="175000"/>
                      <a:alpha val="40000"/>
                    </a:schemeClr>
                  </a:glow>
                </a:effectLst>
              </a:rPr>
              <a:t>Cooper in Sunaryo </a:t>
            </a:r>
            <a:r>
              <a:rPr lang="en-US" sz="1600" dirty="0" smtClean="0">
                <a:solidFill>
                  <a:srgbClr val="FFFF00"/>
                </a:solidFill>
                <a:effectLst>
                  <a:glow rad="228600">
                    <a:schemeClr val="accent6">
                      <a:satMod val="175000"/>
                      <a:alpha val="40000"/>
                    </a:schemeClr>
                  </a:glow>
                </a:effectLst>
              </a:rPr>
              <a:t>explained </a:t>
            </a:r>
            <a:r>
              <a:rPr lang="en-US" sz="1600" dirty="0">
                <a:solidFill>
                  <a:srgbClr val="FFFF00"/>
                </a:solidFill>
                <a:effectLst>
                  <a:glow rad="228600">
                    <a:schemeClr val="accent6">
                      <a:satMod val="175000"/>
                      <a:alpha val="40000"/>
                    </a:schemeClr>
                  </a:glow>
                </a:effectLst>
              </a:rPr>
              <a:t>that the framework for developing a tourism destination consists of main components, namely tourist attractions, amenities, accessibility and public facilities.</a:t>
            </a:r>
            <a:endParaRPr lang="id-ID" sz="1600" b="1" dirty="0">
              <a:solidFill>
                <a:srgbClr val="FFFF00"/>
              </a:solidFill>
              <a:effectLst>
                <a:glow rad="228600">
                  <a:schemeClr val="accent6">
                    <a:satMod val="175000"/>
                    <a:alpha val="40000"/>
                  </a:schemeClr>
                </a:glow>
              </a:effectLst>
              <a:latin typeface="Kartika" panose="02020503030404060203" pitchFamily="18" charset="0"/>
              <a:cs typeface="Kartika" panose="02020503030404060203" pitchFamily="18"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025831216"/>
              </p:ext>
            </p:extLst>
          </p:nvPr>
        </p:nvGraphicFramePr>
        <p:xfrm>
          <a:off x="4860032" y="1152965"/>
          <a:ext cx="4104456" cy="3266479"/>
        </p:xfrm>
        <a:graphic>
          <a:graphicData uri="http://schemas.openxmlformats.org/drawingml/2006/table">
            <a:tbl>
              <a:tblPr firstRow="1" firstCol="1" bandRow="1">
                <a:tableStyleId>{E269D01E-BC32-4049-B463-5C60D7B0CCD2}</a:tableStyleId>
              </a:tblPr>
              <a:tblGrid>
                <a:gridCol w="1821180"/>
                <a:gridCol w="483076"/>
                <a:gridCol w="720080"/>
                <a:gridCol w="1080120"/>
              </a:tblGrid>
              <a:tr h="304591">
                <a:tc rowSpan="2">
                  <a:txBody>
                    <a:bodyPr/>
                    <a:lstStyle/>
                    <a:p>
                      <a:pPr algn="ctr">
                        <a:lnSpc>
                          <a:spcPct val="115000"/>
                        </a:lnSpc>
                        <a:spcAft>
                          <a:spcPts val="0"/>
                        </a:spcAft>
                      </a:pPr>
                      <a:r>
                        <a:rPr lang="id-ID" sz="900" dirty="0">
                          <a:solidFill>
                            <a:schemeClr val="tx1"/>
                          </a:solidFill>
                          <a:effectLst/>
                        </a:rPr>
                        <a:t>Characteristics according to (Cooper, 1995):</a:t>
                      </a:r>
                      <a:endParaRPr lang="id-ID" sz="9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gridSpan="3">
                  <a:txBody>
                    <a:bodyPr/>
                    <a:lstStyle/>
                    <a:p>
                      <a:pPr algn="ctr">
                        <a:lnSpc>
                          <a:spcPct val="115000"/>
                        </a:lnSpc>
                        <a:spcAft>
                          <a:spcPts val="0"/>
                        </a:spcAft>
                      </a:pPr>
                      <a:r>
                        <a:rPr lang="id-ID" sz="900">
                          <a:solidFill>
                            <a:schemeClr val="tx1"/>
                          </a:solidFill>
                          <a:effectLst/>
                        </a:rPr>
                        <a:t>Availability of Characteristics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r>
              <a:tr h="534937">
                <a:tc vMerge="1">
                  <a:txBody>
                    <a:bodyPr/>
                    <a:lstStyle/>
                    <a:p>
                      <a:endParaRPr lang="id-ID"/>
                    </a:p>
                  </a:txBody>
                  <a:tcPr/>
                </a:tc>
                <a:tc>
                  <a:txBody>
                    <a:bodyPr/>
                    <a:lstStyle/>
                    <a:p>
                      <a:pPr algn="ctr">
                        <a:lnSpc>
                          <a:spcPct val="115000"/>
                        </a:lnSpc>
                        <a:spcAft>
                          <a:spcPts val="0"/>
                        </a:spcAft>
                      </a:pPr>
                      <a:r>
                        <a:rPr lang="en-US" sz="900">
                          <a:solidFill>
                            <a:schemeClr val="tx1"/>
                          </a:solidFill>
                          <a:effectLst/>
                        </a:rPr>
                        <a:t>Honey Villages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Educational Agro Tourism</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Pumpkin Education Village</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gridSpan="3">
                  <a:txBody>
                    <a:bodyPr/>
                    <a:lstStyle/>
                    <a:p>
                      <a:pPr>
                        <a:lnSpc>
                          <a:spcPct val="115000"/>
                        </a:lnSpc>
                        <a:spcAft>
                          <a:spcPts val="0"/>
                        </a:spcAft>
                      </a:pPr>
                      <a:r>
                        <a:rPr lang="id-ID" sz="900">
                          <a:solidFill>
                            <a:schemeClr val="tx1"/>
                          </a:solidFill>
                          <a:effectLst/>
                        </a:rPr>
                        <a:t>Tourist attraction object</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a:txBody>
                    <a:bodyPr/>
                    <a:lstStyle/>
                    <a:p>
                      <a:pPr>
                        <a:lnSpc>
                          <a:spcPct val="115000"/>
                        </a:lnSpc>
                        <a:spcAft>
                          <a:spcPts val="0"/>
                        </a:spcAft>
                      </a:pPr>
                      <a:r>
                        <a:rPr lang="id-ID" sz="900">
                          <a:solidFill>
                            <a:schemeClr val="tx1"/>
                          </a:solidFill>
                          <a:effectLst/>
                        </a:rPr>
                        <a:t> </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en-US" sz="900">
                          <a:solidFill>
                            <a:schemeClr val="tx1"/>
                          </a:solidFill>
                          <a:effectLst/>
                        </a:rPr>
                        <a:t>Uniqueness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gridSpan="3">
                  <a:txBody>
                    <a:bodyPr/>
                    <a:lstStyle/>
                    <a:p>
                      <a:pPr>
                        <a:lnSpc>
                          <a:spcPct val="115000"/>
                        </a:lnSpc>
                        <a:spcAft>
                          <a:spcPts val="0"/>
                        </a:spcAft>
                      </a:pPr>
                      <a:r>
                        <a:rPr lang="en-US" sz="900" dirty="0">
                          <a:solidFill>
                            <a:schemeClr val="tx1"/>
                          </a:solidFill>
                          <a:effectLst/>
                        </a:rPr>
                        <a:t>Accessibility</a:t>
                      </a:r>
                      <a:endParaRPr lang="id-ID" sz="9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a:txBody>
                    <a:bodyPr/>
                    <a:lstStyle/>
                    <a:p>
                      <a:pPr>
                        <a:lnSpc>
                          <a:spcPct val="115000"/>
                        </a:lnSpc>
                        <a:spcAft>
                          <a:spcPts val="0"/>
                        </a:spcAft>
                      </a:pPr>
                      <a:r>
                        <a:rPr lang="id-ID" sz="900">
                          <a:solidFill>
                            <a:schemeClr val="tx1"/>
                          </a:solidFill>
                          <a:effectLst/>
                        </a:rPr>
                        <a:t> </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en-US" sz="900">
                          <a:solidFill>
                            <a:schemeClr val="tx1"/>
                          </a:solidFill>
                          <a:effectLst/>
                        </a:rPr>
                        <a:t>Local Transportation</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id-ID" sz="900">
                          <a:solidFill>
                            <a:schemeClr val="tx1"/>
                          </a:solidFill>
                          <a:effectLst/>
                        </a:rPr>
                        <a:t>Terminal</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gridSpan="3">
                  <a:txBody>
                    <a:bodyPr/>
                    <a:lstStyle/>
                    <a:p>
                      <a:pPr>
                        <a:lnSpc>
                          <a:spcPct val="115000"/>
                        </a:lnSpc>
                        <a:spcAft>
                          <a:spcPts val="0"/>
                        </a:spcAft>
                      </a:pPr>
                      <a:r>
                        <a:rPr lang="id-ID" sz="900">
                          <a:solidFill>
                            <a:schemeClr val="tx1"/>
                          </a:solidFill>
                          <a:effectLst/>
                        </a:rPr>
                        <a:t>Amenit</a:t>
                      </a:r>
                      <a:r>
                        <a:rPr lang="en-US" sz="900">
                          <a:solidFill>
                            <a:schemeClr val="tx1"/>
                          </a:solidFill>
                          <a:effectLst/>
                        </a:rPr>
                        <a:t>ies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a:txBody>
                    <a:bodyPr/>
                    <a:lstStyle/>
                    <a:p>
                      <a:pPr>
                        <a:lnSpc>
                          <a:spcPct val="115000"/>
                        </a:lnSpc>
                        <a:spcAft>
                          <a:spcPts val="0"/>
                        </a:spcAft>
                      </a:pPr>
                      <a:r>
                        <a:rPr lang="id-ID" sz="900" dirty="0">
                          <a:solidFill>
                            <a:schemeClr val="tx1"/>
                          </a:solidFill>
                          <a:effectLst/>
                        </a:rPr>
                        <a:t> </a:t>
                      </a:r>
                      <a:endParaRPr lang="id-ID" sz="9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id-ID" sz="900">
                          <a:solidFill>
                            <a:schemeClr val="tx1"/>
                          </a:solidFill>
                          <a:effectLst/>
                        </a:rPr>
                        <a:t>Accommodation (lodging)</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id-ID" sz="900">
                          <a:solidFill>
                            <a:schemeClr val="tx1"/>
                          </a:solidFill>
                          <a:effectLst/>
                        </a:rPr>
                        <a:t>Provision of food and beverages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id-ID" sz="900">
                          <a:solidFill>
                            <a:schemeClr val="tx1"/>
                          </a:solidFill>
                          <a:effectLst/>
                        </a:rPr>
                        <a:t>Supermarkets / Department stores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353061">
                <a:tc>
                  <a:txBody>
                    <a:bodyPr/>
                    <a:lstStyle/>
                    <a:p>
                      <a:pPr>
                        <a:lnSpc>
                          <a:spcPct val="115000"/>
                        </a:lnSpc>
                        <a:spcAft>
                          <a:spcPts val="0"/>
                        </a:spcAft>
                      </a:pPr>
                      <a:r>
                        <a:rPr lang="id-ID" sz="900">
                          <a:solidFill>
                            <a:schemeClr val="tx1"/>
                          </a:solidFill>
                          <a:effectLst/>
                        </a:rPr>
                        <a:t>Open public spaces / entertainment venues</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90844">
                <a:tc gridSpan="3">
                  <a:txBody>
                    <a:bodyPr/>
                    <a:lstStyle/>
                    <a:p>
                      <a:pPr>
                        <a:lnSpc>
                          <a:spcPct val="115000"/>
                        </a:lnSpc>
                        <a:spcAft>
                          <a:spcPts val="0"/>
                        </a:spcAft>
                      </a:pPr>
                      <a:r>
                        <a:rPr lang="id-ID" sz="900">
                          <a:solidFill>
                            <a:schemeClr val="tx1"/>
                          </a:solidFill>
                          <a:effectLst/>
                        </a:rPr>
                        <a:t>Ancillary Service</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id-ID"/>
                    </a:p>
                  </a:txBody>
                  <a:tcPr/>
                </a:tc>
                <a:tc hMerge="1">
                  <a:txBody>
                    <a:bodyPr/>
                    <a:lstStyle/>
                    <a:p>
                      <a:endParaRPr lang="id-ID"/>
                    </a:p>
                  </a:txBody>
                  <a:tcPr/>
                </a:tc>
                <a:tc>
                  <a:txBody>
                    <a:bodyPr/>
                    <a:lstStyle/>
                    <a:p>
                      <a:pPr>
                        <a:lnSpc>
                          <a:spcPct val="115000"/>
                        </a:lnSpc>
                        <a:spcAft>
                          <a:spcPts val="0"/>
                        </a:spcAft>
                      </a:pPr>
                      <a:r>
                        <a:rPr lang="id-ID" sz="900">
                          <a:solidFill>
                            <a:schemeClr val="tx1"/>
                          </a:solidFill>
                          <a:effectLst/>
                        </a:rPr>
                        <a:t> </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id-ID" sz="900">
                          <a:solidFill>
                            <a:schemeClr val="tx1"/>
                          </a:solidFill>
                          <a:effectLst/>
                        </a:rPr>
                        <a:t>Service organization</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r h="171186">
                <a:tc>
                  <a:txBody>
                    <a:bodyPr/>
                    <a:lstStyle/>
                    <a:p>
                      <a:pPr>
                        <a:lnSpc>
                          <a:spcPct val="115000"/>
                        </a:lnSpc>
                        <a:spcAft>
                          <a:spcPts val="0"/>
                        </a:spcAft>
                      </a:pPr>
                      <a:r>
                        <a:rPr lang="id-ID" sz="900">
                          <a:solidFill>
                            <a:schemeClr val="tx1"/>
                          </a:solidFill>
                          <a:effectLst/>
                        </a:rPr>
                        <a:t>Visit package</a:t>
                      </a:r>
                      <a:endParaRPr lang="id-ID" sz="9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a:solidFill>
                            <a:schemeClr val="tx1"/>
                          </a:solidFill>
                          <a:effectLst/>
                        </a:rPr>
                        <a:t>√</a:t>
                      </a:r>
                      <a:endParaRPr lang="id-ID" sz="90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lnSpc>
                          <a:spcPct val="115000"/>
                        </a:lnSpc>
                        <a:spcAft>
                          <a:spcPts val="0"/>
                        </a:spcAft>
                      </a:pPr>
                      <a:r>
                        <a:rPr lang="id-ID" sz="900" dirty="0">
                          <a:solidFill>
                            <a:schemeClr val="tx1"/>
                          </a:solidFill>
                          <a:effectLst/>
                        </a:rPr>
                        <a:t>-</a:t>
                      </a:r>
                      <a:endParaRPr lang="id-ID" sz="900"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r>
            </a:tbl>
          </a:graphicData>
        </a:graphic>
      </p:graphicFrame>
      <p:sp>
        <p:nvSpPr>
          <p:cNvPr id="18" name="Rectangle 17"/>
          <p:cNvSpPr/>
          <p:nvPr/>
        </p:nvSpPr>
        <p:spPr>
          <a:xfrm>
            <a:off x="4859854" y="4581128"/>
            <a:ext cx="4100417" cy="1872208"/>
          </a:xfrm>
          <a:prstGeom prst="rect">
            <a:avLst/>
          </a:prstGeom>
          <a:solidFill>
            <a:schemeClr val="bg1">
              <a:lumMod val="50000"/>
            </a:schemeClr>
          </a:solidFill>
          <a:ln>
            <a:solidFill>
              <a:schemeClr val="bg1"/>
            </a:solidFill>
          </a:ln>
          <a:effectLst>
            <a:outerShdw blurRad="63500" sx="102000" sy="102000" algn="ctr" rotWithShape="0">
              <a:prstClr val="black">
                <a:alpha val="40000"/>
              </a:prst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1400" dirty="0">
                <a:solidFill>
                  <a:schemeClr val="bg1"/>
                </a:solidFill>
                <a:effectLst>
                  <a:glow rad="228600">
                    <a:schemeClr val="accent5">
                      <a:satMod val="175000"/>
                      <a:alpha val="40000"/>
                    </a:schemeClr>
                  </a:glow>
                </a:effectLst>
              </a:rPr>
              <a:t>Based on the table, there are several components that have not been fulfilled in the three districts. This phenomenon is interesting to research as an evaluation and assessment of youth participation in the aspect of opportunity viewed from the social motives and leadership of local leaders in the development of educational tourism so far.</a:t>
            </a:r>
          </a:p>
        </p:txBody>
      </p:sp>
    </p:spTree>
    <p:extLst>
      <p:ext uri="{BB962C8B-B14F-4D97-AF65-F5344CB8AC3E}">
        <p14:creationId xmlns:p14="http://schemas.microsoft.com/office/powerpoint/2010/main" val="325144261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7991"/>
            <a:ext cx="9226030" cy="7057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8" name="Group 7"/>
          <p:cNvGrpSpPr/>
          <p:nvPr/>
        </p:nvGrpSpPr>
        <p:grpSpPr>
          <a:xfrm rot="2504682">
            <a:off x="7671585" y="8949"/>
            <a:ext cx="1210210" cy="1681952"/>
            <a:chOff x="1359132" y="345882"/>
            <a:chExt cx="1966239" cy="4200564"/>
          </a:xfrm>
        </p:grpSpPr>
        <p:grpSp>
          <p:nvGrpSpPr>
            <p:cNvPr id="9" name="Group 8"/>
            <p:cNvGrpSpPr/>
            <p:nvPr/>
          </p:nvGrpSpPr>
          <p:grpSpPr>
            <a:xfrm>
              <a:off x="2073901" y="2186669"/>
              <a:ext cx="501313" cy="2359777"/>
              <a:chOff x="2810055" y="1677194"/>
              <a:chExt cx="535258" cy="2519562"/>
            </a:xfrm>
          </p:grpSpPr>
          <p:sp>
            <p:nvSpPr>
              <p:cNvPr id="22"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3"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4"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5"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6"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7"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28" name="Isosceles Triangle 27"/>
              <p:cNvSpPr/>
              <p:nvPr/>
            </p:nvSpPr>
            <p:spPr>
              <a:xfrm rot="10800000">
                <a:off x="2987823" y="3961239"/>
                <a:ext cx="177768" cy="235517"/>
              </a:xfrm>
              <a:prstGeom prst="triangle">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0" name="Group 9"/>
            <p:cNvGrpSpPr/>
            <p:nvPr/>
          </p:nvGrpSpPr>
          <p:grpSpPr>
            <a:xfrm>
              <a:off x="1359132" y="345882"/>
              <a:ext cx="1966239" cy="1811155"/>
              <a:chOff x="1888981" y="1110787"/>
              <a:chExt cx="2254374" cy="2076562"/>
            </a:xfrm>
          </p:grpSpPr>
          <p:sp>
            <p:nvSpPr>
              <p:cNvPr id="11" name="Teardrop 30"/>
              <p:cNvSpPr/>
              <p:nvPr/>
            </p:nvSpPr>
            <p:spPr>
              <a:xfrm rot="8100000">
                <a:off x="2322441" y="1563466"/>
                <a:ext cx="1333455" cy="1333457"/>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a:p>
            </p:txBody>
          </p:sp>
          <p:sp>
            <p:nvSpPr>
              <p:cNvPr id="12" name="Trapezoid 11"/>
              <p:cNvSpPr/>
              <p:nvPr/>
            </p:nvSpPr>
            <p:spPr>
              <a:xfrm rot="10800000">
                <a:off x="2751763" y="2230194"/>
                <a:ext cx="457200" cy="783671"/>
              </a:xfrm>
              <a:prstGeom prst="trapezoid">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Rounded Rectangle 12"/>
              <p:cNvSpPr/>
              <p:nvPr/>
            </p:nvSpPr>
            <p:spPr>
              <a:xfrm rot="2700000">
                <a:off x="3710962" y="1407964"/>
                <a:ext cx="119821" cy="299553"/>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Rounded Rectangle 13"/>
              <p:cNvSpPr/>
              <p:nvPr/>
            </p:nvSpPr>
            <p:spPr>
              <a:xfrm rot="18900000" flipH="1">
                <a:off x="2156327" y="1407964"/>
                <a:ext cx="119821" cy="299553"/>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5" name="Rounded Rectangle 14"/>
              <p:cNvSpPr/>
              <p:nvPr/>
            </p:nvSpPr>
            <p:spPr>
              <a:xfrm>
                <a:off x="2935970" y="1110787"/>
                <a:ext cx="119821" cy="299553"/>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6" name="Rounded Rectangle 15"/>
              <p:cNvSpPr/>
              <p:nvPr/>
            </p:nvSpPr>
            <p:spPr>
              <a:xfrm rot="5400000">
                <a:off x="3933668" y="1996109"/>
                <a:ext cx="119821" cy="299553"/>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ed Rectangle 16"/>
              <p:cNvSpPr/>
              <p:nvPr/>
            </p:nvSpPr>
            <p:spPr>
              <a:xfrm rot="16200000" flipH="1">
                <a:off x="1978847" y="1919902"/>
                <a:ext cx="119821" cy="299553"/>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8" name="Rounded Rectangle 17"/>
              <p:cNvSpPr/>
              <p:nvPr/>
            </p:nvSpPr>
            <p:spPr>
              <a:xfrm>
                <a:off x="2692290" y="3074683"/>
                <a:ext cx="612000" cy="112666"/>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tlCol="0" anchor="ctr"/>
              <a:lstStyle/>
              <a:p>
                <a:pPr algn="ctr"/>
                <a:endParaRPr lang="ko-KR" altLang="en-US" dirty="0"/>
              </a:p>
            </p:txBody>
          </p:sp>
          <p:sp>
            <p:nvSpPr>
              <p:cNvPr id="19" name="Rounded Rectangle 18"/>
              <p:cNvSpPr/>
              <p:nvPr/>
            </p:nvSpPr>
            <p:spPr>
              <a:xfrm>
                <a:off x="2833284" y="2139702"/>
                <a:ext cx="71867" cy="179668"/>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0" name="Rounded Rectangle 19"/>
              <p:cNvSpPr/>
              <p:nvPr/>
            </p:nvSpPr>
            <p:spPr>
              <a:xfrm>
                <a:off x="2957504" y="2139702"/>
                <a:ext cx="71867" cy="179668"/>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1" name="Rounded Rectangle 20"/>
              <p:cNvSpPr/>
              <p:nvPr/>
            </p:nvSpPr>
            <p:spPr>
              <a:xfrm>
                <a:off x="3081724" y="2139702"/>
                <a:ext cx="71867" cy="179668"/>
              </a:xfrm>
              <a:prstGeom prst="roundRect">
                <a:avLst>
                  <a:gd name="adj" fmla="val 50000"/>
                </a:avLst>
              </a:prstGeom>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7" name="Rectangle 6"/>
          <p:cNvSpPr/>
          <p:nvPr/>
        </p:nvSpPr>
        <p:spPr>
          <a:xfrm>
            <a:off x="160788" y="1301838"/>
            <a:ext cx="7429806" cy="1018530"/>
          </a:xfrm>
          <a:prstGeom prst="rect">
            <a:avLst/>
          </a:prstGeom>
          <a:solidFill>
            <a:schemeClr val="bg1"/>
          </a:solidFill>
          <a:ln>
            <a:solidFill>
              <a:schemeClr val="bg1"/>
            </a:solidFill>
          </a:ln>
          <a:effectLst>
            <a:outerShdw blurRad="63500" sx="102000" sy="102000" algn="ctr" rotWithShape="0">
              <a:prstClr val="black">
                <a:alpha val="40000"/>
              </a:prstClr>
            </a:outerShdw>
          </a:effectLst>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dirty="0" smtClean="0">
                <a:solidFill>
                  <a:srgbClr val="FF0000"/>
                </a:solidFill>
              </a:rPr>
              <a:t>This research is aimed at determining the influence of social motives </a:t>
            </a:r>
            <a:r>
              <a:rPr lang="id-ID" sz="2400" b="1" dirty="0" smtClean="0">
                <a:solidFill>
                  <a:srgbClr val="FF0000"/>
                </a:solidFill>
              </a:rPr>
              <a:t> and </a:t>
            </a:r>
            <a:r>
              <a:rPr lang="en-US" sz="2400" b="1" dirty="0" smtClean="0">
                <a:solidFill>
                  <a:srgbClr val="FF0000"/>
                </a:solidFill>
              </a:rPr>
              <a:t>local leadership in the development of educational tourism in Kediri. </a:t>
            </a:r>
            <a:endParaRPr lang="en-US" sz="2400" b="1" dirty="0">
              <a:solidFill>
                <a:srgbClr val="FF0000"/>
              </a:solidFill>
            </a:endParaRPr>
          </a:p>
        </p:txBody>
      </p:sp>
      <p:sp>
        <p:nvSpPr>
          <p:cNvPr id="31" name="Rectangle 30"/>
          <p:cNvSpPr/>
          <p:nvPr/>
        </p:nvSpPr>
        <p:spPr>
          <a:xfrm>
            <a:off x="-324544" y="202979"/>
            <a:ext cx="3405456" cy="92333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id-ID"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6">
                      <a:satMod val="175000"/>
                      <a:alpha val="40000"/>
                    </a:schemeClr>
                  </a:glow>
                </a:effectLst>
                <a:latin typeface="Bernard MT Condensed" panose="02050806060905020404" pitchFamily="18" charset="0"/>
              </a:rPr>
              <a:t>Purpose</a:t>
            </a:r>
            <a:endParaRPr lang="id-ID"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6">
                    <a:satMod val="175000"/>
                    <a:alpha val="40000"/>
                  </a:schemeClr>
                </a:glow>
              </a:effectLst>
            </a:endParaRPr>
          </a:p>
        </p:txBody>
      </p:sp>
      <p:grpSp>
        <p:nvGrpSpPr>
          <p:cNvPr id="35" name="Group 34"/>
          <p:cNvGrpSpPr/>
          <p:nvPr/>
        </p:nvGrpSpPr>
        <p:grpSpPr>
          <a:xfrm rot="2504682">
            <a:off x="7433595" y="1961211"/>
            <a:ext cx="1210210" cy="2237460"/>
            <a:chOff x="1359132" y="345882"/>
            <a:chExt cx="1966239" cy="4200564"/>
          </a:xfrm>
        </p:grpSpPr>
        <p:grpSp>
          <p:nvGrpSpPr>
            <p:cNvPr id="36" name="Group 35"/>
            <p:cNvGrpSpPr/>
            <p:nvPr/>
          </p:nvGrpSpPr>
          <p:grpSpPr>
            <a:xfrm>
              <a:off x="2073901" y="2186669"/>
              <a:ext cx="501313" cy="2359777"/>
              <a:chOff x="2810055" y="1677194"/>
              <a:chExt cx="535258" cy="2519562"/>
            </a:xfrm>
          </p:grpSpPr>
          <p:sp>
            <p:nvSpPr>
              <p:cNvPr id="49"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50"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51"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52"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53"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54"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55" name="Isosceles Triangle 54"/>
              <p:cNvSpPr/>
              <p:nvPr/>
            </p:nvSpPr>
            <p:spPr>
              <a:xfrm rot="10800000">
                <a:off x="2987823" y="3961239"/>
                <a:ext cx="177768" cy="235517"/>
              </a:xfrm>
              <a:prstGeom prst="triangle">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37" name="Group 36"/>
            <p:cNvGrpSpPr/>
            <p:nvPr/>
          </p:nvGrpSpPr>
          <p:grpSpPr>
            <a:xfrm>
              <a:off x="1359132" y="345882"/>
              <a:ext cx="1966239" cy="1811155"/>
              <a:chOff x="1888981" y="1110787"/>
              <a:chExt cx="2254374" cy="2076562"/>
            </a:xfrm>
          </p:grpSpPr>
          <p:sp>
            <p:nvSpPr>
              <p:cNvPr id="38" name="Teardrop 30"/>
              <p:cNvSpPr/>
              <p:nvPr/>
            </p:nvSpPr>
            <p:spPr>
              <a:xfrm rot="8100000">
                <a:off x="2322441" y="1563466"/>
                <a:ext cx="1333455" cy="1333457"/>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a:p>
            </p:txBody>
          </p:sp>
          <p:sp>
            <p:nvSpPr>
              <p:cNvPr id="39" name="Trapezoid 38"/>
              <p:cNvSpPr/>
              <p:nvPr/>
            </p:nvSpPr>
            <p:spPr>
              <a:xfrm rot="10800000">
                <a:off x="2751763" y="2230194"/>
                <a:ext cx="457200" cy="783671"/>
              </a:xfrm>
              <a:prstGeom prst="trapezoid">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0" name="Rounded Rectangle 39"/>
              <p:cNvSpPr/>
              <p:nvPr/>
            </p:nvSpPr>
            <p:spPr>
              <a:xfrm rot="2700000">
                <a:off x="3710962" y="1407964"/>
                <a:ext cx="119821" cy="299553"/>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1" name="Rounded Rectangle 40"/>
              <p:cNvSpPr/>
              <p:nvPr/>
            </p:nvSpPr>
            <p:spPr>
              <a:xfrm rot="18900000" flipH="1">
                <a:off x="2156327" y="1407964"/>
                <a:ext cx="119821" cy="299553"/>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2" name="Rounded Rectangle 41"/>
              <p:cNvSpPr/>
              <p:nvPr/>
            </p:nvSpPr>
            <p:spPr>
              <a:xfrm>
                <a:off x="2935970" y="1110787"/>
                <a:ext cx="119821" cy="299553"/>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3" name="Rounded Rectangle 42"/>
              <p:cNvSpPr/>
              <p:nvPr/>
            </p:nvSpPr>
            <p:spPr>
              <a:xfrm rot="5400000">
                <a:off x="3933668" y="1996109"/>
                <a:ext cx="119821" cy="299553"/>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4" name="Rounded Rectangle 43"/>
              <p:cNvSpPr/>
              <p:nvPr/>
            </p:nvSpPr>
            <p:spPr>
              <a:xfrm rot="16200000" flipH="1">
                <a:off x="1978847" y="1919902"/>
                <a:ext cx="119821" cy="299553"/>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5" name="Rounded Rectangle 44"/>
              <p:cNvSpPr/>
              <p:nvPr/>
            </p:nvSpPr>
            <p:spPr>
              <a:xfrm>
                <a:off x="2692290" y="3074683"/>
                <a:ext cx="612000" cy="112666"/>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ko-KR" altLang="en-US" dirty="0"/>
              </a:p>
            </p:txBody>
          </p:sp>
          <p:sp>
            <p:nvSpPr>
              <p:cNvPr id="46" name="Rounded Rectangle 45"/>
              <p:cNvSpPr/>
              <p:nvPr/>
            </p:nvSpPr>
            <p:spPr>
              <a:xfrm>
                <a:off x="2833284" y="2139702"/>
                <a:ext cx="71867" cy="179668"/>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7" name="Rounded Rectangle 46"/>
              <p:cNvSpPr/>
              <p:nvPr/>
            </p:nvSpPr>
            <p:spPr>
              <a:xfrm>
                <a:off x="2957504" y="2139702"/>
                <a:ext cx="71867" cy="179668"/>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48" name="Rounded Rectangle 47"/>
              <p:cNvSpPr/>
              <p:nvPr/>
            </p:nvSpPr>
            <p:spPr>
              <a:xfrm>
                <a:off x="3081724" y="2139702"/>
                <a:ext cx="71867" cy="179668"/>
              </a:xfrm>
              <a:prstGeom prst="roundRect">
                <a:avLst>
                  <a:gd name="adj" fmla="val 50000"/>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sp>
        <p:nvSpPr>
          <p:cNvPr id="33" name="Rectangle 32"/>
          <p:cNvSpPr/>
          <p:nvPr/>
        </p:nvSpPr>
        <p:spPr>
          <a:xfrm>
            <a:off x="160788" y="2383814"/>
            <a:ext cx="2813591" cy="923330"/>
          </a:xfrm>
          <a:prstGeom prst="rect">
            <a:avLst/>
          </a:prstGeom>
          <a:noFill/>
        </p:spPr>
        <p:txBody>
          <a:bodyPr wrap="none" lIns="91440" tIns="45720" rIns="91440" bIns="45720">
            <a:spAutoFit/>
          </a:bodyPr>
          <a:lstStyle/>
          <a:p>
            <a:pPr algn="ctr"/>
            <a:r>
              <a:rPr lang="en-US" altLang="ja-JP"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mn-lt"/>
              </a:rPr>
              <a:t>METHOD</a:t>
            </a:r>
            <a:endParaRPr lang="id-ID"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34" name="Rectangle 33"/>
          <p:cNvSpPr/>
          <p:nvPr/>
        </p:nvSpPr>
        <p:spPr>
          <a:xfrm>
            <a:off x="160788" y="3375375"/>
            <a:ext cx="6859484" cy="369332"/>
          </a:xfrm>
          <a:prstGeom prst="rect">
            <a:avLst/>
          </a:prstGeom>
        </p:spPr>
        <p:txBody>
          <a:bodyPr wrap="square">
            <a:spAutoFit/>
          </a:bodyPr>
          <a:lstStyle/>
          <a:p>
            <a:r>
              <a:rPr lang="id-ID" b="1" dirty="0" smtClean="0"/>
              <a:t> </a:t>
            </a:r>
            <a:endParaRPr lang="id-ID" b="1" dirty="0"/>
          </a:p>
        </p:txBody>
      </p:sp>
      <p:sp>
        <p:nvSpPr>
          <p:cNvPr id="56" name="AutoShape 7" descr="Kreativitas, ppt Bola lampu kreatif, teks, Karya Seni kreatif, hak cipta  png | PNGW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57" name="Rectangle 56"/>
          <p:cNvSpPr/>
          <p:nvPr/>
        </p:nvSpPr>
        <p:spPr>
          <a:xfrm>
            <a:off x="95938" y="3068018"/>
            <a:ext cx="7105992" cy="2031325"/>
          </a:xfrm>
          <a:prstGeom prst="rect">
            <a:avLst/>
          </a:prstGeom>
        </p:spPr>
        <p:txBody>
          <a:bodyPr wrap="square">
            <a:spAutoFit/>
          </a:bodyPr>
          <a:lstStyle/>
          <a:p>
            <a:pPr marL="285750" indent="-285750" algn="just">
              <a:buFont typeface="Wingdings" panose="05000000000000000000" pitchFamily="2" charset="2"/>
              <a:buChar char="q"/>
            </a:pPr>
            <a:r>
              <a:rPr lang="id-ID" b="1" dirty="0">
                <a:solidFill>
                  <a:srgbClr val="00B050"/>
                </a:solidFill>
              </a:rPr>
              <a:t>This </a:t>
            </a:r>
            <a:r>
              <a:rPr lang="en-US" b="1" dirty="0">
                <a:solidFill>
                  <a:srgbClr val="00B050"/>
                </a:solidFill>
              </a:rPr>
              <a:t>research</a:t>
            </a:r>
            <a:r>
              <a:rPr lang="id-ID" b="1" dirty="0">
                <a:solidFill>
                  <a:srgbClr val="00B050"/>
                </a:solidFill>
              </a:rPr>
              <a:t> uses a quantitative </a:t>
            </a:r>
            <a:r>
              <a:rPr lang="id-ID" b="1" dirty="0" smtClean="0">
                <a:solidFill>
                  <a:srgbClr val="00B050"/>
                </a:solidFill>
              </a:rPr>
              <a:t>approach</a:t>
            </a:r>
          </a:p>
          <a:p>
            <a:pPr marL="285750" indent="-285750" algn="just">
              <a:buFont typeface="Wingdings" panose="05000000000000000000" pitchFamily="2" charset="2"/>
              <a:buChar char="q"/>
            </a:pPr>
            <a:r>
              <a:rPr lang="id-ID" b="1" dirty="0">
                <a:solidFill>
                  <a:srgbClr val="00B050"/>
                </a:solidFill>
              </a:rPr>
              <a:t>The research method used is a survey method using a structured questionnaire that contains a number of questions related to the research variables to be carried out and to obtain relevant information. </a:t>
            </a:r>
            <a:endParaRPr lang="id-ID" b="1" dirty="0" smtClean="0">
              <a:solidFill>
                <a:srgbClr val="00B050"/>
              </a:solidFill>
            </a:endParaRPr>
          </a:p>
          <a:p>
            <a:pPr marL="285750" indent="-285750" algn="just">
              <a:buFont typeface="Wingdings" panose="05000000000000000000" pitchFamily="2" charset="2"/>
              <a:buChar char="q"/>
            </a:pPr>
            <a:r>
              <a:rPr lang="en-GB" b="1" dirty="0" smtClean="0">
                <a:solidFill>
                  <a:srgbClr val="00B050"/>
                </a:solidFill>
              </a:rPr>
              <a:t>Data analysis was conducted using </a:t>
            </a:r>
            <a:r>
              <a:rPr lang="id-ID" b="1" dirty="0" smtClean="0">
                <a:solidFill>
                  <a:srgbClr val="00B050"/>
                </a:solidFill>
              </a:rPr>
              <a:t>multiple </a:t>
            </a:r>
            <a:r>
              <a:rPr lang="id-ID" b="1" dirty="0">
                <a:solidFill>
                  <a:srgbClr val="00B050"/>
                </a:solidFill>
              </a:rPr>
              <a:t>linear regression analysis, determinant coefficient, T test and F test.</a:t>
            </a:r>
          </a:p>
        </p:txBody>
      </p:sp>
      <p:sp>
        <p:nvSpPr>
          <p:cNvPr id="58" name="Flowchart: Connector 57"/>
          <p:cNvSpPr/>
          <p:nvPr/>
        </p:nvSpPr>
        <p:spPr>
          <a:xfrm>
            <a:off x="2750974" y="5284008"/>
            <a:ext cx="1754834" cy="1485630"/>
          </a:xfrm>
          <a:prstGeom prst="flowChartConnector">
            <a:avLst/>
          </a:prstGeom>
          <a:solidFill>
            <a:schemeClr val="bg1">
              <a:lumMod val="65000"/>
            </a:schemeClr>
          </a:solidFill>
          <a:effectLst>
            <a:glow rad="228600">
              <a:schemeClr val="accent6">
                <a:satMod val="175000"/>
                <a:alpha val="40000"/>
              </a:schemeClr>
            </a:glo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400" b="1" dirty="0">
              <a:solidFill>
                <a:srgbClr val="FF0000"/>
              </a:solidFill>
            </a:endParaRPr>
          </a:p>
        </p:txBody>
      </p:sp>
      <p:sp>
        <p:nvSpPr>
          <p:cNvPr id="60" name="Rectangle 59"/>
          <p:cNvSpPr/>
          <p:nvPr/>
        </p:nvSpPr>
        <p:spPr>
          <a:xfrm rot="21370071">
            <a:off x="3175440" y="5553692"/>
            <a:ext cx="912577" cy="210404"/>
          </a:xfrm>
          <a:prstGeom prst="rect">
            <a:avLst/>
          </a:prstGeom>
          <a:solidFill>
            <a:schemeClr val="bg1">
              <a:lumMod val="65000"/>
            </a:schemeClr>
          </a:solidFill>
          <a:ln>
            <a:solidFill>
              <a:schemeClr val="bg1">
                <a:lumMod val="65000"/>
              </a:schemeClr>
            </a:solidFill>
          </a:ln>
          <a:scene3d>
            <a:camera prst="perspectiveLeft"/>
            <a:lightRig rig="threePt" dir="t"/>
          </a:scene3d>
        </p:spPr>
        <p:style>
          <a:lnRef idx="2">
            <a:schemeClr val="dk1"/>
          </a:lnRef>
          <a:fillRef idx="1">
            <a:schemeClr val="lt1"/>
          </a:fillRef>
          <a:effectRef idx="0">
            <a:schemeClr val="dk1"/>
          </a:effectRef>
          <a:fontRef idx="minor">
            <a:schemeClr val="dk1"/>
          </a:fontRef>
        </p:style>
        <p:txBody>
          <a:bodyPr rtlCol="0" anchor="ctr"/>
          <a:lstStyle/>
          <a:p>
            <a:pPr algn="ctr"/>
            <a:r>
              <a:rPr lang="id-ID" sz="1000" b="1" dirty="0" smtClean="0">
                <a:solidFill>
                  <a:schemeClr val="bg1"/>
                </a:solidFill>
              </a:rPr>
              <a:t>POPULATION</a:t>
            </a:r>
            <a:endParaRPr lang="id-ID" sz="1000" b="1" dirty="0">
              <a:solidFill>
                <a:schemeClr val="bg1"/>
              </a:solidFill>
            </a:endParaRPr>
          </a:p>
        </p:txBody>
      </p:sp>
      <p:sp>
        <p:nvSpPr>
          <p:cNvPr id="67" name="Oval 66"/>
          <p:cNvSpPr/>
          <p:nvPr/>
        </p:nvSpPr>
        <p:spPr>
          <a:xfrm>
            <a:off x="3008422" y="5842247"/>
            <a:ext cx="1085684" cy="773831"/>
          </a:xfrm>
          <a:prstGeom prst="ellipse">
            <a:avLst/>
          </a:prstGeom>
          <a:solidFill>
            <a:schemeClr val="accent6">
              <a:lumMod val="75000"/>
            </a:schemeClr>
          </a:solidFill>
          <a:ln>
            <a:solidFill>
              <a:schemeClr val="accent2">
                <a:lumMod val="40000"/>
                <a:lumOff val="60000"/>
              </a:schemeClr>
            </a:solidFill>
          </a:ln>
          <a:effectLst>
            <a:glow rad="228600">
              <a:schemeClr val="accent6">
                <a:satMod val="175000"/>
                <a:alpha val="40000"/>
              </a:schemeClr>
            </a:glo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400" b="1" dirty="0" smtClean="0"/>
              <a:t>Sample</a:t>
            </a:r>
            <a:endParaRPr lang="id-ID" sz="1400" b="1" dirty="0"/>
          </a:p>
        </p:txBody>
      </p:sp>
      <p:cxnSp>
        <p:nvCxnSpPr>
          <p:cNvPr id="63" name="Straight Arrow Connector 62"/>
          <p:cNvCxnSpPr/>
          <p:nvPr/>
        </p:nvCxnSpPr>
        <p:spPr>
          <a:xfrm flipV="1">
            <a:off x="4505808" y="5763959"/>
            <a:ext cx="865272" cy="285024"/>
          </a:xfrm>
          <a:prstGeom prst="straightConnector1">
            <a:avLst/>
          </a:prstGeom>
          <a:ln>
            <a:tailEnd type="arrow"/>
          </a:ln>
          <a:effectLst>
            <a:glow rad="228600">
              <a:schemeClr val="accent6">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6" name="Rectangle 65"/>
          <p:cNvSpPr/>
          <p:nvPr/>
        </p:nvSpPr>
        <p:spPr>
          <a:xfrm>
            <a:off x="2974379" y="5099342"/>
            <a:ext cx="5249666" cy="369332"/>
          </a:xfrm>
          <a:prstGeom prst="rect">
            <a:avLst/>
          </a:prstGeom>
        </p:spPr>
        <p:txBody>
          <a:bodyPr wrap="square">
            <a:spAutoFit/>
          </a:bodyPr>
          <a:lstStyle/>
          <a:p>
            <a:endParaRPr lang="id-ID" dirty="0"/>
          </a:p>
        </p:txBody>
      </p:sp>
      <p:sp>
        <p:nvSpPr>
          <p:cNvPr id="68" name="Oval 67"/>
          <p:cNvSpPr/>
          <p:nvPr/>
        </p:nvSpPr>
        <p:spPr>
          <a:xfrm>
            <a:off x="5458354" y="5094272"/>
            <a:ext cx="2787231" cy="1123281"/>
          </a:xfrm>
          <a:prstGeom prst="ellipse">
            <a:avLst/>
          </a:prstGeom>
          <a:solidFill>
            <a:schemeClr val="bg1">
              <a:lumMod val="85000"/>
            </a:schemeClr>
          </a:solidFill>
          <a:ln>
            <a:solidFill>
              <a:schemeClr val="accent6">
                <a:lumMod val="75000"/>
              </a:schemeClr>
            </a:solidFill>
          </a:ln>
          <a:effectLst>
            <a:glow rad="139700">
              <a:schemeClr val="accent6">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r>
              <a:rPr lang="id-ID" sz="1200" dirty="0" smtClean="0"/>
              <a:t>1200 youths(aged 16-30 years) who live in Bringin village, Toyoresmi village and Jambu village.</a:t>
            </a:r>
            <a:endParaRPr lang="id-ID" sz="1200" dirty="0"/>
          </a:p>
        </p:txBody>
      </p:sp>
      <p:cxnSp>
        <p:nvCxnSpPr>
          <p:cNvPr id="74" name="Straight Arrow Connector 73"/>
          <p:cNvCxnSpPr>
            <a:stCxn id="67" idx="2"/>
          </p:cNvCxnSpPr>
          <p:nvPr/>
        </p:nvCxnSpPr>
        <p:spPr>
          <a:xfrm flipH="1" flipV="1">
            <a:off x="1718425" y="5990447"/>
            <a:ext cx="1289997" cy="238716"/>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81" name="Oval 80"/>
          <p:cNvSpPr/>
          <p:nvPr/>
        </p:nvSpPr>
        <p:spPr>
          <a:xfrm>
            <a:off x="114993" y="5099343"/>
            <a:ext cx="1660724" cy="1395102"/>
          </a:xfrm>
          <a:prstGeom prst="ellipse">
            <a:avLst/>
          </a:prstGeom>
          <a:solidFill>
            <a:schemeClr val="accent6">
              <a:lumMod val="60000"/>
              <a:lumOff val="40000"/>
            </a:schemeClr>
          </a:solidFill>
          <a:ln>
            <a:solidFill>
              <a:schemeClr val="accent6">
                <a:lumMod val="75000"/>
              </a:schemeClr>
            </a:solidFill>
          </a:ln>
          <a:effectLst>
            <a:glow rad="228600">
              <a:schemeClr val="accent6">
                <a:satMod val="175000"/>
                <a:alpha val="40000"/>
              </a:schemeClr>
            </a:glow>
            <a:outerShdw blurRad="40000" dist="20000" dir="5400000" rotWithShape="0">
              <a:srgbClr val="000000">
                <a:alpha val="38000"/>
              </a:srgbClr>
            </a:outerShdw>
          </a:effectLst>
          <a:scene3d>
            <a:camera prst="orthographicFront"/>
            <a:lightRig rig="threePt" dir="t"/>
          </a:scene3d>
          <a:sp3d>
            <a:bevelT prst="convex"/>
          </a:sp3d>
        </p:spPr>
        <p:style>
          <a:lnRef idx="1">
            <a:schemeClr val="dk1"/>
          </a:lnRef>
          <a:fillRef idx="2">
            <a:schemeClr val="dk1"/>
          </a:fillRef>
          <a:effectRef idx="1">
            <a:schemeClr val="dk1"/>
          </a:effectRef>
          <a:fontRef idx="minor">
            <a:schemeClr val="dk1"/>
          </a:fontRef>
        </p:style>
        <p:txBody>
          <a:bodyPr rtlCol="0" anchor="ctr"/>
          <a:lstStyle/>
          <a:p>
            <a:r>
              <a:rPr lang="id-ID" sz="1200" dirty="0"/>
              <a:t>120 people was selected using a proportional sampling technique</a:t>
            </a:r>
          </a:p>
        </p:txBody>
      </p:sp>
    </p:spTree>
    <p:extLst>
      <p:ext uri="{BB962C8B-B14F-4D97-AF65-F5344CB8AC3E}">
        <p14:creationId xmlns:p14="http://schemas.microsoft.com/office/powerpoint/2010/main" val="329983144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 Placeholder 1"/>
          <p:cNvSpPr txBox="1">
            <a:spLocks/>
          </p:cNvSpPr>
          <p:nvPr/>
        </p:nvSpPr>
        <p:spPr>
          <a:xfrm>
            <a:off x="0" y="395486"/>
            <a:ext cx="9144000" cy="576064"/>
          </a:xfrm>
          <a:prstGeom prst="rect">
            <a:avLst/>
          </a:prstGeom>
        </p:spPr>
        <p:txBody>
          <a:bodyPr vert="horz" lIns="91440" tIns="45720" rIns="91440" bIns="45720" rtlCol="0" anchor="ctr"/>
          <a:lstStyle>
            <a:defPPr>
              <a:defRPr lang="id-ID"/>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b="1" smtClean="0"/>
              <a:t>BACKGROUND</a:t>
            </a:r>
            <a:endParaRPr lang="en-US" altLang="ko-KR" b="1" dirty="0"/>
          </a:p>
        </p:txBody>
      </p:sp>
      <p:sp>
        <p:nvSpPr>
          <p:cNvPr id="33" name="Oval 32"/>
          <p:cNvSpPr/>
          <p:nvPr/>
        </p:nvSpPr>
        <p:spPr>
          <a:xfrm>
            <a:off x="652611" y="1707654"/>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4" name="Oval 33"/>
          <p:cNvSpPr/>
          <p:nvPr/>
        </p:nvSpPr>
        <p:spPr>
          <a:xfrm>
            <a:off x="634752" y="2715766"/>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5" name="Oval 34"/>
          <p:cNvSpPr/>
          <p:nvPr/>
        </p:nvSpPr>
        <p:spPr>
          <a:xfrm>
            <a:off x="616893" y="3723878"/>
            <a:ext cx="576064" cy="5760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36" name="Group 35"/>
          <p:cNvGrpSpPr/>
          <p:nvPr/>
        </p:nvGrpSpPr>
        <p:grpSpPr>
          <a:xfrm>
            <a:off x="1300683" y="1530872"/>
            <a:ext cx="2664296" cy="929628"/>
            <a:chOff x="803640" y="3362835"/>
            <a:chExt cx="2059657" cy="929628"/>
          </a:xfrm>
        </p:grpSpPr>
        <p:sp>
          <p:nvSpPr>
            <p:cNvPr id="37" name="TextBox 36"/>
            <p:cNvSpPr txBox="1"/>
            <p:nvPr/>
          </p:nvSpPr>
          <p:spPr>
            <a:xfrm>
              <a:off x="803640" y="3646132"/>
              <a:ext cx="2059657" cy="646331"/>
            </a:xfrm>
            <a:prstGeom prst="rect">
              <a:avLst/>
            </a:prstGeom>
            <a:noFill/>
          </p:spPr>
          <p:txBody>
            <a:bodyPr wrap="square" rtlCol="0">
              <a:spAutoFit/>
            </a:bodyPr>
            <a:lstStyle/>
            <a:p>
              <a:r>
                <a:rPr lang="en-US" altLang="ko-KR" sz="1200" dirty="0">
                  <a:solidFill>
                    <a:schemeClr val="bg1"/>
                  </a:solidFill>
                  <a:cs typeface="Arial" pitchFamily="34" charset="0"/>
                </a:rPr>
                <a:t>Coal supply failures and errors have a fateful impact on the generating unit.</a:t>
              </a:r>
              <a:endParaRPr lang="ko-KR" altLang="en-US" sz="1200" dirty="0">
                <a:solidFill>
                  <a:schemeClr val="bg1"/>
                </a:solidFill>
                <a:cs typeface="Arial" pitchFamily="34" charset="0"/>
              </a:endParaRPr>
            </a:p>
          </p:txBody>
        </p:sp>
        <p:sp>
          <p:nvSpPr>
            <p:cNvPr id="38" name="TextBox 37"/>
            <p:cNvSpPr txBox="1"/>
            <p:nvPr/>
          </p:nvSpPr>
          <p:spPr>
            <a:xfrm>
              <a:off x="803640" y="3362835"/>
              <a:ext cx="2059657" cy="307777"/>
            </a:xfrm>
            <a:prstGeom prst="rect">
              <a:avLst/>
            </a:prstGeom>
            <a:noFill/>
          </p:spPr>
          <p:txBody>
            <a:bodyPr wrap="square" rtlCol="0">
              <a:spAutoFit/>
            </a:bodyPr>
            <a:lstStyle/>
            <a:p>
              <a:r>
                <a:rPr lang="en-US" altLang="ko-KR" sz="1400" b="1" dirty="0">
                  <a:solidFill>
                    <a:schemeClr val="bg1"/>
                  </a:solidFill>
                  <a:cs typeface="Arial" pitchFamily="34" charset="0"/>
                </a:rPr>
                <a:t>Part</a:t>
              </a:r>
              <a:endParaRPr lang="ko-KR" altLang="en-US" sz="1400" b="1" dirty="0">
                <a:solidFill>
                  <a:schemeClr val="bg1"/>
                </a:solidFill>
                <a:cs typeface="Arial" pitchFamily="34" charset="0"/>
              </a:endParaRPr>
            </a:p>
          </p:txBody>
        </p:sp>
      </p:grpSp>
      <p:grpSp>
        <p:nvGrpSpPr>
          <p:cNvPr id="39" name="Group 38"/>
          <p:cNvGrpSpPr/>
          <p:nvPr/>
        </p:nvGrpSpPr>
        <p:grpSpPr>
          <a:xfrm>
            <a:off x="1300683" y="2538984"/>
            <a:ext cx="2664296" cy="929628"/>
            <a:chOff x="803640" y="3362835"/>
            <a:chExt cx="2059657" cy="929628"/>
          </a:xfrm>
        </p:grpSpPr>
        <p:sp>
          <p:nvSpPr>
            <p:cNvPr id="40" name="TextBox 39"/>
            <p:cNvSpPr txBox="1"/>
            <p:nvPr/>
          </p:nvSpPr>
          <p:spPr>
            <a:xfrm>
              <a:off x="803640" y="3646132"/>
              <a:ext cx="2059657" cy="646331"/>
            </a:xfrm>
            <a:prstGeom prst="rect">
              <a:avLst/>
            </a:prstGeom>
            <a:noFill/>
          </p:spPr>
          <p:txBody>
            <a:bodyPr wrap="square" rtlCol="0">
              <a:spAutoFit/>
            </a:bodyPr>
            <a:lstStyle/>
            <a:p>
              <a:r>
                <a:rPr lang="en-US" altLang="ko-KR" sz="1200" dirty="0">
                  <a:solidFill>
                    <a:schemeClr val="bg1"/>
                  </a:solidFill>
                  <a:cs typeface="Arial" pitchFamily="34" charset="0"/>
                </a:rPr>
                <a:t>Operate manually by the operator from the control room so that it is prone to human error.</a:t>
              </a:r>
              <a:endParaRPr lang="ko-KR" altLang="en-US" sz="1200" dirty="0">
                <a:solidFill>
                  <a:schemeClr val="bg1"/>
                </a:solidFill>
                <a:cs typeface="Arial" pitchFamily="34" charset="0"/>
              </a:endParaRPr>
            </a:p>
          </p:txBody>
        </p:sp>
        <p:sp>
          <p:nvSpPr>
            <p:cNvPr id="41" name="TextBox 40"/>
            <p:cNvSpPr txBox="1"/>
            <p:nvPr/>
          </p:nvSpPr>
          <p:spPr>
            <a:xfrm>
              <a:off x="803640" y="3362835"/>
              <a:ext cx="2059657" cy="307777"/>
            </a:xfrm>
            <a:prstGeom prst="rect">
              <a:avLst/>
            </a:prstGeom>
            <a:noFill/>
          </p:spPr>
          <p:txBody>
            <a:bodyPr wrap="square" rtlCol="0">
              <a:spAutoFit/>
            </a:bodyPr>
            <a:lstStyle/>
            <a:p>
              <a:r>
                <a:rPr lang="en-US" altLang="ko-KR" sz="1400" b="1" dirty="0">
                  <a:solidFill>
                    <a:schemeClr val="bg1"/>
                  </a:solidFill>
                  <a:cs typeface="Arial" pitchFamily="34" charset="0"/>
                </a:rPr>
                <a:t>Operation</a:t>
              </a:r>
              <a:endParaRPr lang="ko-KR" altLang="en-US" sz="1400" b="1" dirty="0">
                <a:solidFill>
                  <a:schemeClr val="bg1"/>
                </a:solidFill>
                <a:cs typeface="Arial" pitchFamily="34" charset="0"/>
              </a:endParaRPr>
            </a:p>
          </p:txBody>
        </p:sp>
      </p:grpSp>
      <p:grpSp>
        <p:nvGrpSpPr>
          <p:cNvPr id="42" name="Group 41"/>
          <p:cNvGrpSpPr/>
          <p:nvPr/>
        </p:nvGrpSpPr>
        <p:grpSpPr>
          <a:xfrm>
            <a:off x="1300683" y="3547096"/>
            <a:ext cx="2664296" cy="929628"/>
            <a:chOff x="803640" y="3362835"/>
            <a:chExt cx="2059657" cy="929628"/>
          </a:xfrm>
        </p:grpSpPr>
        <p:sp>
          <p:nvSpPr>
            <p:cNvPr id="43" name="TextBox 42"/>
            <p:cNvSpPr txBox="1"/>
            <p:nvPr/>
          </p:nvSpPr>
          <p:spPr>
            <a:xfrm>
              <a:off x="803640" y="3646132"/>
              <a:ext cx="2059657" cy="646331"/>
            </a:xfrm>
            <a:prstGeom prst="rect">
              <a:avLst/>
            </a:prstGeom>
            <a:noFill/>
          </p:spPr>
          <p:txBody>
            <a:bodyPr wrap="square" rtlCol="0">
              <a:spAutoFit/>
            </a:bodyPr>
            <a:lstStyle/>
            <a:p>
              <a:r>
                <a:rPr lang="en-US" altLang="ko-KR" sz="1200" dirty="0">
                  <a:solidFill>
                    <a:schemeClr val="bg1"/>
                  </a:solidFill>
                  <a:cs typeface="Arial" pitchFamily="34" charset="0"/>
                </a:rPr>
                <a:t>The availability of coal in the bunker must be maintained for the combustion process</a:t>
              </a:r>
              <a:endParaRPr lang="ko-KR" altLang="en-US" sz="1200" dirty="0">
                <a:solidFill>
                  <a:schemeClr val="bg1"/>
                </a:solidFill>
                <a:cs typeface="Arial" pitchFamily="34" charset="0"/>
              </a:endParaRPr>
            </a:p>
          </p:txBody>
        </p:sp>
        <p:sp>
          <p:nvSpPr>
            <p:cNvPr id="44" name="TextBox 43"/>
            <p:cNvSpPr txBox="1"/>
            <p:nvPr/>
          </p:nvSpPr>
          <p:spPr>
            <a:xfrm>
              <a:off x="803640" y="3362835"/>
              <a:ext cx="2059657" cy="307777"/>
            </a:xfrm>
            <a:prstGeom prst="rect">
              <a:avLst/>
            </a:prstGeom>
            <a:noFill/>
          </p:spPr>
          <p:txBody>
            <a:bodyPr wrap="square" rtlCol="0">
              <a:spAutoFit/>
            </a:bodyPr>
            <a:lstStyle/>
            <a:p>
              <a:r>
                <a:rPr lang="en-US" altLang="ko-KR" sz="1400" b="1" dirty="0">
                  <a:solidFill>
                    <a:schemeClr val="bg1"/>
                  </a:solidFill>
                  <a:cs typeface="Arial" pitchFamily="34" charset="0"/>
                </a:rPr>
                <a:t>Condition</a:t>
              </a:r>
              <a:endParaRPr lang="ko-KR" altLang="en-US" sz="1400" b="1" dirty="0">
                <a:solidFill>
                  <a:schemeClr val="bg1"/>
                </a:solidFill>
                <a:cs typeface="Arial" pitchFamily="34" charset="0"/>
              </a:endParaRPr>
            </a:p>
          </p:txBody>
        </p:sp>
      </p:grpSp>
      <p:sp>
        <p:nvSpPr>
          <p:cNvPr id="45" name="Rectangle 44"/>
          <p:cNvSpPr/>
          <p:nvPr/>
        </p:nvSpPr>
        <p:spPr>
          <a:xfrm>
            <a:off x="4554000" y="1653798"/>
            <a:ext cx="36000" cy="270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6" name="TextBox 45"/>
          <p:cNvSpPr txBox="1"/>
          <p:nvPr/>
        </p:nvSpPr>
        <p:spPr>
          <a:xfrm>
            <a:off x="619207" y="1773236"/>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01</a:t>
            </a:r>
            <a:endParaRPr lang="ko-KR" altLang="en-US" sz="2400" b="1" dirty="0">
              <a:solidFill>
                <a:schemeClr val="accent1"/>
              </a:solidFill>
              <a:cs typeface="Arial" pitchFamily="34" charset="0"/>
            </a:endParaRPr>
          </a:p>
        </p:txBody>
      </p:sp>
      <p:sp>
        <p:nvSpPr>
          <p:cNvPr id="47" name="TextBox 46"/>
          <p:cNvSpPr txBox="1"/>
          <p:nvPr/>
        </p:nvSpPr>
        <p:spPr>
          <a:xfrm>
            <a:off x="583489" y="2772965"/>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02</a:t>
            </a:r>
            <a:endParaRPr lang="ko-KR" altLang="en-US" sz="2400" b="1" dirty="0">
              <a:solidFill>
                <a:schemeClr val="accent1"/>
              </a:solidFill>
              <a:cs typeface="Arial" pitchFamily="34" charset="0"/>
            </a:endParaRPr>
          </a:p>
        </p:txBody>
      </p:sp>
      <p:sp>
        <p:nvSpPr>
          <p:cNvPr id="48" name="TextBox 47"/>
          <p:cNvSpPr txBox="1"/>
          <p:nvPr/>
        </p:nvSpPr>
        <p:spPr>
          <a:xfrm>
            <a:off x="583489" y="3781077"/>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03</a:t>
            </a:r>
            <a:endParaRPr lang="ko-KR" altLang="en-US" sz="2400" b="1" dirty="0">
              <a:solidFill>
                <a:schemeClr val="accent1"/>
              </a:solidFill>
              <a:cs typeface="Arial" pitchFamily="34" charset="0"/>
            </a:endParaRPr>
          </a:p>
        </p:txBody>
      </p:sp>
      <p:sp>
        <p:nvSpPr>
          <p:cNvPr id="49" name="TextBox 48"/>
          <p:cNvSpPr txBox="1"/>
          <p:nvPr/>
        </p:nvSpPr>
        <p:spPr>
          <a:xfrm>
            <a:off x="5217690" y="1779662"/>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04</a:t>
            </a:r>
            <a:endParaRPr lang="ko-KR" altLang="en-US" sz="2400" b="1" dirty="0">
              <a:solidFill>
                <a:schemeClr val="accent1"/>
              </a:solidFill>
              <a:cs typeface="Arial" pitchFamily="34" charset="0"/>
            </a:endParaRPr>
          </a:p>
        </p:txBody>
      </p:sp>
      <p:sp>
        <p:nvSpPr>
          <p:cNvPr id="50" name="TextBox 49"/>
          <p:cNvSpPr txBox="1"/>
          <p:nvPr/>
        </p:nvSpPr>
        <p:spPr>
          <a:xfrm>
            <a:off x="5181972" y="2779391"/>
            <a:ext cx="642872" cy="461665"/>
          </a:xfrm>
          <a:prstGeom prst="rect">
            <a:avLst/>
          </a:prstGeom>
          <a:noFill/>
        </p:spPr>
        <p:txBody>
          <a:bodyPr wrap="square" rtlCol="0">
            <a:spAutoFit/>
          </a:bodyPr>
          <a:lstStyle/>
          <a:p>
            <a:pPr algn="ctr"/>
            <a:r>
              <a:rPr lang="en-US" altLang="ko-KR" sz="2400" b="1" dirty="0">
                <a:solidFill>
                  <a:schemeClr val="accent1"/>
                </a:solidFill>
                <a:cs typeface="Arial" pitchFamily="34" charset="0"/>
              </a:rPr>
              <a:t>05</a:t>
            </a:r>
            <a:endParaRPr lang="ko-KR" altLang="en-US" sz="2400" b="1" dirty="0">
              <a:solidFill>
                <a:schemeClr val="accent1"/>
              </a:solidFill>
              <a:cs typeface="Arial" pitchFamily="34" charset="0"/>
            </a:endParaRPr>
          </a:p>
        </p:txBody>
      </p:sp>
      <p:sp>
        <p:nvSpPr>
          <p:cNvPr id="51" name="Text Placeholder 2"/>
          <p:cNvSpPr txBox="1">
            <a:spLocks/>
          </p:cNvSpPr>
          <p:nvPr/>
        </p:nvSpPr>
        <p:spPr>
          <a:xfrm>
            <a:off x="5715000" y="4171950"/>
            <a:ext cx="2514600" cy="304800"/>
          </a:xfrm>
          <a:prstGeom prst="rect">
            <a:avLst/>
          </a:prstGeom>
          <a:effectLst>
            <a:outerShdw blurRad="152400" dist="317500" dir="5400000" sx="90000" sy="-19000" rotWithShape="0">
              <a:prstClr val="black">
                <a:alpha val="15000"/>
              </a:prstClr>
            </a:outerShdw>
          </a:effectLst>
        </p:spPr>
        <p:style>
          <a:lnRef idx="0">
            <a:schemeClr val="accent5"/>
          </a:lnRef>
          <a:fillRef idx="3">
            <a:schemeClr val="accent5"/>
          </a:fillRef>
          <a:effectRef idx="3">
            <a:schemeClr val="accent5"/>
          </a:effectRef>
          <a:fontRef idx="minor">
            <a:schemeClr val="lt1"/>
          </a:fontRef>
        </p:style>
        <p:txBody>
          <a:bodyPr anchor="ctr"/>
          <a:lstStyle/>
          <a:p>
            <a:pPr lvl="0" algn="ctr">
              <a:spcBef>
                <a:spcPct val="20000"/>
              </a:spcBef>
              <a:defRPr/>
            </a:pPr>
            <a:r>
              <a:rPr lang="en-US" altLang="ko-KR" sz="1400" b="1" dirty="0">
                <a:solidFill>
                  <a:schemeClr val="tx1">
                    <a:lumMod val="75000"/>
                    <a:lumOff val="25000"/>
                  </a:schemeClr>
                </a:solidFill>
                <a:cs typeface="Arial" pitchFamily="34" charset="0"/>
              </a:rPr>
              <a:t>Field Conditions</a:t>
            </a:r>
            <a:endParaRPr kumimoji="0" lang="en-US" altLang="ko-KR" sz="1400" b="1" i="0" u="none" strike="noStrike" kern="1200" cap="none" spc="0" normalizeH="0" baseline="0" noProof="0" dirty="0">
              <a:ln>
                <a:noFill/>
              </a:ln>
              <a:solidFill>
                <a:schemeClr val="tx1">
                  <a:lumMod val="75000"/>
                  <a:lumOff val="25000"/>
                </a:schemeClr>
              </a:solidFill>
              <a:effectLst/>
              <a:uLnTx/>
              <a:uFillTx/>
              <a:latin typeface="+mn-lt"/>
              <a:ea typeface="+mn-ea"/>
              <a:cs typeface="Arial" pitchFamily="34" charset="0"/>
            </a:endParaRPr>
          </a:p>
        </p:txBody>
      </p:sp>
      <p:sp>
        <p:nvSpPr>
          <p:cNvPr id="53" name="Oval 52"/>
          <p:cNvSpPr/>
          <p:nvPr/>
        </p:nvSpPr>
        <p:spPr>
          <a:xfrm>
            <a:off x="228600" y="4705350"/>
            <a:ext cx="343272" cy="3432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4" name="Oval 53"/>
          <p:cNvSpPr/>
          <p:nvPr/>
        </p:nvSpPr>
        <p:spPr>
          <a:xfrm>
            <a:off x="697712" y="4705350"/>
            <a:ext cx="343272" cy="3432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5" name="Rectangle 16"/>
          <p:cNvSpPr/>
          <p:nvPr/>
        </p:nvSpPr>
        <p:spPr>
          <a:xfrm rot="18900000" flipH="1">
            <a:off x="335496" y="4765228"/>
            <a:ext cx="129480" cy="232132"/>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6" name="Oval 21"/>
          <p:cNvSpPr>
            <a:spLocks noChangeAspect="1"/>
          </p:cNvSpPr>
          <p:nvPr/>
        </p:nvSpPr>
        <p:spPr>
          <a:xfrm>
            <a:off x="762000" y="4771641"/>
            <a:ext cx="214696" cy="216488"/>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612"/>
            <a:ext cx="91439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8" name="Rectangle 57"/>
          <p:cNvSpPr/>
          <p:nvPr/>
        </p:nvSpPr>
        <p:spPr>
          <a:xfrm>
            <a:off x="37544" y="521922"/>
            <a:ext cx="6386685" cy="707886"/>
          </a:xfrm>
          <a:prstGeom prst="rect">
            <a:avLst/>
          </a:prstGeom>
          <a:effectLst>
            <a:glow rad="228600">
              <a:schemeClr val="accent6">
                <a:satMod val="175000"/>
                <a:alpha val="40000"/>
              </a:schemeClr>
            </a:glow>
            <a:outerShdw blurRad="50800" dist="38100" dir="10800000" algn="r" rotWithShape="0">
              <a:prstClr val="black">
                <a:alpha val="40000"/>
              </a:prstClr>
            </a:outerShdw>
            <a:reflection blurRad="6350" stA="50000" endA="295" endPos="92000" dist="101600" dir="5400000" sy="-100000" algn="bl" rotWithShape="0"/>
          </a:effectLst>
          <a:scene3d>
            <a:camera prst="obliqueTopRight"/>
            <a:lightRig rig="threePt" dir="t"/>
          </a:scene3d>
        </p:spPr>
        <p:txBody>
          <a:bodyPr wrap="none">
            <a:spAutoFit/>
          </a:bodyPr>
          <a:lstStyle/>
          <a:p>
            <a:r>
              <a:rPr lang="en-US" sz="4000" b="1" dirty="0">
                <a:solidFill>
                  <a:schemeClr val="accent2">
                    <a:lumMod val="60000"/>
                    <a:lumOff val="40000"/>
                  </a:schemeClr>
                </a:solidFill>
                <a:latin typeface="Aharoni" panose="02010803020104030203" pitchFamily="2" charset="-79"/>
                <a:cs typeface="Aharoni" panose="02010803020104030203" pitchFamily="2" charset="-79"/>
              </a:rPr>
              <a:t>RESULT AND DISCUSSION</a:t>
            </a:r>
            <a:endParaRPr lang="id-ID" sz="4000" dirty="0">
              <a:solidFill>
                <a:schemeClr val="accent2">
                  <a:lumMod val="60000"/>
                  <a:lumOff val="40000"/>
                </a:schemeClr>
              </a:solidFill>
              <a:latin typeface="Aharoni" panose="02010803020104030203" pitchFamily="2" charset="-79"/>
              <a:cs typeface="Aharoni" panose="02010803020104030203" pitchFamily="2" charset="-79"/>
            </a:endParaRPr>
          </a:p>
        </p:txBody>
      </p:sp>
      <p:cxnSp>
        <p:nvCxnSpPr>
          <p:cNvPr id="60" name="Straight Connector 59"/>
          <p:cNvCxnSpPr/>
          <p:nvPr/>
        </p:nvCxnSpPr>
        <p:spPr>
          <a:xfrm flipV="1">
            <a:off x="85199" y="1143512"/>
            <a:ext cx="6142985" cy="2"/>
          </a:xfrm>
          <a:prstGeom prst="line">
            <a:avLst/>
          </a:prstGeom>
        </p:spPr>
        <p:style>
          <a:lnRef idx="2">
            <a:schemeClr val="accent6"/>
          </a:lnRef>
          <a:fillRef idx="0">
            <a:schemeClr val="accent6"/>
          </a:fillRef>
          <a:effectRef idx="1">
            <a:schemeClr val="accent6"/>
          </a:effectRef>
          <a:fontRef idx="minor">
            <a:schemeClr val="tx1"/>
          </a:fontRef>
        </p:style>
      </p:cxnSp>
      <p:sp>
        <p:nvSpPr>
          <p:cNvPr id="62" name="Rectangle 61"/>
          <p:cNvSpPr/>
          <p:nvPr/>
        </p:nvSpPr>
        <p:spPr>
          <a:xfrm>
            <a:off x="85200" y="1112662"/>
            <a:ext cx="9030370" cy="3416320"/>
          </a:xfrm>
          <a:prstGeom prst="rect">
            <a:avLst/>
          </a:prstGeom>
        </p:spPr>
        <p:txBody>
          <a:bodyPr wrap="square">
            <a:spAutoFit/>
          </a:bodyPr>
          <a:lstStyle/>
          <a:p>
            <a:pPr lvl="0"/>
            <a:r>
              <a:rPr lang="en-US" sz="2400" b="1" dirty="0">
                <a:solidFill>
                  <a:srgbClr val="0070C0"/>
                </a:solidFill>
                <a:latin typeface="Aharoni" panose="02010803020104030203" pitchFamily="2" charset="-79"/>
                <a:cs typeface="Aharoni" panose="02010803020104030203" pitchFamily="2" charset="-79"/>
              </a:rPr>
              <a:t>T </a:t>
            </a:r>
            <a:r>
              <a:rPr lang="en-US" sz="2400" b="1" dirty="0" smtClean="0">
                <a:solidFill>
                  <a:srgbClr val="0070C0"/>
                </a:solidFill>
                <a:latin typeface="Aharoni" panose="02010803020104030203" pitchFamily="2" charset="-79"/>
                <a:cs typeface="Aharoni" panose="02010803020104030203" pitchFamily="2" charset="-79"/>
              </a:rPr>
              <a:t>Test</a:t>
            </a:r>
            <a:endParaRPr lang="id-ID" sz="2400" b="1" dirty="0" smtClean="0">
              <a:solidFill>
                <a:srgbClr val="0070C0"/>
              </a:solidFill>
              <a:latin typeface="Aharoni" panose="02010803020104030203" pitchFamily="2" charset="-79"/>
              <a:cs typeface="Aharoni" panose="02010803020104030203" pitchFamily="2" charset="-79"/>
            </a:endParaRPr>
          </a:p>
          <a:p>
            <a:pPr lvl="0" algn="just"/>
            <a:r>
              <a:rPr lang="id-ID" b="1" dirty="0">
                <a:solidFill>
                  <a:srgbClr val="7030A0"/>
                </a:solidFill>
              </a:rPr>
              <a:t>The step to find out the t test results begins with determining the hypothesis </a:t>
            </a:r>
            <a:r>
              <a:rPr lang="id-ID" b="1" dirty="0" smtClean="0">
                <a:solidFill>
                  <a:srgbClr val="7030A0"/>
                </a:solidFill>
              </a:rPr>
              <a:t>and comparing </a:t>
            </a:r>
            <a:r>
              <a:rPr lang="id-ID" b="1" dirty="0">
                <a:solidFill>
                  <a:srgbClr val="7030A0"/>
                </a:solidFill>
              </a:rPr>
              <a:t>the t count and t table</a:t>
            </a:r>
            <a:r>
              <a:rPr lang="id-ID" b="1" dirty="0" smtClean="0">
                <a:solidFill>
                  <a:srgbClr val="7030A0"/>
                </a:solidFill>
              </a:rPr>
              <a:t>.</a:t>
            </a:r>
          </a:p>
          <a:p>
            <a:pPr marL="444500" indent="-444500" algn="just"/>
            <a:r>
              <a:rPr lang="en-US" b="1" dirty="0">
                <a:solidFill>
                  <a:schemeClr val="accent2">
                    <a:lumMod val="50000"/>
                  </a:schemeClr>
                </a:solidFill>
              </a:rPr>
              <a:t>Ho: There is no partial level influence of social motives </a:t>
            </a:r>
            <a:r>
              <a:rPr lang="en-US" b="1" dirty="0" smtClean="0">
                <a:solidFill>
                  <a:schemeClr val="accent2">
                    <a:lumMod val="50000"/>
                  </a:schemeClr>
                </a:solidFill>
              </a:rPr>
              <a:t>on </a:t>
            </a:r>
            <a:r>
              <a:rPr lang="en-US" b="1" dirty="0">
                <a:solidFill>
                  <a:schemeClr val="accent2">
                    <a:lumMod val="50000"/>
                  </a:schemeClr>
                </a:solidFill>
              </a:rPr>
              <a:t>youth participation in the development of educational tourism in Kediri Regency</a:t>
            </a:r>
            <a:endParaRPr lang="id-ID" b="1" dirty="0">
              <a:solidFill>
                <a:schemeClr val="accent2">
                  <a:lumMod val="50000"/>
                </a:schemeClr>
              </a:solidFill>
            </a:endParaRPr>
          </a:p>
          <a:p>
            <a:pPr marL="444500" indent="-444500" algn="just"/>
            <a:r>
              <a:rPr lang="en-US" b="1" dirty="0">
                <a:solidFill>
                  <a:schemeClr val="accent2">
                    <a:lumMod val="50000"/>
                  </a:schemeClr>
                </a:solidFill>
              </a:rPr>
              <a:t>Ha: There is a </a:t>
            </a:r>
            <a:r>
              <a:rPr lang="en-US" b="1" dirty="0" smtClean="0">
                <a:solidFill>
                  <a:schemeClr val="accent2">
                    <a:lumMod val="50000"/>
                  </a:schemeClr>
                </a:solidFill>
              </a:rPr>
              <a:t>partial</a:t>
            </a:r>
            <a:r>
              <a:rPr lang="id-ID" b="1" dirty="0" smtClean="0">
                <a:solidFill>
                  <a:schemeClr val="accent2">
                    <a:lumMod val="50000"/>
                  </a:schemeClr>
                </a:solidFill>
              </a:rPr>
              <a:t> </a:t>
            </a:r>
            <a:r>
              <a:rPr lang="en-US" b="1" dirty="0">
                <a:solidFill>
                  <a:schemeClr val="accent2">
                    <a:lumMod val="50000"/>
                  </a:schemeClr>
                </a:solidFill>
              </a:rPr>
              <a:t>social motives </a:t>
            </a:r>
            <a:r>
              <a:rPr lang="en-US" b="1" dirty="0" smtClean="0">
                <a:solidFill>
                  <a:schemeClr val="accent2">
                    <a:lumMod val="50000"/>
                  </a:schemeClr>
                </a:solidFill>
              </a:rPr>
              <a:t>influence on </a:t>
            </a:r>
            <a:r>
              <a:rPr lang="en-US" b="1" dirty="0">
                <a:solidFill>
                  <a:schemeClr val="accent2">
                    <a:lumMod val="50000"/>
                  </a:schemeClr>
                </a:solidFill>
              </a:rPr>
              <a:t>youth participation in the development of educational tourism in Kediri </a:t>
            </a:r>
            <a:r>
              <a:rPr lang="en-US" b="1" dirty="0" smtClean="0">
                <a:solidFill>
                  <a:schemeClr val="accent2">
                    <a:lumMod val="50000"/>
                  </a:schemeClr>
                </a:solidFill>
              </a:rPr>
              <a:t>Regency</a:t>
            </a:r>
            <a:r>
              <a:rPr lang="id-ID" b="1" dirty="0" smtClean="0">
                <a:solidFill>
                  <a:schemeClr val="accent2">
                    <a:lumMod val="50000"/>
                  </a:schemeClr>
                </a:solidFill>
              </a:rPr>
              <a:t>.</a:t>
            </a:r>
            <a:endParaRPr lang="id-ID" b="1" dirty="0">
              <a:solidFill>
                <a:schemeClr val="accent2">
                  <a:lumMod val="50000"/>
                </a:schemeClr>
              </a:solidFill>
            </a:endParaRPr>
          </a:p>
          <a:p>
            <a:pPr lvl="0"/>
            <a:endParaRPr lang="id-ID" b="1" dirty="0" smtClean="0">
              <a:solidFill>
                <a:srgbClr val="7030A0"/>
              </a:solidFill>
            </a:endParaRPr>
          </a:p>
          <a:p>
            <a:pPr lvl="0"/>
            <a:endParaRPr lang="id-ID" b="1" dirty="0" smtClean="0">
              <a:solidFill>
                <a:srgbClr val="7030A0"/>
              </a:solidFill>
              <a:latin typeface="Aharoni" panose="02010803020104030203" pitchFamily="2" charset="-79"/>
              <a:cs typeface="Aharoni" panose="02010803020104030203" pitchFamily="2" charset="-79"/>
            </a:endParaRPr>
          </a:p>
          <a:p>
            <a:pPr lvl="0"/>
            <a:endParaRPr lang="id-ID" sz="2400" b="1" dirty="0" smtClean="0">
              <a:solidFill>
                <a:srgbClr val="0070C0"/>
              </a:solidFill>
              <a:latin typeface="Aharoni" panose="02010803020104030203" pitchFamily="2" charset="-79"/>
              <a:cs typeface="Aharoni" panose="02010803020104030203" pitchFamily="2" charset="-79"/>
            </a:endParaRPr>
          </a:p>
          <a:p>
            <a:pPr lvl="0"/>
            <a:endParaRPr lang="id-ID" sz="2400" b="1" dirty="0">
              <a:solidFill>
                <a:srgbClr val="0070C0"/>
              </a:solidFill>
              <a:latin typeface="Aharoni" panose="02010803020104030203" pitchFamily="2" charset="-79"/>
              <a:cs typeface="Aharoni" panose="02010803020104030203" pitchFamily="2" charset="-79"/>
            </a:endParaRPr>
          </a:p>
        </p:txBody>
      </p:sp>
      <p:graphicFrame>
        <p:nvGraphicFramePr>
          <p:cNvPr id="63" name="Table 62"/>
          <p:cNvGraphicFramePr>
            <a:graphicFrameLocks noGrp="1"/>
          </p:cNvGraphicFramePr>
          <p:nvPr>
            <p:extLst>
              <p:ext uri="{D42A27DB-BD31-4B8C-83A1-F6EECF244321}">
                <p14:modId xmlns:p14="http://schemas.microsoft.com/office/powerpoint/2010/main" val="2310834270"/>
              </p:ext>
            </p:extLst>
          </p:nvPr>
        </p:nvGraphicFramePr>
        <p:xfrm>
          <a:off x="0" y="3188271"/>
          <a:ext cx="8724475" cy="1683009"/>
        </p:xfrm>
        <a:graphic>
          <a:graphicData uri="http://schemas.openxmlformats.org/drawingml/2006/table">
            <a:tbl>
              <a:tblPr>
                <a:tableStyleId>{5C22544A-7EE6-4342-B048-85BDC9FD1C3A}</a:tableStyleId>
              </a:tblPr>
              <a:tblGrid>
                <a:gridCol w="806688"/>
                <a:gridCol w="806688"/>
                <a:gridCol w="1151356"/>
                <a:gridCol w="1253206"/>
                <a:gridCol w="1253206"/>
                <a:gridCol w="1466503"/>
                <a:gridCol w="1466503"/>
                <a:gridCol w="520325"/>
              </a:tblGrid>
              <a:tr h="114175">
                <a:tc gridSpan="8">
                  <a:txBody>
                    <a:bodyPr/>
                    <a:lstStyle/>
                    <a:p>
                      <a:pPr marR="38100">
                        <a:lnSpc>
                          <a:spcPct val="115000"/>
                        </a:lnSpc>
                        <a:spcAft>
                          <a:spcPts val="0"/>
                        </a:spcAft>
                      </a:pPr>
                      <a:r>
                        <a:rPr lang="id-ID" sz="900" dirty="0">
                          <a:effectLst/>
                        </a:rPr>
                        <a:t>                                                      Coefficients</a:t>
                      </a:r>
                      <a:r>
                        <a:rPr lang="id-ID" sz="900" baseline="30000" dirty="0">
                          <a:effectLst/>
                        </a:rPr>
                        <a:t>a</a:t>
                      </a:r>
                      <a:endParaRPr lang="id-ID" sz="11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5481">
                <a:tc rowSpan="2" gridSpan="2">
                  <a:txBody>
                    <a:bodyPr/>
                    <a:lstStyle/>
                    <a:p>
                      <a:pPr marL="38100" marR="38100">
                        <a:lnSpc>
                          <a:spcPct val="115000"/>
                        </a:lnSpc>
                        <a:spcAft>
                          <a:spcPts val="0"/>
                        </a:spcAft>
                      </a:pPr>
                      <a:r>
                        <a:rPr lang="id-ID" sz="900">
                          <a:effectLst/>
                        </a:rPr>
                        <a:t>Model</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id-ID"/>
                    </a:p>
                  </a:txBody>
                  <a:tcPr/>
                </a:tc>
                <a:tc gridSpan="2">
                  <a:txBody>
                    <a:bodyPr/>
                    <a:lstStyle/>
                    <a:p>
                      <a:pPr marR="38100" algn="ctr">
                        <a:lnSpc>
                          <a:spcPct val="115000"/>
                        </a:lnSpc>
                        <a:spcAft>
                          <a:spcPts val="0"/>
                        </a:spcAft>
                      </a:pPr>
                      <a:r>
                        <a:rPr lang="id-ID" sz="900">
                          <a:effectLst/>
                        </a:rPr>
                        <a:t>Unstandardized Coefficients</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a:txBody>
                    <a:bodyPr/>
                    <a:lstStyle/>
                    <a:p>
                      <a:pPr marL="38100" marR="38100" algn="ctr">
                        <a:lnSpc>
                          <a:spcPct val="115000"/>
                        </a:lnSpc>
                        <a:spcAft>
                          <a:spcPts val="0"/>
                        </a:spcAft>
                      </a:pPr>
                      <a:r>
                        <a:rPr lang="id-ID" sz="900">
                          <a:effectLst/>
                        </a:rPr>
                        <a:t>Standardized Coefficients</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38100" marR="38100" algn="ctr">
                        <a:lnSpc>
                          <a:spcPct val="115000"/>
                        </a:lnSpc>
                        <a:spcAft>
                          <a:spcPts val="0"/>
                        </a:spcAft>
                      </a:pPr>
                      <a:r>
                        <a:rPr lang="id-ID" sz="900">
                          <a:effectLst/>
                        </a:rPr>
                        <a:t>t</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38100" marR="38100" algn="ctr">
                        <a:lnSpc>
                          <a:spcPct val="115000"/>
                        </a:lnSpc>
                        <a:spcAft>
                          <a:spcPts val="0"/>
                        </a:spcAft>
                      </a:pPr>
                      <a:r>
                        <a:rPr lang="id-ID" sz="900">
                          <a:effectLst/>
                        </a:rPr>
                        <a:t>Sig.</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569">
                <a:tc gridSpan="2" vMerge="1">
                  <a:txBody>
                    <a:bodyPr/>
                    <a:lstStyle/>
                    <a:p>
                      <a:endParaRPr lang="id-ID"/>
                    </a:p>
                  </a:txBody>
                  <a:tcPr/>
                </a:tc>
                <a:tc hMerge="1" vMerge="1">
                  <a:txBody>
                    <a:bodyPr/>
                    <a:lstStyle/>
                    <a:p>
                      <a:endParaRPr lang="id-ID"/>
                    </a:p>
                  </a:txBody>
                  <a:tcPr/>
                </a:tc>
                <a:tc>
                  <a:txBody>
                    <a:bodyPr/>
                    <a:lstStyle/>
                    <a:p>
                      <a:pPr marL="38100" marR="38100" algn="ctr">
                        <a:lnSpc>
                          <a:spcPct val="115000"/>
                        </a:lnSpc>
                        <a:spcAft>
                          <a:spcPts val="0"/>
                        </a:spcAft>
                      </a:pPr>
                      <a:r>
                        <a:rPr lang="id-ID" sz="900">
                          <a:effectLst/>
                        </a:rPr>
                        <a:t>B</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a:effectLst/>
                        </a:rPr>
                        <a:t>Std. Error</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a:effectLst/>
                        </a:rPr>
                        <a:t>Beta</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tc>
                <a:tc vMerge="1">
                  <a:txBody>
                    <a:bodyPr/>
                    <a:lstStyle/>
                    <a:p>
                      <a:endParaRPr lang="id-ID"/>
                    </a:p>
                  </a:txBody>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51">
                <a:tc rowSpan="3">
                  <a:txBody>
                    <a:bodyPr/>
                    <a:lstStyle/>
                    <a:p>
                      <a:pPr marL="38100" marR="38100">
                        <a:lnSpc>
                          <a:spcPct val="115000"/>
                        </a:lnSpc>
                        <a:spcAft>
                          <a:spcPts val="0"/>
                        </a:spcAft>
                      </a:pPr>
                      <a:r>
                        <a:rPr lang="id-ID" sz="900">
                          <a:effectLst/>
                        </a:rPr>
                        <a:t>1</a:t>
                      </a:r>
                      <a:endParaRPr lang="id-ID" sz="110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nSpc>
                          <a:spcPct val="115000"/>
                        </a:lnSpc>
                        <a:spcAft>
                          <a:spcPts val="0"/>
                        </a:spcAft>
                      </a:pPr>
                      <a:r>
                        <a:rPr lang="id-ID" sz="900">
                          <a:effectLst/>
                        </a:rPr>
                        <a:t>(Constant)</a:t>
                      </a:r>
                      <a:endParaRPr lang="id-ID" sz="110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,599</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2,201</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b="1" dirty="0">
                          <a:solidFill>
                            <a:srgbClr val="002060"/>
                          </a:solidFill>
                        </a:rPr>
                        <a:t>,</a:t>
                      </a:r>
                      <a:r>
                        <a:rPr lang="id-ID" sz="900" b="1" dirty="0">
                          <a:solidFill>
                            <a:srgbClr val="002060"/>
                          </a:solidFill>
                        </a:rPr>
                        <a:t>272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,786</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51">
                <a:tc vMerge="1">
                  <a:txBody>
                    <a:bodyPr/>
                    <a:lstStyle/>
                    <a:p>
                      <a:endParaRPr lang="id-ID"/>
                    </a:p>
                  </a:txBody>
                  <a:tcPr/>
                </a:tc>
                <a:tc>
                  <a:txBody>
                    <a:bodyPr/>
                    <a:lstStyle/>
                    <a:p>
                      <a:pPr marL="38100" marR="38100">
                        <a:lnSpc>
                          <a:spcPct val="115000"/>
                        </a:lnSpc>
                        <a:spcAft>
                          <a:spcPts val="0"/>
                        </a:spcAft>
                      </a:pPr>
                      <a:r>
                        <a:rPr lang="id-ID" sz="900">
                          <a:effectLst/>
                        </a:rPr>
                        <a:t>MO</a:t>
                      </a:r>
                      <a:r>
                        <a:rPr lang="en-US" sz="900">
                          <a:effectLst/>
                        </a:rPr>
                        <a:t>TIVE</a:t>
                      </a:r>
                      <a:endParaRPr lang="id-ID" sz="110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,463</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dirty="0">
                          <a:effectLst/>
                        </a:rPr>
                        <a:t>,143</a:t>
                      </a:r>
                      <a:endParaRPr lang="id-ID" sz="11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dirty="0">
                          <a:effectLst/>
                        </a:rPr>
                        <a:t>,313</a:t>
                      </a:r>
                      <a:endParaRPr lang="id-ID" sz="11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b="1" dirty="0">
                          <a:solidFill>
                            <a:srgbClr val="C00000"/>
                          </a:solidFill>
                        </a:rPr>
                        <a:t>3,246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,002</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51">
                <a:tc vMerge="1">
                  <a:txBody>
                    <a:bodyPr/>
                    <a:lstStyle/>
                    <a:p>
                      <a:endParaRPr lang="id-ID"/>
                    </a:p>
                  </a:txBody>
                  <a:tcPr/>
                </a:tc>
                <a:tc>
                  <a:txBody>
                    <a:bodyPr/>
                    <a:lstStyle/>
                    <a:p>
                      <a:pPr marL="38100" marR="38100">
                        <a:lnSpc>
                          <a:spcPct val="115000"/>
                        </a:lnSpc>
                        <a:spcAft>
                          <a:spcPts val="0"/>
                        </a:spcAft>
                      </a:pPr>
                      <a:r>
                        <a:rPr lang="en-US" sz="900" dirty="0">
                          <a:effectLst/>
                        </a:rPr>
                        <a:t>LEADER</a:t>
                      </a:r>
                      <a:endParaRPr lang="id-ID" sz="11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,191</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,139</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,132</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dirty="0">
                          <a:solidFill>
                            <a:srgbClr val="002060"/>
                          </a:solidFill>
                        </a:rPr>
                        <a:t>1,374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dirty="0">
                          <a:solidFill>
                            <a:srgbClr val="002060"/>
                          </a:solidFill>
                          <a:effectLst/>
                        </a:rPr>
                        <a:t>,172</a:t>
                      </a:r>
                      <a:endParaRPr lang="id-ID" sz="900" dirty="0">
                        <a:solidFill>
                          <a:srgbClr val="00206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175">
                <a:tc gridSpan="8">
                  <a:txBody>
                    <a:bodyPr/>
                    <a:lstStyle/>
                    <a:p>
                      <a:pPr marL="38100" marR="38100">
                        <a:lnSpc>
                          <a:spcPct val="115000"/>
                        </a:lnSpc>
                        <a:spcAft>
                          <a:spcPts val="0"/>
                        </a:spcAft>
                      </a:pPr>
                      <a:r>
                        <a:rPr lang="id-ID" sz="900" dirty="0">
                          <a:effectLst/>
                        </a:rPr>
                        <a:t>a. Dependent Variable: PA</a:t>
                      </a:r>
                      <a:r>
                        <a:rPr lang="en-US" sz="900" dirty="0">
                          <a:effectLst/>
                        </a:rPr>
                        <a:t>RTICIPATION</a:t>
                      </a:r>
                      <a:endParaRPr lang="id-ID" sz="11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
        <p:nvSpPr>
          <p:cNvPr id="5121" name="Rectangle 5120"/>
          <p:cNvSpPr/>
          <p:nvPr/>
        </p:nvSpPr>
        <p:spPr>
          <a:xfrm>
            <a:off x="38832" y="5009144"/>
            <a:ext cx="4173128" cy="1323439"/>
          </a:xfrm>
          <a:prstGeom prst="rect">
            <a:avLst/>
          </a:prstGeom>
        </p:spPr>
        <p:txBody>
          <a:bodyPr wrap="square">
            <a:spAutoFit/>
          </a:bodyPr>
          <a:lstStyle/>
          <a:p>
            <a:pPr algn="just"/>
            <a:r>
              <a:rPr lang="id-ID" sz="1600" b="1" dirty="0" smtClean="0">
                <a:solidFill>
                  <a:srgbClr val="002060"/>
                </a:solidFill>
              </a:rPr>
              <a:t>The </a:t>
            </a:r>
            <a:r>
              <a:rPr lang="id-ID" sz="1600" b="1" dirty="0">
                <a:solidFill>
                  <a:srgbClr val="002060"/>
                </a:solidFill>
              </a:rPr>
              <a:t>results </a:t>
            </a:r>
            <a:r>
              <a:rPr lang="en-US" sz="1600" b="1" dirty="0">
                <a:solidFill>
                  <a:srgbClr val="002060"/>
                </a:solidFill>
              </a:rPr>
              <a:t>indicates</a:t>
            </a:r>
            <a:r>
              <a:rPr lang="id-ID" sz="1600" b="1" dirty="0">
                <a:solidFill>
                  <a:srgbClr val="002060"/>
                </a:solidFill>
              </a:rPr>
              <a:t> t </a:t>
            </a:r>
            <a:r>
              <a:rPr lang="id-ID" sz="1600" b="1" dirty="0" smtClean="0">
                <a:solidFill>
                  <a:srgbClr val="002060"/>
                </a:solidFill>
              </a:rPr>
              <a:t>count &gt; </a:t>
            </a:r>
            <a:r>
              <a:rPr lang="id-ID" sz="1600" b="1" dirty="0">
                <a:solidFill>
                  <a:srgbClr val="002060"/>
                </a:solidFill>
              </a:rPr>
              <a:t>t table (3.246&gt; 1.657) so Ho is rejected, </a:t>
            </a:r>
            <a:r>
              <a:rPr lang="en-US" sz="1600" b="1" dirty="0">
                <a:solidFill>
                  <a:srgbClr val="002060"/>
                </a:solidFill>
              </a:rPr>
              <a:t>it means</a:t>
            </a:r>
            <a:r>
              <a:rPr lang="id-ID" sz="1600" b="1" dirty="0">
                <a:solidFill>
                  <a:srgbClr val="002060"/>
                </a:solidFill>
              </a:rPr>
              <a:t> that there </a:t>
            </a:r>
            <a:r>
              <a:rPr lang="en-US" sz="1600" b="1" dirty="0" err="1">
                <a:solidFill>
                  <a:srgbClr val="002060"/>
                </a:solidFill>
              </a:rPr>
              <a:t>i</a:t>
            </a:r>
            <a:r>
              <a:rPr lang="id-ID" sz="1600" b="1" dirty="0">
                <a:solidFill>
                  <a:srgbClr val="002060"/>
                </a:solidFill>
              </a:rPr>
              <a:t>s significant influence between social motives (achievement, avoiding conflict and power) on youth participation</a:t>
            </a:r>
          </a:p>
        </p:txBody>
      </p:sp>
      <p:sp>
        <p:nvSpPr>
          <p:cNvPr id="5124" name="Right Brace 5123"/>
          <p:cNvSpPr/>
          <p:nvPr/>
        </p:nvSpPr>
        <p:spPr>
          <a:xfrm>
            <a:off x="4084641" y="5040431"/>
            <a:ext cx="432048" cy="1260863"/>
          </a:xfrm>
          <a:prstGeom prst="rightBrace">
            <a:avLst>
              <a:gd name="adj1" fmla="val 33232"/>
              <a:gd name="adj2" fmla="val 50000"/>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id-ID"/>
          </a:p>
        </p:txBody>
      </p:sp>
      <p:sp>
        <p:nvSpPr>
          <p:cNvPr id="5125" name="Rectangle 5124"/>
          <p:cNvSpPr/>
          <p:nvPr/>
        </p:nvSpPr>
        <p:spPr>
          <a:xfrm>
            <a:off x="4572000" y="5132254"/>
            <a:ext cx="2749852" cy="1200329"/>
          </a:xfrm>
          <a:prstGeom prst="rect">
            <a:avLst/>
          </a:prstGeom>
        </p:spPr>
        <p:txBody>
          <a:bodyPr wrap="square">
            <a:spAutoFit/>
          </a:bodyPr>
          <a:lstStyle/>
          <a:p>
            <a:r>
              <a:rPr lang="id-ID" b="1" dirty="0" smtClean="0">
                <a:solidFill>
                  <a:schemeClr val="accent2">
                    <a:lumMod val="75000"/>
                  </a:schemeClr>
                </a:solidFill>
              </a:rPr>
              <a:t>Characteristics </a:t>
            </a:r>
            <a:r>
              <a:rPr lang="id-ID" b="1" dirty="0">
                <a:solidFill>
                  <a:schemeClr val="accent2">
                    <a:lumMod val="75000"/>
                  </a:schemeClr>
                </a:solidFill>
              </a:rPr>
              <a:t>and habits of working together and upholding the principle of togetherness </a:t>
            </a:r>
          </a:p>
        </p:txBody>
      </p:sp>
    </p:spTree>
    <p:extLst>
      <p:ext uri="{BB962C8B-B14F-4D97-AF65-F5344CB8AC3E}">
        <p14:creationId xmlns:p14="http://schemas.microsoft.com/office/powerpoint/2010/main" val="23952874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702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0" y="548680"/>
            <a:ext cx="9030370" cy="3447098"/>
          </a:xfrm>
          <a:prstGeom prst="rect">
            <a:avLst/>
          </a:prstGeom>
        </p:spPr>
        <p:txBody>
          <a:bodyPr wrap="square">
            <a:spAutoFit/>
          </a:bodyPr>
          <a:lstStyle/>
          <a:p>
            <a:pPr marL="444500" indent="-444500" algn="just"/>
            <a:r>
              <a:rPr lang="en-US" sz="2400" b="1" dirty="0">
                <a:solidFill>
                  <a:srgbClr val="0070C0"/>
                </a:solidFill>
                <a:latin typeface="Aharoni" panose="02010803020104030203" pitchFamily="2" charset="-79"/>
                <a:cs typeface="Aharoni" panose="02010803020104030203" pitchFamily="2" charset="-79"/>
              </a:rPr>
              <a:t>T </a:t>
            </a:r>
            <a:r>
              <a:rPr lang="en-US" sz="2400" b="1" dirty="0" smtClean="0">
                <a:solidFill>
                  <a:srgbClr val="0070C0"/>
                </a:solidFill>
                <a:latin typeface="Aharoni" panose="02010803020104030203" pitchFamily="2" charset="-79"/>
                <a:cs typeface="Aharoni" panose="02010803020104030203" pitchFamily="2" charset="-79"/>
              </a:rPr>
              <a:t>Test</a:t>
            </a:r>
            <a:endParaRPr lang="id-ID" sz="2400" b="1" dirty="0" smtClean="0">
              <a:solidFill>
                <a:srgbClr val="0070C0"/>
              </a:solidFill>
              <a:latin typeface="Aharoni" panose="02010803020104030203" pitchFamily="2" charset="-79"/>
              <a:cs typeface="Aharoni" panose="02010803020104030203" pitchFamily="2" charset="-79"/>
            </a:endParaRPr>
          </a:p>
          <a:p>
            <a:pPr marL="444500" indent="-444500" algn="just"/>
            <a:r>
              <a:rPr lang="en-US" sz="2000" b="1" dirty="0" smtClean="0">
                <a:solidFill>
                  <a:schemeClr val="accent2">
                    <a:lumMod val="50000"/>
                  </a:schemeClr>
                </a:solidFill>
              </a:rPr>
              <a:t>Ho</a:t>
            </a:r>
            <a:r>
              <a:rPr lang="en-US" sz="2000" b="1" dirty="0">
                <a:solidFill>
                  <a:schemeClr val="accent2">
                    <a:lumMod val="50000"/>
                  </a:schemeClr>
                </a:solidFill>
              </a:rPr>
              <a:t>: There is no partial level influence of </a:t>
            </a:r>
            <a:r>
              <a:rPr lang="id-ID" sz="2000" b="1" dirty="0">
                <a:solidFill>
                  <a:schemeClr val="accent2">
                    <a:lumMod val="50000"/>
                  </a:schemeClr>
                </a:solidFill>
              </a:rPr>
              <a:t>L</a:t>
            </a:r>
            <a:r>
              <a:rPr lang="en-US" sz="2000" b="1" dirty="0" err="1">
                <a:solidFill>
                  <a:schemeClr val="accent2">
                    <a:lumMod val="50000"/>
                  </a:schemeClr>
                </a:solidFill>
              </a:rPr>
              <a:t>ocal</a:t>
            </a:r>
            <a:r>
              <a:rPr lang="en-US" sz="2000" b="1" dirty="0">
                <a:solidFill>
                  <a:schemeClr val="accent2">
                    <a:lumMod val="50000"/>
                  </a:schemeClr>
                </a:solidFill>
              </a:rPr>
              <a:t> leadership </a:t>
            </a:r>
            <a:r>
              <a:rPr lang="en-US" sz="2000" b="1" dirty="0" smtClean="0">
                <a:solidFill>
                  <a:schemeClr val="accent2">
                    <a:lumMod val="50000"/>
                  </a:schemeClr>
                </a:solidFill>
              </a:rPr>
              <a:t>on </a:t>
            </a:r>
            <a:r>
              <a:rPr lang="en-US" sz="2000" b="1" dirty="0">
                <a:solidFill>
                  <a:schemeClr val="accent2">
                    <a:lumMod val="50000"/>
                  </a:schemeClr>
                </a:solidFill>
              </a:rPr>
              <a:t>youth participation in the development of educational tourism in Kediri Regency</a:t>
            </a:r>
            <a:endParaRPr lang="id-ID" sz="2000" b="1" dirty="0">
              <a:solidFill>
                <a:schemeClr val="accent2">
                  <a:lumMod val="50000"/>
                </a:schemeClr>
              </a:solidFill>
            </a:endParaRPr>
          </a:p>
          <a:p>
            <a:pPr marL="444500" indent="-444500" algn="just"/>
            <a:r>
              <a:rPr lang="en-US" sz="2000" b="1" dirty="0">
                <a:solidFill>
                  <a:schemeClr val="accent2">
                    <a:lumMod val="50000"/>
                  </a:schemeClr>
                </a:solidFill>
              </a:rPr>
              <a:t>Ha: There is a partial</a:t>
            </a:r>
            <a:r>
              <a:rPr lang="id-ID" sz="2000" b="1" dirty="0">
                <a:solidFill>
                  <a:schemeClr val="accent2">
                    <a:lumMod val="50000"/>
                  </a:schemeClr>
                </a:solidFill>
              </a:rPr>
              <a:t> L</a:t>
            </a:r>
            <a:r>
              <a:rPr lang="en-US" sz="2000" b="1" dirty="0" err="1">
                <a:solidFill>
                  <a:schemeClr val="accent2">
                    <a:lumMod val="50000"/>
                  </a:schemeClr>
                </a:solidFill>
              </a:rPr>
              <a:t>ocal</a:t>
            </a:r>
            <a:r>
              <a:rPr lang="en-US" sz="2000" b="1" dirty="0">
                <a:solidFill>
                  <a:schemeClr val="accent2">
                    <a:lumMod val="50000"/>
                  </a:schemeClr>
                </a:solidFill>
              </a:rPr>
              <a:t> leadership </a:t>
            </a:r>
            <a:r>
              <a:rPr lang="en-US" sz="2000" b="1" dirty="0" smtClean="0">
                <a:solidFill>
                  <a:schemeClr val="accent2">
                    <a:lumMod val="50000"/>
                  </a:schemeClr>
                </a:solidFill>
              </a:rPr>
              <a:t>influence </a:t>
            </a:r>
            <a:r>
              <a:rPr lang="en-US" sz="2000" b="1" dirty="0">
                <a:solidFill>
                  <a:schemeClr val="accent2">
                    <a:lumMod val="50000"/>
                  </a:schemeClr>
                </a:solidFill>
              </a:rPr>
              <a:t>on youth participation in the development of educational tourism in Kediri Regency</a:t>
            </a:r>
            <a:r>
              <a:rPr lang="id-ID" sz="2000" b="1" dirty="0">
                <a:solidFill>
                  <a:schemeClr val="accent2">
                    <a:lumMod val="50000"/>
                  </a:schemeClr>
                </a:solidFill>
              </a:rPr>
              <a:t>.</a:t>
            </a:r>
          </a:p>
          <a:p>
            <a:pPr lvl="0"/>
            <a:endParaRPr lang="id-ID" sz="2400" b="1" dirty="0">
              <a:solidFill>
                <a:srgbClr val="0070C0"/>
              </a:solidFill>
              <a:latin typeface="Aharoni" panose="02010803020104030203" pitchFamily="2" charset="-79"/>
              <a:cs typeface="Aharoni" panose="02010803020104030203" pitchFamily="2" charset="-79"/>
            </a:endParaRPr>
          </a:p>
          <a:p>
            <a:pPr lvl="0"/>
            <a:endParaRPr lang="id-ID" sz="2400" b="1" dirty="0" smtClean="0">
              <a:solidFill>
                <a:srgbClr val="0070C0"/>
              </a:solidFill>
              <a:latin typeface="Aharoni" panose="02010803020104030203" pitchFamily="2" charset="-79"/>
              <a:cs typeface="Aharoni" panose="02010803020104030203" pitchFamily="2" charset="-79"/>
            </a:endParaRPr>
          </a:p>
          <a:p>
            <a:pPr lvl="0"/>
            <a:endParaRPr lang="id-ID" b="1" dirty="0" smtClean="0">
              <a:solidFill>
                <a:srgbClr val="7030A0"/>
              </a:solidFill>
              <a:latin typeface="Aharoni" panose="02010803020104030203" pitchFamily="2" charset="-79"/>
              <a:cs typeface="Aharoni" panose="02010803020104030203" pitchFamily="2" charset="-79"/>
            </a:endParaRPr>
          </a:p>
          <a:p>
            <a:pPr lvl="0"/>
            <a:endParaRPr lang="id-ID" sz="2400" b="1" dirty="0" smtClean="0">
              <a:solidFill>
                <a:srgbClr val="0070C0"/>
              </a:solidFill>
              <a:latin typeface="Aharoni" panose="02010803020104030203" pitchFamily="2" charset="-79"/>
              <a:cs typeface="Aharoni" panose="02010803020104030203" pitchFamily="2" charset="-79"/>
            </a:endParaRPr>
          </a:p>
          <a:p>
            <a:pPr lvl="0"/>
            <a:endParaRPr lang="id-ID" sz="2400" b="1" dirty="0">
              <a:solidFill>
                <a:srgbClr val="0070C0"/>
              </a:solidFill>
              <a:latin typeface="Aharoni" panose="02010803020104030203" pitchFamily="2" charset="-79"/>
              <a:cs typeface="Aharoni" panose="02010803020104030203" pitchFamily="2" charset="-79"/>
            </a:endParaRPr>
          </a:p>
        </p:txBody>
      </p:sp>
      <p:graphicFrame>
        <p:nvGraphicFramePr>
          <p:cNvPr id="8" name="Table 7"/>
          <p:cNvGraphicFramePr>
            <a:graphicFrameLocks noGrp="1"/>
          </p:cNvGraphicFramePr>
          <p:nvPr>
            <p:extLst>
              <p:ext uri="{D42A27DB-BD31-4B8C-83A1-F6EECF244321}">
                <p14:modId xmlns:p14="http://schemas.microsoft.com/office/powerpoint/2010/main" val="254144154"/>
              </p:ext>
            </p:extLst>
          </p:nvPr>
        </p:nvGraphicFramePr>
        <p:xfrm>
          <a:off x="209762" y="2312769"/>
          <a:ext cx="8724475" cy="1606809"/>
        </p:xfrm>
        <a:graphic>
          <a:graphicData uri="http://schemas.openxmlformats.org/drawingml/2006/table">
            <a:tbl>
              <a:tblPr>
                <a:tableStyleId>{5C22544A-7EE6-4342-B048-85BDC9FD1C3A}</a:tableStyleId>
              </a:tblPr>
              <a:tblGrid>
                <a:gridCol w="806688"/>
                <a:gridCol w="806688"/>
                <a:gridCol w="1151356"/>
                <a:gridCol w="1253206"/>
                <a:gridCol w="1253206"/>
                <a:gridCol w="1466503"/>
                <a:gridCol w="1466503"/>
                <a:gridCol w="520325"/>
              </a:tblGrid>
              <a:tr h="114175">
                <a:tc gridSpan="8">
                  <a:txBody>
                    <a:bodyPr/>
                    <a:lstStyle/>
                    <a:p>
                      <a:pPr marR="38100">
                        <a:lnSpc>
                          <a:spcPct val="115000"/>
                        </a:lnSpc>
                        <a:spcAft>
                          <a:spcPts val="0"/>
                        </a:spcAft>
                      </a:pPr>
                      <a:r>
                        <a:rPr lang="id-ID" sz="900" dirty="0">
                          <a:effectLst/>
                        </a:rPr>
                        <a:t>                                                      Coefficients</a:t>
                      </a:r>
                      <a:r>
                        <a:rPr lang="id-ID" sz="900" baseline="30000" dirty="0">
                          <a:effectLst/>
                        </a:rPr>
                        <a:t>a</a:t>
                      </a:r>
                      <a:endParaRPr lang="id-ID" sz="11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35481">
                <a:tc rowSpan="2" gridSpan="2">
                  <a:txBody>
                    <a:bodyPr/>
                    <a:lstStyle/>
                    <a:p>
                      <a:pPr marL="38100" marR="38100">
                        <a:lnSpc>
                          <a:spcPct val="115000"/>
                        </a:lnSpc>
                        <a:spcAft>
                          <a:spcPts val="0"/>
                        </a:spcAft>
                      </a:pPr>
                      <a:r>
                        <a:rPr lang="id-ID" sz="900" dirty="0">
                          <a:effectLst/>
                        </a:rPr>
                        <a:t>Model</a:t>
                      </a:r>
                      <a:endParaRPr lang="id-ID" sz="1100" dirty="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lang="id-ID"/>
                    </a:p>
                  </a:txBody>
                  <a:tcPr/>
                </a:tc>
                <a:tc gridSpan="2">
                  <a:txBody>
                    <a:bodyPr/>
                    <a:lstStyle/>
                    <a:p>
                      <a:pPr marR="38100" algn="ctr">
                        <a:lnSpc>
                          <a:spcPct val="115000"/>
                        </a:lnSpc>
                        <a:spcAft>
                          <a:spcPts val="0"/>
                        </a:spcAft>
                      </a:pPr>
                      <a:r>
                        <a:rPr lang="id-ID" sz="900">
                          <a:effectLst/>
                        </a:rPr>
                        <a:t>Unstandardized Coefficients</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a:txBody>
                    <a:bodyPr/>
                    <a:lstStyle/>
                    <a:p>
                      <a:pPr marL="38100" marR="38100" algn="ctr">
                        <a:lnSpc>
                          <a:spcPct val="115000"/>
                        </a:lnSpc>
                        <a:spcAft>
                          <a:spcPts val="0"/>
                        </a:spcAft>
                      </a:pPr>
                      <a:r>
                        <a:rPr lang="id-ID" sz="900">
                          <a:effectLst/>
                        </a:rPr>
                        <a:t>Standardized Coefficients</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38100" marR="38100" algn="ctr">
                        <a:lnSpc>
                          <a:spcPct val="115000"/>
                        </a:lnSpc>
                        <a:spcAft>
                          <a:spcPts val="0"/>
                        </a:spcAft>
                      </a:pPr>
                      <a:r>
                        <a:rPr lang="id-ID" sz="900" dirty="0">
                          <a:effectLst/>
                        </a:rPr>
                        <a:t>t</a:t>
                      </a:r>
                      <a:endParaRPr lang="id-ID" sz="1100" dirty="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38100" marR="38100" algn="ctr">
                        <a:lnSpc>
                          <a:spcPct val="115000"/>
                        </a:lnSpc>
                        <a:spcAft>
                          <a:spcPts val="0"/>
                        </a:spcAft>
                      </a:pPr>
                      <a:r>
                        <a:rPr lang="id-ID" sz="900" dirty="0">
                          <a:effectLst/>
                        </a:rPr>
                        <a:t>Sig.</a:t>
                      </a:r>
                      <a:endParaRPr lang="id-ID" sz="1100" dirty="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569">
                <a:tc gridSpan="2" vMerge="1">
                  <a:txBody>
                    <a:bodyPr/>
                    <a:lstStyle/>
                    <a:p>
                      <a:endParaRPr lang="id-ID"/>
                    </a:p>
                  </a:txBody>
                  <a:tcPr/>
                </a:tc>
                <a:tc hMerge="1" vMerge="1">
                  <a:txBody>
                    <a:bodyPr/>
                    <a:lstStyle/>
                    <a:p>
                      <a:endParaRPr lang="id-ID"/>
                    </a:p>
                  </a:txBody>
                  <a:tcPr/>
                </a:tc>
                <a:tc>
                  <a:txBody>
                    <a:bodyPr/>
                    <a:lstStyle/>
                    <a:p>
                      <a:pPr marL="38100" marR="38100" algn="ctr">
                        <a:lnSpc>
                          <a:spcPct val="115000"/>
                        </a:lnSpc>
                        <a:spcAft>
                          <a:spcPts val="0"/>
                        </a:spcAft>
                      </a:pPr>
                      <a:r>
                        <a:rPr lang="id-ID" sz="900">
                          <a:effectLst/>
                        </a:rPr>
                        <a:t>B</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a:effectLst/>
                        </a:rPr>
                        <a:t>Std. Error</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a:effectLst/>
                        </a:rPr>
                        <a:t>Beta</a:t>
                      </a:r>
                      <a:endParaRPr lang="id-ID" sz="1100">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id-ID"/>
                    </a:p>
                  </a:txBody>
                  <a:tcPr/>
                </a:tc>
                <a:tc vMerge="1">
                  <a:txBody>
                    <a:bodyPr/>
                    <a:lstStyle/>
                    <a:p>
                      <a:endParaRPr lang="id-ID"/>
                    </a:p>
                  </a:txBody>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51">
                <a:tc rowSpan="3">
                  <a:txBody>
                    <a:bodyPr/>
                    <a:lstStyle/>
                    <a:p>
                      <a:pPr marL="38100" marR="38100">
                        <a:lnSpc>
                          <a:spcPct val="115000"/>
                        </a:lnSpc>
                        <a:spcAft>
                          <a:spcPts val="0"/>
                        </a:spcAft>
                      </a:pPr>
                      <a:r>
                        <a:rPr lang="id-ID" sz="900">
                          <a:effectLst/>
                        </a:rPr>
                        <a:t>1</a:t>
                      </a:r>
                      <a:endParaRPr lang="id-ID" sz="110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nSpc>
                          <a:spcPct val="115000"/>
                        </a:lnSpc>
                        <a:spcAft>
                          <a:spcPts val="0"/>
                        </a:spcAft>
                      </a:pPr>
                      <a:r>
                        <a:rPr lang="id-ID" sz="900">
                          <a:effectLst/>
                        </a:rPr>
                        <a:t>(Constant)</a:t>
                      </a:r>
                      <a:endParaRPr lang="id-ID" sz="110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,599</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2,201</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b="1" dirty="0">
                          <a:solidFill>
                            <a:srgbClr val="002060"/>
                          </a:solidFill>
                        </a:rPr>
                        <a:t>,</a:t>
                      </a:r>
                      <a:r>
                        <a:rPr lang="id-ID" sz="900" b="1" dirty="0">
                          <a:solidFill>
                            <a:srgbClr val="002060"/>
                          </a:solidFill>
                        </a:rPr>
                        <a:t>272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,786</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51">
                <a:tc vMerge="1">
                  <a:txBody>
                    <a:bodyPr/>
                    <a:lstStyle/>
                    <a:p>
                      <a:endParaRPr lang="id-ID"/>
                    </a:p>
                  </a:txBody>
                  <a:tcPr/>
                </a:tc>
                <a:tc>
                  <a:txBody>
                    <a:bodyPr/>
                    <a:lstStyle/>
                    <a:p>
                      <a:pPr marL="38100" marR="38100">
                        <a:lnSpc>
                          <a:spcPct val="115000"/>
                        </a:lnSpc>
                        <a:spcAft>
                          <a:spcPts val="0"/>
                        </a:spcAft>
                      </a:pPr>
                      <a:r>
                        <a:rPr lang="id-ID" sz="900">
                          <a:effectLst/>
                        </a:rPr>
                        <a:t>MO</a:t>
                      </a:r>
                      <a:r>
                        <a:rPr lang="en-US" sz="900">
                          <a:effectLst/>
                        </a:rPr>
                        <a:t>TIVE</a:t>
                      </a:r>
                      <a:endParaRPr lang="id-ID" sz="110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,463</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dirty="0">
                          <a:effectLst/>
                        </a:rPr>
                        <a:t>,143</a:t>
                      </a:r>
                      <a:endParaRPr lang="id-ID" sz="11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dirty="0">
                          <a:effectLst/>
                        </a:rPr>
                        <a:t>,313</a:t>
                      </a:r>
                      <a:endParaRPr lang="id-ID" sz="1100"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dirty="0">
                          <a:solidFill>
                            <a:schemeClr val="tx1"/>
                          </a:solidFill>
                        </a:rPr>
                        <a:t>3,246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,002</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351">
                <a:tc vMerge="1">
                  <a:txBody>
                    <a:bodyPr/>
                    <a:lstStyle/>
                    <a:p>
                      <a:endParaRPr lang="id-ID"/>
                    </a:p>
                  </a:txBody>
                  <a:tcPr/>
                </a:tc>
                <a:tc>
                  <a:txBody>
                    <a:bodyPr/>
                    <a:lstStyle/>
                    <a:p>
                      <a:pPr marL="38100" marR="38100">
                        <a:lnSpc>
                          <a:spcPct val="115000"/>
                        </a:lnSpc>
                        <a:spcAft>
                          <a:spcPts val="0"/>
                        </a:spcAft>
                      </a:pPr>
                      <a:r>
                        <a:rPr lang="en-US" sz="900" dirty="0">
                          <a:effectLst/>
                        </a:rPr>
                        <a:t>LEADER</a:t>
                      </a:r>
                      <a:endParaRPr lang="id-ID" sz="11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,191</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,139</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a:effectLst/>
                        </a:rPr>
                        <a:t>,132</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1800" b="1" dirty="0">
                          <a:solidFill>
                            <a:srgbClr val="C00000"/>
                          </a:solidFill>
                        </a:rPr>
                        <a:t>1,374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dirty="0">
                          <a:solidFill>
                            <a:srgbClr val="002060"/>
                          </a:solidFill>
                          <a:effectLst/>
                        </a:rPr>
                        <a:t>,172</a:t>
                      </a:r>
                      <a:endParaRPr lang="id-ID" sz="900" dirty="0">
                        <a:solidFill>
                          <a:srgbClr val="00206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id-ID" sz="1100">
                          <a:effectLst/>
                        </a:rPr>
                        <a:t> </a:t>
                      </a:r>
                      <a:endParaRPr lang="id-ID" sz="110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4175">
                <a:tc gridSpan="8">
                  <a:txBody>
                    <a:bodyPr/>
                    <a:lstStyle/>
                    <a:p>
                      <a:pPr marL="38100" marR="38100">
                        <a:lnSpc>
                          <a:spcPct val="115000"/>
                        </a:lnSpc>
                        <a:spcAft>
                          <a:spcPts val="0"/>
                        </a:spcAft>
                      </a:pPr>
                      <a:r>
                        <a:rPr lang="id-ID" sz="900" dirty="0">
                          <a:effectLst/>
                        </a:rPr>
                        <a:t>a. Dependent Variable: PA</a:t>
                      </a:r>
                      <a:r>
                        <a:rPr lang="en-US" sz="900" dirty="0">
                          <a:effectLst/>
                        </a:rPr>
                        <a:t>RTICIPATION</a:t>
                      </a:r>
                      <a:endParaRPr lang="id-ID" sz="1100"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
        <p:nvSpPr>
          <p:cNvPr id="5" name="Rectangle 4"/>
          <p:cNvSpPr/>
          <p:nvPr/>
        </p:nvSpPr>
        <p:spPr>
          <a:xfrm>
            <a:off x="179512" y="4149080"/>
            <a:ext cx="4572000" cy="1477328"/>
          </a:xfrm>
          <a:prstGeom prst="rect">
            <a:avLst/>
          </a:prstGeom>
        </p:spPr>
        <p:txBody>
          <a:bodyPr>
            <a:spAutoFit/>
          </a:bodyPr>
          <a:lstStyle/>
          <a:p>
            <a:pPr algn="just"/>
            <a:r>
              <a:rPr lang="id-ID" b="1" dirty="0">
                <a:solidFill>
                  <a:schemeClr val="accent3">
                    <a:lumMod val="50000"/>
                  </a:schemeClr>
                </a:solidFill>
              </a:rPr>
              <a:t>L</a:t>
            </a:r>
            <a:r>
              <a:rPr lang="en-US" b="1" dirty="0" err="1" smtClean="0">
                <a:solidFill>
                  <a:schemeClr val="accent3">
                    <a:lumMod val="50000"/>
                  </a:schemeClr>
                </a:solidFill>
              </a:rPr>
              <a:t>ocal</a:t>
            </a:r>
            <a:r>
              <a:rPr lang="en-US" b="1" dirty="0" smtClean="0">
                <a:solidFill>
                  <a:schemeClr val="accent3">
                    <a:lumMod val="50000"/>
                  </a:schemeClr>
                </a:solidFill>
              </a:rPr>
              <a:t> leadership t count &lt;t table (1.374 &lt; 1.657) so Ho is accepted, it means that local leadership there is no a significant influence on youth participation in developing educational tourism in Kediri. </a:t>
            </a:r>
            <a:endParaRPr lang="id-ID" b="1" dirty="0">
              <a:solidFill>
                <a:schemeClr val="accent3">
                  <a:lumMod val="50000"/>
                </a:schemeClr>
              </a:solidFill>
            </a:endParaRPr>
          </a:p>
        </p:txBody>
      </p:sp>
      <p:sp>
        <p:nvSpPr>
          <p:cNvPr id="10" name="Right Brace 9"/>
          <p:cNvSpPr/>
          <p:nvPr/>
        </p:nvSpPr>
        <p:spPr>
          <a:xfrm>
            <a:off x="4931623" y="4149080"/>
            <a:ext cx="432048" cy="1260863"/>
          </a:xfrm>
          <a:prstGeom prst="rightBrace">
            <a:avLst>
              <a:gd name="adj1" fmla="val 33232"/>
              <a:gd name="adj2" fmla="val 50000"/>
            </a:avLst>
          </a:prstGeom>
        </p:spPr>
        <p:style>
          <a:lnRef idx="3">
            <a:schemeClr val="accent5"/>
          </a:lnRef>
          <a:fillRef idx="0">
            <a:schemeClr val="accent5"/>
          </a:fillRef>
          <a:effectRef idx="2">
            <a:schemeClr val="accent5"/>
          </a:effectRef>
          <a:fontRef idx="minor">
            <a:schemeClr val="tx1"/>
          </a:fontRef>
        </p:style>
        <p:txBody>
          <a:bodyPr rtlCol="0" anchor="ctr"/>
          <a:lstStyle/>
          <a:p>
            <a:pPr algn="ctr"/>
            <a:endParaRPr lang="id-ID"/>
          </a:p>
        </p:txBody>
      </p:sp>
      <p:sp>
        <p:nvSpPr>
          <p:cNvPr id="9" name="Rectangle 8"/>
          <p:cNvSpPr/>
          <p:nvPr/>
        </p:nvSpPr>
        <p:spPr>
          <a:xfrm>
            <a:off x="5508104" y="4149080"/>
            <a:ext cx="2639868" cy="1200329"/>
          </a:xfrm>
          <a:prstGeom prst="rect">
            <a:avLst/>
          </a:prstGeom>
        </p:spPr>
        <p:txBody>
          <a:bodyPr wrap="square">
            <a:spAutoFit/>
          </a:bodyPr>
          <a:lstStyle/>
          <a:p>
            <a:pPr algn="just"/>
            <a:r>
              <a:rPr lang="id-ID" b="1" dirty="0">
                <a:solidFill>
                  <a:schemeClr val="accent6">
                    <a:lumMod val="50000"/>
                  </a:schemeClr>
                </a:solidFill>
              </a:rPr>
              <a:t>The leadership of pokdarwis is considered to have a more active role </a:t>
            </a:r>
          </a:p>
        </p:txBody>
      </p:sp>
    </p:spTree>
    <p:extLst>
      <p:ext uri="{BB962C8B-B14F-4D97-AF65-F5344CB8AC3E}">
        <p14:creationId xmlns:p14="http://schemas.microsoft.com/office/powerpoint/2010/main" val="30369838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819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624" y="3484"/>
            <a:ext cx="916476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5157192"/>
            <a:ext cx="3779912" cy="16877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5364088" y="6628964"/>
            <a:ext cx="3779912" cy="216024"/>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Rectangle 5"/>
          <p:cNvSpPr/>
          <p:nvPr/>
        </p:nvSpPr>
        <p:spPr>
          <a:xfrm>
            <a:off x="18221" y="116632"/>
            <a:ext cx="9125780" cy="1354217"/>
          </a:xfrm>
          <a:prstGeom prst="rect">
            <a:avLst/>
          </a:prstGeom>
        </p:spPr>
        <p:txBody>
          <a:bodyPr wrap="square">
            <a:spAutoFit/>
          </a:bodyPr>
          <a:lstStyle/>
          <a:p>
            <a:pPr lvl="0"/>
            <a:r>
              <a:rPr lang="id-ID" sz="2800" b="1" dirty="0">
                <a:solidFill>
                  <a:srgbClr val="00B0F0"/>
                </a:solidFill>
              </a:rPr>
              <a:t>F</a:t>
            </a:r>
            <a:r>
              <a:rPr lang="en-US" sz="2800" b="1" dirty="0">
                <a:solidFill>
                  <a:srgbClr val="00B0F0"/>
                </a:solidFill>
              </a:rPr>
              <a:t> Test </a:t>
            </a:r>
            <a:endParaRPr lang="id-ID" sz="2800" b="1" dirty="0" smtClean="0">
              <a:solidFill>
                <a:srgbClr val="00B0F0"/>
              </a:solidFill>
            </a:endParaRPr>
          </a:p>
          <a:p>
            <a:pPr lvl="0"/>
            <a:r>
              <a:rPr lang="id-ID" b="1" dirty="0" smtClean="0"/>
              <a:t>The </a:t>
            </a:r>
            <a:r>
              <a:rPr lang="id-ID" b="1" dirty="0"/>
              <a:t>F test can determine the effect between variables through the ANOVA results at significant numbers. </a:t>
            </a:r>
            <a:endParaRPr lang="id-ID" b="1" dirty="0" smtClean="0"/>
          </a:p>
          <a:p>
            <a:pPr lvl="0"/>
            <a:endParaRPr lang="id-ID" dirty="0"/>
          </a:p>
        </p:txBody>
      </p:sp>
      <p:graphicFrame>
        <p:nvGraphicFramePr>
          <p:cNvPr id="7" name="Table 6"/>
          <p:cNvGraphicFramePr>
            <a:graphicFrameLocks noGrp="1"/>
          </p:cNvGraphicFramePr>
          <p:nvPr>
            <p:extLst>
              <p:ext uri="{D42A27DB-BD31-4B8C-83A1-F6EECF244321}">
                <p14:modId xmlns:p14="http://schemas.microsoft.com/office/powerpoint/2010/main" val="3460205855"/>
              </p:ext>
            </p:extLst>
          </p:nvPr>
        </p:nvGraphicFramePr>
        <p:xfrm>
          <a:off x="107504" y="1124744"/>
          <a:ext cx="8856982" cy="1766680"/>
        </p:xfrm>
        <a:graphic>
          <a:graphicData uri="http://schemas.openxmlformats.org/drawingml/2006/table">
            <a:tbl>
              <a:tblPr>
                <a:tableStyleId>{5C22544A-7EE6-4342-B048-85BDC9FD1C3A}</a:tableStyleId>
              </a:tblPr>
              <a:tblGrid>
                <a:gridCol w="1187130"/>
                <a:gridCol w="1313437"/>
                <a:gridCol w="1313437"/>
                <a:gridCol w="1208052"/>
                <a:gridCol w="1208052"/>
                <a:gridCol w="1313437"/>
                <a:gridCol w="1313437"/>
              </a:tblGrid>
              <a:tr h="225416">
                <a:tc gridSpan="7">
                  <a:txBody>
                    <a:bodyPr/>
                    <a:lstStyle/>
                    <a:p>
                      <a:pPr marL="38100" marR="38100" algn="ctr">
                        <a:lnSpc>
                          <a:spcPct val="115000"/>
                        </a:lnSpc>
                        <a:spcAft>
                          <a:spcPts val="0"/>
                        </a:spcAft>
                      </a:pPr>
                      <a:r>
                        <a:rPr lang="id-ID" sz="900" b="1" dirty="0">
                          <a:effectLst/>
                        </a:rPr>
                        <a:t>ANOVA</a:t>
                      </a:r>
                      <a:r>
                        <a:rPr lang="id-ID" sz="900" b="1" baseline="30000" dirty="0">
                          <a:effectLst/>
                        </a:rPr>
                        <a:t>a</a:t>
                      </a:r>
                      <a:endParaRPr lang="id-ID" sz="1100" b="1"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25416">
                <a:tc gridSpan="2">
                  <a:txBody>
                    <a:bodyPr/>
                    <a:lstStyle/>
                    <a:p>
                      <a:pPr marL="38100" marR="38100">
                        <a:lnSpc>
                          <a:spcPct val="115000"/>
                        </a:lnSpc>
                        <a:spcAft>
                          <a:spcPts val="0"/>
                        </a:spcAft>
                      </a:pPr>
                      <a:r>
                        <a:rPr lang="id-ID" sz="900" b="1">
                          <a:effectLst/>
                        </a:rPr>
                        <a:t>Model</a:t>
                      </a:r>
                      <a:endParaRPr lang="id-ID" sz="1100" b="1">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a:txBody>
                    <a:bodyPr/>
                    <a:lstStyle/>
                    <a:p>
                      <a:pPr marL="38100" marR="38100" algn="ctr">
                        <a:lnSpc>
                          <a:spcPct val="115000"/>
                        </a:lnSpc>
                        <a:spcAft>
                          <a:spcPts val="0"/>
                        </a:spcAft>
                      </a:pPr>
                      <a:r>
                        <a:rPr lang="id-ID" sz="900" b="1">
                          <a:effectLst/>
                        </a:rPr>
                        <a:t>Sum of Squares</a:t>
                      </a:r>
                      <a:endParaRPr lang="id-ID" sz="1100" b="1">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b="1">
                          <a:effectLst/>
                        </a:rPr>
                        <a:t>df</a:t>
                      </a:r>
                      <a:endParaRPr lang="id-ID" sz="1100" b="1">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b="1">
                          <a:effectLst/>
                        </a:rPr>
                        <a:t>Mean Square</a:t>
                      </a:r>
                      <a:endParaRPr lang="id-ID" sz="1100" b="1">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b="1">
                          <a:effectLst/>
                        </a:rPr>
                        <a:t>F</a:t>
                      </a:r>
                      <a:endParaRPr lang="id-ID" sz="1100" b="1">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ctr">
                        <a:lnSpc>
                          <a:spcPct val="115000"/>
                        </a:lnSpc>
                        <a:spcAft>
                          <a:spcPts val="0"/>
                        </a:spcAft>
                      </a:pPr>
                      <a:r>
                        <a:rPr lang="id-ID" sz="900" b="1">
                          <a:effectLst/>
                        </a:rPr>
                        <a:t>Sig.</a:t>
                      </a:r>
                      <a:endParaRPr lang="id-ID" sz="1100" b="1">
                        <a:effectLst/>
                        <a:latin typeface="Calibri"/>
                        <a:ea typeface="Calibri"/>
                        <a:cs typeface="Times New Roman"/>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16">
                <a:tc rowSpan="3">
                  <a:txBody>
                    <a:bodyPr/>
                    <a:lstStyle/>
                    <a:p>
                      <a:pPr marL="38100" marR="38100">
                        <a:lnSpc>
                          <a:spcPct val="115000"/>
                        </a:lnSpc>
                        <a:spcAft>
                          <a:spcPts val="0"/>
                        </a:spcAft>
                      </a:pPr>
                      <a:r>
                        <a:rPr lang="id-ID" sz="900" b="1">
                          <a:effectLst/>
                        </a:rPr>
                        <a:t>1</a:t>
                      </a:r>
                      <a:endParaRPr lang="id-ID" sz="1100" b="1">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nSpc>
                          <a:spcPct val="115000"/>
                        </a:lnSpc>
                        <a:spcAft>
                          <a:spcPts val="0"/>
                        </a:spcAft>
                      </a:pPr>
                      <a:r>
                        <a:rPr lang="id-ID" sz="900" b="1">
                          <a:effectLst/>
                        </a:rPr>
                        <a:t>Regression</a:t>
                      </a:r>
                      <a:endParaRPr lang="id-ID" sz="1100" b="1">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402,134</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2</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201,067</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10,655</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1600" b="1" dirty="0">
                          <a:solidFill>
                            <a:schemeClr val="accent6">
                              <a:lumMod val="50000"/>
                            </a:schemeClr>
                          </a:solidFill>
                          <a:effectLst/>
                        </a:rPr>
                        <a:t>,000</a:t>
                      </a:r>
                      <a:r>
                        <a:rPr lang="id-ID" sz="1600" b="1" baseline="30000" dirty="0">
                          <a:solidFill>
                            <a:schemeClr val="accent6">
                              <a:lumMod val="50000"/>
                            </a:schemeClr>
                          </a:solidFill>
                          <a:effectLst/>
                        </a:rPr>
                        <a:t>b</a:t>
                      </a:r>
                      <a:endParaRPr lang="id-ID" sz="1600" b="1" dirty="0">
                        <a:solidFill>
                          <a:schemeClr val="accent6">
                            <a:lumMod val="50000"/>
                          </a:schemeClr>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555">
                <a:tc vMerge="1">
                  <a:txBody>
                    <a:bodyPr/>
                    <a:lstStyle/>
                    <a:p>
                      <a:endParaRPr lang="id-ID"/>
                    </a:p>
                  </a:txBody>
                  <a:tcPr/>
                </a:tc>
                <a:tc>
                  <a:txBody>
                    <a:bodyPr/>
                    <a:lstStyle/>
                    <a:p>
                      <a:pPr marL="38100" marR="38100">
                        <a:lnSpc>
                          <a:spcPct val="115000"/>
                        </a:lnSpc>
                        <a:spcAft>
                          <a:spcPts val="0"/>
                        </a:spcAft>
                      </a:pPr>
                      <a:r>
                        <a:rPr lang="id-ID" sz="900" b="1">
                          <a:effectLst/>
                        </a:rPr>
                        <a:t>Residual</a:t>
                      </a:r>
                      <a:endParaRPr lang="id-ID" sz="1100" b="1">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2207,833</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117</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18,870</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effectLst/>
                        </a:rPr>
                        <a:t> </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effectLst/>
                        </a:rPr>
                        <a:t> </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555">
                <a:tc vMerge="1">
                  <a:txBody>
                    <a:bodyPr/>
                    <a:lstStyle/>
                    <a:p>
                      <a:endParaRPr lang="id-ID"/>
                    </a:p>
                  </a:txBody>
                  <a:tcPr/>
                </a:tc>
                <a:tc>
                  <a:txBody>
                    <a:bodyPr/>
                    <a:lstStyle/>
                    <a:p>
                      <a:pPr marL="38100" marR="38100">
                        <a:lnSpc>
                          <a:spcPct val="115000"/>
                        </a:lnSpc>
                        <a:spcAft>
                          <a:spcPts val="0"/>
                        </a:spcAft>
                      </a:pPr>
                      <a:r>
                        <a:rPr lang="id-ID" sz="900" b="1">
                          <a:effectLst/>
                        </a:rPr>
                        <a:t>Total</a:t>
                      </a:r>
                      <a:endParaRPr lang="id-ID" sz="1100" b="1">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a:effectLst/>
                        </a:rPr>
                        <a:t>2609,967</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8100" marR="38100" algn="r">
                        <a:lnSpc>
                          <a:spcPct val="115000"/>
                        </a:lnSpc>
                        <a:spcAft>
                          <a:spcPts val="0"/>
                        </a:spcAft>
                      </a:pPr>
                      <a:r>
                        <a:rPr lang="id-ID" sz="900" b="1" dirty="0">
                          <a:effectLst/>
                        </a:rPr>
                        <a:t>119</a:t>
                      </a:r>
                      <a:endParaRPr lang="id-ID" sz="1100" b="1" dirty="0">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effectLst/>
                        </a:rPr>
                        <a:t> </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effectLst/>
                        </a:rPr>
                        <a:t> </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id-ID" sz="1200" b="1">
                          <a:effectLst/>
                        </a:rPr>
                        <a:t> </a:t>
                      </a:r>
                      <a:endParaRPr lang="id-ID" sz="1100" b="1">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5416">
                <a:tc gridSpan="7">
                  <a:txBody>
                    <a:bodyPr/>
                    <a:lstStyle/>
                    <a:p>
                      <a:pPr marL="38100" marR="38100">
                        <a:lnSpc>
                          <a:spcPct val="115000"/>
                        </a:lnSpc>
                        <a:spcAft>
                          <a:spcPts val="0"/>
                        </a:spcAft>
                      </a:pPr>
                      <a:r>
                        <a:rPr lang="id-ID" sz="900" b="1">
                          <a:effectLst/>
                        </a:rPr>
                        <a:t>a. Dependent Variable: PARTISIPA</a:t>
                      </a:r>
                      <a:r>
                        <a:rPr lang="en-US" sz="900" b="1">
                          <a:effectLst/>
                        </a:rPr>
                        <a:t>TION</a:t>
                      </a:r>
                      <a:endParaRPr lang="id-ID" sz="1100" b="1">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r h="225416">
                <a:tc gridSpan="7">
                  <a:txBody>
                    <a:bodyPr/>
                    <a:lstStyle/>
                    <a:p>
                      <a:pPr marL="38100" marR="38100">
                        <a:lnSpc>
                          <a:spcPct val="115000"/>
                        </a:lnSpc>
                        <a:spcAft>
                          <a:spcPts val="0"/>
                        </a:spcAft>
                      </a:pPr>
                      <a:r>
                        <a:rPr lang="id-ID" sz="900" b="1" dirty="0">
                          <a:effectLst/>
                        </a:rPr>
                        <a:t>b. Predictors: (Constant), </a:t>
                      </a:r>
                      <a:r>
                        <a:rPr lang="en-US" sz="900" b="1" dirty="0">
                          <a:effectLst/>
                        </a:rPr>
                        <a:t>LEADER</a:t>
                      </a:r>
                      <a:r>
                        <a:rPr lang="id-ID" sz="900" b="1" dirty="0">
                          <a:effectLst/>
                        </a:rPr>
                        <a:t>, MOTI</a:t>
                      </a:r>
                      <a:r>
                        <a:rPr lang="en-US" sz="900" b="1" dirty="0">
                          <a:effectLst/>
                        </a:rPr>
                        <a:t>VE</a:t>
                      </a:r>
                      <a:endParaRPr lang="id-ID" sz="1100" b="1" dirty="0">
                        <a:effectLst/>
                        <a:latin typeface="Calibri"/>
                        <a:ea typeface="Calibri"/>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c hMerge="1">
                  <a:txBody>
                    <a:bodyPr/>
                    <a:lstStyle/>
                    <a:p>
                      <a:endParaRPr lang="id-ID"/>
                    </a:p>
                  </a:txBody>
                  <a:tcPr/>
                </a:tc>
              </a:tr>
            </a:tbl>
          </a:graphicData>
        </a:graphic>
      </p:graphicFrame>
      <p:sp>
        <p:nvSpPr>
          <p:cNvPr id="8" name="Rectangle 7"/>
          <p:cNvSpPr/>
          <p:nvPr/>
        </p:nvSpPr>
        <p:spPr>
          <a:xfrm>
            <a:off x="79739" y="2924944"/>
            <a:ext cx="8856984" cy="738664"/>
          </a:xfrm>
          <a:prstGeom prst="rect">
            <a:avLst/>
          </a:prstGeom>
        </p:spPr>
        <p:txBody>
          <a:bodyPr wrap="square">
            <a:spAutoFit/>
          </a:bodyPr>
          <a:lstStyle/>
          <a:p>
            <a:pPr algn="just"/>
            <a:r>
              <a:rPr lang="id-ID" sz="1400" b="1" dirty="0">
                <a:latin typeface="Aharoni" panose="02010803020104030203" pitchFamily="2" charset="-79"/>
                <a:cs typeface="Aharoni" panose="02010803020104030203" pitchFamily="2" charset="-79"/>
              </a:rPr>
              <a:t>F test shows that the value of Sig. &lt;0.05, which is equal to 0.000, so Ho is </a:t>
            </a:r>
            <a:r>
              <a:rPr lang="id-ID" sz="1400" b="1" dirty="0" smtClean="0">
                <a:latin typeface="Aharoni" panose="02010803020104030203" pitchFamily="2" charset="-79"/>
                <a:cs typeface="Aharoni" panose="02010803020104030203" pitchFamily="2" charset="-79"/>
              </a:rPr>
              <a:t>rejected. </a:t>
            </a:r>
            <a:r>
              <a:rPr lang="id-ID" sz="1400" b="1" dirty="0">
                <a:latin typeface="Aharoni" panose="02010803020104030203" pitchFamily="2" charset="-79"/>
                <a:cs typeface="Aharoni" panose="02010803020104030203" pitchFamily="2" charset="-79"/>
              </a:rPr>
              <a:t>This means that there is an influence of social motives (X1) and the leadership of local leaders (village heads) (X2) simultaneously on youth in the development of educational tourism in Kediri Regency.</a:t>
            </a:r>
          </a:p>
        </p:txBody>
      </p:sp>
      <p:sp>
        <p:nvSpPr>
          <p:cNvPr id="9" name="Rectangle 8"/>
          <p:cNvSpPr/>
          <p:nvPr/>
        </p:nvSpPr>
        <p:spPr>
          <a:xfrm>
            <a:off x="79739" y="3809238"/>
            <a:ext cx="6220453" cy="269590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just"/>
            <a:r>
              <a:rPr lang="en-US" b="1" dirty="0">
                <a:solidFill>
                  <a:schemeClr val="accent1">
                    <a:lumMod val="75000"/>
                  </a:schemeClr>
                </a:solidFill>
              </a:rPr>
              <a:t>CONCLUSIONS</a:t>
            </a:r>
            <a:endParaRPr lang="id-ID" b="1" dirty="0">
              <a:solidFill>
                <a:schemeClr val="accent1">
                  <a:lumMod val="75000"/>
                </a:schemeClr>
              </a:solidFill>
            </a:endParaRPr>
          </a:p>
          <a:p>
            <a:pPr marL="174625" lvl="0" indent="-174625" algn="just"/>
            <a:r>
              <a:rPr lang="id-ID" b="1" dirty="0" smtClean="0">
                <a:solidFill>
                  <a:schemeClr val="accent1">
                    <a:lumMod val="75000"/>
                  </a:schemeClr>
                </a:solidFill>
              </a:rPr>
              <a:t>1. There </a:t>
            </a:r>
            <a:r>
              <a:rPr lang="id-ID" b="1" dirty="0">
                <a:solidFill>
                  <a:schemeClr val="accent1">
                    <a:lumMod val="75000"/>
                  </a:schemeClr>
                </a:solidFill>
              </a:rPr>
              <a:t>is a significant influence between social motives </a:t>
            </a:r>
            <a:r>
              <a:rPr lang="id-ID" b="1" dirty="0" smtClean="0">
                <a:solidFill>
                  <a:schemeClr val="accent1">
                    <a:lumMod val="75000"/>
                  </a:schemeClr>
                </a:solidFill>
              </a:rPr>
              <a:t>on </a:t>
            </a:r>
            <a:r>
              <a:rPr lang="id-ID" b="1" dirty="0">
                <a:solidFill>
                  <a:schemeClr val="accent1">
                    <a:lumMod val="75000"/>
                  </a:schemeClr>
                </a:solidFill>
              </a:rPr>
              <a:t>youth </a:t>
            </a:r>
            <a:r>
              <a:rPr lang="id-ID" b="1" dirty="0" smtClean="0">
                <a:solidFill>
                  <a:schemeClr val="accent1">
                    <a:lumMod val="75000"/>
                  </a:schemeClr>
                </a:solidFill>
              </a:rPr>
              <a:t>participation and does </a:t>
            </a:r>
            <a:r>
              <a:rPr lang="id-ID" b="1" dirty="0">
                <a:solidFill>
                  <a:schemeClr val="accent1">
                    <a:lumMod val="75000"/>
                  </a:schemeClr>
                </a:solidFill>
              </a:rPr>
              <a:t>not have a significant </a:t>
            </a:r>
            <a:r>
              <a:rPr lang="en-US" b="1" dirty="0">
                <a:solidFill>
                  <a:schemeClr val="accent1">
                    <a:lumMod val="75000"/>
                  </a:schemeClr>
                </a:solidFill>
              </a:rPr>
              <a:t>influence </a:t>
            </a:r>
            <a:r>
              <a:rPr lang="id-ID" b="1" dirty="0">
                <a:solidFill>
                  <a:schemeClr val="accent1">
                    <a:lumMod val="75000"/>
                  </a:schemeClr>
                </a:solidFill>
              </a:rPr>
              <a:t>on youth participation in developing educational tourism in Kediri</a:t>
            </a:r>
            <a:r>
              <a:rPr lang="en-US" b="1" dirty="0">
                <a:solidFill>
                  <a:schemeClr val="accent1">
                    <a:lumMod val="75000"/>
                  </a:schemeClr>
                </a:solidFill>
              </a:rPr>
              <a:t> Regency.</a:t>
            </a:r>
            <a:endParaRPr lang="id-ID" b="1" dirty="0">
              <a:solidFill>
                <a:schemeClr val="accent1">
                  <a:lumMod val="75000"/>
                </a:schemeClr>
              </a:solidFill>
            </a:endParaRPr>
          </a:p>
          <a:p>
            <a:pPr marL="174625" lvl="0" indent="-174625" algn="just"/>
            <a:r>
              <a:rPr lang="id-ID" b="1" dirty="0" smtClean="0">
                <a:solidFill>
                  <a:schemeClr val="accent1">
                    <a:lumMod val="75000"/>
                  </a:schemeClr>
                </a:solidFill>
              </a:rPr>
              <a:t>2. Social </a:t>
            </a:r>
            <a:r>
              <a:rPr lang="id-ID" b="1" dirty="0">
                <a:solidFill>
                  <a:schemeClr val="accent1">
                    <a:lumMod val="75000"/>
                  </a:schemeClr>
                </a:solidFill>
              </a:rPr>
              <a:t>motives and local leadership (village head) have a significant effect on youth participation in developing educational tourism in Kediri </a:t>
            </a:r>
            <a:r>
              <a:rPr lang="en-US" b="1" dirty="0">
                <a:solidFill>
                  <a:schemeClr val="accent1">
                    <a:lumMod val="75000"/>
                  </a:schemeClr>
                </a:solidFill>
              </a:rPr>
              <a:t>Regency.</a:t>
            </a:r>
            <a:endParaRPr lang="id-ID" b="1" dirty="0">
              <a:solidFill>
                <a:schemeClr val="accent1">
                  <a:lumMod val="75000"/>
                </a:schemeClr>
              </a:solidFill>
            </a:endParaRPr>
          </a:p>
        </p:txBody>
      </p:sp>
    </p:spTree>
    <p:extLst>
      <p:ext uri="{BB962C8B-B14F-4D97-AF65-F5344CB8AC3E}">
        <p14:creationId xmlns:p14="http://schemas.microsoft.com/office/powerpoint/2010/main" val="37070668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052736"/>
            <a:ext cx="5440434" cy="38164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01946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944</Words>
  <Application>Microsoft Office PowerPoint</Application>
  <PresentationFormat>On-screen Show (4:3)</PresentationFormat>
  <Paragraphs>200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The Influence of Social Motives and Leadership on Youth Participation in The Development of Educational Tourism in Kediri Regency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Influence of Social Motives and Leadership on Youth Participation in The Development of Educational Tourism in Kediri Regency </dc:title>
  <dc:creator>user</dc:creator>
  <cp:lastModifiedBy>user</cp:lastModifiedBy>
  <cp:revision>1</cp:revision>
  <dcterms:created xsi:type="dcterms:W3CDTF">2020-10-14T13:47:47Z</dcterms:created>
  <dcterms:modified xsi:type="dcterms:W3CDTF">2020-10-14T13:53:41Z</dcterms:modified>
</cp:coreProperties>
</file>