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íctor Muñoz" initials="VM" lastIdx="1" clrIdx="0">
    <p:extLst>
      <p:ext uri="{19B8F6BF-5375-455C-9EA6-DF929625EA0E}">
        <p15:presenceInfo xmlns:p15="http://schemas.microsoft.com/office/powerpoint/2012/main" userId="4bcab62668610c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267AE-9BA9-4FD9-BA39-B3330BC0F298}" type="doc">
      <dgm:prSet loTypeId="urn:microsoft.com/office/officeart/2005/8/layout/arrow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8485179-5420-4910-B375-0B239DB54A6A}">
      <dgm:prSet custT="1"/>
      <dgm:spPr>
        <a:solidFill>
          <a:schemeClr val="accent6">
            <a:lumMod val="75000"/>
            <a:alpha val="70000"/>
          </a:schemeClr>
        </a:solidFill>
      </dgm:spPr>
      <dgm:t>
        <a:bodyPr/>
        <a:lstStyle/>
        <a:p>
          <a:r>
            <a:rPr lang="es-ES" sz="1900" dirty="0">
              <a:latin typeface="Berlin Sans FB" panose="020E0602020502020306" pitchFamily="34" charset="0"/>
            </a:rPr>
            <a:t>Neutrino </a:t>
          </a:r>
          <a:r>
            <a:rPr lang="es-ES" sz="1900" dirty="0" err="1">
              <a:latin typeface="Berlin Sans FB" panose="020E0602020502020306" pitchFamily="34" charset="0"/>
            </a:rPr>
            <a:t>Masses</a:t>
          </a:r>
          <a:endParaRPr lang="en-US" sz="1900" dirty="0">
            <a:latin typeface="Berlin Sans FB" panose="020E0602020502020306" pitchFamily="34" charset="0"/>
          </a:endParaRPr>
        </a:p>
      </dgm:t>
    </dgm:pt>
    <dgm:pt modelId="{3E0312A2-03EB-4E82-BE6D-6A911627BFC0}" type="parTrans" cxnId="{B0D3E70F-8A47-4958-A817-9F46CA4531C1}">
      <dgm:prSet/>
      <dgm:spPr/>
      <dgm:t>
        <a:bodyPr/>
        <a:lstStyle/>
        <a:p>
          <a:endParaRPr lang="en-US"/>
        </a:p>
      </dgm:t>
    </dgm:pt>
    <dgm:pt modelId="{BB5BF8ED-A603-4463-85ED-602D01BD4742}" type="sibTrans" cxnId="{B0D3E70F-8A47-4958-A817-9F46CA4531C1}">
      <dgm:prSet/>
      <dgm:spPr/>
      <dgm:t>
        <a:bodyPr/>
        <a:lstStyle/>
        <a:p>
          <a:endParaRPr lang="en-US"/>
        </a:p>
      </dgm:t>
    </dgm:pt>
    <dgm:pt modelId="{CAFC3BE9-8392-421C-A26D-DCB607D099B8}">
      <dgm:prSet custT="1"/>
      <dgm:spPr>
        <a:solidFill>
          <a:srgbClr val="92D050">
            <a:alpha val="73000"/>
          </a:srgbClr>
        </a:solidFill>
      </dgm:spPr>
      <dgm:t>
        <a:bodyPr/>
        <a:lstStyle/>
        <a:p>
          <a:r>
            <a:rPr lang="es-ES" sz="1900" dirty="0" err="1">
              <a:latin typeface="Berlin Sans FB" panose="020E0602020502020306" pitchFamily="34" charset="0"/>
            </a:rPr>
            <a:t>Dark</a:t>
          </a:r>
          <a:r>
            <a:rPr lang="es-ES" sz="1900" dirty="0">
              <a:latin typeface="Berlin Sans FB" panose="020E0602020502020306" pitchFamily="34" charset="0"/>
            </a:rPr>
            <a:t> </a:t>
          </a:r>
          <a:r>
            <a:rPr lang="es-ES" sz="1900" dirty="0" err="1">
              <a:latin typeface="Berlin Sans FB" panose="020E0602020502020306" pitchFamily="34" charset="0"/>
            </a:rPr>
            <a:t>Matter</a:t>
          </a:r>
          <a:endParaRPr lang="en-US" sz="1900" dirty="0">
            <a:latin typeface="Berlin Sans FB" panose="020E0602020502020306" pitchFamily="34" charset="0"/>
          </a:endParaRPr>
        </a:p>
      </dgm:t>
    </dgm:pt>
    <dgm:pt modelId="{FFC4A083-2568-4F6C-9DC9-CDF156F70560}" type="parTrans" cxnId="{53C7D485-9214-42F7-AF38-55AB833E6F08}">
      <dgm:prSet/>
      <dgm:spPr/>
      <dgm:t>
        <a:bodyPr/>
        <a:lstStyle/>
        <a:p>
          <a:endParaRPr lang="en-US"/>
        </a:p>
      </dgm:t>
    </dgm:pt>
    <dgm:pt modelId="{E83ECD0F-5338-4227-8011-F2ACCFE8660F}" type="sibTrans" cxnId="{53C7D485-9214-42F7-AF38-55AB833E6F08}">
      <dgm:prSet/>
      <dgm:spPr/>
      <dgm:t>
        <a:bodyPr/>
        <a:lstStyle/>
        <a:p>
          <a:endParaRPr lang="en-US"/>
        </a:p>
      </dgm:t>
    </dgm:pt>
    <dgm:pt modelId="{7007F44A-CA85-45D8-990A-C5374644D09D}">
      <dgm:prSet custT="1"/>
      <dgm:spPr>
        <a:solidFill>
          <a:schemeClr val="accent1">
            <a:lumMod val="60000"/>
            <a:lumOff val="40000"/>
            <a:alpha val="73000"/>
          </a:schemeClr>
        </a:solidFill>
      </dgm:spPr>
      <dgm:t>
        <a:bodyPr/>
        <a:lstStyle/>
        <a:p>
          <a:r>
            <a:rPr lang="es-ES" sz="1900" dirty="0" err="1">
              <a:latin typeface="Berlin Sans FB" panose="020E0602020502020306" pitchFamily="34" charset="0"/>
            </a:rPr>
            <a:t>Baryon</a:t>
          </a:r>
          <a:r>
            <a:rPr lang="es-ES" sz="1900" dirty="0">
              <a:latin typeface="Berlin Sans FB" panose="020E0602020502020306" pitchFamily="34" charset="0"/>
            </a:rPr>
            <a:t> </a:t>
          </a:r>
          <a:r>
            <a:rPr lang="es-ES" sz="1900" dirty="0" err="1">
              <a:latin typeface="Berlin Sans FB" panose="020E0602020502020306" pitchFamily="34" charset="0"/>
            </a:rPr>
            <a:t>Asymmetry</a:t>
          </a:r>
          <a:endParaRPr lang="en-US" sz="1900" dirty="0">
            <a:latin typeface="Berlin Sans FB" panose="020E0602020502020306" pitchFamily="34" charset="0"/>
          </a:endParaRPr>
        </a:p>
      </dgm:t>
    </dgm:pt>
    <dgm:pt modelId="{ACCB87B3-4413-4DB8-95A9-8679C92FE61B}" type="parTrans" cxnId="{319C13C6-507D-4C2B-A952-F13150B71345}">
      <dgm:prSet/>
      <dgm:spPr/>
      <dgm:t>
        <a:bodyPr/>
        <a:lstStyle/>
        <a:p>
          <a:endParaRPr lang="en-US"/>
        </a:p>
      </dgm:t>
    </dgm:pt>
    <dgm:pt modelId="{DEB3532D-CCB5-44C9-BF16-2CDA623B7C87}" type="sibTrans" cxnId="{319C13C6-507D-4C2B-A952-F13150B71345}">
      <dgm:prSet/>
      <dgm:spPr/>
      <dgm:t>
        <a:bodyPr/>
        <a:lstStyle/>
        <a:p>
          <a:endParaRPr lang="en-US"/>
        </a:p>
      </dgm:t>
    </dgm:pt>
    <dgm:pt modelId="{A4068668-950D-4CA4-9884-E41067ADE226}" type="pres">
      <dgm:prSet presAssocID="{1AB267AE-9BA9-4FD9-BA39-B3330BC0F298}" presName="diagram" presStyleCnt="0">
        <dgm:presLayoutVars>
          <dgm:dir/>
          <dgm:resizeHandles val="exact"/>
        </dgm:presLayoutVars>
      </dgm:prSet>
      <dgm:spPr/>
    </dgm:pt>
    <dgm:pt modelId="{0D1687E6-EAEC-4E63-AD1D-0D7BA1E74354}" type="pres">
      <dgm:prSet presAssocID="{28485179-5420-4910-B375-0B239DB54A6A}" presName="arrow" presStyleLbl="node1" presStyleIdx="0" presStyleCnt="3">
        <dgm:presLayoutVars>
          <dgm:bulletEnabled val="1"/>
        </dgm:presLayoutVars>
      </dgm:prSet>
      <dgm:spPr/>
    </dgm:pt>
    <dgm:pt modelId="{DE26A8B9-1B57-4ED5-9141-65BF84128914}" type="pres">
      <dgm:prSet presAssocID="{CAFC3BE9-8392-421C-A26D-DCB607D099B8}" presName="arrow" presStyleLbl="node1" presStyleIdx="1" presStyleCnt="3">
        <dgm:presLayoutVars>
          <dgm:bulletEnabled val="1"/>
        </dgm:presLayoutVars>
      </dgm:prSet>
      <dgm:spPr/>
    </dgm:pt>
    <dgm:pt modelId="{860AAA90-5195-4D5F-8FCC-834363DD39B7}" type="pres">
      <dgm:prSet presAssocID="{7007F44A-CA85-45D8-990A-C5374644D09D}" presName="arrow" presStyleLbl="node1" presStyleIdx="2" presStyleCnt="3">
        <dgm:presLayoutVars>
          <dgm:bulletEnabled val="1"/>
        </dgm:presLayoutVars>
      </dgm:prSet>
      <dgm:spPr/>
    </dgm:pt>
  </dgm:ptLst>
  <dgm:cxnLst>
    <dgm:cxn modelId="{B0D3E70F-8A47-4958-A817-9F46CA4531C1}" srcId="{1AB267AE-9BA9-4FD9-BA39-B3330BC0F298}" destId="{28485179-5420-4910-B375-0B239DB54A6A}" srcOrd="0" destOrd="0" parTransId="{3E0312A2-03EB-4E82-BE6D-6A911627BFC0}" sibTransId="{BB5BF8ED-A603-4463-85ED-602D01BD4742}"/>
    <dgm:cxn modelId="{913C9A35-509C-4041-B0D0-F78B2A5F47FE}" type="presOf" srcId="{1AB267AE-9BA9-4FD9-BA39-B3330BC0F298}" destId="{A4068668-950D-4CA4-9884-E41067ADE226}" srcOrd="0" destOrd="0" presId="urn:microsoft.com/office/officeart/2005/8/layout/arrow5"/>
    <dgm:cxn modelId="{A0FA6C74-F5CB-4E29-9C4B-E0BAC77578AF}" type="presOf" srcId="{7007F44A-CA85-45D8-990A-C5374644D09D}" destId="{860AAA90-5195-4D5F-8FCC-834363DD39B7}" srcOrd="0" destOrd="0" presId="urn:microsoft.com/office/officeart/2005/8/layout/arrow5"/>
    <dgm:cxn modelId="{53C7D485-9214-42F7-AF38-55AB833E6F08}" srcId="{1AB267AE-9BA9-4FD9-BA39-B3330BC0F298}" destId="{CAFC3BE9-8392-421C-A26D-DCB607D099B8}" srcOrd="1" destOrd="0" parTransId="{FFC4A083-2568-4F6C-9DC9-CDF156F70560}" sibTransId="{E83ECD0F-5338-4227-8011-F2ACCFE8660F}"/>
    <dgm:cxn modelId="{319C13C6-507D-4C2B-A952-F13150B71345}" srcId="{1AB267AE-9BA9-4FD9-BA39-B3330BC0F298}" destId="{7007F44A-CA85-45D8-990A-C5374644D09D}" srcOrd="2" destOrd="0" parTransId="{ACCB87B3-4413-4DB8-95A9-8679C92FE61B}" sibTransId="{DEB3532D-CCB5-44C9-BF16-2CDA623B7C87}"/>
    <dgm:cxn modelId="{25EAB8DE-A7E0-4196-90CE-5844F74D83A5}" type="presOf" srcId="{CAFC3BE9-8392-421C-A26D-DCB607D099B8}" destId="{DE26A8B9-1B57-4ED5-9141-65BF84128914}" srcOrd="0" destOrd="0" presId="urn:microsoft.com/office/officeart/2005/8/layout/arrow5"/>
    <dgm:cxn modelId="{51237EE5-C336-4E5C-9AC1-EF048919CD8C}" type="presOf" srcId="{28485179-5420-4910-B375-0B239DB54A6A}" destId="{0D1687E6-EAEC-4E63-AD1D-0D7BA1E74354}" srcOrd="0" destOrd="0" presId="urn:microsoft.com/office/officeart/2005/8/layout/arrow5"/>
    <dgm:cxn modelId="{4DAE2686-FEE0-4675-B6F6-ACFBC299D16E}" type="presParOf" srcId="{A4068668-950D-4CA4-9884-E41067ADE226}" destId="{0D1687E6-EAEC-4E63-AD1D-0D7BA1E74354}" srcOrd="0" destOrd="0" presId="urn:microsoft.com/office/officeart/2005/8/layout/arrow5"/>
    <dgm:cxn modelId="{D36271E9-305A-4543-9903-95F843F414F4}" type="presParOf" srcId="{A4068668-950D-4CA4-9884-E41067ADE226}" destId="{DE26A8B9-1B57-4ED5-9141-65BF84128914}" srcOrd="1" destOrd="0" presId="urn:microsoft.com/office/officeart/2005/8/layout/arrow5"/>
    <dgm:cxn modelId="{9B4F9C30-9D08-4DD1-A94A-6B0889AF5D62}" type="presParOf" srcId="{A4068668-950D-4CA4-9884-E41067ADE226}" destId="{860AAA90-5195-4D5F-8FCC-834363DD39B7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687E6-EAEC-4E63-AD1D-0D7BA1E74354}">
      <dsp:nvSpPr>
        <dsp:cNvPr id="0" name=""/>
        <dsp:cNvSpPr/>
      </dsp:nvSpPr>
      <dsp:spPr>
        <a:xfrm>
          <a:off x="1994713" y="811"/>
          <a:ext cx="2334370" cy="2334370"/>
        </a:xfrm>
        <a:prstGeom prst="downArrow">
          <a:avLst>
            <a:gd name="adj1" fmla="val 50000"/>
            <a:gd name="adj2" fmla="val 35000"/>
          </a:avLst>
        </a:prstGeom>
        <a:solidFill>
          <a:schemeClr val="accent6">
            <a:lumMod val="75000"/>
            <a:alpha val="7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>
              <a:latin typeface="Berlin Sans FB" panose="020E0602020502020306" pitchFamily="34" charset="0"/>
            </a:rPr>
            <a:t>Neutrino </a:t>
          </a:r>
          <a:r>
            <a:rPr lang="es-ES" sz="1900" kern="1200" dirty="0" err="1">
              <a:latin typeface="Berlin Sans FB" panose="020E0602020502020306" pitchFamily="34" charset="0"/>
            </a:rPr>
            <a:t>Masses</a:t>
          </a:r>
          <a:endParaRPr lang="en-US" sz="1900" kern="1200" dirty="0">
            <a:latin typeface="Berlin Sans FB" panose="020E0602020502020306" pitchFamily="34" charset="0"/>
          </a:endParaRPr>
        </a:p>
      </dsp:txBody>
      <dsp:txXfrm>
        <a:off x="2578306" y="811"/>
        <a:ext cx="1167185" cy="1925855"/>
      </dsp:txXfrm>
    </dsp:sp>
    <dsp:sp modelId="{DE26A8B9-1B57-4ED5-9141-65BF84128914}">
      <dsp:nvSpPr>
        <dsp:cNvPr id="0" name=""/>
        <dsp:cNvSpPr/>
      </dsp:nvSpPr>
      <dsp:spPr>
        <a:xfrm rot="7200000">
          <a:off x="3344275" y="2338321"/>
          <a:ext cx="2334370" cy="2334370"/>
        </a:xfrm>
        <a:prstGeom prst="downArrow">
          <a:avLst>
            <a:gd name="adj1" fmla="val 50000"/>
            <a:gd name="adj2" fmla="val 35000"/>
          </a:avLst>
        </a:prstGeom>
        <a:solidFill>
          <a:srgbClr val="92D050">
            <a:alpha val="73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 err="1">
              <a:latin typeface="Berlin Sans FB" panose="020E0602020502020306" pitchFamily="34" charset="0"/>
            </a:rPr>
            <a:t>Dark</a:t>
          </a:r>
          <a:r>
            <a:rPr lang="es-ES" sz="1900" kern="1200" dirty="0">
              <a:latin typeface="Berlin Sans FB" panose="020E0602020502020306" pitchFamily="34" charset="0"/>
            </a:rPr>
            <a:t> </a:t>
          </a:r>
          <a:r>
            <a:rPr lang="es-ES" sz="1900" kern="1200" dirty="0" err="1">
              <a:latin typeface="Berlin Sans FB" panose="020E0602020502020306" pitchFamily="34" charset="0"/>
            </a:rPr>
            <a:t>Matter</a:t>
          </a:r>
          <a:endParaRPr lang="en-US" sz="1900" kern="1200" dirty="0">
            <a:latin typeface="Berlin Sans FB" panose="020E0602020502020306" pitchFamily="34" charset="0"/>
          </a:endParaRPr>
        </a:p>
      </dsp:txBody>
      <dsp:txXfrm rot="-5400000">
        <a:off x="3725424" y="3024043"/>
        <a:ext cx="1925855" cy="1167185"/>
      </dsp:txXfrm>
    </dsp:sp>
    <dsp:sp modelId="{860AAA90-5195-4D5F-8FCC-834363DD39B7}">
      <dsp:nvSpPr>
        <dsp:cNvPr id="0" name=""/>
        <dsp:cNvSpPr/>
      </dsp:nvSpPr>
      <dsp:spPr>
        <a:xfrm rot="14400000">
          <a:off x="645151" y="2338321"/>
          <a:ext cx="2334370" cy="233437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lumMod val="60000"/>
            <a:lumOff val="40000"/>
            <a:alpha val="73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 err="1">
              <a:latin typeface="Berlin Sans FB" panose="020E0602020502020306" pitchFamily="34" charset="0"/>
            </a:rPr>
            <a:t>Baryon</a:t>
          </a:r>
          <a:r>
            <a:rPr lang="es-ES" sz="1900" kern="1200" dirty="0">
              <a:latin typeface="Berlin Sans FB" panose="020E0602020502020306" pitchFamily="34" charset="0"/>
            </a:rPr>
            <a:t> </a:t>
          </a:r>
          <a:r>
            <a:rPr lang="es-ES" sz="1900" kern="1200" dirty="0" err="1">
              <a:latin typeface="Berlin Sans FB" panose="020E0602020502020306" pitchFamily="34" charset="0"/>
            </a:rPr>
            <a:t>Asymmetry</a:t>
          </a:r>
          <a:endParaRPr lang="en-US" sz="1900" kern="1200" dirty="0">
            <a:latin typeface="Berlin Sans FB" panose="020E0602020502020306" pitchFamily="34" charset="0"/>
          </a:endParaRPr>
        </a:p>
      </dsp:txBody>
      <dsp:txXfrm rot="5400000">
        <a:off x="672516" y="3024042"/>
        <a:ext cx="1925855" cy="1167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932DD-4305-4341-99D6-7A6FEDA0F39A}" type="datetimeFigureOut">
              <a:rPr lang="es-ES" smtClean="0"/>
              <a:t>20/02/2021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3665E-FD4A-467E-A72C-483859EB1B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4938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5782F8-BA15-47C5-B0CA-E1D69AD2E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A4B976-F18E-4C2E-80D7-440D55416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97C0E4-5220-4B5E-9CB5-46312A4C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22B2C-B3B7-428F-802D-25AB73C1AB29}" type="datetime1">
              <a:rPr lang="es-ES" smtClean="0"/>
              <a:t>20/02/2021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CB8E8E-67CA-473E-B9BC-316E9FE58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5A245A-668F-4C7E-A6C9-F2107FE9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05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738B0-F6B9-460A-8283-A29644686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3DA770-FB81-470B-A14A-3E9F2A8F2C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3E79C1-C878-466F-85E0-82038C787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3756-1A72-40C5-AB7F-DB396FAF99E6}" type="datetime1">
              <a:rPr lang="es-ES" smtClean="0"/>
              <a:t>20/02/2021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0FE960-1D04-4524-AC1B-7F58DB244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DC7D33-9261-44E9-9C64-DE7EE4C4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704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BC35208-DF13-4221-931D-B65A064F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DA6DBB-AFE3-4748-96D9-6063A2E71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48D2C7-53C6-461B-9851-2422645FC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7409-9152-41D5-95A2-F5AF780D2EB4}" type="datetime1">
              <a:rPr lang="es-ES" smtClean="0"/>
              <a:t>20/02/2021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AFFEC6-F881-4793-8F5D-CEF341F39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C1003-E52E-4F06-BA26-81EAC3ECC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985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1A09E-1B8D-4E06-AB42-D67188B5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0A65D5-1102-4DB5-96FC-605C0004D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A1612D-D717-43D1-80DF-202D7D01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84DB7-61BF-4715-BC57-F73282B18CFB}" type="datetime1">
              <a:rPr lang="es-ES" smtClean="0"/>
              <a:t>20/02/2021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220269-17DA-402D-9925-A2F3AA176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63B5D1-70E1-41DE-9CEC-BB2203A92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684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8E0C00-F0E9-4E13-A40E-C5B9B034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7F27B4-6C49-4EE4-BA13-B34E4890E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CF93CB-B170-4688-BF47-B08442E83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CF3B7-CA72-42D2-AFB3-649922C401D0}" type="datetime1">
              <a:rPr lang="es-ES" smtClean="0"/>
              <a:t>20/02/2021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564014-719E-4BCB-B82B-79E7687B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7E9128-7C37-4711-A49E-7134FFB8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61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F02B81-6E6B-402F-8EC8-F3B8FB9D8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D2E1C7-0E3A-4852-B61B-0B277EBA1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F08831-C660-41A8-970D-A915B3455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B1F7B-D55D-4E88-9AE0-1B5E49F88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2A5D-6D00-4777-8F9E-ED00ADE5453C}" type="datetime1">
              <a:rPr lang="es-ES" smtClean="0"/>
              <a:t>20/02/2021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FBE802A-26CF-45D4-91AA-D70632FF2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6A3169-50CB-4533-8EE9-25653FD0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689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F3659E-7814-4942-A9DD-535090E7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CF2DD5-3165-45A5-A77A-84D63FD78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25D06E-73B2-4602-A24D-27B3F909A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B3A493-7F7F-4003-B493-0A454B2FE4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EC3FC5-5CA2-4FEB-90AA-9A9E8EC7C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5BDDA9-0B94-49E3-837F-A65A0F702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E28E-25C0-4E71-8708-8B7A5FBA68C4}" type="datetime1">
              <a:rPr lang="es-ES" smtClean="0"/>
              <a:t>20/02/2021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119BC9D-4D89-4806-BF1C-988729639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58599D-B84B-4330-848B-8ECC057D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692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A9D01-590D-41B8-91BE-F40354903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00919F-1C56-40FC-A9D8-F0D52069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19995-0650-4F46-87D5-74E275EA173D}" type="datetime1">
              <a:rPr lang="es-ES" smtClean="0"/>
              <a:t>20/02/2021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8C3BAF4-D253-4896-9F23-1A5480DC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ADC4AA-2816-4DF4-9D99-790465028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680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A87B66D-2C3F-4AC5-B04C-C18AAC87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B4DE-92A9-478C-95FE-42340BD50562}" type="datetime1">
              <a:rPr lang="es-ES" smtClean="0"/>
              <a:t>20/02/2021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87DB367-FF9A-4B67-A7A0-0269F78CD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362374-D7F6-4874-B397-81A19C118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14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23DCB-556D-4D10-B7BD-24FA331EF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CBB265-40B7-47A2-83A5-8DA55AD4D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4FA27C-47F7-4DCE-B042-AB140EF97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C4465C-4693-4802-B6AF-833DC2B43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95124-4AE1-423A-A23D-23306F46F2E3}" type="datetime1">
              <a:rPr lang="es-ES" smtClean="0"/>
              <a:t>20/02/2021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5A8BDF-C104-4903-AF0A-C7F802A68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D9B875-FF4A-4475-8F52-DE457DC4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48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55479A-DCE8-404F-AFBF-0149C007C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6937A21-B114-4B5C-9EB1-9554E438FD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737AF6-4DC0-4976-8251-B9834E60F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CC29B8-998A-47A3-966C-5E54EE870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FDF2F-6432-4E07-BFAD-9B0F2FE96EFA}" type="datetime1">
              <a:rPr lang="es-ES" smtClean="0"/>
              <a:t>20/02/2021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5E187D-49C1-44D4-B6D8-285DA6065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1337E3-AD40-4769-9E71-273EFA01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813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4723FF-E152-4FE1-9C0C-6F3A2D21E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AD79AF-3439-4B07-8460-B7A0121C2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819C98-6E93-4305-9617-108E371E5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3402-6BFD-45BE-9A37-9C4A7571DD44}" type="datetime1">
              <a:rPr lang="es-ES" smtClean="0"/>
              <a:t>20/02/2021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6ECB77-8C7C-42CF-9908-5B7E20A362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8CA26E-D5FE-4AB4-BCA8-8E89D77E7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ED7B-19B1-43F7-A278-EFB3CD7E717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99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3.xml"/><Relationship Id="rId7" Type="http://schemas.openxmlformats.org/officeDocument/2006/relationships/image" Target="../media/image4.jp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8.xml"/><Relationship Id="rId7" Type="http://schemas.openxmlformats.org/officeDocument/2006/relationships/image" Target="../media/image10.jp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9.png"/><Relationship Id="rId5" Type="http://schemas.openxmlformats.org/officeDocument/2006/relationships/image" Target="../media/image2.jp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4A2D91C-C3E6-4166-BB90-B49C198C1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5192" y="1183903"/>
            <a:ext cx="7719461" cy="2669431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tx2"/>
                </a:solidFill>
                <a:latin typeface="Berlin Sans FB" panose="020E0602020502020306" pitchFamily="34" charset="0"/>
                <a:cs typeface="Alef" panose="00000500000000000000" pitchFamily="2" charset="-79"/>
              </a:rPr>
              <a:t>Searching for atmospheric Heavy Neutral Leptons in Neutrino Telescopes</a:t>
            </a:r>
            <a:endParaRPr lang="es-ES" sz="5400" dirty="0">
              <a:solidFill>
                <a:schemeClr val="tx2"/>
              </a:solidFill>
              <a:latin typeface="Berlin Sans FB" panose="020E0602020502020306" pitchFamily="34" charset="0"/>
              <a:cs typeface="Alef" panose="00000500000000000000" pitchFamily="2" charset="-79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6A8478-103A-4E14-A581-55702C576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424" y="4768565"/>
            <a:ext cx="5760846" cy="1013240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anose="020E0602020502020306" pitchFamily="34" charset="0"/>
                <a:ea typeface="Segoe UI Emoji" panose="020B0502040204020203" pitchFamily="34" charset="0"/>
              </a:rPr>
              <a:t>Víctor Muñoz</a:t>
            </a:r>
          </a:p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Berlin Sans FB" panose="020E0602020502020306" pitchFamily="34" charset="0"/>
                <a:ea typeface="Segoe UI Emoji" panose="020B0502040204020203" pitchFamily="34" charset="0"/>
              </a:rPr>
              <a:t>IFIC, UV/CSIC</a:t>
            </a:r>
            <a:endParaRPr lang="es-ES" sz="2800" dirty="0">
              <a:solidFill>
                <a:schemeClr val="tx2"/>
              </a:solidFill>
              <a:latin typeface="Berlin Sans FB" panose="020E0602020502020306" pitchFamily="34" charset="0"/>
            </a:endParaRPr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59444575-EF85-47BB-9B7B-C1F62505F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4" y="94207"/>
            <a:ext cx="1762125" cy="11525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A06EBC4-C293-487B-B82B-9D55E541BFBD}"/>
              </a:ext>
            </a:extLst>
          </p:cNvPr>
          <p:cNvSpPr txBox="1"/>
          <p:nvPr/>
        </p:nvSpPr>
        <p:spPr>
          <a:xfrm>
            <a:off x="72934" y="6302128"/>
            <a:ext cx="72434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Berlin Sans FB" panose="020E0602020502020306" pitchFamily="34" charset="0"/>
              </a:rPr>
              <a:t>XIX International Workshop on Neutrino Telescopes</a:t>
            </a:r>
            <a:endParaRPr lang="es-ES" sz="2400" dirty="0">
              <a:latin typeface="Berlin Sans FB" panose="020E0602020502020306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02E826ED-43FE-4420-87AD-57D3350864A6}"/>
              </a:ext>
            </a:extLst>
          </p:cNvPr>
          <p:cNvSpPr txBox="1"/>
          <p:nvPr/>
        </p:nvSpPr>
        <p:spPr>
          <a:xfrm>
            <a:off x="3138628" y="4169385"/>
            <a:ext cx="61072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solidFill>
                  <a:srgbClr val="44546A"/>
                </a:solidFill>
                <a:latin typeface="Berlin Sans FB" panose="020E0602020502020306" pitchFamily="34" charset="0"/>
                <a:ea typeface="Segoe UI Emoji" panose="020B0502040204020203" pitchFamily="34" charset="0"/>
              </a:rPr>
              <a:t>Based on 1910.12839 &amp; 1911.09129</a:t>
            </a:r>
            <a:endParaRPr kumimoji="0" lang="es-ES" sz="200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283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314D791-4D8A-4854-B8FC-6959656D0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076E76-3EB3-4269-8135-07CAB20E5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F67C173-6A5B-48E8-A3A6-B453DD118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1828" y="76563"/>
            <a:ext cx="7140111" cy="1655563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kern="1200" dirty="0">
                <a:solidFill>
                  <a:schemeClr val="tx2"/>
                </a:solidFill>
                <a:latin typeface="Berlin Sans FB" panose="020E0602020502020306" pitchFamily="34" charset="0"/>
              </a:rPr>
              <a:t>Why search for </a:t>
            </a:r>
            <a:r>
              <a:rPr lang="en-US" b="1" kern="1200" dirty="0">
                <a:solidFill>
                  <a:schemeClr val="tx2"/>
                </a:solidFill>
                <a:latin typeface="Berlin Sans FB" panose="020E0602020502020306" pitchFamily="34" charset="0"/>
              </a:rPr>
              <a:t>GeV</a:t>
            </a:r>
            <a:r>
              <a:rPr lang="en-US" kern="1200" dirty="0">
                <a:solidFill>
                  <a:schemeClr val="tx2"/>
                </a:solidFill>
                <a:latin typeface="Berlin Sans FB" panose="020E0602020502020306" pitchFamily="34" charset="0"/>
              </a:rPr>
              <a:t> Heavy Neutral Leptons?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B3C7E5-50E1-4F9E-AEA3-A6D219039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305" y="0"/>
            <a:ext cx="5163047" cy="3153018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0233B5C-C5A9-48C0-8C07-21E6F6B36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0F3AF96-AAC1-41E3-9F66-0A6277845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DF38A98-557F-4C23-935A-42806B67AA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ACEB13D-EBFC-4288-B604-572C2F779A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988F9A4-0578-4C59-8B4A-346E02CF3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9262397" y="3928396"/>
            <a:ext cx="3142400" cy="2716805"/>
            <a:chOff x="-305" y="-4155"/>
            <a:chExt cx="2514948" cy="2174333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63F827B-FA00-442A-A09C-806F1FFA3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C876680-EE75-4791-842F-E23509221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B9819B2-70D4-4E0A-8D51-6B359B44CB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FA8033D-6A70-4FA5-8F37-7F8C117C9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31" name="CuadroTexto 28">
            <a:extLst>
              <a:ext uri="{FF2B5EF4-FFF2-40B4-BE49-F238E27FC236}">
                <a16:creationId xmlns:a16="http://schemas.microsoft.com/office/drawing/2014/main" id="{4793C001-76FE-4A90-934C-2C381BA7D4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2036822"/>
              </p:ext>
            </p:extLst>
          </p:nvPr>
        </p:nvGraphicFramePr>
        <p:xfrm>
          <a:off x="2858704" y="2107934"/>
          <a:ext cx="6323798" cy="467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" name="CuadroTexto 29">
            <a:extLst>
              <a:ext uri="{FF2B5EF4-FFF2-40B4-BE49-F238E27FC236}">
                <a16:creationId xmlns:a16="http://schemas.microsoft.com/office/drawing/2014/main" id="{50AC713A-995C-40E2-9467-48CD0FC2BCF6}"/>
              </a:ext>
            </a:extLst>
          </p:cNvPr>
          <p:cNvSpPr txBox="1"/>
          <p:nvPr/>
        </p:nvSpPr>
        <p:spPr>
          <a:xfrm>
            <a:off x="5492552" y="4406186"/>
            <a:ext cx="1337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Berlin Sans FB" panose="020E0602020502020306" pitchFamily="34" charset="0"/>
              </a:rPr>
              <a:t>HNL</a:t>
            </a:r>
          </a:p>
        </p:txBody>
      </p:sp>
    </p:spTree>
    <p:extLst>
      <p:ext uri="{BB962C8B-B14F-4D97-AF65-F5344CB8AC3E}">
        <p14:creationId xmlns:p14="http://schemas.microsoft.com/office/powerpoint/2010/main" val="2051338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7F747DB4-403E-4747-8FD7-DC2C5B53C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1622"/>
            <a:ext cx="4957010" cy="494201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0FE1FF5-B0F3-495C-8C36-4ED70831F472}"/>
              </a:ext>
            </a:extLst>
          </p:cNvPr>
          <p:cNvSpPr txBox="1"/>
          <p:nvPr/>
        </p:nvSpPr>
        <p:spPr>
          <a:xfrm>
            <a:off x="356134" y="280895"/>
            <a:ext cx="92498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erlin Sans FB" panose="020E0602020502020306" pitchFamily="34" charset="0"/>
                <a:ea typeface="+mj-ea"/>
                <a:cs typeface="+mj-cs"/>
              </a:rPr>
              <a:t>Atmospheric Heavy Neutral Leptons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6549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7F747DB4-403E-4747-8FD7-DC2C5B53C0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1622"/>
            <a:ext cx="4957010" cy="494201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0FE1FF5-B0F3-495C-8C36-4ED70831F472}"/>
              </a:ext>
            </a:extLst>
          </p:cNvPr>
          <p:cNvSpPr txBox="1"/>
          <p:nvPr/>
        </p:nvSpPr>
        <p:spPr>
          <a:xfrm>
            <a:off x="356134" y="280895"/>
            <a:ext cx="92498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erlin Sans FB" panose="020E0602020502020306" pitchFamily="34" charset="0"/>
                <a:ea typeface="+mj-ea"/>
                <a:cs typeface="+mj-cs"/>
              </a:rPr>
              <a:t>Atmospheric Heavy Neutral Leptons</a:t>
            </a:r>
            <a:endParaRPr lang="es-ES" dirty="0"/>
          </a:p>
        </p:txBody>
      </p:sp>
      <p:pic>
        <p:nvPicPr>
          <p:cNvPr id="5" name="Imagen 4" descr="\documentclass{article}&#10;\usepackage{amsmath}&#10;\pagestyle{empty}&#10;\begin{document}&#10;&#10;$\frac{d\Pi}{dE\,d\cos\theta\,dl}= \int dE_{M}\, \frac{1}{\gamma_{M}\beta_{M}c\tau_{M}} \frac{d\phi_{M}(E_{M},\cos\theta)}{dE_{M}\,d\cos\theta} \frac{dn(E_{M},E)}{dE}  $&#10;&#10;&#10;\end{document}" title="IguanaTex Bitmap Display">
            <a:extLst>
              <a:ext uri="{FF2B5EF4-FFF2-40B4-BE49-F238E27FC236}">
                <a16:creationId xmlns:a16="http://schemas.microsoft.com/office/drawing/2014/main" id="{51F2B6DE-DE74-4B11-AD03-41BA9F3B1B4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059" y="5441663"/>
            <a:ext cx="7515256" cy="616656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3C06378-4007-46FC-B48D-E092A6269363}"/>
              </a:ext>
            </a:extLst>
          </p:cNvPr>
          <p:cNvSpPr txBox="1"/>
          <p:nvPr/>
        </p:nvSpPr>
        <p:spPr>
          <a:xfrm>
            <a:off x="5139890" y="1565962"/>
            <a:ext cx="60976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Berlin Sans FB" panose="020E0602020502020306" pitchFamily="34" charset="0"/>
                <a:ea typeface="+mj-ea"/>
                <a:cs typeface="+mj-cs"/>
              </a:rPr>
              <a:t>Production in cosmic showers</a:t>
            </a:r>
            <a:endParaRPr lang="es-ES" sz="3200" dirty="0">
              <a:solidFill>
                <a:srgbClr val="92D050"/>
              </a:solidFill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C2602B8-6B33-4348-905D-24789031D5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063" y="2708242"/>
            <a:ext cx="4061232" cy="1916428"/>
          </a:xfrm>
          <a:prstGeom prst="rect">
            <a:avLst/>
          </a:prstGeom>
        </p:spPr>
      </p:pic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8D63C4A0-A248-48B1-AAF4-DFF77438C14F}"/>
              </a:ext>
            </a:extLst>
          </p:cNvPr>
          <p:cNvCxnSpPr/>
          <p:nvPr/>
        </p:nvCxnSpPr>
        <p:spPr>
          <a:xfrm flipV="1">
            <a:off x="1039528" y="1944303"/>
            <a:ext cx="3888606" cy="895150"/>
          </a:xfrm>
          <a:prstGeom prst="straightConnector1">
            <a:avLst/>
          </a:prstGeom>
          <a:ln w="25400">
            <a:solidFill>
              <a:srgbClr val="92D05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>
            <a:extLst>
              <a:ext uri="{FF2B5EF4-FFF2-40B4-BE49-F238E27FC236}">
                <a16:creationId xmlns:a16="http://schemas.microsoft.com/office/drawing/2014/main" id="{865AE338-07D3-41BA-9A07-4975F7B63D3D}"/>
              </a:ext>
            </a:extLst>
          </p:cNvPr>
          <p:cNvSpPr/>
          <p:nvPr/>
        </p:nvSpPr>
        <p:spPr>
          <a:xfrm>
            <a:off x="6210651" y="3194740"/>
            <a:ext cx="424378" cy="903128"/>
          </a:xfrm>
          <a:prstGeom prst="ellipse">
            <a:avLst/>
          </a:prstGeom>
          <a:noFill/>
          <a:ln w="28575">
            <a:prstDash val="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Imagen 12" descr="\documentclass{article}&#10;\usepackage{amsmath}&#10;\pagestyle{empty}&#10;\begin{document}&#10;&#10;&#10;&#10;$M$&#10;\end{document}" title="IguanaTex Bitmap Display">
            <a:extLst>
              <a:ext uri="{FF2B5EF4-FFF2-40B4-BE49-F238E27FC236}">
                <a16:creationId xmlns:a16="http://schemas.microsoft.com/office/drawing/2014/main" id="{EC35B700-1D0B-4D58-AC16-334E5E5ED09D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60" y="3474459"/>
            <a:ext cx="424378" cy="286984"/>
          </a:xfrm>
          <a:prstGeom prst="rect">
            <a:avLst/>
          </a:prstGeom>
        </p:spPr>
      </p:pic>
      <p:pic>
        <p:nvPicPr>
          <p:cNvPr id="16" name="Imagen 15" descr="\documentclass{article}&#10;\usepackage{amsmath}&#10;\pagestyle{empty}&#10;\begin{document}&#10;&#10;&#10;&#10;$l$&#10;\end{document}" title="IguanaTex Bitmap Display">
            <a:extLst>
              <a:ext uri="{FF2B5EF4-FFF2-40B4-BE49-F238E27FC236}">
                <a16:creationId xmlns:a16="http://schemas.microsoft.com/office/drawing/2014/main" id="{8E3569E8-2809-4ACE-99EA-C9776BF6B673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31" y="2954251"/>
            <a:ext cx="91654" cy="29975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C5B8D07C-0101-4F2E-93BD-B617E682491B}"/>
              </a:ext>
            </a:extLst>
          </p:cNvPr>
          <p:cNvSpPr txBox="1"/>
          <p:nvPr/>
        </p:nvSpPr>
        <p:spPr>
          <a:xfrm>
            <a:off x="9175618" y="4002628"/>
            <a:ext cx="10804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HNL</a:t>
            </a:r>
          </a:p>
        </p:txBody>
      </p:sp>
    </p:spTree>
    <p:extLst>
      <p:ext uri="{BB962C8B-B14F-4D97-AF65-F5344CB8AC3E}">
        <p14:creationId xmlns:p14="http://schemas.microsoft.com/office/powerpoint/2010/main" val="118300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7F747DB4-403E-4747-8FD7-DC2C5B53C0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1622"/>
            <a:ext cx="4957010" cy="494201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0FE1FF5-B0F3-495C-8C36-4ED70831F472}"/>
              </a:ext>
            </a:extLst>
          </p:cNvPr>
          <p:cNvSpPr txBox="1"/>
          <p:nvPr/>
        </p:nvSpPr>
        <p:spPr>
          <a:xfrm>
            <a:off x="356134" y="280895"/>
            <a:ext cx="92498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erlin Sans FB" panose="020E0602020502020306" pitchFamily="34" charset="0"/>
                <a:ea typeface="+mj-ea"/>
                <a:cs typeface="+mj-cs"/>
              </a:rPr>
              <a:t>Atmospheric Heavy Neutral Leptons</a:t>
            </a:r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278E29E-98AF-4B89-9299-F5096650D5B6}"/>
              </a:ext>
            </a:extLst>
          </p:cNvPr>
          <p:cNvSpPr txBox="1"/>
          <p:nvPr/>
        </p:nvSpPr>
        <p:spPr>
          <a:xfrm>
            <a:off x="5792002" y="1820358"/>
            <a:ext cx="35733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Flux at detector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A55A9F0-E7F0-42A2-A2EC-5526C36E107D}"/>
              </a:ext>
            </a:extLst>
          </p:cNvPr>
          <p:cNvCxnSpPr>
            <a:cxnSpLocks/>
          </p:cNvCxnSpPr>
          <p:nvPr/>
        </p:nvCxnSpPr>
        <p:spPr>
          <a:xfrm flipV="1">
            <a:off x="2252312" y="2329315"/>
            <a:ext cx="3378467" cy="2849077"/>
          </a:xfrm>
          <a:prstGeom prst="straightConnector1">
            <a:avLst/>
          </a:prstGeom>
          <a:ln w="25400">
            <a:solidFill>
              <a:srgbClr val="92D05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 descr="\documentclass{article}&#10;\usepackage{amsmath}&#10;\pagestyle{empty}&#10;\begin{document}&#10;&#10;$\frac{d\phi}{dE\,d\cos\theta}= \int dl \, \frac{d\Pi}{dE\,d\cos\theta\,dl} \,e{^{\left(\frac{-l}{l_{decay}} \right)}}  $&#10;&#10;&#10;\end{document}" title="IguanaTex Bitmap Display">
            <a:extLst>
              <a:ext uri="{FF2B5EF4-FFF2-40B4-BE49-F238E27FC236}">
                <a16:creationId xmlns:a16="http://schemas.microsoft.com/office/drawing/2014/main" id="{EE656434-CA7C-4825-9FC5-87DF723B7F9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301" y="2911111"/>
            <a:ext cx="6421640" cy="773000"/>
          </a:xfrm>
          <a:prstGeom prst="rect">
            <a:avLst/>
          </a:prstGeom>
        </p:spPr>
      </p:pic>
      <p:pic>
        <p:nvPicPr>
          <p:cNvPr id="18" name="Imagen 17" descr="\documentclass{article}&#10;\usepackage{amsmath}&#10;\pagestyle{empty}&#10;\begin{document}&#10;&#10;\begin{equation*}&#10;l_{decay}= \gamma \beta c\tau&#10;\end{equation*}&#10;&#10;&#10;\end{document}" title="IguanaTex Bitmap Display">
            <a:extLst>
              <a:ext uri="{FF2B5EF4-FFF2-40B4-BE49-F238E27FC236}">
                <a16:creationId xmlns:a16="http://schemas.microsoft.com/office/drawing/2014/main" id="{8268C0D1-239D-4286-99B0-329B2F8AFB27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139" y="4388049"/>
            <a:ext cx="2498007" cy="43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266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7F747DB4-403E-4747-8FD7-DC2C5B53C0D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1622"/>
            <a:ext cx="4957010" cy="4942012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C0FE1FF5-B0F3-495C-8C36-4ED70831F472}"/>
              </a:ext>
            </a:extLst>
          </p:cNvPr>
          <p:cNvSpPr txBox="1"/>
          <p:nvPr/>
        </p:nvSpPr>
        <p:spPr>
          <a:xfrm>
            <a:off x="356134" y="280895"/>
            <a:ext cx="92498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erlin Sans FB" panose="020E0602020502020306" pitchFamily="34" charset="0"/>
                <a:ea typeface="+mj-ea"/>
                <a:cs typeface="+mj-cs"/>
              </a:rPr>
              <a:t>Atmospheric Heavy Neutral Leptons</a:t>
            </a:r>
            <a:endParaRPr lang="es-ES" dirty="0"/>
          </a:p>
        </p:txBody>
      </p:sp>
      <p:pic>
        <p:nvPicPr>
          <p:cNvPr id="14" name="Imagen 13" descr="\documentclass{article}&#10;\usepackage{amsmath}&#10;\pagestyle{empty}&#10;\begin{document}&#10;&#10;$\frac{dN^{\alpha}}{dE\,d\cos\theta}= \epsilon^{\alpha}\Delta T\, Br_{\alpha}\, \frac{d\Phi}{dE d\cos\theta} A_{dec}^{eff}(E,\cos\theta,c\tau)$&#10;&#10;&#10;\end{document}" title="IguanaTex Bitmap Display">
            <a:extLst>
              <a:ext uri="{FF2B5EF4-FFF2-40B4-BE49-F238E27FC236}">
                <a16:creationId xmlns:a16="http://schemas.microsoft.com/office/drawing/2014/main" id="{F46D59E3-A890-4E74-8F17-2ACAFCE94FCD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8487" y="5515277"/>
            <a:ext cx="7851476" cy="510137"/>
          </a:xfrm>
          <a:prstGeom prst="rect">
            <a:avLst/>
          </a:prstGeom>
        </p:spPr>
      </p:pic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79BCA6AC-2A08-4247-8E9D-C49FEEDD0D59}"/>
              </a:ext>
            </a:extLst>
          </p:cNvPr>
          <p:cNvCxnSpPr>
            <a:cxnSpLocks/>
          </p:cNvCxnSpPr>
          <p:nvPr/>
        </p:nvCxnSpPr>
        <p:spPr>
          <a:xfrm flipV="1">
            <a:off x="2348564" y="2740766"/>
            <a:ext cx="2760044" cy="2771853"/>
          </a:xfrm>
          <a:prstGeom prst="straightConnector1">
            <a:avLst/>
          </a:prstGeom>
          <a:ln w="25400">
            <a:solidFill>
              <a:srgbClr val="92D050"/>
            </a:solidFill>
            <a:prstDash val="lgDashDot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CD93CCC-FA04-42F3-8FC7-1E8577E75EC4}"/>
              </a:ext>
            </a:extLst>
          </p:cNvPr>
          <p:cNvSpPr txBox="1"/>
          <p:nvPr/>
        </p:nvSpPr>
        <p:spPr>
          <a:xfrm>
            <a:off x="5260206" y="2155991"/>
            <a:ext cx="60976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Signal from the decay of the HNL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Imagen 25" descr="Diagrama&#10;&#10;Descripción generada automáticamente">
            <a:extLst>
              <a:ext uri="{FF2B5EF4-FFF2-40B4-BE49-F238E27FC236}">
                <a16:creationId xmlns:a16="http://schemas.microsoft.com/office/drawing/2014/main" id="{DC2C90AA-10F5-435A-9403-17B2AF5092A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630" y="3163758"/>
            <a:ext cx="3244969" cy="1677740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3F72F0D6-66F8-4005-BA39-B5AA3D7B0B08}"/>
              </a:ext>
            </a:extLst>
          </p:cNvPr>
          <p:cNvSpPr txBox="1"/>
          <p:nvPr/>
        </p:nvSpPr>
        <p:spPr>
          <a:xfrm>
            <a:off x="5381325" y="3479408"/>
            <a:ext cx="8783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HNL</a:t>
            </a:r>
          </a:p>
        </p:txBody>
      </p:sp>
      <p:pic>
        <p:nvPicPr>
          <p:cNvPr id="33" name="Imagen 32" descr="\documentclass{article}&#10;\usepackage{amsmath}&#10;\pagestyle{empty}&#10;\begin{document}&#10;&#10;$l, \nu$&#10;&#10;&#10;\end{document}" title="IguanaTex Bitmap Display">
            <a:extLst>
              <a:ext uri="{FF2B5EF4-FFF2-40B4-BE49-F238E27FC236}">
                <a16:creationId xmlns:a16="http://schemas.microsoft.com/office/drawing/2014/main" id="{59F00BB6-1FDF-4AFD-92F3-3DB03B12277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613" y="3029605"/>
            <a:ext cx="497239" cy="353111"/>
          </a:xfrm>
          <a:prstGeom prst="rect">
            <a:avLst/>
          </a:prstGeom>
        </p:spPr>
      </p:pic>
      <p:pic>
        <p:nvPicPr>
          <p:cNvPr id="35" name="Imagen 34" descr="\documentclass{article}&#10;\usepackage{amsmath}&#10;\pagestyle{empty}&#10;\begin{document}&#10;&#10;&#10;$l, \nu, M$&#10;&#10;\end{document}" title="IguanaTex Bitmap Display">
            <a:extLst>
              <a:ext uri="{FF2B5EF4-FFF2-40B4-BE49-F238E27FC236}">
                <a16:creationId xmlns:a16="http://schemas.microsoft.com/office/drawing/2014/main" id="{377B8D68-B663-4B7F-B5DD-9EF3A6885809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012" y="4374827"/>
            <a:ext cx="988831" cy="32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16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D4B8E24-B854-4B97-ABF5-0C8E2BE3634A}"/>
              </a:ext>
            </a:extLst>
          </p:cNvPr>
          <p:cNvSpPr txBox="1"/>
          <p:nvPr/>
        </p:nvSpPr>
        <p:spPr>
          <a:xfrm>
            <a:off x="356400" y="280800"/>
            <a:ext cx="114540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Heavy Neutral Leptons in minimal scenario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A075E75-2741-4103-9630-2B026321E01F}"/>
              </a:ext>
            </a:extLst>
          </p:cNvPr>
          <p:cNvSpPr txBox="1"/>
          <p:nvPr/>
        </p:nvSpPr>
        <p:spPr>
          <a:xfrm>
            <a:off x="7112050" y="6440400"/>
            <a:ext cx="50535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Berlin Sans FB" panose="020E0602020502020306" pitchFamily="34" charset="0"/>
              </a:rPr>
              <a:t>Coloma, Hernández, Muñoz, Shoemaker, 1911.09129 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n 10" descr="Gráfico&#10;&#10;Descripción generada automáticamente con confianza media">
            <a:extLst>
              <a:ext uri="{FF2B5EF4-FFF2-40B4-BE49-F238E27FC236}">
                <a16:creationId xmlns:a16="http://schemas.microsoft.com/office/drawing/2014/main" id="{A6F3402B-CA7A-47A2-888B-C826F189C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446" y="1704374"/>
            <a:ext cx="11966132" cy="399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056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D4B8E24-B854-4B97-ABF5-0C8E2BE3634A}"/>
              </a:ext>
            </a:extLst>
          </p:cNvPr>
          <p:cNvSpPr txBox="1"/>
          <p:nvPr/>
        </p:nvSpPr>
        <p:spPr>
          <a:xfrm>
            <a:off x="356400" y="280800"/>
            <a:ext cx="1145406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Heavy Neutral Leptons in non-minimal scenario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 descr="Gráfico&#10;&#10;Descripción generada automáticamente">
            <a:extLst>
              <a:ext uri="{FF2B5EF4-FFF2-40B4-BE49-F238E27FC236}">
                <a16:creationId xmlns:a16="http://schemas.microsoft.com/office/drawing/2014/main" id="{2C6B75AE-75CB-40C3-AD67-582237FDF8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24" y="1371467"/>
            <a:ext cx="9884880" cy="4942441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CC11CDDD-BD4A-43C5-868D-EAF974D9D107}"/>
              </a:ext>
            </a:extLst>
          </p:cNvPr>
          <p:cNvSpPr txBox="1"/>
          <p:nvPr/>
        </p:nvSpPr>
        <p:spPr>
          <a:xfrm>
            <a:off x="7245416" y="6439301"/>
            <a:ext cx="4946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Argüelles, Coloma, Hernández, Muñoz, 1910.12839 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25B5FBB-21AE-41DC-BDF1-2008E9C43399}"/>
              </a:ext>
            </a:extLst>
          </p:cNvPr>
          <p:cNvSpPr txBox="1"/>
          <p:nvPr/>
        </p:nvSpPr>
        <p:spPr>
          <a:xfrm>
            <a:off x="2983833" y="4113229"/>
            <a:ext cx="1126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IceCube</a:t>
            </a:r>
            <a:endParaRPr lang="es-ES" sz="2000" dirty="0">
              <a:solidFill>
                <a:schemeClr val="bg1">
                  <a:lumMod val="50000"/>
                </a:schemeClr>
              </a:solidFill>
              <a:latin typeface="Berlin Sans FB" panose="020E0602020502020306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7CC7F397-96C1-4B05-A5A8-F3017C3A098A}"/>
              </a:ext>
            </a:extLst>
          </p:cNvPr>
          <p:cNvSpPr txBox="1"/>
          <p:nvPr/>
        </p:nvSpPr>
        <p:spPr>
          <a:xfrm>
            <a:off x="5498698" y="4113229"/>
            <a:ext cx="5339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chemeClr val="bg1">
                    <a:lumMod val="50000"/>
                  </a:schemeClr>
                </a:solidFill>
                <a:latin typeface="Berlin Sans FB" panose="020E0602020502020306" pitchFamily="34" charset="0"/>
              </a:rPr>
              <a:t>SK</a:t>
            </a:r>
          </a:p>
        </p:txBody>
      </p:sp>
      <p:pic>
        <p:nvPicPr>
          <p:cNvPr id="11" name="Imagen 10" descr="\documentclass{article}&#10;\usepackage{amsmath}&#10;\pagestyle{empty}&#10;\begin{document}&#10;&#10;&#10;$m_{N} =\,1.0\,$ GeV&#10;&#10;\end{document}" title="IguanaTex Bitmap Display">
            <a:extLst>
              <a:ext uri="{FF2B5EF4-FFF2-40B4-BE49-F238E27FC236}">
                <a16:creationId xmlns:a16="http://schemas.microsoft.com/office/drawing/2014/main" id="{409CD0A1-BEB5-4696-9613-7BC5539603C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486" y="5255394"/>
            <a:ext cx="1852365" cy="23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59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B84994C-1A5E-418C-9D5E-838F8C38679C}"/>
              </a:ext>
            </a:extLst>
          </p:cNvPr>
          <p:cNvSpPr txBox="1"/>
          <p:nvPr/>
        </p:nvSpPr>
        <p:spPr>
          <a:xfrm>
            <a:off x="3010979" y="665668"/>
            <a:ext cx="5754696" cy="9709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kern="1200" dirty="0">
                <a:solidFill>
                  <a:schemeClr val="tx2"/>
                </a:solidFill>
                <a:latin typeface="Berlin Sans FB" panose="020E0602020502020306" pitchFamily="34" charset="0"/>
                <a:ea typeface="+mj-ea"/>
                <a:cs typeface="+mj-cs"/>
              </a:rPr>
              <a:t>Take Home Message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C3921CD-DDE5-4B57-8FDF-B37ADE4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19" y="3985"/>
            <a:ext cx="9747620" cy="6858000"/>
            <a:chOff x="1318434" y="36937"/>
            <a:chExt cx="9747620" cy="685800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4CBEDF6-7B5F-471F-AF99-301A23748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D43DB10-4F84-47C2-8170-CB9EED8667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F35C7A0-1526-4D97-BCD8-91B3576E3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1009574A-38B7-43A8-A925-1FB54C6B1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A3AAA50-DE22-4E5D-9064-A37786C59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036008A-2736-4FEE-9AF9-34279F5A561D}"/>
              </a:ext>
            </a:extLst>
          </p:cNvPr>
          <p:cNvSpPr txBox="1"/>
          <p:nvPr/>
        </p:nvSpPr>
        <p:spPr>
          <a:xfrm>
            <a:off x="3055954" y="2375301"/>
            <a:ext cx="5709721" cy="3084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 algn="ctr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Neutrino Telescopes can also be used to search for HNLs produced in cosmic showers, probing a wide range of mean lifetime values and offering a unique opportunity to explore the Lifetime Frontier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608891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87,4765"/>
  <p:tag name="ORIGINALWIDTH" val="2785,152"/>
  <p:tag name="LATEXADDIN" val="\documentclass{article}&#10;\usepackage{amsmath}&#10;\pagestyle{empty}&#10;\begin{document}&#10;&#10;$\frac{d\Pi}{dE\,d\cos\theta\,dl}= \int dE_{M}\, \frac{1}{\gamma_{M}\beta_{M}c\tau_{M}} \frac{d\phi_{M}(E_{M},\cos\theta)}{dE_{M}\,d\cos\theta} \frac{dn(E_{M},E)}{dE}  $&#10;&#10;&#10;\end{document}"/>
  <p:tag name="IGUANATEXSIZE" val="15"/>
  <p:tag name="IGUANATEXCURSOR" val="238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4,73937"/>
  <p:tag name="ORIGINALWIDTH" val="125,9843"/>
  <p:tag name="LATEXADDIN" val="\documentclass{article}&#10;\usepackage{amsmath}&#10;\pagestyle{empty}&#10;\begin{document}&#10;&#10;&#10;&#10;$M$&#10;\end{document}"/>
  <p:tag name="IGUANATEXSIZE" val="20"/>
  <p:tag name="IGUANATEXCURSOR" val="85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,73905"/>
  <p:tag name="ORIGINALWIDTH" val="26,99661"/>
  <p:tag name="LATEXADDIN" val="\documentclass{article}&#10;\usepackage{amsmath}&#10;\pagestyle{empty}&#10;\begin{document}&#10;&#10;&#10;&#10;$l$&#10;\end{document}"/>
  <p:tag name="IGUANATEXSIZE" val="20"/>
  <p:tag name="IGUANATEXCURSOR" val="85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221,9723"/>
  <p:tag name="ORIGINALWIDTH" val="1844,02"/>
  <p:tag name="LATEXADDIN" val="\documentclass{article}&#10;\usepackage{amsmath}&#10;\pagestyle{empty}&#10;\begin{document}&#10;&#10;$\frac{d\phi}{dE\,d\cos\theta}= \int dl \, \frac{d\Pi}{dE\,d\cos\theta\,dl} \,e{^{\left(\frac{-l}{l_{decay}} \right)}}  $&#10;&#10;&#10;\end{document}"/>
  <p:tag name="IGUANATEXSIZE" val="15"/>
  <p:tag name="IGUANATEXCURSOR" val="159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5,2343"/>
  <p:tag name="ORIGINALWIDTH" val="721,4099"/>
  <p:tag name="LATEXADDIN" val="\documentclass{article}&#10;\usepackage{amsmath}&#10;\pagestyle{empty}&#10;\begin{document}&#10;&#10;\begin{equation*}&#10;l_{decay}= \gamma \beta c\tau&#10;\end{equation*}&#10;&#10;&#10;\end{document}"/>
  <p:tag name="IGUANATEXSIZE" val="20"/>
  <p:tag name="IGUANATEXCURSOR" val="128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,9794"/>
  <p:tag name="ORIGINALWIDTH" val="2539,183"/>
  <p:tag name="LATEXADDIN" val="\documentclass{article}&#10;\usepackage{amsmath}&#10;\pagestyle{empty}&#10;\begin{document}&#10;&#10;$\frac{dN^{\alpha}}{dE\,d\cos\theta}= \epsilon^{\alpha}\Delta T\, Br_{\alpha}\, \frac{d\Phi}{dE d\cos\theta} A_{dec}^{eff}(E,\cos\theta,c\tau)$&#10;&#10;&#10;\end{document}"/>
  <p:tag name="IGUANATEXSIZE" val="18"/>
  <p:tag name="IGUANATEXCURSOR" val="160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,2362"/>
  <p:tag name="ORIGINALWIDTH" val="155,2306"/>
  <p:tag name="LATEXADDIN" val="\documentclass{article}&#10;\usepackage{amsmath}&#10;\pagestyle{empty}&#10;\begin{document}&#10;&#10;$l, \nu$&#10;&#10;&#10;\end{document}"/>
  <p:tag name="IGUANATEXSIZE" val="20"/>
  <p:tag name="IGUANATEXCURSOR" val="88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0,2362"/>
  <p:tag name="ORIGINALWIDTH" val="338,2077"/>
  <p:tag name="LATEXADDIN" val="\documentclass{article}&#10;\usepackage{amsmath}&#10;\pagestyle{empty}&#10;\begin{document}&#10;&#10;&#10;$l, \nu, M$&#10;&#10;\end{document}"/>
  <p:tag name="IGUANATEXSIZE" val="20"/>
  <p:tag name="IGUANATEXCURSOR" val="92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6,4867"/>
  <p:tag name="ORIGINALWIDTH" val="853,3933"/>
  <p:tag name="LATEXADDIN" val="\documentclass{article}&#10;\usepackage{amsmath}&#10;\pagestyle{empty}&#10;\begin{document}&#10;&#10;&#10;$m_{N} =\,1.0\,$ GeV&#10;&#10;\end{document}"/>
  <p:tag name="IGUANATEXSIZE" val="20"/>
  <p:tag name="IGUANATEXCURSOR" val="102"/>
  <p:tag name="TRANSPARENCY" val="Verdadero"/>
  <p:tag name="FILENAME" val=""/>
  <p:tag name="LATEXENGINEID" val="0"/>
  <p:tag name="TEMPFOLDER" val="c:\temp\"/>
  <p:tag name="LATEXFORMHEIGHT" val="312"/>
  <p:tag name="LATEXFORMWIDTH" val="384"/>
  <p:tag name="LATEXFORMWRAP" val="Verdadero"/>
  <p:tag name="BITMAPVECTOR" val="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143</Words>
  <Application>Microsoft Office PowerPoint</Application>
  <PresentationFormat>Panorámica</PresentationFormat>
  <Paragraphs>27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Berlin Sans FB</vt:lpstr>
      <vt:lpstr>Calibri</vt:lpstr>
      <vt:lpstr>Calibri Light</vt:lpstr>
      <vt:lpstr>Tema de Office</vt:lpstr>
      <vt:lpstr>Searching for atmospheric Heavy Neutral Leptons in Neutrino Telescopes</vt:lpstr>
      <vt:lpstr>Why search for GeV Heavy Neutral Leptons?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Searching for atmospheric Heavy Neutral Leptons in Neutrino Telescopes</dc:title>
  <dc:creator>Víctor Muñoz</dc:creator>
  <cp:lastModifiedBy>Víctor Muñoz</cp:lastModifiedBy>
  <cp:revision>26</cp:revision>
  <dcterms:created xsi:type="dcterms:W3CDTF">2021-02-09T09:06:25Z</dcterms:created>
  <dcterms:modified xsi:type="dcterms:W3CDTF">2021-02-22T13:36:11Z</dcterms:modified>
</cp:coreProperties>
</file>