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6"/>
  </p:notesMasterIdLst>
  <p:sldIdLst>
    <p:sldId id="256" r:id="rId2"/>
    <p:sldId id="269" r:id="rId3"/>
    <p:sldId id="259" r:id="rId4"/>
    <p:sldId id="262" r:id="rId5"/>
    <p:sldId id="263" r:id="rId6"/>
    <p:sldId id="257" r:id="rId7"/>
    <p:sldId id="264" r:id="rId8"/>
    <p:sldId id="265" r:id="rId9"/>
    <p:sldId id="270" r:id="rId10"/>
    <p:sldId id="271" r:id="rId11"/>
    <p:sldId id="258" r:id="rId12"/>
    <p:sldId id="267" r:id="rId13"/>
    <p:sldId id="266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367" autoAdjust="0"/>
  </p:normalViewPr>
  <p:slideViewPr>
    <p:cSldViewPr>
      <p:cViewPr varScale="1">
        <p:scale>
          <a:sx n="92" d="100"/>
          <a:sy n="92" d="100"/>
        </p:scale>
        <p:origin x="-154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715896-14BB-4D47-9AAA-1D8538818F6B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AF8DDA-EE56-4F7A-9183-39E4005767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327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Уроки MIT </a:t>
            </a:r>
            <a:r>
              <a:rPr lang="ru-RU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Inventor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 содержат 48 записей, средняя  продолжительность которых 20 минут.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F8DDA-EE56-4F7A-9183-39E4005767C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650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5699934-E5EF-4B70-A963-FBFAFD8E2C3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169E4AA-5754-4690-A1DB-6E532DBF1AC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99934-E5EF-4B70-A963-FBFAFD8E2C3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9E4AA-5754-4690-A1DB-6E532DBF1A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5699934-E5EF-4B70-A963-FBFAFD8E2C3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169E4AA-5754-4690-A1DB-6E532DBF1AC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99934-E5EF-4B70-A963-FBFAFD8E2C3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169E4AA-5754-4690-A1DB-6E532DBF1AC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99934-E5EF-4B70-A963-FBFAFD8E2C3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169E4AA-5754-4690-A1DB-6E532DBF1AC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5699934-E5EF-4B70-A963-FBFAFD8E2C3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169E4AA-5754-4690-A1DB-6E532DBF1AC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5699934-E5EF-4B70-A963-FBFAFD8E2C3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169E4AA-5754-4690-A1DB-6E532DBF1AC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99934-E5EF-4B70-A963-FBFAFD8E2C3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169E4AA-5754-4690-A1DB-6E532DBF1A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99934-E5EF-4B70-A963-FBFAFD8E2C3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169E4AA-5754-4690-A1DB-6E532DBF1AC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99934-E5EF-4B70-A963-FBFAFD8E2C3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169E4AA-5754-4690-A1DB-6E532DBF1AC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5699934-E5EF-4B70-A963-FBFAFD8E2C3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169E4AA-5754-4690-A1DB-6E532DBF1AC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5699934-E5EF-4B70-A963-FBFAFD8E2C3A}" type="datetimeFigureOut">
              <a:rPr lang="ru-RU" smtClean="0"/>
              <a:t>22.06.2021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169E4AA-5754-4690-A1DB-6E532DBF1AC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library.ru/contents.asp?id=35369908" TargetMode="External"/><Relationship Id="rId2" Type="http://schemas.openxmlformats.org/officeDocument/2006/relationships/hyperlink" Target="https://www.zotero.org/google-docs/?0DhZs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library.ru/contents.asp?id=35125427&amp;selid=35125431" TargetMode="External"/><Relationship Id="rId5" Type="http://schemas.openxmlformats.org/officeDocument/2006/relationships/hyperlink" Target="https://elibrary.ru/contents.asp?id=35125427" TargetMode="External"/><Relationship Id="rId4" Type="http://schemas.openxmlformats.org/officeDocument/2006/relationships/hyperlink" Target="https://elibrary.ru/contents.asp?id=35369908&amp;selid=35370146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C%D0%B0%D1%81%D1%81%D0%B0%D1%87%D1%83%D1%81%D0%B5%D1%82%D1%81%D0%BA%D0%B8%D0%B9_%D1%82%D0%B5%D1%85%D0%BD%D0%BE%D0%BB%D0%BE%D0%B3%D0%B8%D1%87%D0%B5%D1%81%D0%BA%D0%B8%D0%B9_%D0%B8%D0%BD%D1%81%D1%82%D0%B8%D1%82%D1%83%D1%82" TargetMode="External"/><Relationship Id="rId2" Type="http://schemas.openxmlformats.org/officeDocument/2006/relationships/hyperlink" Target="https://ru.wikipedia.org/wiki/Google_Lab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62200" y="908720"/>
            <a:ext cx="6477000" cy="3528392"/>
          </a:xfrm>
        </p:spPr>
        <p:txBody>
          <a:bodyPr anchor="t" anchorCtr="0">
            <a:normAutofit/>
          </a:bodyPr>
          <a:lstStyle/>
          <a:p>
            <a:r>
              <a:rPr lang="ru-RU" dirty="0"/>
              <a:t>Подготовка будущих учителей к разработке мобильных </a:t>
            </a:r>
            <a:r>
              <a:rPr lang="ru-RU" dirty="0" smtClean="0"/>
              <a:t>приложений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ФГБОУ ВО Чувашский государственный педагогический </a:t>
            </a:r>
            <a:r>
              <a:rPr lang="ru-RU" dirty="0" smtClean="0"/>
              <a:t>университет, </a:t>
            </a:r>
            <a:r>
              <a:rPr lang="ru-RU" dirty="0"/>
              <a:t>Чувашская Республика, г. Чебоксары, </a:t>
            </a:r>
            <a:r>
              <a:rPr lang="en-US" dirty="0" err="1"/>
              <a:t>belchusov</a:t>
            </a:r>
            <a:r>
              <a:rPr lang="ru-RU" dirty="0"/>
              <a:t>@</a:t>
            </a:r>
            <a:r>
              <a:rPr lang="en-US" dirty="0"/>
              <a:t>mail</a:t>
            </a:r>
            <a:r>
              <a:rPr lang="ru-RU" dirty="0"/>
              <a:t>.</a:t>
            </a:r>
            <a:r>
              <a:rPr lang="en-US" dirty="0" err="1"/>
              <a:t>ru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339752" y="4941168"/>
            <a:ext cx="6477000" cy="864096"/>
          </a:xfrm>
          <a:prstGeom prst="rect">
            <a:avLst/>
          </a:prstGeom>
        </p:spPr>
        <p:txBody>
          <a:bodyPr vert="horz" anchor="t" anchorCtr="0"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i="1" dirty="0">
                <a:solidFill>
                  <a:srgbClr val="00B0F0"/>
                </a:solidFill>
              </a:rPr>
              <a:t>Бельчусов А.А</a:t>
            </a:r>
            <a:r>
              <a:rPr lang="ru-RU" i="1" dirty="0" smtClean="0">
                <a:solidFill>
                  <a:srgbClr val="00B0F0"/>
                </a:solidFill>
              </a:rPr>
              <a:t>.,</a:t>
            </a:r>
            <a:br>
              <a:rPr lang="ru-RU" i="1" dirty="0" smtClean="0">
                <a:solidFill>
                  <a:srgbClr val="00B0F0"/>
                </a:solidFill>
              </a:rPr>
            </a:br>
            <a:r>
              <a:rPr lang="ru-RU" i="1" dirty="0" smtClean="0">
                <a:solidFill>
                  <a:srgbClr val="00B0F0"/>
                </a:solidFill>
              </a:rPr>
              <a:t>к.т.н</a:t>
            </a:r>
            <a:r>
              <a:rPr lang="ru-RU" i="1" dirty="0">
                <a:solidFill>
                  <a:srgbClr val="00B0F0"/>
                </a:solidFill>
              </a:rPr>
              <a:t>., доцент</a:t>
            </a:r>
          </a:p>
        </p:txBody>
      </p:sp>
    </p:spTree>
    <p:extLst>
      <p:ext uri="{BB962C8B-B14F-4D97-AF65-F5344CB8AC3E}">
        <p14:creationId xmlns:p14="http://schemas.microsoft.com/office/powerpoint/2010/main" val="376853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Разработанные приложения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Anatoly\Downloads\Telegram Desktop\photo_2021-06-22_07-27-4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2422009" cy="4305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natoly\Downloads\Telegram Desktop\photo_2021-06-22_07-27-4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700808"/>
            <a:ext cx="2393155" cy="4254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Anatoly\Downloads\Telegram Desktop\photo_2021-06-22_07-27-3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700809"/>
            <a:ext cx="2422008" cy="4305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2781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Отчет по </a:t>
            </a:r>
            <a:r>
              <a:rPr lang="ru-RU" i="1" dirty="0" smtClean="0"/>
              <a:t>оценкам 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1727523"/>
            <a:ext cx="8153400" cy="42411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0465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 результатов обучения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684784"/>
          </a:xfrm>
        </p:spPr>
        <p:txBody>
          <a:bodyPr/>
          <a:lstStyle/>
          <a:p>
            <a:r>
              <a:rPr lang="ru-RU" dirty="0" smtClean="0"/>
              <a:t>Средний бал за все лабораторные работы</a:t>
            </a:r>
            <a:r>
              <a:rPr lang="en-US" dirty="0" smtClean="0"/>
              <a:t>:</a:t>
            </a:r>
            <a:r>
              <a:rPr lang="ru-RU" dirty="0" smtClean="0"/>
              <a:t> 4,85 (из 5)</a:t>
            </a:r>
          </a:p>
          <a:p>
            <a:r>
              <a:rPr lang="ru-RU" dirty="0" smtClean="0"/>
              <a:t>Средний бал за итоговый тест 7,89 (из 10)</a:t>
            </a:r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942032"/>
              </p:ext>
            </p:extLst>
          </p:nvPr>
        </p:nvGraphicFramePr>
        <p:xfrm>
          <a:off x="683568" y="3789040"/>
          <a:ext cx="777686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584176"/>
                <a:gridCol w="1296144"/>
                <a:gridCol w="1296144"/>
                <a:gridCol w="1008112"/>
                <a:gridCol w="158417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Калькулятор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Монетка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Color</a:t>
                      </a:r>
                      <a:r>
                        <a:rPr lang="en-US" b="0" baseline="0" dirty="0" smtClean="0"/>
                        <a:t> List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Timer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Переводчик</a:t>
                      </a:r>
                      <a:endParaRPr lang="ru-RU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Ср. бал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4,86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4,90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4,91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4,81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4,81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1532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Опыт преподавания разработки мобильных приложений оказался успешным.</a:t>
            </a:r>
          </a:p>
          <a:p>
            <a:r>
              <a:rPr lang="ru-RU" dirty="0" smtClean="0"/>
              <a:t>Новые подходы к преподаванию программирования вызывают интерес у студентов и постепенно сменяют традиционные</a:t>
            </a:r>
          </a:p>
          <a:p>
            <a:r>
              <a:rPr lang="ru-RU" dirty="0" smtClean="0"/>
              <a:t>Изменение методики преподавания программирована должно начинается с подготовки будущих учителей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8070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Использованные источники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 err="1">
                <a:hlinkClick r:id="rId2"/>
              </a:rPr>
              <a:t>Арменков</a:t>
            </a:r>
            <a:r>
              <a:rPr lang="ru-RU" dirty="0">
                <a:hlinkClick r:id="rId2"/>
              </a:rPr>
              <a:t> А.Г. Обучение программированию школьников. Создание приложения в среде </a:t>
            </a:r>
            <a:r>
              <a:rPr lang="ru-RU" dirty="0" err="1">
                <a:hlinkClick r:id="rId2"/>
              </a:rPr>
              <a:t>Mit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App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Inventor</a:t>
            </a:r>
            <a:r>
              <a:rPr lang="ru-RU" dirty="0">
                <a:hlinkClick r:id="rId2"/>
              </a:rPr>
              <a:t> // Вестник науки и образования. 2019. № 18 (72). С. 73-76.</a:t>
            </a:r>
            <a:endParaRPr lang="ru-RU" dirty="0"/>
          </a:p>
          <a:p>
            <a:pPr lvl="0"/>
            <a:r>
              <a:rPr lang="ru-RU" dirty="0"/>
              <a:t>Бурков А</a:t>
            </a:r>
            <a:r>
              <a:rPr lang="en-US" dirty="0"/>
              <a:t>. </a:t>
            </a:r>
            <a:r>
              <a:rPr lang="ru-RU" dirty="0"/>
              <a:t>Уроки</a:t>
            </a:r>
            <a:r>
              <a:rPr lang="en-US" dirty="0"/>
              <a:t> MIT App Inventor 2. Date Views 16/05/2021 clck.ru/Ndc82.</a:t>
            </a:r>
            <a:endParaRPr lang="ru-RU" dirty="0"/>
          </a:p>
          <a:p>
            <a:pPr lvl="0"/>
            <a:r>
              <a:rPr lang="ru-RU" dirty="0"/>
              <a:t>Георгиевских Н.В. Электронный курс "</a:t>
            </a:r>
            <a:r>
              <a:rPr lang="en-US" dirty="0"/>
              <a:t>C</a:t>
            </a:r>
            <a:r>
              <a:rPr lang="ru-RU" dirty="0" err="1"/>
              <a:t>оздание</a:t>
            </a:r>
            <a:r>
              <a:rPr lang="ru-RU" dirty="0"/>
              <a:t> мобильных приложений в среде </a:t>
            </a:r>
            <a:r>
              <a:rPr lang="en-US" dirty="0"/>
              <a:t>M</a:t>
            </a:r>
            <a:r>
              <a:rPr lang="ru-RU" dirty="0" err="1"/>
              <a:t>it</a:t>
            </a:r>
            <a:r>
              <a:rPr lang="ru-RU" dirty="0"/>
              <a:t> </a:t>
            </a:r>
            <a:r>
              <a:rPr lang="en-US" dirty="0"/>
              <a:t>A</a:t>
            </a:r>
            <a:r>
              <a:rPr lang="ru-RU" dirty="0" err="1"/>
              <a:t>pp</a:t>
            </a:r>
            <a:r>
              <a:rPr lang="ru-RU" dirty="0"/>
              <a:t> </a:t>
            </a:r>
            <a:r>
              <a:rPr lang="en-US" dirty="0"/>
              <a:t>I</a:t>
            </a:r>
            <a:r>
              <a:rPr lang="ru-RU" dirty="0" err="1"/>
              <a:t>nventor</a:t>
            </a:r>
            <a:r>
              <a:rPr lang="ru-RU" dirty="0"/>
              <a:t>" для дополнительного образования школьников // </a:t>
            </a:r>
            <a:r>
              <a:rPr lang="ru-RU" dirty="0">
                <a:hlinkClick r:id="rId3"/>
              </a:rPr>
              <a:t>Аллея науки</a:t>
            </a:r>
            <a:r>
              <a:rPr lang="ru-RU" dirty="0"/>
              <a:t>. 2018. Т. 7. </a:t>
            </a:r>
            <a:r>
              <a:rPr lang="ru-RU" dirty="0">
                <a:hlinkClick r:id="rId4"/>
              </a:rPr>
              <a:t>№ 6 (22)</a:t>
            </a:r>
            <a:r>
              <a:rPr lang="ru-RU" dirty="0"/>
              <a:t>. С. 1097-1101. </a:t>
            </a:r>
          </a:p>
          <a:p>
            <a:pPr lvl="0"/>
            <a:r>
              <a:rPr lang="ru-RU" dirty="0" err="1"/>
              <a:t>Пьянзина</a:t>
            </a:r>
            <a:r>
              <a:rPr lang="ru-RU" dirty="0"/>
              <a:t> И.Н. Программируем с </a:t>
            </a:r>
            <a:r>
              <a:rPr lang="ru-RU" dirty="0" err="1"/>
              <a:t>Mit</a:t>
            </a:r>
            <a:r>
              <a:rPr lang="ru-RU" dirty="0"/>
              <a:t> </a:t>
            </a:r>
            <a:r>
              <a:rPr lang="ru-RU" dirty="0" err="1"/>
              <a:t>App</a:t>
            </a:r>
            <a:r>
              <a:rPr lang="ru-RU" dirty="0"/>
              <a:t> </a:t>
            </a:r>
            <a:r>
              <a:rPr lang="ru-RU" dirty="0" err="1"/>
              <a:t>Inventor</a:t>
            </a:r>
            <a:r>
              <a:rPr lang="ru-RU" dirty="0"/>
              <a:t> 2 // </a:t>
            </a:r>
            <a:r>
              <a:rPr lang="ru-RU" dirty="0">
                <a:hlinkClick r:id="rId5"/>
              </a:rPr>
              <a:t>Информатика в школе</a:t>
            </a:r>
            <a:r>
              <a:rPr lang="ru-RU" dirty="0"/>
              <a:t>. 2018. </a:t>
            </a:r>
            <a:r>
              <a:rPr lang="ru-RU" dirty="0">
                <a:hlinkClick r:id="rId6"/>
              </a:rPr>
              <a:t>№ 3 (136)</a:t>
            </a:r>
            <a:r>
              <a:rPr lang="ru-RU" dirty="0"/>
              <a:t>. С. 19-22.</a:t>
            </a:r>
          </a:p>
          <a:p>
            <a:pPr lvl="0"/>
            <a:r>
              <a:rPr lang="ru-RU" dirty="0" err="1"/>
              <a:t>Филинских</a:t>
            </a:r>
            <a:r>
              <a:rPr lang="ru-RU" dirty="0"/>
              <a:t> А.Д., </a:t>
            </a:r>
            <a:r>
              <a:rPr lang="ru-RU" dirty="0" err="1"/>
              <a:t>Какауридзе</a:t>
            </a:r>
            <a:r>
              <a:rPr lang="ru-RU" dirty="0"/>
              <a:t> А.А., Кузьмина М.О.  </a:t>
            </a:r>
            <a:r>
              <a:rPr lang="ru-RU" dirty="0" err="1"/>
              <a:t>Cравнительный</a:t>
            </a:r>
            <a:r>
              <a:rPr lang="ru-RU" dirty="0"/>
              <a:t> анализ конструкторов для разработки мобильных приложений. // Сборник материалов 28-й Всероссийской научно-практической конференции по графическим информационным технологиям и системам. 2018. - С. 53-58.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9358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Обучение </a:t>
            </a:r>
            <a:r>
              <a:rPr lang="ru-RU" i="1" dirty="0"/>
              <a:t>программированию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i="1" dirty="0"/>
              <a:t>Используемые языки </a:t>
            </a:r>
            <a:r>
              <a:rPr lang="ru-RU" i="1" dirty="0" err="1"/>
              <a:t>Basic</a:t>
            </a:r>
            <a:r>
              <a:rPr lang="ru-RU" i="1" dirty="0"/>
              <a:t>, Pascal, С++.</a:t>
            </a:r>
          </a:p>
          <a:p>
            <a:r>
              <a:rPr lang="ru-RU" i="1" dirty="0"/>
              <a:t>Решение математических задач</a:t>
            </a:r>
            <a:endParaRPr lang="ru-RU" dirty="0"/>
          </a:p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i="1" dirty="0"/>
              <a:t>Используемые языки </a:t>
            </a:r>
            <a:r>
              <a:rPr lang="en-US" i="1" dirty="0"/>
              <a:t>P</a:t>
            </a:r>
            <a:r>
              <a:rPr lang="ru-RU" i="1" dirty="0" err="1"/>
              <a:t>ython</a:t>
            </a:r>
            <a:r>
              <a:rPr lang="ru-RU" i="1" dirty="0"/>
              <a:t> и </a:t>
            </a:r>
            <a:r>
              <a:rPr lang="en-US" i="1" dirty="0"/>
              <a:t>Scratch</a:t>
            </a:r>
            <a:endParaRPr lang="ru-RU" i="1" dirty="0"/>
          </a:p>
          <a:p>
            <a:r>
              <a:rPr lang="ru-RU" i="1" dirty="0"/>
              <a:t>Использование он-</a:t>
            </a:r>
            <a:r>
              <a:rPr lang="ru-RU" i="1" dirty="0" err="1"/>
              <a:t>лайн</a:t>
            </a:r>
            <a:r>
              <a:rPr lang="ru-RU" i="1" dirty="0"/>
              <a:t> компиляторов, например </a:t>
            </a:r>
            <a:r>
              <a:rPr lang="en-US" i="1" dirty="0" err="1"/>
              <a:t>onlinegdb</a:t>
            </a:r>
            <a:r>
              <a:rPr lang="ru-RU" i="1" dirty="0"/>
              <a:t>,</a:t>
            </a:r>
          </a:p>
          <a:p>
            <a:r>
              <a:rPr lang="ru-RU" i="1" dirty="0"/>
              <a:t>Использование сред, например,  </a:t>
            </a:r>
            <a:r>
              <a:rPr lang="en-US" i="1" dirty="0" err="1"/>
              <a:t>contest.yandex</a:t>
            </a:r>
            <a:endParaRPr lang="ru-RU" i="1" dirty="0"/>
          </a:p>
          <a:p>
            <a:r>
              <a:rPr lang="ru-RU" dirty="0"/>
              <a:t>Программирование мобильных приложений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ru-RU" i="1" dirty="0"/>
              <a:t>Традиционное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Новые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8286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Сравнительный </a:t>
            </a:r>
            <a:r>
              <a:rPr lang="ru-RU" sz="3600" dirty="0" smtClean="0"/>
              <a:t>анализ конструкторов </a:t>
            </a:r>
            <a:r>
              <a:rPr lang="ru-RU" sz="3600" dirty="0" smtClean="0"/>
              <a:t>для разработки </a:t>
            </a:r>
            <a:r>
              <a:rPr lang="ru-RU" sz="3600" dirty="0"/>
              <a:t>мобильных приложений</a:t>
            </a:r>
          </a:p>
        </p:txBody>
      </p:sp>
      <p:pic>
        <p:nvPicPr>
          <p:cNvPr id="4" name="Объект 3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512444" y="1990465"/>
            <a:ext cx="6354062" cy="371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61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err="1"/>
              <a:t>Mit</a:t>
            </a:r>
            <a:r>
              <a:rPr lang="ru-RU" i="1" dirty="0"/>
              <a:t> </a:t>
            </a:r>
            <a:r>
              <a:rPr lang="ru-RU" i="1" dirty="0" err="1"/>
              <a:t>App</a:t>
            </a:r>
            <a:r>
              <a:rPr lang="ru-RU" i="1" dirty="0"/>
              <a:t> </a:t>
            </a:r>
            <a:r>
              <a:rPr lang="ru-RU" i="1" dirty="0" err="1" smtClean="0"/>
              <a:t>Inventor</a:t>
            </a:r>
            <a:r>
              <a:rPr lang="ru-RU" i="1" dirty="0" smtClean="0"/>
              <a:t> в России и </a:t>
            </a:r>
            <a:r>
              <a:rPr lang="ru-RU" i="1" dirty="0"/>
              <a:t>м</a:t>
            </a:r>
            <a:r>
              <a:rPr lang="ru-RU" i="1" dirty="0" smtClean="0"/>
              <a:t>ире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 среда визуальной разработки  </a:t>
            </a:r>
            <a:r>
              <a:rPr lang="ru-RU" i="1" dirty="0"/>
              <a:t> приложений для платформы </a:t>
            </a:r>
            <a:r>
              <a:rPr lang="ru-RU" i="1" dirty="0" err="1" smtClean="0"/>
              <a:t>Android</a:t>
            </a:r>
            <a:r>
              <a:rPr lang="ru-RU" dirty="0" smtClean="0"/>
              <a:t>. </a:t>
            </a:r>
            <a:r>
              <a:rPr lang="ru-RU" dirty="0"/>
              <a:t>Первоначально разработана в </a:t>
            </a:r>
            <a:r>
              <a:rPr lang="ru-RU" dirty="0" err="1">
                <a:hlinkClick r:id="rId2" tooltip="Google Labs"/>
              </a:rPr>
              <a:t>Google</a:t>
            </a:r>
            <a:r>
              <a:rPr lang="ru-RU" dirty="0">
                <a:hlinkClick r:id="rId2" tooltip="Google Labs"/>
              </a:rPr>
              <a:t> </a:t>
            </a:r>
            <a:r>
              <a:rPr lang="ru-RU" dirty="0" err="1">
                <a:hlinkClick r:id="rId2" tooltip="Google Labs"/>
              </a:rPr>
              <a:t>Labs</a:t>
            </a:r>
            <a:r>
              <a:rPr lang="ru-RU" dirty="0"/>
              <a:t>, после закрытия этой лаборатории была передана </a:t>
            </a:r>
            <a:r>
              <a:rPr lang="ru-RU" dirty="0">
                <a:hlinkClick r:id="rId3"/>
              </a:rPr>
              <a:t>Массачусетскому технологическому </a:t>
            </a:r>
            <a:r>
              <a:rPr lang="ru-RU" dirty="0" smtClean="0">
                <a:hlinkClick r:id="rId3"/>
              </a:rPr>
              <a:t>институту</a:t>
            </a:r>
            <a:r>
              <a:rPr lang="ru-RU" dirty="0" smtClean="0"/>
              <a:t>.</a:t>
            </a:r>
          </a:p>
          <a:p>
            <a:r>
              <a:rPr lang="ru-RU" i="1" dirty="0"/>
              <a:t>Платформа используется учителями-энтузиастами в России уже в течении нескольких лет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62828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Работа в </a:t>
            </a:r>
            <a:r>
              <a:rPr lang="ru-RU" i="1" dirty="0" err="1" smtClean="0"/>
              <a:t>Mit</a:t>
            </a:r>
            <a:r>
              <a:rPr lang="ru-RU" i="1" dirty="0" smtClean="0"/>
              <a:t> </a:t>
            </a:r>
            <a:r>
              <a:rPr lang="ru-RU" i="1" dirty="0" err="1"/>
              <a:t>App</a:t>
            </a:r>
            <a:r>
              <a:rPr lang="ru-RU" i="1" dirty="0"/>
              <a:t> </a:t>
            </a:r>
            <a:r>
              <a:rPr lang="ru-RU" i="1" dirty="0" err="1"/>
              <a:t>Inventor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/>
              <a:t>Построение программ в среде разработки MIT </a:t>
            </a:r>
            <a:r>
              <a:rPr lang="ru-RU" i="1" dirty="0" err="1"/>
              <a:t>App</a:t>
            </a:r>
            <a:r>
              <a:rPr lang="ru-RU" i="1" dirty="0"/>
              <a:t> </a:t>
            </a:r>
            <a:r>
              <a:rPr lang="ru-RU" i="1" dirty="0" err="1"/>
              <a:t>Inventor</a:t>
            </a:r>
            <a:r>
              <a:rPr lang="ru-RU" i="1" dirty="0"/>
              <a:t> осуществляется полностью в визуальном режиме с использованием перетаскиваемых блоков программного </a:t>
            </a:r>
            <a:r>
              <a:rPr lang="ru-RU" i="1" dirty="0" smtClean="0"/>
              <a:t>кода</a:t>
            </a:r>
          </a:p>
          <a:p>
            <a:r>
              <a:rPr lang="ru-RU" i="1" dirty="0"/>
              <a:t>К программированию под </a:t>
            </a:r>
            <a:r>
              <a:rPr lang="en-US" i="1" dirty="0"/>
              <a:t>A</a:t>
            </a:r>
            <a:r>
              <a:rPr lang="ru-RU" i="1" dirty="0" err="1"/>
              <a:t>ndroid</a:t>
            </a:r>
            <a:r>
              <a:rPr lang="ru-RU" i="1" dirty="0"/>
              <a:t>  MIT </a:t>
            </a:r>
            <a:r>
              <a:rPr lang="ru-RU" i="1" dirty="0" err="1"/>
              <a:t>App</a:t>
            </a:r>
            <a:r>
              <a:rPr lang="ru-RU" i="1" dirty="0"/>
              <a:t> </a:t>
            </a:r>
            <a:r>
              <a:rPr lang="ru-RU" i="1" dirty="0" err="1"/>
              <a:t>Inventor</a:t>
            </a:r>
            <a:r>
              <a:rPr lang="ru-RU" i="1" dirty="0"/>
              <a:t> легко перейти от программирования на </a:t>
            </a:r>
            <a:r>
              <a:rPr lang="ru-RU" i="1" dirty="0" err="1"/>
              <a:t>Scratch</a:t>
            </a:r>
            <a:r>
              <a:rPr lang="ru-RU" i="1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8543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Вид панели разработчика. Список проектов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807495" y="2352466"/>
            <a:ext cx="7763959" cy="2991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417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Учебные материалы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1821322"/>
            <a:ext cx="8153400" cy="4053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5714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Опыт преподавания в рамках курса «</a:t>
            </a:r>
            <a:r>
              <a:rPr lang="ru-RU" i="1" dirty="0"/>
              <a:t>Информатика и ИКТ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 smtClean="0"/>
              <a:t>Обучаемые: студентам </a:t>
            </a:r>
            <a:r>
              <a:rPr lang="ru-RU" i="1" dirty="0"/>
              <a:t>второго  курса физико-математического факультета Чувашского государственного   педагогического университета профиля подготовки математика и </a:t>
            </a:r>
            <a:r>
              <a:rPr lang="ru-RU" i="1" dirty="0" smtClean="0"/>
              <a:t>информатика</a:t>
            </a:r>
          </a:p>
          <a:p>
            <a:r>
              <a:rPr lang="ru-RU" dirty="0" smtClean="0"/>
              <a:t>Объем: 12 часов</a:t>
            </a:r>
          </a:p>
          <a:p>
            <a:r>
              <a:rPr lang="ru-RU" dirty="0" smtClean="0"/>
              <a:t>Количество лабораторных работ: 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9575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Рассмотренные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Интерфейс, запуск программ и эмулятор</a:t>
            </a:r>
          </a:p>
          <a:p>
            <a:r>
              <a:rPr lang="ru-RU" dirty="0"/>
              <a:t>Экран, надпись, кнопка, </a:t>
            </a:r>
            <a:r>
              <a:rPr lang="ru-RU" dirty="0" smtClean="0"/>
              <a:t>блоки</a:t>
            </a:r>
          </a:p>
          <a:p>
            <a:r>
              <a:rPr lang="ru-RU" dirty="0"/>
              <a:t>Компонент текст, переменные, </a:t>
            </a:r>
            <a:r>
              <a:rPr lang="ru-RU" dirty="0" smtClean="0"/>
              <a:t>арифметика (ЛР1 Калькулятор)</a:t>
            </a:r>
            <a:endParaRPr lang="ru-RU" dirty="0"/>
          </a:p>
          <a:p>
            <a:r>
              <a:rPr lang="ru-RU" dirty="0"/>
              <a:t>Расположения и структуры </a:t>
            </a:r>
            <a:r>
              <a:rPr lang="ru-RU" dirty="0" smtClean="0"/>
              <a:t>выбора</a:t>
            </a:r>
            <a:r>
              <a:rPr lang="en-US" dirty="0" smtClean="0"/>
              <a:t> (</a:t>
            </a:r>
            <a:r>
              <a:rPr lang="ru-RU" dirty="0" smtClean="0"/>
              <a:t>ЛР2 Монетка</a:t>
            </a:r>
            <a:r>
              <a:rPr lang="en-US" dirty="0" smtClean="0"/>
              <a:t>)</a:t>
            </a:r>
            <a:endParaRPr lang="ru-RU" dirty="0"/>
          </a:p>
          <a:p>
            <a:r>
              <a:rPr lang="ru-RU" dirty="0"/>
              <a:t>Списки, структуры выбора и </a:t>
            </a:r>
            <a:r>
              <a:rPr lang="ru-RU" dirty="0" smtClean="0"/>
              <a:t>цвета (ЛР3 </a:t>
            </a:r>
            <a:r>
              <a:rPr lang="en-US" dirty="0" smtClean="0"/>
              <a:t>Color List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/>
              <a:t>Диалоговые окна, часы и </a:t>
            </a:r>
            <a:r>
              <a:rPr lang="ru-RU" dirty="0" smtClean="0"/>
              <a:t>звук (ЛР4 </a:t>
            </a:r>
            <a:r>
              <a:rPr lang="en-US" dirty="0" smtClean="0"/>
              <a:t>Timer</a:t>
            </a:r>
            <a:r>
              <a:rPr lang="ru-RU" dirty="0" smtClean="0"/>
              <a:t>)</a:t>
            </a:r>
            <a:endParaRPr lang="ru-RU" dirty="0"/>
          </a:p>
          <a:p>
            <a:r>
              <a:rPr lang="ru-RU" dirty="0"/>
              <a:t>Приложение с несколькими </a:t>
            </a:r>
            <a:r>
              <a:rPr lang="ru-RU" dirty="0" smtClean="0"/>
              <a:t>экранами (ЛР5 Переводчик)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4628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227</TotalTime>
  <Words>341</Words>
  <Application>Microsoft Office PowerPoint</Application>
  <PresentationFormat>Экран (4:3)</PresentationFormat>
  <Paragraphs>62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Обычная</vt:lpstr>
      <vt:lpstr>Подготовка будущих учителей к разработке мобильных приложений</vt:lpstr>
      <vt:lpstr>Обучение программированию</vt:lpstr>
      <vt:lpstr>Сравнительный анализ конструкторов для разработки мобильных приложений</vt:lpstr>
      <vt:lpstr>Mit App Inventor в России и мире</vt:lpstr>
      <vt:lpstr>Работа в Mit App Inventor</vt:lpstr>
      <vt:lpstr>Вид панели разработчика. Список проектов</vt:lpstr>
      <vt:lpstr>Учебные материалы</vt:lpstr>
      <vt:lpstr>Опыт преподавания в рамках курса «Информатика и ИКТ»</vt:lpstr>
      <vt:lpstr>Рассмотренные темы</vt:lpstr>
      <vt:lpstr>Разработанные приложения</vt:lpstr>
      <vt:lpstr>Отчет по оценкам </vt:lpstr>
      <vt:lpstr>Оценка результатов обучения</vt:lpstr>
      <vt:lpstr>Выводы </vt:lpstr>
      <vt:lpstr>Использованные 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ПОРТАЛА ДЛЯ ПУБЛИКАЦИИ МЕТОДИЧЕСКИХ РАЗРАБОТОК УЧИТЕЛЕЙ ИНФОРМАТИКИ</dc:title>
  <dc:creator>Anatoly</dc:creator>
  <cp:lastModifiedBy>Anatoly</cp:lastModifiedBy>
  <cp:revision>26</cp:revision>
  <dcterms:created xsi:type="dcterms:W3CDTF">2017-06-15T19:16:41Z</dcterms:created>
  <dcterms:modified xsi:type="dcterms:W3CDTF">2021-06-22T04:31:19Z</dcterms:modified>
</cp:coreProperties>
</file>