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4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06323-07B5-5D40-8E3B-EFC5ABA0634B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E67DF-A9DC-4045-9E05-339F15439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33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E67DF-A9DC-4045-9E05-339F1543930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03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1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7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9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5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6/7/21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6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7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mzn.to/2AkEgWP" TargetMode="External"/><Relationship Id="rId2" Type="http://schemas.openxmlformats.org/officeDocument/2006/relationships/hyperlink" Target="https://amzn.to/2ixYXq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ooks.google.com.br/books?id=pIcWOr22_TgC&amp;pg=PR20&amp;lpg=PR20&amp;dq=concept+shared+authority&amp;source=bl&amp;ots=omsanpABjV&amp;sig=v52PUMnyLF1qXXk2GFQe93PrTMc&amp;hl=pt-BR&amp;sa=X&amp;ved=0ahUKEwinnJe_rajXAhULHpAKHXsyDQgQ6AEIazAI#v=onepage&amp;q=concept%20shared%20auth" TargetMode="External"/><Relationship Id="rId4" Type="http://schemas.openxmlformats.org/officeDocument/2006/relationships/hyperlink" Target="https://amzn.to/2AmdE7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52B717E-679E-41A4-B95A-8F7DFAD3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0B0EB278-F8C7-43AD-BCE2-A2F4D98C4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37B5A4-FE84-AA44-AFD9-9A7A9DEC5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350" y="541964"/>
            <a:ext cx="4768938" cy="3818667"/>
          </a:xfrm>
        </p:spPr>
        <p:txBody>
          <a:bodyPr>
            <a:normAutofit/>
          </a:bodyPr>
          <a:lstStyle/>
          <a:p>
            <a:pPr algn="l"/>
            <a:r>
              <a:rPr lang="pt-BR" sz="5000" dirty="0"/>
              <a:t>História Pública: Introdução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33357F-A53A-7043-B1D5-0C0EFF323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350" y="4700659"/>
            <a:ext cx="3834392" cy="1604222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Prof. Alexandre Fortes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A7A0AD-25ED-4137-AA04-A0E36CAA8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86F20B-6445-4368-B022-F9EABF1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F97BBF-9EBF-4BEE-B39C-E6C666941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1641F19-A8B9-4799-9FE8-EA18500A78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66"/>
          <a:stretch/>
        </p:blipFill>
        <p:spPr>
          <a:xfrm>
            <a:off x="6096000" y="1116998"/>
            <a:ext cx="5562600" cy="463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9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6F801-BA4C-2B43-9258-0AAB5A6D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DA8F36-59EC-2441-AB09-1D6E3C225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 o objetivo da difusão do conhecimento histórico?</a:t>
            </a:r>
          </a:p>
          <a:p>
            <a:pPr lvl="1" algn="ctr"/>
            <a:r>
              <a:rPr lang="pt-BR" dirty="0"/>
              <a:t>Doutrinação? Repertório para realimentar preconceitos? Diversão?</a:t>
            </a:r>
          </a:p>
          <a:p>
            <a:pPr marL="457200" lvl="1" indent="0" algn="ctr">
              <a:buNone/>
            </a:pPr>
            <a:r>
              <a:rPr lang="pt-BR" dirty="0" err="1"/>
              <a:t>X</a:t>
            </a:r>
            <a:endParaRPr lang="pt-BR" dirty="0"/>
          </a:p>
          <a:p>
            <a:pPr lvl="1" algn="ctr"/>
            <a:r>
              <a:rPr lang="pt-BR" dirty="0"/>
              <a:t>Ampliar capacidade compreender processos complexos</a:t>
            </a:r>
          </a:p>
          <a:p>
            <a:pPr lvl="1" algn="ctr"/>
            <a:r>
              <a:rPr lang="pt-BR" dirty="0"/>
              <a:t>Discernimento crítico sobre qualidade das informações</a:t>
            </a:r>
          </a:p>
          <a:p>
            <a:pPr lvl="1" algn="ctr"/>
            <a:r>
              <a:rPr lang="pt-BR" dirty="0"/>
              <a:t>Aproximação da verdade por problematização e cruzamento de fontes</a:t>
            </a:r>
          </a:p>
          <a:p>
            <a:pPr lvl="1" algn="ctr"/>
            <a:r>
              <a:rPr lang="pt-BR" dirty="0"/>
              <a:t>Compreender relação entre determinação e indeterminação</a:t>
            </a:r>
          </a:p>
          <a:p>
            <a:pPr lvl="1" algn="ctr"/>
            <a:r>
              <a:rPr lang="pt-BR" dirty="0"/>
              <a:t>Conhecer passado para lidar com desafios do presente e construir futuro</a:t>
            </a:r>
          </a:p>
          <a:p>
            <a:r>
              <a:rPr lang="pt-BR" dirty="0"/>
              <a:t>“Demanda” por história</a:t>
            </a:r>
          </a:p>
          <a:p>
            <a:pPr lvl="1"/>
            <a:r>
              <a:rPr lang="pt-BR" dirty="0"/>
              <a:t>Consumo (mercadoria) </a:t>
            </a:r>
            <a:r>
              <a:rPr lang="pt-BR" dirty="0" err="1"/>
              <a:t>X</a:t>
            </a:r>
            <a:r>
              <a:rPr lang="pt-BR" dirty="0"/>
              <a:t> Cidadania (bens públicos)</a:t>
            </a:r>
          </a:p>
        </p:txBody>
      </p:sp>
    </p:spTree>
    <p:extLst>
      <p:ext uri="{BB962C8B-B14F-4D97-AF65-F5344CB8AC3E}">
        <p14:creationId xmlns:p14="http://schemas.microsoft.com/office/powerpoint/2010/main" val="261265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85BB5-2CCB-A841-8092-21322F79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562958-A11C-B54D-A84D-DB687E1B4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que é “público” (e o que é “privado”) na circulação do conhecimento histórico?</a:t>
            </a:r>
          </a:p>
          <a:p>
            <a:pPr lvl="1"/>
            <a:r>
              <a:rPr lang="pt-BR" dirty="0"/>
              <a:t>Publicação acadêmica: Relação autor =&gt; leitor</a:t>
            </a:r>
          </a:p>
          <a:p>
            <a:pPr lvl="1"/>
            <a:r>
              <a:rPr lang="pt-BR" dirty="0"/>
              <a:t>“Livro” pode significar muitas coisas distintas (divulgação, manual, didático, paradidático, romance histórico, biografia, etc.)</a:t>
            </a:r>
          </a:p>
          <a:p>
            <a:pPr lvl="1"/>
            <a:r>
              <a:rPr lang="pt-BR" dirty="0"/>
              <a:t>Sala de aula: </a:t>
            </a:r>
          </a:p>
          <a:p>
            <a:pPr lvl="2"/>
            <a:r>
              <a:rPr lang="pt-BR" dirty="0"/>
              <a:t>Pública, privada, censurada (Escola Sem Partido)...</a:t>
            </a:r>
          </a:p>
          <a:p>
            <a:pPr lvl="2"/>
            <a:r>
              <a:rPr lang="pt-BR" dirty="0"/>
              <a:t>Realidade multimídia: Curadoria</a:t>
            </a:r>
          </a:p>
          <a:p>
            <a:r>
              <a:rPr lang="pt-BR" dirty="0"/>
              <a:t>Divulgação Científica: </a:t>
            </a:r>
          </a:p>
          <a:p>
            <a:pPr lvl="1"/>
            <a:r>
              <a:rPr lang="pt-BR" dirty="0"/>
              <a:t>Evitar fetiche da Ciência: Processo aberto porém disciplinado</a:t>
            </a:r>
          </a:p>
          <a:p>
            <a:pPr lvl="1"/>
            <a:r>
              <a:rPr lang="pt-BR" dirty="0"/>
              <a:t>Não é verdade definitiva nem “opinião”</a:t>
            </a:r>
          </a:p>
          <a:p>
            <a:r>
              <a:rPr lang="pt-BR" dirty="0"/>
              <a:t>Ciência Aberta: Disponibilizar dados e fontes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96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EEEBA-C50A-A646-BD71-47A197A9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Comentários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F8A119-2A8D-8745-832C-AC40F160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Doutrinação esquerdista domina?</a:t>
            </a:r>
          </a:p>
          <a:p>
            <a:r>
              <a:rPr lang="pt-BR" dirty="0"/>
              <a:t>Historiografia ainda extremamente conservadora:</a:t>
            </a:r>
          </a:p>
          <a:p>
            <a:pPr lvl="1"/>
            <a:r>
              <a:rPr lang="pt-BR" dirty="0"/>
              <a:t>Conhecimento sobre experiências e lutas subalternas ainda é fragmentário</a:t>
            </a:r>
          </a:p>
          <a:p>
            <a:pPr lvl="1"/>
            <a:r>
              <a:rPr lang="pt-BR" dirty="0" err="1"/>
              <a:t>Metanarrativas</a:t>
            </a:r>
            <a:r>
              <a:rPr lang="pt-BR" dirty="0"/>
              <a:t> (“grandes sínteses”) mantém perspectiva elitista, eurocêntrica, sexista e racista</a:t>
            </a:r>
          </a:p>
          <a:p>
            <a:pPr lvl="1"/>
            <a:r>
              <a:rPr lang="pt-BR" dirty="0"/>
              <a:t>Fragilidade das instituições culturais dedicadas à história social</a:t>
            </a:r>
          </a:p>
          <a:p>
            <a:pPr lvl="1"/>
            <a:r>
              <a:rPr lang="pt-BR" dirty="0"/>
              <a:t>Intelectuais vaidosos são facilmente cooptados por fama, influência e dinheiro</a:t>
            </a:r>
          </a:p>
          <a:p>
            <a:r>
              <a:rPr lang="pt-BR" dirty="0"/>
              <a:t>Levar produção de conhecimento histórico e reflexão crítica para a sala de aula</a:t>
            </a:r>
          </a:p>
          <a:p>
            <a:pPr lvl="1"/>
            <a:r>
              <a:rPr lang="pt-BR" dirty="0"/>
              <a:t>Planejamento didático como curadoria</a:t>
            </a:r>
          </a:p>
          <a:p>
            <a:r>
              <a:rPr lang="pt-BR" dirty="0"/>
              <a:t>História pública crítica: </a:t>
            </a:r>
          </a:p>
          <a:p>
            <a:pPr lvl="1"/>
            <a:r>
              <a:rPr lang="pt-BR" dirty="0"/>
              <a:t>Projeto 1619 do New York Times:</a:t>
            </a:r>
          </a:p>
          <a:p>
            <a:pPr lvl="2"/>
            <a:r>
              <a:rPr lang="pt-BR" dirty="0"/>
              <a:t>Recontar história dos EUA dando centralidade à escravidão</a:t>
            </a:r>
          </a:p>
        </p:txBody>
      </p:sp>
    </p:spTree>
    <p:extLst>
      <p:ext uri="{BB962C8B-B14F-4D97-AF65-F5344CB8AC3E}">
        <p14:creationId xmlns:p14="http://schemas.microsoft.com/office/powerpoint/2010/main" val="373537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23A0F-D6AA-DD49-BDDD-07481F4B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Bruno leal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2472D7-C269-5144-A060-A821F7CA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Robert </a:t>
            </a:r>
            <a:r>
              <a:rPr lang="pt-BR" dirty="0" err="1"/>
              <a:t>Kelley</a:t>
            </a:r>
            <a:r>
              <a:rPr lang="pt-BR" dirty="0"/>
              <a:t> (Universidade de Santa Bárbara): </a:t>
            </a:r>
            <a:r>
              <a:rPr lang="pt-BR" i="1" dirty="0"/>
              <a:t>The </a:t>
            </a:r>
            <a:r>
              <a:rPr lang="pt-BR" i="1" dirty="0" err="1"/>
              <a:t>Public</a:t>
            </a:r>
            <a:r>
              <a:rPr lang="pt-BR" i="1" dirty="0"/>
              <a:t> </a:t>
            </a:r>
            <a:r>
              <a:rPr lang="pt-BR" i="1" dirty="0" err="1"/>
              <a:t>Historian</a:t>
            </a:r>
            <a:r>
              <a:rPr lang="pt-BR" dirty="0"/>
              <a:t> (1978)</a:t>
            </a:r>
          </a:p>
          <a:p>
            <a:pPr lvl="1"/>
            <a:r>
              <a:rPr lang="pt-BR" dirty="0"/>
              <a:t>“atuação dos historiadores e do método histórico fora da academia: no governo, em corporações privadas, nos meios de comunicação, em sociedades históricas e museus, até mesmo em espaços privados”</a:t>
            </a:r>
          </a:p>
          <a:p>
            <a:r>
              <a:rPr lang="pt-BR" dirty="0"/>
              <a:t>Crise de empregabilidade que atingia os recém-formados </a:t>
            </a:r>
          </a:p>
          <a:p>
            <a:r>
              <a:rPr lang="pt-BR" dirty="0"/>
              <a:t>Brasil: USP, 2011 - Curso de Introdução à História Pública</a:t>
            </a:r>
          </a:p>
          <a:p>
            <a:r>
              <a:rPr lang="pt-BR" dirty="0"/>
              <a:t>Leal:</a:t>
            </a:r>
          </a:p>
          <a:p>
            <a:pPr lvl="1"/>
            <a:r>
              <a:rPr lang="pt-BR" dirty="0"/>
              <a:t>“forma do historiador profissional engajar diferentes públicos não-especialistas com o conhecimento histórico, de forma crítica, participativa e emancipatória, utilizando para isso os mais diversos recursos tecnológicos e metodológicos”</a:t>
            </a:r>
          </a:p>
        </p:txBody>
      </p:sp>
    </p:spTree>
    <p:extLst>
      <p:ext uri="{BB962C8B-B14F-4D97-AF65-F5344CB8AC3E}">
        <p14:creationId xmlns:p14="http://schemas.microsoft.com/office/powerpoint/2010/main" val="116463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E7BC2-CCF6-6A45-8555-27AAEBD9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Bruno leal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8BE55D-13B4-9349-B2C6-D23B24AE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56508"/>
            <a:ext cx="9906000" cy="4454560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Bibliografia:</a:t>
            </a:r>
          </a:p>
          <a:p>
            <a:r>
              <a:rPr lang="pt-BR" b="1" u="sng" dirty="0">
                <a:hlinkClick r:id="rId2"/>
              </a:rPr>
              <a:t>Introdução à História Pública, organizado por Juniele Rabêlo de Almeida e Marta Gouveia de Oliveira Rovai (Letras e Voz, 2011)</a:t>
            </a:r>
            <a:r>
              <a:rPr lang="pt-BR" b="1" dirty="0"/>
              <a:t> </a:t>
            </a:r>
          </a:p>
          <a:p>
            <a:pPr lvl="1"/>
            <a:r>
              <a:rPr lang="pt-BR" dirty="0"/>
              <a:t>“História Pública, Perspectivas Globais”, “Dimensões da Oralidade na História Pública” e Experiências em História Pública”.</a:t>
            </a:r>
            <a:endParaRPr lang="pt-BR" b="1" dirty="0"/>
          </a:p>
          <a:p>
            <a:r>
              <a:rPr lang="pt-BR" b="1" dirty="0">
                <a:hlinkClick r:id="rId3"/>
              </a:rPr>
              <a:t>História Pública no Brasil – sentidos e itinerários, organizado por Ana Maria Mauad, Juniele Rabêlo de Almeida e Ricardo Santhiago (Letras e Voz, 2016)</a:t>
            </a:r>
            <a:r>
              <a:rPr lang="pt-BR" b="1" dirty="0"/>
              <a:t> </a:t>
            </a:r>
          </a:p>
          <a:p>
            <a:pPr lvl="1"/>
            <a:r>
              <a:rPr lang="pt-BR" dirty="0"/>
              <a:t>experiências e reflexões sobre História Pública realizadas no Brasil</a:t>
            </a:r>
            <a:endParaRPr lang="pt-BR" b="1" dirty="0"/>
          </a:p>
          <a:p>
            <a:r>
              <a:rPr lang="pt-BR" b="1" u="sng" dirty="0">
                <a:hlinkClick r:id="rId4"/>
              </a:rPr>
              <a:t>Public History: a Practical Guide, de Faye Sayer (Bloomsbury, 2015)</a:t>
            </a:r>
            <a:r>
              <a:rPr lang="pt-BR" b="1" dirty="0"/>
              <a:t> </a:t>
            </a:r>
          </a:p>
          <a:p>
            <a:pPr lvl="1"/>
            <a:r>
              <a:rPr lang="pt-BR" dirty="0"/>
              <a:t>1. Contexto da História Pública; 2. Tipos de História Pública; 3. Definições de História Pública; 4. A História da História Pública; 5. Os Debates sobre História Pública. </a:t>
            </a:r>
          </a:p>
          <a:p>
            <a:r>
              <a:rPr lang="pt-BR" b="1" u="sng" dirty="0">
                <a:hlinkClick r:id="rId5"/>
              </a:rPr>
              <a:t>A Shared Authority: Essays on the Craft and Meaning of Oral and Public History, de Michael Frisch (State University of New York Press, 1990) –</a:t>
            </a:r>
            <a:r>
              <a:rPr lang="pt-BR" dirty="0"/>
              <a:t> </a:t>
            </a:r>
          </a:p>
          <a:p>
            <a:pPr lvl="1"/>
            <a:r>
              <a:rPr lang="pt-BR" dirty="0"/>
              <a:t>“autoridade compartilhada”:  processo de elaboração do conhecimento histórico no qual o historiador e as “pessoas comuns” atuam em conjunto</a:t>
            </a:r>
          </a:p>
        </p:txBody>
      </p:sp>
    </p:spTree>
    <p:extLst>
      <p:ext uri="{BB962C8B-B14F-4D97-AF65-F5344CB8AC3E}">
        <p14:creationId xmlns:p14="http://schemas.microsoft.com/office/powerpoint/2010/main" val="32211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8B6E0-32FC-CF47-84F3-B26D1436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EA2E71-6E15-3C4A-AB00-C418EAD80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Guia Politicamente Incorreto (</a:t>
            </a:r>
            <a:r>
              <a:rPr lang="pt-BR" dirty="0" err="1"/>
              <a:t>History</a:t>
            </a:r>
            <a:r>
              <a:rPr lang="pt-BR" dirty="0"/>
              <a:t> </a:t>
            </a:r>
            <a:r>
              <a:rPr lang="pt-BR" dirty="0" err="1"/>
              <a:t>Channel</a:t>
            </a:r>
            <a:r>
              <a:rPr lang="pt-BR" dirty="0"/>
              <a:t>)</a:t>
            </a:r>
          </a:p>
          <a:p>
            <a:r>
              <a:rPr lang="pt-BR" dirty="0"/>
              <a:t>França, 2007, Documentário sobre Joana </a:t>
            </a:r>
            <a:r>
              <a:rPr lang="pt-BR" dirty="0" err="1"/>
              <a:t>Dárc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 Medievalistas </a:t>
            </a:r>
            <a:r>
              <a:rPr lang="pt-BR" dirty="0" err="1"/>
              <a:t>X</a:t>
            </a:r>
            <a:r>
              <a:rPr lang="pt-BR" dirty="0"/>
              <a:t> Jornalista que publicou livro conspirativo</a:t>
            </a:r>
          </a:p>
          <a:p>
            <a:pPr lvl="1"/>
            <a:r>
              <a:rPr lang="pt-BR" dirty="0"/>
              <a:t>Produtora ocultou caráter do programa</a:t>
            </a:r>
          </a:p>
          <a:p>
            <a:pPr lvl="1"/>
            <a:r>
              <a:rPr lang="pt-BR" dirty="0"/>
              <a:t>Uso dos acadêmicos para legitimar sensacionalismo</a:t>
            </a:r>
          </a:p>
          <a:p>
            <a:pPr lvl="1"/>
            <a:r>
              <a:rPr lang="pt-BR" dirty="0"/>
              <a:t>Denúncia no </a:t>
            </a:r>
            <a:r>
              <a:rPr lang="pt-BR" i="1" dirty="0"/>
              <a:t>Le </a:t>
            </a:r>
            <a:r>
              <a:rPr lang="pt-BR" i="1" dirty="0" err="1"/>
              <a:t>Figaro</a:t>
            </a:r>
            <a:r>
              <a:rPr lang="pt-BR" dirty="0"/>
              <a:t>, livro analisando caso</a:t>
            </a:r>
          </a:p>
          <a:p>
            <a:r>
              <a:rPr lang="pt-BR" dirty="0"/>
              <a:t>Críticas generalistas à superficialidade da história pública</a:t>
            </a:r>
          </a:p>
          <a:p>
            <a:r>
              <a:rPr lang="pt-BR" dirty="0"/>
              <a:t>“Lógica de ampliação das audiências”</a:t>
            </a:r>
          </a:p>
          <a:p>
            <a:r>
              <a:rPr lang="pt-BR" dirty="0" err="1"/>
              <a:t>Albieri</a:t>
            </a:r>
            <a:r>
              <a:rPr lang="pt-BR" dirty="0"/>
              <a:t>: ˜Respeitabilidade das diversas formas de publicação histórica, para além dos periódicos e livros voltados à comunidade científica </a:t>
            </a:r>
            <a:r>
              <a:rPr lang="pt-BR" i="1" dirty="0"/>
              <a:t>stricto sensu</a:t>
            </a:r>
            <a:r>
              <a:rPr lang="pt-B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20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DDFAA-BD90-E447-9D9B-4F1E9AAC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BCB0E-1EDF-094A-BFDA-1369E686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Marcos: </a:t>
            </a:r>
          </a:p>
          <a:p>
            <a:pPr lvl="1"/>
            <a:r>
              <a:rPr lang="pt-BR" dirty="0"/>
              <a:t>Comissão Nacional da Verdade (2011)</a:t>
            </a:r>
          </a:p>
          <a:p>
            <a:pPr lvl="1"/>
            <a:r>
              <a:rPr lang="pt-BR" dirty="0"/>
              <a:t>Lei de Acesso à informação (2011)</a:t>
            </a:r>
          </a:p>
          <a:p>
            <a:r>
              <a:rPr lang="pt-BR" dirty="0"/>
              <a:t>José Murilo de Carvalho defende o “politicamente incorreto”: </a:t>
            </a:r>
          </a:p>
          <a:p>
            <a:pPr lvl="1"/>
            <a:r>
              <a:rPr lang="pt-BR" dirty="0"/>
              <a:t>Criar “debate” contra “cartilha marxista”</a:t>
            </a:r>
          </a:p>
          <a:p>
            <a:r>
              <a:rPr lang="pt-BR" dirty="0"/>
              <a:t>Diálogos </a:t>
            </a:r>
            <a:r>
              <a:rPr lang="pt-BR" dirty="0" err="1"/>
              <a:t>X</a:t>
            </a:r>
            <a:r>
              <a:rPr lang="pt-BR" dirty="0"/>
              <a:t> Disputas</a:t>
            </a:r>
          </a:p>
          <a:p>
            <a:r>
              <a:rPr lang="pt-BR" dirty="0"/>
              <a:t>Museus, exposições, filmes:</a:t>
            </a:r>
          </a:p>
          <a:p>
            <a:pPr lvl="1"/>
            <a:r>
              <a:rPr lang="pt-BR" dirty="0"/>
              <a:t>“Construção de representações da história”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95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E9035-84DD-454E-B3AA-E65CF4AE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55BFF3-D7A7-5147-834B-D0FB210E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Diálogos:</a:t>
            </a:r>
          </a:p>
          <a:p>
            <a:pPr lvl="1"/>
            <a:r>
              <a:rPr lang="pt-BR" dirty="0"/>
              <a:t>Trabalhar com outros profissionais: jornalistas, museógrafos, arquivistas, bibliotecários</a:t>
            </a:r>
          </a:p>
          <a:p>
            <a:pPr lvl="1"/>
            <a:r>
              <a:rPr lang="pt-BR" dirty="0"/>
              <a:t>Identificar público-alvo</a:t>
            </a:r>
          </a:p>
          <a:p>
            <a:pPr lvl="1"/>
            <a:r>
              <a:rPr lang="pt-BR" dirty="0"/>
              <a:t>Avaliar linguagens adequadas</a:t>
            </a:r>
          </a:p>
          <a:p>
            <a:pPr lvl="1"/>
            <a:r>
              <a:rPr lang="pt-BR" dirty="0"/>
              <a:t>Busca do público: Terceira geração dos </a:t>
            </a:r>
            <a:r>
              <a:rPr lang="pt-BR" i="1" dirty="0" err="1"/>
              <a:t>Analles</a:t>
            </a:r>
            <a:r>
              <a:rPr lang="pt-BR" i="1" dirty="0"/>
              <a:t> </a:t>
            </a:r>
            <a:r>
              <a:rPr lang="pt-BR" dirty="0"/>
              <a:t> (Le </a:t>
            </a:r>
            <a:r>
              <a:rPr lang="pt-BR" dirty="0" err="1"/>
              <a:t>Goff</a:t>
            </a:r>
            <a:r>
              <a:rPr lang="pt-BR" dirty="0"/>
              <a:t>) na TV(1970-1980)</a:t>
            </a:r>
          </a:p>
          <a:p>
            <a:pPr lvl="1"/>
            <a:r>
              <a:rPr lang="pt-BR" dirty="0"/>
              <a:t>Redes sociais: Historiador pode ser divulgador sem mediação</a:t>
            </a:r>
          </a:p>
          <a:p>
            <a:pPr lvl="1"/>
            <a:r>
              <a:rPr lang="pt-BR" dirty="0"/>
              <a:t>Jornalistas podem disponibilizar fontes</a:t>
            </a:r>
          </a:p>
          <a:p>
            <a:pPr lvl="1"/>
            <a:r>
              <a:rPr lang="pt-BR" dirty="0"/>
              <a:t>Historiador pode ser consultado como “fonte”: Riscos</a:t>
            </a:r>
          </a:p>
          <a:p>
            <a:pPr lvl="1"/>
            <a:r>
              <a:rPr lang="pt-BR" dirty="0"/>
              <a:t>Objetivos do historiador nem sempre estão alinhados com os do jornalista (anacronismo):</a:t>
            </a:r>
          </a:p>
          <a:p>
            <a:pPr lvl="2"/>
            <a:r>
              <a:rPr lang="pt-BR" dirty="0"/>
              <a:t>Quais são os nossos objetivos?</a:t>
            </a:r>
          </a:p>
          <a:p>
            <a:pPr lvl="2"/>
            <a:r>
              <a:rPr lang="pt-BR" dirty="0"/>
              <a:t>Informação: Matéria-prima comum</a:t>
            </a:r>
          </a:p>
        </p:txBody>
      </p:sp>
    </p:spTree>
    <p:extLst>
      <p:ext uri="{BB962C8B-B14F-4D97-AF65-F5344CB8AC3E}">
        <p14:creationId xmlns:p14="http://schemas.microsoft.com/office/powerpoint/2010/main" val="83612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D725C-6504-D44E-A39A-6D39342D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966000-CA74-114B-BB1A-FF86655F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Disputas:</a:t>
            </a:r>
          </a:p>
          <a:p>
            <a:pPr lvl="1"/>
            <a:r>
              <a:rPr lang="pt-BR" dirty="0"/>
              <a:t>Demanda crescente da sociedade por história: Negócios milionários</a:t>
            </a:r>
          </a:p>
          <a:p>
            <a:pPr lvl="1"/>
            <a:r>
              <a:rPr lang="pt-BR" dirty="0"/>
              <a:t>Profusão de biografias no mercado editorial</a:t>
            </a:r>
          </a:p>
          <a:p>
            <a:pPr lvl="1"/>
            <a:r>
              <a:rPr lang="pt-BR" dirty="0"/>
              <a:t>“Efemérides” (500 anos em 2000)</a:t>
            </a:r>
          </a:p>
          <a:p>
            <a:pPr lvl="1"/>
            <a:r>
              <a:rPr lang="pt-BR" i="1" dirty="0" err="1"/>
              <a:t>History</a:t>
            </a:r>
            <a:r>
              <a:rPr lang="pt-BR" i="1" dirty="0"/>
              <a:t> </a:t>
            </a:r>
            <a:r>
              <a:rPr lang="pt-BR" i="1" dirty="0" err="1"/>
              <a:t>Channel</a:t>
            </a:r>
            <a:endParaRPr lang="pt-BR" i="1" dirty="0"/>
          </a:p>
          <a:p>
            <a:pPr lvl="1"/>
            <a:r>
              <a:rPr lang="pt-BR" dirty="0"/>
              <a:t>Pitoresco, anedótico, romantizado</a:t>
            </a:r>
          </a:p>
          <a:p>
            <a:pPr lvl="1"/>
            <a:r>
              <a:rPr lang="pt-BR" dirty="0"/>
              <a:t>Críticas ao “deslocamento” do papel do historiador</a:t>
            </a:r>
          </a:p>
          <a:p>
            <a:pPr lvl="1"/>
            <a:r>
              <a:rPr lang="pt-BR" dirty="0"/>
              <a:t>Eduardo Bueno e Leandro </a:t>
            </a:r>
            <a:r>
              <a:rPr lang="pt-BR" dirty="0" err="1"/>
              <a:t>Narloch</a:t>
            </a:r>
            <a:r>
              <a:rPr lang="pt-BR" dirty="0"/>
              <a:t>: </a:t>
            </a:r>
            <a:r>
              <a:rPr lang="pt-BR" dirty="0" err="1"/>
              <a:t>Deslegitimação</a:t>
            </a:r>
            <a:r>
              <a:rPr lang="pt-BR" dirty="0"/>
              <a:t> da história pública </a:t>
            </a:r>
          </a:p>
          <a:p>
            <a:r>
              <a:rPr lang="pt-BR" dirty="0"/>
              <a:t>Lira Netto, Isabel Lustosa, Mary </a:t>
            </a:r>
            <a:r>
              <a:rPr lang="pt-BR" dirty="0" err="1"/>
              <a:t>del</a:t>
            </a:r>
            <a:r>
              <a:rPr lang="pt-BR" dirty="0"/>
              <a:t> Priore, Laurentino Gomes, Lília </a:t>
            </a:r>
            <a:r>
              <a:rPr lang="pt-BR" dirty="0" err="1"/>
              <a:t>Schwarcz</a:t>
            </a:r>
            <a:endParaRPr lang="pt-BR" dirty="0"/>
          </a:p>
          <a:p>
            <a:pPr lvl="1"/>
            <a:r>
              <a:rPr lang="pt-BR" i="1" dirty="0" err="1"/>
              <a:t>Studiio</a:t>
            </a:r>
            <a:r>
              <a:rPr lang="pt-BR" i="1" dirty="0"/>
              <a:t> </a:t>
            </a:r>
            <a:r>
              <a:rPr lang="pt-BR" i="1" dirty="0" err="1"/>
              <a:t>Fly</a:t>
            </a:r>
            <a:r>
              <a:rPr lang="pt-BR" i="1" dirty="0"/>
              <a:t>: </a:t>
            </a:r>
            <a:r>
              <a:rPr lang="pt-BR" dirty="0"/>
              <a:t>“Fale para </a:t>
            </a:r>
            <a:r>
              <a:rPr lang="pt-BR" dirty="0" err="1"/>
              <a:t>Hommer</a:t>
            </a:r>
            <a:r>
              <a:rPr lang="pt-BR" dirty="0"/>
              <a:t> Simpson” =&gt; Guia politicamente incorreto</a:t>
            </a:r>
            <a:endParaRPr lang="pt-BR" i="1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12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C2A48-1740-6B44-A59C-B1E5D9DA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A06459-6C2E-5447-86B9-5E8A28CA0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Historiadores e jornalistas reagem nas redes sociais contra arapuca”</a:t>
            </a:r>
          </a:p>
          <a:p>
            <a:r>
              <a:rPr lang="pt-BR" dirty="0"/>
              <a:t>“Debate elegante” </a:t>
            </a:r>
            <a:r>
              <a:rPr lang="pt-BR" dirty="0" err="1"/>
              <a:t>X</a:t>
            </a:r>
            <a:r>
              <a:rPr lang="pt-BR" dirty="0"/>
              <a:t> Manipulação </a:t>
            </a:r>
            <a:r>
              <a:rPr lang="pt-BR" dirty="0" err="1"/>
              <a:t>anti-ética</a:t>
            </a:r>
            <a:endParaRPr lang="pt-BR" dirty="0"/>
          </a:p>
          <a:p>
            <a:r>
              <a:rPr lang="pt-BR" dirty="0"/>
              <a:t> “Linguagem </a:t>
            </a:r>
            <a:r>
              <a:rPr lang="pt-BR" dirty="0" err="1"/>
              <a:t>moderninha”X</a:t>
            </a:r>
            <a:r>
              <a:rPr lang="pt-BR" dirty="0"/>
              <a:t> “Velhas ideias”</a:t>
            </a:r>
          </a:p>
          <a:p>
            <a:pPr lvl="1"/>
            <a:r>
              <a:rPr lang="pt-BR" dirty="0"/>
              <a:t>Preconceitos contra negros e índios</a:t>
            </a:r>
          </a:p>
          <a:p>
            <a:pPr lvl="1"/>
            <a:r>
              <a:rPr lang="pt-BR" dirty="0"/>
              <a:t>Narrativa centrada nas elites e nos “grandes homens”</a:t>
            </a:r>
          </a:p>
          <a:p>
            <a:r>
              <a:rPr lang="pt-BR" dirty="0"/>
              <a:t>Animação gráfica, trilha sonora pop, humor debochado</a:t>
            </a:r>
          </a:p>
          <a:p>
            <a:r>
              <a:rPr lang="pt-BR" dirty="0"/>
              <a:t>Narrador cria “proximidade” com espectador</a:t>
            </a:r>
          </a:p>
          <a:p>
            <a:r>
              <a:rPr lang="pt-BR" dirty="0"/>
              <a:t>Mais atraente do que ensino tradicional</a:t>
            </a:r>
          </a:p>
          <a:p>
            <a:r>
              <a:rPr lang="pt-BR" dirty="0" err="1"/>
              <a:t>Narloch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Esquerda “defasada”</a:t>
            </a:r>
          </a:p>
          <a:p>
            <a:pPr lvl="1"/>
            <a:r>
              <a:rPr lang="pt-BR" dirty="0"/>
              <a:t> “estudos apodrecem em aterros aterros de teses e dissertações”</a:t>
            </a:r>
          </a:p>
        </p:txBody>
      </p:sp>
    </p:spTree>
    <p:extLst>
      <p:ext uri="{BB962C8B-B14F-4D97-AF65-F5344CB8AC3E}">
        <p14:creationId xmlns:p14="http://schemas.microsoft.com/office/powerpoint/2010/main" val="237536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FBF09-71A4-0648-B238-676D579E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Ogassawara</a:t>
            </a:r>
            <a:r>
              <a:rPr lang="pt-BR" dirty="0"/>
              <a:t> e borges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523B7C-58A8-B545-957D-83C0BCB5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“Faz parte da história pública experimentar mediações, inovar linguagens, propor novas formas de contar uma narrativa histórica que mobilize atitudes, críticas e reflexões em torno de diferentes formatos e temas. A isso compreendemos que é preciso combinar um compromisso ético, educativo e sociopolítico, que favoreça o acesso a informações e a divulgação do conhecimento histórico como parte da cultura contemporânea.”</a:t>
            </a:r>
          </a:p>
        </p:txBody>
      </p:sp>
    </p:spTree>
    <p:extLst>
      <p:ext uri="{BB962C8B-B14F-4D97-AF65-F5344CB8AC3E}">
        <p14:creationId xmlns:p14="http://schemas.microsoft.com/office/powerpoint/2010/main" val="279452614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1027</Words>
  <Application>Microsoft Macintosh PowerPoint</Application>
  <PresentationFormat>Widescreen</PresentationFormat>
  <Paragraphs>110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Univers Condensed Light</vt:lpstr>
      <vt:lpstr>Walbaum Display Light</vt:lpstr>
      <vt:lpstr>AngleLinesVTI</vt:lpstr>
      <vt:lpstr>História Pública: Introdução</vt:lpstr>
      <vt:lpstr>Bruno leal</vt:lpstr>
      <vt:lpstr>Bruno leal</vt:lpstr>
      <vt:lpstr>Ogassawara e borges</vt:lpstr>
      <vt:lpstr>Ogassawara e borges</vt:lpstr>
      <vt:lpstr>Ogassawara e borges</vt:lpstr>
      <vt:lpstr>Ogassawara e borges</vt:lpstr>
      <vt:lpstr>Ogassawara e borges</vt:lpstr>
      <vt:lpstr>Ogassawara e borges</vt:lpstr>
      <vt:lpstr>Comentários</vt:lpstr>
      <vt:lpstr>Comentários</vt:lpstr>
      <vt:lpstr>Comentários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Pública: Introdução</dc:title>
  <dc:creator>Alexandre Fortes</dc:creator>
  <cp:lastModifiedBy>Alexandre Fortes</cp:lastModifiedBy>
  <cp:revision>25</cp:revision>
  <dcterms:created xsi:type="dcterms:W3CDTF">2021-06-07T12:21:52Z</dcterms:created>
  <dcterms:modified xsi:type="dcterms:W3CDTF">2021-06-07T16:16:27Z</dcterms:modified>
</cp:coreProperties>
</file>