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30276800" cy="42799000"/>
  <p:notesSz cx="6797675" cy="9926638"/>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1pPr>
    <a:lvl2pPr marL="0" marR="0" indent="432007"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2pPr>
    <a:lvl3pPr marL="0" marR="0" indent="864017"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3pPr>
    <a:lvl4pPr marL="0" marR="0" indent="1296024"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4pPr>
    <a:lvl5pPr marL="0" marR="0" indent="1728033"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5pPr>
    <a:lvl6pPr marL="0" marR="0" indent="2160041"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6pPr>
    <a:lvl7pPr marL="0" marR="0" indent="2592049"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7pPr>
    <a:lvl8pPr marL="0" marR="0" indent="3024058"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8pPr>
    <a:lvl9pPr marL="0" marR="0" indent="3456066"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u Natalie Pauly" initials="NP"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63" autoAdjust="0"/>
  </p:normalViewPr>
  <p:slideViewPr>
    <p:cSldViewPr>
      <p:cViewPr>
        <p:scale>
          <a:sx n="33" d="100"/>
          <a:sy n="33" d="100"/>
        </p:scale>
        <p:origin x="-1614" y="1920"/>
      </p:cViewPr>
      <p:guideLst>
        <p:guide orient="horz" pos="13480"/>
        <p:guide pos="95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 name="Shape 48"/>
          <p:cNvSpPr>
            <a:spLocks noGrp="1" noRot="1" noChangeAspect="1"/>
          </p:cNvSpPr>
          <p:nvPr>
            <p:ph type="sldImg"/>
          </p:nvPr>
        </p:nvSpPr>
        <p:spPr>
          <a:xfrm>
            <a:off x="2082800" y="744538"/>
            <a:ext cx="2632075" cy="3722687"/>
          </a:xfrm>
          <a:prstGeom prst="rect">
            <a:avLst/>
          </a:prstGeom>
        </p:spPr>
        <p:txBody>
          <a:bodyPr/>
          <a:lstStyle/>
          <a:p>
            <a:endParaRPr/>
          </a:p>
        </p:txBody>
      </p:sp>
      <p:sp>
        <p:nvSpPr>
          <p:cNvPr id="49" name="Shape 49"/>
          <p:cNvSpPr>
            <a:spLocks noGrp="1"/>
          </p:cNvSpPr>
          <p:nvPr>
            <p:ph type="body" sz="quarter" idx="1"/>
          </p:nvPr>
        </p:nvSpPr>
        <p:spPr>
          <a:xfrm>
            <a:off x="906357" y="4715153"/>
            <a:ext cx="4984962" cy="4466987"/>
          </a:xfrm>
          <a:prstGeom prst="rect">
            <a:avLst/>
          </a:prstGeom>
        </p:spPr>
        <p:txBody>
          <a:bodyPr/>
          <a:lstStyle/>
          <a:p>
            <a:endParaRPr/>
          </a:p>
        </p:txBody>
      </p:sp>
    </p:spTree>
    <p:extLst>
      <p:ext uri="{BB962C8B-B14F-4D97-AF65-F5344CB8AC3E}">
        <p14:creationId xmlns:p14="http://schemas.microsoft.com/office/powerpoint/2010/main" val="3206797549"/>
      </p:ext>
    </p:extLst>
  </p:cSld>
  <p:clrMap bg1="lt1" tx1="dk1" bg2="lt2" tx2="dk2" accent1="accent1" accent2="accent2" accent3="accent3" accent4="accent4" accent5="accent5" accent6="accent6" hlink="hlink" folHlink="folHlink"/>
  <p:notesStyle>
    <a:lvl1pPr latinLnBrk="0">
      <a:spcBef>
        <a:spcPts val="300"/>
      </a:spcBef>
      <a:defRPr sz="1100">
        <a:latin typeface="+mj-lt"/>
        <a:ea typeface="+mj-ea"/>
        <a:cs typeface="+mj-cs"/>
        <a:sym typeface="Arial"/>
      </a:defRPr>
    </a:lvl1pPr>
    <a:lvl2pPr indent="228600" latinLnBrk="0">
      <a:spcBef>
        <a:spcPts val="300"/>
      </a:spcBef>
      <a:defRPr sz="1100">
        <a:latin typeface="+mj-lt"/>
        <a:ea typeface="+mj-ea"/>
        <a:cs typeface="+mj-cs"/>
        <a:sym typeface="Arial"/>
      </a:defRPr>
    </a:lvl2pPr>
    <a:lvl3pPr indent="457200" latinLnBrk="0">
      <a:spcBef>
        <a:spcPts val="300"/>
      </a:spcBef>
      <a:defRPr sz="1100">
        <a:latin typeface="+mj-lt"/>
        <a:ea typeface="+mj-ea"/>
        <a:cs typeface="+mj-cs"/>
        <a:sym typeface="Arial"/>
      </a:defRPr>
    </a:lvl3pPr>
    <a:lvl4pPr indent="685800" latinLnBrk="0">
      <a:spcBef>
        <a:spcPts val="300"/>
      </a:spcBef>
      <a:defRPr sz="1100">
        <a:latin typeface="+mj-lt"/>
        <a:ea typeface="+mj-ea"/>
        <a:cs typeface="+mj-cs"/>
        <a:sym typeface="Arial"/>
      </a:defRPr>
    </a:lvl4pPr>
    <a:lvl5pPr indent="914400" latinLnBrk="0">
      <a:spcBef>
        <a:spcPts val="300"/>
      </a:spcBef>
      <a:defRPr sz="1100">
        <a:latin typeface="+mj-lt"/>
        <a:ea typeface="+mj-ea"/>
        <a:cs typeface="+mj-cs"/>
        <a:sym typeface="Arial"/>
      </a:defRPr>
    </a:lvl5pPr>
    <a:lvl6pPr indent="1143000" latinLnBrk="0">
      <a:spcBef>
        <a:spcPts val="300"/>
      </a:spcBef>
      <a:defRPr sz="1100">
        <a:latin typeface="+mj-lt"/>
        <a:ea typeface="+mj-ea"/>
        <a:cs typeface="+mj-cs"/>
        <a:sym typeface="Arial"/>
      </a:defRPr>
    </a:lvl6pPr>
    <a:lvl7pPr indent="1371600" latinLnBrk="0">
      <a:spcBef>
        <a:spcPts val="300"/>
      </a:spcBef>
      <a:defRPr sz="1100">
        <a:latin typeface="+mj-lt"/>
        <a:ea typeface="+mj-ea"/>
        <a:cs typeface="+mj-cs"/>
        <a:sym typeface="Arial"/>
      </a:defRPr>
    </a:lvl7pPr>
    <a:lvl8pPr indent="1600200" latinLnBrk="0">
      <a:spcBef>
        <a:spcPts val="300"/>
      </a:spcBef>
      <a:defRPr sz="1100">
        <a:latin typeface="+mj-lt"/>
        <a:ea typeface="+mj-ea"/>
        <a:cs typeface="+mj-cs"/>
        <a:sym typeface="Arial"/>
      </a:defRPr>
    </a:lvl8pPr>
    <a:lvl9pPr indent="1828800" latinLnBrk="0">
      <a:spcBef>
        <a:spcPts val="300"/>
      </a:spcBef>
      <a:defRPr sz="11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1693288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5" name="Shape 25"/>
          <p:cNvSpPr>
            <a:spLocks noGrp="1"/>
          </p:cNvSpPr>
          <p:nvPr>
            <p:ph type="title"/>
          </p:nvPr>
        </p:nvSpPr>
        <p:spPr>
          <a:xfrm>
            <a:off x="2681016" y="1093244"/>
            <a:ext cx="19797534" cy="3454097"/>
          </a:xfrm>
          <a:prstGeom prst="rect">
            <a:avLst/>
          </a:prstGeom>
        </p:spPr>
        <p:txBody>
          <a:bodyPr/>
          <a:lstStyle/>
          <a:p>
            <a:r>
              <a:rPr lang="de-DE" dirty="0" smtClean="0"/>
              <a:t>Titelmasterformat durch Klicken bearbeiten</a:t>
            </a:r>
            <a:endParaRPr dirty="0"/>
          </a:p>
        </p:txBody>
      </p:sp>
      <p:sp>
        <p:nvSpPr>
          <p:cNvPr id="26" name="Shape 26"/>
          <p:cNvSpPr>
            <a:spLocks noGrp="1"/>
          </p:cNvSpPr>
          <p:nvPr>
            <p:ph type="body" sz="quarter" idx="1"/>
          </p:nvPr>
        </p:nvSpPr>
        <p:spPr>
          <a:xfrm>
            <a:off x="2655246" y="7737095"/>
            <a:ext cx="13389362" cy="5569665"/>
          </a:xfrm>
          <a:prstGeom prst="rect">
            <a:avLst/>
          </a:prstGeom>
        </p:spPr>
        <p:txBody>
          <a:bodyPr/>
          <a:lstStyle>
            <a:lvl3pPr>
              <a:defRPr/>
            </a:lvl3pPr>
          </a:lstStyle>
          <a:p>
            <a:pPr lvl="0"/>
            <a:r>
              <a:rPr lang="de-DE" dirty="0" smtClean="0"/>
              <a:t>Textmasterformat bearbeiten</a:t>
            </a:r>
          </a:p>
          <a:p>
            <a:pPr lvl="1"/>
            <a:r>
              <a:rPr lang="de-DE" dirty="0" smtClean="0"/>
              <a:t>Zweite Ebene</a:t>
            </a:r>
          </a:p>
          <a:p>
            <a:pPr lvl="2"/>
            <a:r>
              <a:rPr lang="de-DE" dirty="0" smtClean="0"/>
              <a:t>Dritte Ebene</a:t>
            </a:r>
          </a:p>
        </p:txBody>
      </p:sp>
      <p:sp>
        <p:nvSpPr>
          <p:cNvPr id="27" name="Shape 27"/>
          <p:cNvSpPr>
            <a:spLocks noGrp="1"/>
          </p:cNvSpPr>
          <p:nvPr>
            <p:ph type="pic" sz="quarter" idx="13"/>
          </p:nvPr>
        </p:nvSpPr>
        <p:spPr>
          <a:xfrm>
            <a:off x="2702174" y="13919175"/>
            <a:ext cx="13342434" cy="5851978"/>
          </a:xfrm>
          <a:prstGeom prst="rect">
            <a:avLst/>
          </a:prstGeom>
        </p:spPr>
        <p:txBody>
          <a:bodyPr lIns="91439" tIns="45719" rIns="91439" bIns="45719">
            <a:noAutofit/>
          </a:bodyPr>
          <a:lstStyle/>
          <a:p>
            <a:r>
              <a:rPr lang="de-DE" smtClean="0"/>
              <a:t>Bild durch Klicken auf Symbol hinzufügen</a:t>
            </a:r>
            <a:endParaRPr/>
          </a:p>
        </p:txBody>
      </p:sp>
      <p:sp>
        <p:nvSpPr>
          <p:cNvPr id="28" name="Shape 28"/>
          <p:cNvSpPr>
            <a:spLocks noGrp="1"/>
          </p:cNvSpPr>
          <p:nvPr>
            <p:ph type="body" sz="quarter" idx="14"/>
          </p:nvPr>
        </p:nvSpPr>
        <p:spPr>
          <a:xfrm>
            <a:off x="2688353" y="37054900"/>
            <a:ext cx="13356255" cy="2857944"/>
          </a:xfrm>
          <a:prstGeom prst="rect">
            <a:avLst/>
          </a:prstGeom>
        </p:spPr>
        <p:txBody>
          <a:bodyPr/>
          <a:lstStyle/>
          <a:p>
            <a:pPr marL="79502" lvl="0" indent="-79502">
              <a:lnSpc>
                <a:spcPts val="3200"/>
              </a:lnSpc>
              <a:defRPr sz="2300"/>
            </a:pPr>
            <a:r>
              <a:rPr lang="de-DE" smtClean="0"/>
              <a:t>Textmasterformat bearbeiten</a:t>
            </a:r>
          </a:p>
        </p:txBody>
      </p:sp>
      <p:sp>
        <p:nvSpPr>
          <p:cNvPr id="29" name="Shape 29"/>
          <p:cNvSpPr>
            <a:spLocks noGrp="1"/>
          </p:cNvSpPr>
          <p:nvPr>
            <p:ph type="body" sz="quarter" idx="15"/>
          </p:nvPr>
        </p:nvSpPr>
        <p:spPr>
          <a:xfrm>
            <a:off x="16535733" y="7752684"/>
            <a:ext cx="13107837" cy="1020695"/>
          </a:xfrm>
          <a:prstGeom prst="rect">
            <a:avLst/>
          </a:prstGeom>
        </p:spPr>
        <p:txBody>
          <a:bodyPr/>
          <a:lstStyle/>
          <a:p>
            <a:pPr lvl="0">
              <a:lnSpc>
                <a:spcPts val="4000"/>
              </a:lnSpc>
              <a:spcBef>
                <a:spcPts val="600"/>
              </a:spcBef>
              <a:defRPr sz="2800" b="1">
                <a:solidFill>
                  <a:srgbClr val="034EA2"/>
                </a:solidFill>
              </a:defRPr>
            </a:pPr>
            <a:r>
              <a:rPr lang="de-DE" smtClean="0"/>
              <a:t>Textmasterformat bearbeiten</a:t>
            </a:r>
          </a:p>
        </p:txBody>
      </p:sp>
      <p:sp>
        <p:nvSpPr>
          <p:cNvPr id="30" name="Shape 30"/>
          <p:cNvSpPr>
            <a:spLocks noGrp="1"/>
          </p:cNvSpPr>
          <p:nvPr>
            <p:ph type="body" sz="quarter" idx="16"/>
          </p:nvPr>
        </p:nvSpPr>
        <p:spPr>
          <a:xfrm>
            <a:off x="16553173" y="9045564"/>
            <a:ext cx="13090719" cy="4193150"/>
          </a:xfrm>
          <a:prstGeom prst="rect">
            <a:avLst/>
          </a:prstGeom>
        </p:spPr>
        <p:txBody>
          <a:bodyPr/>
          <a:lstStyle/>
          <a:p>
            <a:pPr lvl="0">
              <a:lnSpc>
                <a:spcPts val="3000"/>
              </a:lnSpc>
              <a:defRPr sz="2300"/>
            </a:pPr>
            <a:r>
              <a:rPr lang="de-DE" smtClean="0"/>
              <a:t>Textmasterformat bearbeiten</a:t>
            </a:r>
          </a:p>
        </p:txBody>
      </p:sp>
      <p:sp>
        <p:nvSpPr>
          <p:cNvPr id="31" name="Shape 31"/>
          <p:cNvSpPr>
            <a:spLocks noGrp="1"/>
          </p:cNvSpPr>
          <p:nvPr>
            <p:ph type="body" sz="quarter" idx="17"/>
          </p:nvPr>
        </p:nvSpPr>
        <p:spPr>
          <a:xfrm>
            <a:off x="16553173" y="13578943"/>
            <a:ext cx="13090719" cy="3062082"/>
          </a:xfrm>
          <a:prstGeom prst="rect">
            <a:avLst/>
          </a:prstGeom>
        </p:spPr>
        <p:txBody>
          <a:bodyPr/>
          <a:lstStyle/>
          <a:p>
            <a:pPr marL="432007" lvl="0" indent="-432007">
              <a:lnSpc>
                <a:spcPct val="100000"/>
              </a:lnSpc>
              <a:spcBef>
                <a:spcPts val="4500"/>
              </a:spcBef>
              <a:buClr>
                <a:schemeClr val="accent2"/>
              </a:buClr>
              <a:buSzPct val="121000"/>
              <a:buFont typeface="Wingdings"/>
              <a:buChar char="▪"/>
              <a:defRPr sz="2800" b="1"/>
            </a:pPr>
            <a:r>
              <a:rPr lang="de-DE" smtClean="0"/>
              <a:t>Textmasterformat bearbeiten</a:t>
            </a:r>
          </a:p>
        </p:txBody>
      </p:sp>
      <p:sp>
        <p:nvSpPr>
          <p:cNvPr id="32" name="Shape 32"/>
          <p:cNvSpPr>
            <a:spLocks noGrp="1"/>
          </p:cNvSpPr>
          <p:nvPr>
            <p:ph type="pic" sz="quarter" idx="18"/>
          </p:nvPr>
        </p:nvSpPr>
        <p:spPr>
          <a:xfrm>
            <a:off x="2689717" y="28140840"/>
            <a:ext cx="13354890" cy="6804626"/>
          </a:xfrm>
          <a:prstGeom prst="rect">
            <a:avLst/>
          </a:prstGeom>
        </p:spPr>
        <p:txBody>
          <a:bodyPr lIns="91439" tIns="45719" rIns="91439" bIns="45719">
            <a:noAutofit/>
          </a:bodyPr>
          <a:lstStyle/>
          <a:p>
            <a:r>
              <a:rPr lang="de-DE" smtClean="0"/>
              <a:t>Bild durch Klicken auf Symbol hinzufügen</a:t>
            </a:r>
            <a:endParaRPr/>
          </a:p>
        </p:txBody>
      </p:sp>
      <p:sp>
        <p:nvSpPr>
          <p:cNvPr id="33" name="Shape 33"/>
          <p:cNvSpPr>
            <a:spLocks noGrp="1"/>
          </p:cNvSpPr>
          <p:nvPr>
            <p:ph type="body" sz="quarter" idx="19"/>
          </p:nvPr>
        </p:nvSpPr>
        <p:spPr>
          <a:xfrm>
            <a:off x="16553173" y="26031409"/>
            <a:ext cx="13090719" cy="1058238"/>
          </a:xfrm>
          <a:prstGeom prst="rect">
            <a:avLst/>
          </a:prstGeom>
        </p:spPr>
        <p:txBody>
          <a:bodyPr/>
          <a:lstStyle/>
          <a:p>
            <a:pPr lvl="0">
              <a:lnSpc>
                <a:spcPts val="4400"/>
              </a:lnSpc>
              <a:spcBef>
                <a:spcPts val="400"/>
              </a:spcBef>
              <a:defRPr sz="1700" b="1"/>
            </a:pPr>
            <a:r>
              <a:rPr lang="de-DE" smtClean="0"/>
              <a:t>Textmasterformat bearbeiten</a:t>
            </a:r>
          </a:p>
        </p:txBody>
      </p:sp>
      <p:sp>
        <p:nvSpPr>
          <p:cNvPr id="34" name="Shape 34"/>
          <p:cNvSpPr>
            <a:spLocks noGrp="1"/>
          </p:cNvSpPr>
          <p:nvPr>
            <p:ph type="body" sz="quarter" idx="20"/>
          </p:nvPr>
        </p:nvSpPr>
        <p:spPr>
          <a:xfrm>
            <a:off x="2725352" y="5914237"/>
            <a:ext cx="26917954" cy="1059530"/>
          </a:xfrm>
          <a:prstGeom prst="rect">
            <a:avLst/>
          </a:prstGeom>
        </p:spPr>
        <p:txBody>
          <a:bodyPr/>
          <a:lstStyle/>
          <a:p>
            <a:pPr lvl="0">
              <a:lnSpc>
                <a:spcPct val="100000"/>
              </a:lnSpc>
              <a:spcBef>
                <a:spcPts val="1100"/>
              </a:spcBef>
              <a:defRPr sz="4700" b="1">
                <a:solidFill>
                  <a:srgbClr val="8D8C8C"/>
                </a:solidFill>
              </a:defRPr>
            </a:pPr>
            <a:r>
              <a:rPr lang="de-DE" dirty="0" smtClean="0"/>
              <a:t>Textmasterformat bearbeiten</a:t>
            </a:r>
          </a:p>
        </p:txBody>
      </p:sp>
      <p:sp>
        <p:nvSpPr>
          <p:cNvPr id="35" name="Shape 35"/>
          <p:cNvSpPr>
            <a:spLocks noGrp="1"/>
          </p:cNvSpPr>
          <p:nvPr>
            <p:ph type="body" sz="quarter" idx="21"/>
          </p:nvPr>
        </p:nvSpPr>
        <p:spPr>
          <a:xfrm>
            <a:off x="2657321" y="35693973"/>
            <a:ext cx="13356255" cy="1020695"/>
          </a:xfrm>
          <a:prstGeom prst="rect">
            <a:avLst/>
          </a:prstGeom>
        </p:spPr>
        <p:txBody>
          <a:bodyPr/>
          <a:lstStyle/>
          <a:p>
            <a:pPr lvl="0">
              <a:lnSpc>
                <a:spcPts val="4000"/>
              </a:lnSpc>
              <a:spcBef>
                <a:spcPts val="600"/>
              </a:spcBef>
              <a:defRPr sz="2800" b="1">
                <a:solidFill>
                  <a:srgbClr val="034EA2"/>
                </a:solidFill>
              </a:defRPr>
            </a:pPr>
            <a:r>
              <a:rPr lang="de-DE" smtClean="0"/>
              <a:t>Textmasterformat bearbeiten</a:t>
            </a:r>
          </a:p>
        </p:txBody>
      </p:sp>
      <p:sp>
        <p:nvSpPr>
          <p:cNvPr id="36" name="Shape 36"/>
          <p:cNvSpPr>
            <a:spLocks noGrp="1"/>
          </p:cNvSpPr>
          <p:nvPr>
            <p:ph type="pic" sz="quarter" idx="22"/>
          </p:nvPr>
        </p:nvSpPr>
        <p:spPr>
          <a:xfrm>
            <a:off x="16553174" y="17185394"/>
            <a:ext cx="13090718" cy="8641874"/>
          </a:xfrm>
          <a:prstGeom prst="rect">
            <a:avLst/>
          </a:prstGeom>
        </p:spPr>
        <p:txBody>
          <a:bodyPr lIns="91439" tIns="45719" rIns="91439" bIns="45719">
            <a:noAutofit/>
          </a:bodyPr>
          <a:lstStyle/>
          <a:p>
            <a:r>
              <a:rPr lang="de-DE" smtClean="0"/>
              <a:t>Bild durch Klicken auf Symbol hinzufügen</a:t>
            </a:r>
            <a:endParaRPr/>
          </a:p>
        </p:txBody>
      </p:sp>
      <p:sp>
        <p:nvSpPr>
          <p:cNvPr id="37" name="Shape 37"/>
          <p:cNvSpPr>
            <a:spLocks noGrp="1"/>
          </p:cNvSpPr>
          <p:nvPr>
            <p:ph type="body" sz="quarter" idx="23"/>
          </p:nvPr>
        </p:nvSpPr>
        <p:spPr>
          <a:xfrm>
            <a:off x="16568995" y="27392331"/>
            <a:ext cx="13107836" cy="1020695"/>
          </a:xfrm>
          <a:prstGeom prst="rect">
            <a:avLst/>
          </a:prstGeom>
        </p:spPr>
        <p:txBody>
          <a:bodyPr/>
          <a:lstStyle/>
          <a:p>
            <a:pPr lvl="0">
              <a:lnSpc>
                <a:spcPts val="4000"/>
              </a:lnSpc>
              <a:spcBef>
                <a:spcPts val="600"/>
              </a:spcBef>
              <a:defRPr sz="2800" b="1">
                <a:solidFill>
                  <a:srgbClr val="034EA2"/>
                </a:solidFill>
              </a:defRPr>
            </a:pPr>
            <a:r>
              <a:rPr lang="de-DE" smtClean="0"/>
              <a:t>Textmasterformat bearbeiten</a:t>
            </a:r>
          </a:p>
        </p:txBody>
      </p:sp>
      <p:sp>
        <p:nvSpPr>
          <p:cNvPr id="38" name="Shape 38"/>
          <p:cNvSpPr>
            <a:spLocks noGrp="1"/>
          </p:cNvSpPr>
          <p:nvPr>
            <p:ph type="body" sz="quarter" idx="24"/>
          </p:nvPr>
        </p:nvSpPr>
        <p:spPr>
          <a:xfrm>
            <a:off x="16586435" y="28617164"/>
            <a:ext cx="13090718" cy="6872672"/>
          </a:xfrm>
          <a:prstGeom prst="rect">
            <a:avLst/>
          </a:prstGeom>
        </p:spPr>
        <p:txBody>
          <a:bodyPr/>
          <a:lstStyle/>
          <a:p>
            <a:pPr lvl="0">
              <a:lnSpc>
                <a:spcPts val="3000"/>
              </a:lnSpc>
              <a:defRPr sz="2300"/>
            </a:pPr>
            <a:r>
              <a:rPr lang="de-DE" smtClean="0"/>
              <a:t>Textmasterformat bearbeiten</a:t>
            </a:r>
          </a:p>
        </p:txBody>
      </p:sp>
      <p:sp>
        <p:nvSpPr>
          <p:cNvPr id="39" name="Shape 39"/>
          <p:cNvSpPr>
            <a:spLocks noGrp="1"/>
          </p:cNvSpPr>
          <p:nvPr>
            <p:ph type="body" sz="quarter" idx="25"/>
          </p:nvPr>
        </p:nvSpPr>
        <p:spPr>
          <a:xfrm>
            <a:off x="16586435" y="35830067"/>
            <a:ext cx="13090718" cy="3062082"/>
          </a:xfrm>
          <a:prstGeom prst="rect">
            <a:avLst/>
          </a:prstGeom>
        </p:spPr>
        <p:txBody>
          <a:bodyPr/>
          <a:lstStyle/>
          <a:p>
            <a:pPr marL="432007" lvl="0" indent="-432007">
              <a:lnSpc>
                <a:spcPct val="100000"/>
              </a:lnSpc>
              <a:spcBef>
                <a:spcPts val="4500"/>
              </a:spcBef>
              <a:buClr>
                <a:schemeClr val="accent2"/>
              </a:buClr>
              <a:buSzPct val="121000"/>
              <a:buFont typeface="Wingdings"/>
              <a:buChar char="▪"/>
              <a:defRPr sz="2800" b="1"/>
            </a:pPr>
            <a:r>
              <a:rPr lang="de-DE" smtClean="0"/>
              <a:t>Textmasterformat bearbeiten</a:t>
            </a:r>
          </a:p>
        </p:txBody>
      </p:sp>
      <p:sp>
        <p:nvSpPr>
          <p:cNvPr id="40" name="Shape 40"/>
          <p:cNvSpPr>
            <a:spLocks noGrp="1"/>
          </p:cNvSpPr>
          <p:nvPr>
            <p:ph type="body" sz="quarter" idx="26"/>
          </p:nvPr>
        </p:nvSpPr>
        <p:spPr>
          <a:xfrm>
            <a:off x="2670912" y="20723800"/>
            <a:ext cx="13373719" cy="1020695"/>
          </a:xfrm>
          <a:prstGeom prst="rect">
            <a:avLst/>
          </a:prstGeom>
        </p:spPr>
        <p:txBody>
          <a:bodyPr/>
          <a:lstStyle/>
          <a:p>
            <a:pPr lvl="0">
              <a:lnSpc>
                <a:spcPts val="4000"/>
              </a:lnSpc>
              <a:spcBef>
                <a:spcPts val="600"/>
              </a:spcBef>
              <a:defRPr sz="2800" b="1">
                <a:solidFill>
                  <a:srgbClr val="034EA2"/>
                </a:solidFill>
              </a:defRPr>
            </a:pPr>
            <a:r>
              <a:rPr lang="de-DE" smtClean="0"/>
              <a:t>Textmasterformat bearbeiten</a:t>
            </a:r>
          </a:p>
        </p:txBody>
      </p:sp>
      <p:sp>
        <p:nvSpPr>
          <p:cNvPr id="41" name="Shape 41"/>
          <p:cNvSpPr>
            <a:spLocks noGrp="1"/>
          </p:cNvSpPr>
          <p:nvPr>
            <p:ph type="body" sz="quarter" idx="27"/>
          </p:nvPr>
        </p:nvSpPr>
        <p:spPr>
          <a:xfrm>
            <a:off x="2688353" y="21948632"/>
            <a:ext cx="13356255" cy="5307608"/>
          </a:xfrm>
          <a:prstGeom prst="rect">
            <a:avLst/>
          </a:prstGeom>
        </p:spPr>
        <p:txBody>
          <a:bodyPr/>
          <a:lstStyle/>
          <a:p>
            <a:pPr lvl="0">
              <a:lnSpc>
                <a:spcPts val="3000"/>
              </a:lnSpc>
              <a:defRPr sz="2300"/>
            </a:pPr>
            <a:r>
              <a:rPr lang="de-DE" smtClean="0"/>
              <a:t>Textmasterformat bearbeiten</a:t>
            </a:r>
          </a:p>
        </p:txBody>
      </p:sp>
      <p:sp>
        <p:nvSpPr>
          <p:cNvPr id="42" name="Shape 42"/>
          <p:cNvSpPr>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1514475" y="1714500"/>
            <a:ext cx="27247850" cy="7132638"/>
          </a:xfrm>
          <a:prstGeom prst="rect">
            <a:avLst/>
          </a:prstGeom>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p>
            <a:fld id="{86CB4B4D-7CA3-9044-876B-883B54F8677D}" type="slidenum">
              <a:rPr lang="de-DE" smtClean="0"/>
              <a:t>‹Nr.›</a:t>
            </a:fld>
            <a:endParaRPr lang="de-DE"/>
          </a:p>
        </p:txBody>
      </p:sp>
    </p:spTree>
    <p:extLst>
      <p:ext uri="{BB962C8B-B14F-4D97-AF65-F5344CB8AC3E}">
        <p14:creationId xmlns:p14="http://schemas.microsoft.com/office/powerpoint/2010/main" val="1352373661"/>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Shape 2"/>
          <p:cNvSpPr/>
          <p:nvPr/>
        </p:nvSpPr>
        <p:spPr>
          <a:xfrm>
            <a:off x="2701599" y="40746998"/>
            <a:ext cx="26941709" cy="1"/>
          </a:xfrm>
          <a:prstGeom prst="line">
            <a:avLst/>
          </a:prstGeom>
          <a:ln>
            <a:solidFill>
              <a:srgbClr val="000000"/>
            </a:solidFill>
          </a:ln>
        </p:spPr>
        <p:txBody>
          <a:bodyPr lIns="45719" rIns="45719"/>
          <a:lstStyle/>
          <a:p>
            <a:endParaRPr/>
          </a:p>
        </p:txBody>
      </p:sp>
      <p:sp>
        <p:nvSpPr>
          <p:cNvPr id="3" name="Shape 3"/>
          <p:cNvSpPr/>
          <p:nvPr/>
        </p:nvSpPr>
        <p:spPr>
          <a:xfrm>
            <a:off x="2679315" y="41046046"/>
            <a:ext cx="27295135" cy="345630"/>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defTabSz="4419600">
              <a:defRPr sz="2400" b="1"/>
            </a:lvl1pPr>
          </a:lstStyle>
          <a:p>
            <a:r>
              <a:t>Federal Institute for Risk Assessment • Max-Dohrn-Str. 8-10 • 10589 Berlin, Germany  • Phone +49 30 - 184 12 - 0 • Fax +49 30 - 184 12 - 47 41 • bfr@bfr.bund.de • www.bfr.bund.de</a:t>
            </a:r>
          </a:p>
        </p:txBody>
      </p:sp>
      <p:grpSp>
        <p:nvGrpSpPr>
          <p:cNvPr id="6" name="Group 6"/>
          <p:cNvGrpSpPr/>
          <p:nvPr/>
        </p:nvGrpSpPr>
        <p:grpSpPr>
          <a:xfrm>
            <a:off x="2693111" y="5728589"/>
            <a:ext cx="26962929" cy="1423133"/>
            <a:chOff x="0" y="0"/>
            <a:chExt cx="26962927" cy="1423131"/>
          </a:xfrm>
        </p:grpSpPr>
        <p:sp>
          <p:nvSpPr>
            <p:cNvPr id="4" name="Shape 4"/>
            <p:cNvSpPr/>
            <p:nvPr/>
          </p:nvSpPr>
          <p:spPr>
            <a:xfrm>
              <a:off x="0" y="0"/>
              <a:ext cx="26962929" cy="1"/>
            </a:xfrm>
            <a:prstGeom prst="line">
              <a:avLst/>
            </a:prstGeom>
            <a:noFill/>
            <a:ln w="38100" cap="flat">
              <a:solidFill>
                <a:srgbClr val="818283"/>
              </a:solidFill>
              <a:prstDash val="solid"/>
              <a:round/>
            </a:ln>
            <a:effectLst/>
          </p:spPr>
          <p:txBody>
            <a:bodyPr wrap="square" lIns="45719" tIns="45719" rIns="45719" bIns="45719" numCol="1" anchor="t">
              <a:noAutofit/>
            </a:bodyPr>
            <a:lstStyle/>
            <a:p>
              <a:endParaRPr/>
            </a:p>
          </p:txBody>
        </p:sp>
        <p:sp>
          <p:nvSpPr>
            <p:cNvPr id="5" name="Shape 5"/>
            <p:cNvSpPr/>
            <p:nvPr/>
          </p:nvSpPr>
          <p:spPr>
            <a:xfrm>
              <a:off x="0" y="1423132"/>
              <a:ext cx="26962929" cy="1"/>
            </a:xfrm>
            <a:prstGeom prst="line">
              <a:avLst/>
            </a:prstGeom>
            <a:noFill/>
            <a:ln w="38100" cap="flat">
              <a:solidFill>
                <a:srgbClr val="818283"/>
              </a:solidFill>
              <a:prstDash val="solid"/>
              <a:round/>
            </a:ln>
            <a:effectLst/>
          </p:spPr>
          <p:txBody>
            <a:bodyPr wrap="square" lIns="45719" tIns="45719" rIns="45719" bIns="45719" numCol="1" anchor="t">
              <a:noAutofit/>
            </a:bodyPr>
            <a:lstStyle/>
            <a:p>
              <a:endParaRPr/>
            </a:p>
          </p:txBody>
        </p:sp>
      </p:grpSp>
      <p:sp>
        <p:nvSpPr>
          <p:cNvPr id="7" name="Shape 7"/>
          <p:cNvSpPr/>
          <p:nvPr/>
        </p:nvSpPr>
        <p:spPr>
          <a:xfrm>
            <a:off x="5157" y="-54123"/>
            <a:ext cx="2341810" cy="42808526"/>
          </a:xfrm>
          <a:prstGeom prst="rect">
            <a:avLst/>
          </a:prstGeom>
          <a:solidFill>
            <a:srgbClr val="E0E1E2"/>
          </a:solidFill>
          <a:ln w="12700">
            <a:miter lim="400000"/>
          </a:ln>
        </p:spPr>
        <p:txBody>
          <a:bodyPr lIns="45719" rIns="45719" anchor="ctr"/>
          <a:lstStyle/>
          <a:p>
            <a:pPr algn="ctr">
              <a:defRPr sz="2300">
                <a:latin typeface="Times New Roman"/>
                <a:ea typeface="Times New Roman"/>
                <a:cs typeface="Times New Roman"/>
                <a:sym typeface="Times New Roman"/>
              </a:defRPr>
            </a:pPr>
            <a:endParaRPr/>
          </a:p>
        </p:txBody>
      </p:sp>
      <p:sp>
        <p:nvSpPr>
          <p:cNvPr id="8" name="Shape 8"/>
          <p:cNvSpPr/>
          <p:nvPr/>
        </p:nvSpPr>
        <p:spPr>
          <a:xfrm rot="16200000">
            <a:off x="-19746316" y="19720837"/>
            <a:ext cx="42256727" cy="22987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defTabSz="4213225">
              <a:spcBef>
                <a:spcPts val="7600"/>
              </a:spcBef>
              <a:defRPr sz="12800" cap="all">
                <a:solidFill>
                  <a:srgbClr val="F0F0EF"/>
                </a:solidFill>
                <a:latin typeface="Arial Black"/>
                <a:ea typeface="Arial Black"/>
                <a:cs typeface="Arial Black"/>
                <a:sym typeface="Arial Black"/>
              </a:defRPr>
            </a:lvl1pPr>
          </a:lstStyle>
          <a:p>
            <a:r>
              <a:t>Federal institute for risk Assessment</a:t>
            </a:r>
          </a:p>
        </p:txBody>
      </p:sp>
      <p:pic>
        <p:nvPicPr>
          <p:cNvPr id="17" name="BfR-Logo-e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068000" y="1021236"/>
            <a:ext cx="5472000" cy="1907926"/>
          </a:xfrm>
          <a:prstGeom prst="rect">
            <a:avLst/>
          </a:prstGeom>
          <a:ln w="12700">
            <a:miter lim="400000"/>
          </a:ln>
        </p:spPr>
      </p:pic>
      <p:sp>
        <p:nvSpPr>
          <p:cNvPr id="18" name="Shape 18"/>
          <p:cNvSpPr>
            <a:spLocks noGrp="1"/>
          </p:cNvSpPr>
          <p:nvPr>
            <p:ph type="sldNum" sz="quarter" idx="2"/>
          </p:nvPr>
        </p:nvSpPr>
        <p:spPr>
          <a:xfrm>
            <a:off x="14633786" y="38529007"/>
            <a:ext cx="7064588" cy="2278651"/>
          </a:xfrm>
          <a:prstGeom prst="rect">
            <a:avLst/>
          </a:prstGeom>
          <a:ln w="12700">
            <a:miter lim="400000"/>
          </a:ln>
        </p:spPr>
        <p:txBody>
          <a:bodyPr wrap="none" lIns="45719" rIns="45719" anchor="ctr">
            <a:spAutoFit/>
          </a:bodyPr>
          <a:lstStyle>
            <a:lvl1pPr algn="r">
              <a:defRPr sz="1200"/>
            </a:lvl1pPr>
          </a:lstStyle>
          <a:p>
            <a:fld id="{86CB4B4D-7CA3-9044-876B-883B54F8677D}" type="slidenum">
              <a:t>‹Nr.›</a:t>
            </a:fld>
            <a:endParaRPr/>
          </a:p>
        </p:txBody>
      </p:sp>
      <p:sp>
        <p:nvSpPr>
          <p:cNvPr id="19" name="Shape 25"/>
          <p:cNvSpPr txBox="1">
            <a:spLocks/>
          </p:cNvSpPr>
          <p:nvPr userDrawn="1"/>
        </p:nvSpPr>
        <p:spPr>
          <a:xfrm>
            <a:off x="2833416" y="1245644"/>
            <a:ext cx="19797534" cy="3454097"/>
          </a:xfrm>
          <a:prstGeom prst="rect">
            <a:avLst/>
          </a:prstGeom>
        </p:spPr>
        <p:txBody>
          <a:bodyPr/>
          <a:lstStyle>
            <a:lvl1pPr marL="0" marR="0" indent="0" algn="l" defTabSz="4176079" rtl="0" eaLnBrk="1" latinLnBrk="0" hangingPunct="1">
              <a:lnSpc>
                <a:spcPct val="100000"/>
              </a:lnSpc>
              <a:spcBef>
                <a:spcPts val="0"/>
              </a:spcBef>
              <a:spcAft>
                <a:spcPts val="0"/>
              </a:spcAft>
              <a:buClrTx/>
              <a:buSzTx/>
              <a:buFontTx/>
              <a:buNone/>
              <a:tabLst/>
              <a:defRPr sz="5400" b="0" i="0" u="none" strike="noStrike" cap="none" spc="0" baseline="0">
                <a:ln>
                  <a:noFill/>
                </a:ln>
                <a:solidFill>
                  <a:srgbClr val="000000"/>
                </a:solidFill>
                <a:uFillTx/>
                <a:latin typeface="Arial Black"/>
                <a:ea typeface="Arial Black"/>
                <a:cs typeface="Arial Black"/>
                <a:sym typeface="Arial Black"/>
              </a:defRPr>
            </a:lvl1pPr>
            <a:lvl2pPr marL="0" marR="0" indent="0" algn="l" defTabSz="4176079" rtl="0" eaLnBrk="1" latinLnBrk="0" hangingPunct="1">
              <a:lnSpc>
                <a:spcPct val="100000"/>
              </a:lnSpc>
              <a:spcBef>
                <a:spcPts val="0"/>
              </a:spcBef>
              <a:spcAft>
                <a:spcPts val="0"/>
              </a:spcAft>
              <a:buClrTx/>
              <a:buSzTx/>
              <a:buFontTx/>
              <a:buNone/>
              <a:tabLst/>
              <a:defRPr sz="7100" b="0" i="0" u="none" strike="noStrike" cap="none" spc="0" baseline="0">
                <a:ln>
                  <a:noFill/>
                </a:ln>
                <a:solidFill>
                  <a:srgbClr val="000000"/>
                </a:solidFill>
                <a:uFillTx/>
                <a:latin typeface="Arial Black"/>
                <a:ea typeface="Arial Black"/>
                <a:cs typeface="Arial Black"/>
                <a:sym typeface="Arial Black"/>
              </a:defRPr>
            </a:lvl2pPr>
            <a:lvl3pPr marL="0" marR="0" indent="0" algn="l" defTabSz="4176079" rtl="0" eaLnBrk="1" latinLnBrk="0" hangingPunct="1">
              <a:lnSpc>
                <a:spcPct val="100000"/>
              </a:lnSpc>
              <a:spcBef>
                <a:spcPts val="0"/>
              </a:spcBef>
              <a:spcAft>
                <a:spcPts val="0"/>
              </a:spcAft>
              <a:buClrTx/>
              <a:buSzTx/>
              <a:buFontTx/>
              <a:buNone/>
              <a:tabLst/>
              <a:defRPr sz="7100" b="0" i="0" u="none" strike="noStrike" cap="none" spc="0" baseline="0">
                <a:ln>
                  <a:noFill/>
                </a:ln>
                <a:solidFill>
                  <a:srgbClr val="000000"/>
                </a:solidFill>
                <a:uFillTx/>
                <a:latin typeface="Arial Black"/>
                <a:ea typeface="Arial Black"/>
                <a:cs typeface="Arial Black"/>
                <a:sym typeface="Arial Black"/>
              </a:defRPr>
            </a:lvl3pPr>
            <a:lvl4pPr marL="0" marR="0" indent="0" algn="l" defTabSz="4176079" rtl="0" eaLnBrk="1" latinLnBrk="0" hangingPunct="1">
              <a:lnSpc>
                <a:spcPct val="100000"/>
              </a:lnSpc>
              <a:spcBef>
                <a:spcPts val="0"/>
              </a:spcBef>
              <a:spcAft>
                <a:spcPts val="0"/>
              </a:spcAft>
              <a:buClrTx/>
              <a:buSzTx/>
              <a:buFontTx/>
              <a:buNone/>
              <a:tabLst/>
              <a:defRPr sz="7100" b="0" i="0" u="none" strike="noStrike" cap="none" spc="0" baseline="0">
                <a:ln>
                  <a:noFill/>
                </a:ln>
                <a:solidFill>
                  <a:srgbClr val="000000"/>
                </a:solidFill>
                <a:uFillTx/>
                <a:latin typeface="Arial Black"/>
                <a:ea typeface="Arial Black"/>
                <a:cs typeface="Arial Black"/>
                <a:sym typeface="Arial Black"/>
              </a:defRPr>
            </a:lvl4pPr>
            <a:lvl5pPr marL="0" marR="0" indent="0" algn="l" defTabSz="4176079" rtl="0" eaLnBrk="1" latinLnBrk="0" hangingPunct="1">
              <a:lnSpc>
                <a:spcPct val="100000"/>
              </a:lnSpc>
              <a:spcBef>
                <a:spcPts val="0"/>
              </a:spcBef>
              <a:spcAft>
                <a:spcPts val="0"/>
              </a:spcAft>
              <a:buClrTx/>
              <a:buSzTx/>
              <a:buFontTx/>
              <a:buNone/>
              <a:tabLst/>
              <a:defRPr sz="7100" b="0" i="0" u="none" strike="noStrike" cap="none" spc="0" baseline="0">
                <a:ln>
                  <a:noFill/>
                </a:ln>
                <a:solidFill>
                  <a:srgbClr val="000000"/>
                </a:solidFill>
                <a:uFillTx/>
                <a:latin typeface="Arial Black"/>
                <a:ea typeface="Arial Black"/>
                <a:cs typeface="Arial Black"/>
                <a:sym typeface="Arial Black"/>
              </a:defRPr>
            </a:lvl5pPr>
            <a:lvl6pPr marL="0" marR="0" indent="432007" algn="l" defTabSz="4176079" rtl="0" eaLnBrk="1" latinLnBrk="0" hangingPunct="1">
              <a:lnSpc>
                <a:spcPct val="100000"/>
              </a:lnSpc>
              <a:spcBef>
                <a:spcPts val="0"/>
              </a:spcBef>
              <a:spcAft>
                <a:spcPts val="0"/>
              </a:spcAft>
              <a:buClrTx/>
              <a:buSzTx/>
              <a:buFontTx/>
              <a:buNone/>
              <a:tabLst/>
              <a:defRPr sz="7100" b="0" i="0" u="none" strike="noStrike" cap="none" spc="0" baseline="0">
                <a:ln>
                  <a:noFill/>
                </a:ln>
                <a:solidFill>
                  <a:srgbClr val="000000"/>
                </a:solidFill>
                <a:uFillTx/>
                <a:latin typeface="Arial Black"/>
                <a:ea typeface="Arial Black"/>
                <a:cs typeface="Arial Black"/>
                <a:sym typeface="Arial Black"/>
              </a:defRPr>
            </a:lvl6pPr>
            <a:lvl7pPr marL="0" marR="0" indent="864017" algn="l" defTabSz="4176079" rtl="0" eaLnBrk="1" latinLnBrk="0" hangingPunct="1">
              <a:lnSpc>
                <a:spcPct val="100000"/>
              </a:lnSpc>
              <a:spcBef>
                <a:spcPts val="0"/>
              </a:spcBef>
              <a:spcAft>
                <a:spcPts val="0"/>
              </a:spcAft>
              <a:buClrTx/>
              <a:buSzTx/>
              <a:buFontTx/>
              <a:buNone/>
              <a:tabLst/>
              <a:defRPr sz="7100" b="0" i="0" u="none" strike="noStrike" cap="none" spc="0" baseline="0">
                <a:ln>
                  <a:noFill/>
                </a:ln>
                <a:solidFill>
                  <a:srgbClr val="000000"/>
                </a:solidFill>
                <a:uFillTx/>
                <a:latin typeface="Arial Black"/>
                <a:ea typeface="Arial Black"/>
                <a:cs typeface="Arial Black"/>
                <a:sym typeface="Arial Black"/>
              </a:defRPr>
            </a:lvl7pPr>
            <a:lvl8pPr marL="0" marR="0" indent="1296024" algn="l" defTabSz="4176079" rtl="0" eaLnBrk="1" latinLnBrk="0" hangingPunct="1">
              <a:lnSpc>
                <a:spcPct val="100000"/>
              </a:lnSpc>
              <a:spcBef>
                <a:spcPts val="0"/>
              </a:spcBef>
              <a:spcAft>
                <a:spcPts val="0"/>
              </a:spcAft>
              <a:buClrTx/>
              <a:buSzTx/>
              <a:buFontTx/>
              <a:buNone/>
              <a:tabLst/>
              <a:defRPr sz="7100" b="0" i="0" u="none" strike="noStrike" cap="none" spc="0" baseline="0">
                <a:ln>
                  <a:noFill/>
                </a:ln>
                <a:solidFill>
                  <a:srgbClr val="000000"/>
                </a:solidFill>
                <a:uFillTx/>
                <a:latin typeface="Arial Black"/>
                <a:ea typeface="Arial Black"/>
                <a:cs typeface="Arial Black"/>
                <a:sym typeface="Arial Black"/>
              </a:defRPr>
            </a:lvl8pPr>
            <a:lvl9pPr marL="0" marR="0" indent="1728033" algn="l" defTabSz="4176079" rtl="0" eaLnBrk="1" latinLnBrk="0" hangingPunct="1">
              <a:lnSpc>
                <a:spcPct val="100000"/>
              </a:lnSpc>
              <a:spcBef>
                <a:spcPts val="0"/>
              </a:spcBef>
              <a:spcAft>
                <a:spcPts val="0"/>
              </a:spcAft>
              <a:buClrTx/>
              <a:buSzTx/>
              <a:buFontTx/>
              <a:buNone/>
              <a:tabLst/>
              <a:defRPr sz="7100" b="0" i="0" u="none" strike="noStrike" cap="none" spc="0" baseline="0">
                <a:ln>
                  <a:noFill/>
                </a:ln>
                <a:solidFill>
                  <a:srgbClr val="000000"/>
                </a:solidFill>
                <a:uFillTx/>
                <a:latin typeface="Arial Black"/>
                <a:ea typeface="Arial Black"/>
                <a:cs typeface="Arial Black"/>
                <a:sym typeface="Arial Black"/>
              </a:defRPr>
            </a:lvl9pPr>
          </a:lstStyle>
          <a:p>
            <a:endParaRPr lang="de-D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marL="0" marR="0" indent="0" algn="l" defTabSz="4176079" rtl="0" eaLnBrk="1" latinLnBrk="0" hangingPunct="1">
        <a:lnSpc>
          <a:spcPct val="100000"/>
        </a:lnSpc>
        <a:spcBef>
          <a:spcPts val="0"/>
        </a:spcBef>
        <a:spcAft>
          <a:spcPts val="0"/>
        </a:spcAft>
        <a:buClrTx/>
        <a:buSzTx/>
        <a:buFontTx/>
        <a:buNone/>
        <a:tabLst/>
        <a:defRPr sz="5400" b="0" i="0" u="none" strike="noStrike" cap="none" spc="0" baseline="0">
          <a:ln>
            <a:noFill/>
          </a:ln>
          <a:solidFill>
            <a:srgbClr val="000000"/>
          </a:solidFill>
          <a:uFillTx/>
          <a:latin typeface="Arial Black"/>
          <a:ea typeface="Arial Black"/>
          <a:cs typeface="Arial Black"/>
          <a:sym typeface="Arial Black"/>
        </a:defRPr>
      </a:lvl1pPr>
      <a:lvl2pPr marL="0" marR="0" indent="0" algn="l" defTabSz="4176079" rtl="0" eaLnBrk="1" latinLnBrk="0" hangingPunct="1">
        <a:lnSpc>
          <a:spcPct val="100000"/>
        </a:lnSpc>
        <a:spcBef>
          <a:spcPts val="0"/>
        </a:spcBef>
        <a:spcAft>
          <a:spcPts val="0"/>
        </a:spcAft>
        <a:buClrTx/>
        <a:buSzTx/>
        <a:buFontTx/>
        <a:buNone/>
        <a:tabLst/>
        <a:defRPr sz="7100" b="0" i="0" u="none" strike="noStrike" cap="none" spc="0" baseline="0">
          <a:ln>
            <a:noFill/>
          </a:ln>
          <a:solidFill>
            <a:srgbClr val="000000"/>
          </a:solidFill>
          <a:uFillTx/>
          <a:latin typeface="Arial Black"/>
          <a:ea typeface="Arial Black"/>
          <a:cs typeface="Arial Black"/>
          <a:sym typeface="Arial Black"/>
        </a:defRPr>
      </a:lvl2pPr>
      <a:lvl3pPr marL="0" marR="0" indent="0" algn="l" defTabSz="4176079" rtl="0" eaLnBrk="1" latinLnBrk="0" hangingPunct="1">
        <a:lnSpc>
          <a:spcPct val="100000"/>
        </a:lnSpc>
        <a:spcBef>
          <a:spcPts val="0"/>
        </a:spcBef>
        <a:spcAft>
          <a:spcPts val="0"/>
        </a:spcAft>
        <a:buClrTx/>
        <a:buSzTx/>
        <a:buFontTx/>
        <a:buNone/>
        <a:tabLst/>
        <a:defRPr sz="7100" b="0" i="0" u="none" strike="noStrike" cap="none" spc="0" baseline="0">
          <a:ln>
            <a:noFill/>
          </a:ln>
          <a:solidFill>
            <a:srgbClr val="000000"/>
          </a:solidFill>
          <a:uFillTx/>
          <a:latin typeface="Arial Black"/>
          <a:ea typeface="Arial Black"/>
          <a:cs typeface="Arial Black"/>
          <a:sym typeface="Arial Black"/>
        </a:defRPr>
      </a:lvl3pPr>
      <a:lvl4pPr marL="0" marR="0" indent="0" algn="l" defTabSz="4176079" rtl="0" eaLnBrk="1" latinLnBrk="0" hangingPunct="1">
        <a:lnSpc>
          <a:spcPct val="100000"/>
        </a:lnSpc>
        <a:spcBef>
          <a:spcPts val="0"/>
        </a:spcBef>
        <a:spcAft>
          <a:spcPts val="0"/>
        </a:spcAft>
        <a:buClrTx/>
        <a:buSzTx/>
        <a:buFontTx/>
        <a:buNone/>
        <a:tabLst/>
        <a:defRPr sz="7100" b="0" i="0" u="none" strike="noStrike" cap="none" spc="0" baseline="0">
          <a:ln>
            <a:noFill/>
          </a:ln>
          <a:solidFill>
            <a:srgbClr val="000000"/>
          </a:solidFill>
          <a:uFillTx/>
          <a:latin typeface="Arial Black"/>
          <a:ea typeface="Arial Black"/>
          <a:cs typeface="Arial Black"/>
          <a:sym typeface="Arial Black"/>
        </a:defRPr>
      </a:lvl4pPr>
      <a:lvl5pPr marL="0" marR="0" indent="0" algn="l" defTabSz="4176079" rtl="0" eaLnBrk="1" latinLnBrk="0" hangingPunct="1">
        <a:lnSpc>
          <a:spcPct val="100000"/>
        </a:lnSpc>
        <a:spcBef>
          <a:spcPts val="0"/>
        </a:spcBef>
        <a:spcAft>
          <a:spcPts val="0"/>
        </a:spcAft>
        <a:buClrTx/>
        <a:buSzTx/>
        <a:buFontTx/>
        <a:buNone/>
        <a:tabLst/>
        <a:defRPr sz="7100" b="0" i="0" u="none" strike="noStrike" cap="none" spc="0" baseline="0">
          <a:ln>
            <a:noFill/>
          </a:ln>
          <a:solidFill>
            <a:srgbClr val="000000"/>
          </a:solidFill>
          <a:uFillTx/>
          <a:latin typeface="Arial Black"/>
          <a:ea typeface="Arial Black"/>
          <a:cs typeface="Arial Black"/>
          <a:sym typeface="Arial Black"/>
        </a:defRPr>
      </a:lvl5pPr>
      <a:lvl6pPr marL="0" marR="0" indent="432007" algn="l" defTabSz="4176079" rtl="0" eaLnBrk="1" latinLnBrk="0" hangingPunct="1">
        <a:lnSpc>
          <a:spcPct val="100000"/>
        </a:lnSpc>
        <a:spcBef>
          <a:spcPts val="0"/>
        </a:spcBef>
        <a:spcAft>
          <a:spcPts val="0"/>
        </a:spcAft>
        <a:buClrTx/>
        <a:buSzTx/>
        <a:buFontTx/>
        <a:buNone/>
        <a:tabLst/>
        <a:defRPr sz="7100" b="0" i="0" u="none" strike="noStrike" cap="none" spc="0" baseline="0">
          <a:ln>
            <a:noFill/>
          </a:ln>
          <a:solidFill>
            <a:srgbClr val="000000"/>
          </a:solidFill>
          <a:uFillTx/>
          <a:latin typeface="Arial Black"/>
          <a:ea typeface="Arial Black"/>
          <a:cs typeface="Arial Black"/>
          <a:sym typeface="Arial Black"/>
        </a:defRPr>
      </a:lvl6pPr>
      <a:lvl7pPr marL="0" marR="0" indent="864017" algn="l" defTabSz="4176079" rtl="0" eaLnBrk="1" latinLnBrk="0" hangingPunct="1">
        <a:lnSpc>
          <a:spcPct val="100000"/>
        </a:lnSpc>
        <a:spcBef>
          <a:spcPts val="0"/>
        </a:spcBef>
        <a:spcAft>
          <a:spcPts val="0"/>
        </a:spcAft>
        <a:buClrTx/>
        <a:buSzTx/>
        <a:buFontTx/>
        <a:buNone/>
        <a:tabLst/>
        <a:defRPr sz="7100" b="0" i="0" u="none" strike="noStrike" cap="none" spc="0" baseline="0">
          <a:ln>
            <a:noFill/>
          </a:ln>
          <a:solidFill>
            <a:srgbClr val="000000"/>
          </a:solidFill>
          <a:uFillTx/>
          <a:latin typeface="Arial Black"/>
          <a:ea typeface="Arial Black"/>
          <a:cs typeface="Arial Black"/>
          <a:sym typeface="Arial Black"/>
        </a:defRPr>
      </a:lvl7pPr>
      <a:lvl8pPr marL="0" marR="0" indent="1296024" algn="l" defTabSz="4176079" rtl="0" eaLnBrk="1" latinLnBrk="0" hangingPunct="1">
        <a:lnSpc>
          <a:spcPct val="100000"/>
        </a:lnSpc>
        <a:spcBef>
          <a:spcPts val="0"/>
        </a:spcBef>
        <a:spcAft>
          <a:spcPts val="0"/>
        </a:spcAft>
        <a:buClrTx/>
        <a:buSzTx/>
        <a:buFontTx/>
        <a:buNone/>
        <a:tabLst/>
        <a:defRPr sz="7100" b="0" i="0" u="none" strike="noStrike" cap="none" spc="0" baseline="0">
          <a:ln>
            <a:noFill/>
          </a:ln>
          <a:solidFill>
            <a:srgbClr val="000000"/>
          </a:solidFill>
          <a:uFillTx/>
          <a:latin typeface="Arial Black"/>
          <a:ea typeface="Arial Black"/>
          <a:cs typeface="Arial Black"/>
          <a:sym typeface="Arial Black"/>
        </a:defRPr>
      </a:lvl8pPr>
      <a:lvl9pPr marL="0" marR="0" indent="1728033" algn="l" defTabSz="4176079" rtl="0" eaLnBrk="1" latinLnBrk="0" hangingPunct="1">
        <a:lnSpc>
          <a:spcPct val="100000"/>
        </a:lnSpc>
        <a:spcBef>
          <a:spcPts val="0"/>
        </a:spcBef>
        <a:spcAft>
          <a:spcPts val="0"/>
        </a:spcAft>
        <a:buClrTx/>
        <a:buSzTx/>
        <a:buFontTx/>
        <a:buNone/>
        <a:tabLst/>
        <a:defRPr sz="7100" b="0" i="0" u="none" strike="noStrike" cap="none" spc="0" baseline="0">
          <a:ln>
            <a:noFill/>
          </a:ln>
          <a:solidFill>
            <a:srgbClr val="000000"/>
          </a:solidFill>
          <a:uFillTx/>
          <a:latin typeface="Arial Black"/>
          <a:ea typeface="Arial Black"/>
          <a:cs typeface="Arial Black"/>
          <a:sym typeface="Arial Black"/>
        </a:defRPr>
      </a:lvl9pPr>
    </p:titleStyle>
    <p:bodyStyle>
      <a:lvl1pPr marL="0" marR="0" indent="0" algn="l" defTabSz="4176079" rtl="0" eaLnBrk="1" latinLnBrk="0" hangingPunct="1">
        <a:lnSpc>
          <a:spcPts val="2900"/>
        </a:lnSpc>
        <a:spcBef>
          <a:spcPts val="0"/>
        </a:spcBef>
        <a:spcAft>
          <a:spcPts val="0"/>
        </a:spcAft>
        <a:buClrTx/>
        <a:buSzTx/>
        <a:buFontTx/>
        <a:buNone/>
        <a:tabLst/>
        <a:defRPr sz="2600" b="0" i="0" u="none" strike="noStrike" cap="none" spc="0" baseline="0">
          <a:ln>
            <a:noFill/>
          </a:ln>
          <a:solidFill>
            <a:srgbClr val="000000"/>
          </a:solidFill>
          <a:uFillTx/>
          <a:latin typeface="+mj-lt"/>
          <a:ea typeface="+mj-ea"/>
          <a:cs typeface="+mj-cs"/>
          <a:sym typeface="Arial"/>
        </a:defRPr>
      </a:lvl1pPr>
      <a:lvl2pPr marL="3563285" marR="0" indent="-1475245" algn="l" defTabSz="4176079" rtl="0" eaLnBrk="1" latinLnBrk="0" hangingPunct="1">
        <a:lnSpc>
          <a:spcPts val="2900"/>
        </a:lnSpc>
        <a:spcBef>
          <a:spcPts val="0"/>
        </a:spcBef>
        <a:spcAft>
          <a:spcPts val="0"/>
        </a:spcAft>
        <a:buClrTx/>
        <a:buSzPct val="100000"/>
        <a:buFontTx/>
        <a:buChar char="–"/>
        <a:tabLst/>
        <a:defRPr sz="2600" b="0" i="0" u="none" strike="noStrike" cap="none" spc="0" baseline="0">
          <a:ln>
            <a:noFill/>
          </a:ln>
          <a:solidFill>
            <a:srgbClr val="000000"/>
          </a:solidFill>
          <a:uFillTx/>
          <a:latin typeface="+mj-lt"/>
          <a:ea typeface="+mj-ea"/>
          <a:cs typeface="+mj-cs"/>
          <a:sym typeface="Arial"/>
        </a:defRPr>
      </a:lvl2pPr>
      <a:lvl3pPr marL="5356276" marR="0" indent="-1180196" algn="l" defTabSz="4176079" rtl="0" eaLnBrk="1" latinLnBrk="0" hangingPunct="1">
        <a:lnSpc>
          <a:spcPts val="2900"/>
        </a:lnSpc>
        <a:spcBef>
          <a:spcPts val="0"/>
        </a:spcBef>
        <a:spcAft>
          <a:spcPts val="0"/>
        </a:spcAft>
        <a:buClrTx/>
        <a:buSzPct val="100000"/>
        <a:buFontTx/>
        <a:buChar char="•"/>
        <a:tabLst/>
        <a:defRPr sz="2600" b="0" i="0" u="none" strike="noStrike" cap="none" spc="0" baseline="0">
          <a:ln>
            <a:noFill/>
          </a:ln>
          <a:solidFill>
            <a:srgbClr val="000000"/>
          </a:solidFill>
          <a:uFillTx/>
          <a:latin typeface="+mj-lt"/>
          <a:ea typeface="+mj-ea"/>
          <a:cs typeface="+mj-cs"/>
          <a:sym typeface="Arial"/>
        </a:defRPr>
      </a:lvl3pPr>
      <a:lvl4pPr marL="7444316" marR="0" indent="-1180196" algn="l" defTabSz="4176079" rtl="0" eaLnBrk="1" latinLnBrk="0" hangingPunct="1">
        <a:lnSpc>
          <a:spcPts val="2900"/>
        </a:lnSpc>
        <a:spcBef>
          <a:spcPts val="0"/>
        </a:spcBef>
        <a:spcAft>
          <a:spcPts val="0"/>
        </a:spcAft>
        <a:buClrTx/>
        <a:buSzPct val="100000"/>
        <a:buFontTx/>
        <a:buChar char="–"/>
        <a:tabLst/>
        <a:defRPr sz="2600" b="0" i="0" u="none" strike="noStrike" cap="none" spc="0" baseline="0">
          <a:ln>
            <a:noFill/>
          </a:ln>
          <a:solidFill>
            <a:srgbClr val="000000"/>
          </a:solidFill>
          <a:uFillTx/>
          <a:latin typeface="+mj-lt"/>
          <a:ea typeface="+mj-ea"/>
          <a:cs typeface="+mj-cs"/>
          <a:sym typeface="Arial"/>
        </a:defRPr>
      </a:lvl4pPr>
      <a:lvl5pPr marL="9523877" marR="0" indent="-1171717" algn="l" defTabSz="4176079" rtl="0" eaLnBrk="1" latinLnBrk="0" hangingPunct="1">
        <a:lnSpc>
          <a:spcPts val="2900"/>
        </a:lnSpc>
        <a:spcBef>
          <a:spcPts val="0"/>
        </a:spcBef>
        <a:spcAft>
          <a:spcPts val="0"/>
        </a:spcAft>
        <a:buClrTx/>
        <a:buSzPct val="100000"/>
        <a:buFontTx/>
        <a:buChar char="»"/>
        <a:tabLst/>
        <a:defRPr sz="2600" b="0" i="0" u="none" strike="noStrike" cap="none" spc="0" baseline="0">
          <a:ln>
            <a:noFill/>
          </a:ln>
          <a:solidFill>
            <a:srgbClr val="000000"/>
          </a:solidFill>
          <a:uFillTx/>
          <a:latin typeface="+mj-lt"/>
          <a:ea typeface="+mj-ea"/>
          <a:cs typeface="+mj-cs"/>
          <a:sym typeface="Arial"/>
        </a:defRPr>
      </a:lvl5pPr>
      <a:lvl6pPr marL="9955886" marR="0" indent="-1171717" algn="l" defTabSz="4176079" rtl="0" eaLnBrk="1" latinLnBrk="0" hangingPunct="1">
        <a:lnSpc>
          <a:spcPts val="2900"/>
        </a:lnSpc>
        <a:spcBef>
          <a:spcPts val="0"/>
        </a:spcBef>
        <a:spcAft>
          <a:spcPts val="0"/>
        </a:spcAft>
        <a:buClrTx/>
        <a:buSzPct val="100000"/>
        <a:buFontTx/>
        <a:buChar char="»"/>
        <a:tabLst/>
        <a:defRPr sz="2600" b="0" i="0" u="none" strike="noStrike" cap="none" spc="0" baseline="0">
          <a:ln>
            <a:noFill/>
          </a:ln>
          <a:solidFill>
            <a:srgbClr val="000000"/>
          </a:solidFill>
          <a:uFillTx/>
          <a:latin typeface="+mj-lt"/>
          <a:ea typeface="+mj-ea"/>
          <a:cs typeface="+mj-cs"/>
          <a:sym typeface="Arial"/>
        </a:defRPr>
      </a:lvl6pPr>
      <a:lvl7pPr marL="10387894" marR="0" indent="-1171717" algn="l" defTabSz="4176079" rtl="0" eaLnBrk="1" latinLnBrk="0" hangingPunct="1">
        <a:lnSpc>
          <a:spcPts val="2900"/>
        </a:lnSpc>
        <a:spcBef>
          <a:spcPts val="0"/>
        </a:spcBef>
        <a:spcAft>
          <a:spcPts val="0"/>
        </a:spcAft>
        <a:buClrTx/>
        <a:buSzPct val="100000"/>
        <a:buFontTx/>
        <a:buChar char="»"/>
        <a:tabLst/>
        <a:defRPr sz="2600" b="0" i="0" u="none" strike="noStrike" cap="none" spc="0" baseline="0">
          <a:ln>
            <a:noFill/>
          </a:ln>
          <a:solidFill>
            <a:srgbClr val="000000"/>
          </a:solidFill>
          <a:uFillTx/>
          <a:latin typeface="+mj-lt"/>
          <a:ea typeface="+mj-ea"/>
          <a:cs typeface="+mj-cs"/>
          <a:sym typeface="Arial"/>
        </a:defRPr>
      </a:lvl7pPr>
      <a:lvl8pPr marL="10819903" marR="0" indent="-1171717" algn="l" defTabSz="4176079" rtl="0" eaLnBrk="1" latinLnBrk="0" hangingPunct="1">
        <a:lnSpc>
          <a:spcPts val="2900"/>
        </a:lnSpc>
        <a:spcBef>
          <a:spcPts val="0"/>
        </a:spcBef>
        <a:spcAft>
          <a:spcPts val="0"/>
        </a:spcAft>
        <a:buClrTx/>
        <a:buSzPct val="100000"/>
        <a:buFontTx/>
        <a:buChar char="»"/>
        <a:tabLst/>
        <a:defRPr sz="2600" b="0" i="0" u="none" strike="noStrike" cap="none" spc="0" baseline="0">
          <a:ln>
            <a:noFill/>
          </a:ln>
          <a:solidFill>
            <a:srgbClr val="000000"/>
          </a:solidFill>
          <a:uFillTx/>
          <a:latin typeface="+mj-lt"/>
          <a:ea typeface="+mj-ea"/>
          <a:cs typeface="+mj-cs"/>
          <a:sym typeface="Arial"/>
        </a:defRPr>
      </a:lvl8pPr>
      <a:lvl9pPr marL="11251911" marR="0" indent="-1171717" algn="l" defTabSz="4176079" rtl="0" eaLnBrk="1" latinLnBrk="0" hangingPunct="1">
        <a:lnSpc>
          <a:spcPts val="2900"/>
        </a:lnSpc>
        <a:spcBef>
          <a:spcPts val="0"/>
        </a:spcBef>
        <a:spcAft>
          <a:spcPts val="0"/>
        </a:spcAft>
        <a:buClrTx/>
        <a:buSzPct val="100000"/>
        <a:buFontTx/>
        <a:buChar char="»"/>
        <a:tabLst/>
        <a:defRPr sz="2600" b="0" i="0" u="none" strike="noStrike" cap="none" spc="0" baseline="0">
          <a:ln>
            <a:noFill/>
          </a:ln>
          <a:solidFill>
            <a:srgbClr val="000000"/>
          </a:solidFill>
          <a:uFillTx/>
          <a:latin typeface="+mj-lt"/>
          <a:ea typeface="+mj-ea"/>
          <a:cs typeface="+mj-cs"/>
          <a:sym typeface="Arial"/>
        </a:defRPr>
      </a:lvl9pPr>
    </p:bodyStyle>
    <p:other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1pPr>
      <a:lvl2pPr marL="0" marR="0" indent="432007"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2pPr>
      <a:lvl3pPr marL="0" marR="0" indent="864017"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3pPr>
      <a:lvl4pPr marL="0" marR="0" indent="1296024"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4pPr>
      <a:lvl5pPr marL="0" marR="0" indent="1728033"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5pPr>
      <a:lvl6pPr marL="0" marR="0" indent="2160041"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6pPr>
      <a:lvl7pPr marL="0" marR="0" indent="2592049"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7pPr>
      <a:lvl8pPr marL="0" marR="0" indent="3024058"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8pPr>
      <a:lvl9pPr marL="0" marR="0" indent="3456066"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Shape 51"/>
          <p:cNvSpPr>
            <a:spLocks noGrp="1"/>
          </p:cNvSpPr>
          <p:nvPr>
            <p:ph type="title"/>
          </p:nvPr>
        </p:nvSpPr>
        <p:spPr>
          <a:xfrm>
            <a:off x="2682000" y="1095532"/>
            <a:ext cx="19440688" cy="1730666"/>
          </a:xfrm>
          <a:prstGeom prst="rect">
            <a:avLst/>
          </a:prstGeom>
        </p:spPr>
        <p:txBody>
          <a:bodyPr>
            <a:normAutofit fontScale="90000"/>
          </a:bodyPr>
          <a:lstStyle/>
          <a:p>
            <a:r>
              <a:rPr lang="en-US" sz="6700" b="1" dirty="0"/>
              <a:t>Presentation of the doctoral thesis subject: Influence of mobile genetic elements on the dissemination of important resistance determinants in </a:t>
            </a:r>
            <a:r>
              <a:rPr lang="en-US" sz="6700" b="1" dirty="0" err="1"/>
              <a:t>commensale</a:t>
            </a:r>
            <a:r>
              <a:rPr lang="en-US" sz="6700" b="1" dirty="0"/>
              <a:t> </a:t>
            </a:r>
            <a:r>
              <a:rPr lang="en-US" sz="6700" b="1" i="1" dirty="0"/>
              <a:t>Escherichia coli</a:t>
            </a:r>
            <a:r>
              <a:rPr lang="de-DE" dirty="0"/>
              <a:t/>
            </a:r>
            <a:br>
              <a:rPr lang="de-DE" dirty="0"/>
            </a:br>
            <a:endParaRPr dirty="0"/>
          </a:p>
        </p:txBody>
      </p:sp>
      <p:sp>
        <p:nvSpPr>
          <p:cNvPr id="52" name="Shape 52"/>
          <p:cNvSpPr>
            <a:spLocks noGrp="1"/>
          </p:cNvSpPr>
          <p:nvPr>
            <p:ph type="body" sz="quarter" idx="1"/>
          </p:nvPr>
        </p:nvSpPr>
        <p:spPr>
          <a:xfrm>
            <a:off x="2682000" y="7789988"/>
            <a:ext cx="13248488" cy="8981885"/>
          </a:xfrm>
          <a:prstGeom prst="rect">
            <a:avLst/>
          </a:prstGeom>
        </p:spPr>
        <p:txBody>
          <a:bodyPr>
            <a:noAutofit/>
          </a:bodyPr>
          <a:lstStyle/>
          <a:p>
            <a:pPr>
              <a:lnSpc>
                <a:spcPct val="150000"/>
              </a:lnSpc>
              <a:defRPr sz="2300"/>
            </a:pPr>
            <a:r>
              <a:rPr lang="en-US" sz="3100" dirty="0"/>
              <a:t>Antimicrobial Resistance (AMR) is a global threat. Therefore, the control and understanding of AMR is a major theme for the One Health European Joint </a:t>
            </a:r>
            <a:r>
              <a:rPr lang="en-US" sz="3100" dirty="0" err="1"/>
              <a:t>Programme</a:t>
            </a:r>
            <a:r>
              <a:rPr lang="en-US" sz="3100" dirty="0"/>
              <a:t> (EJP). ARDIG, a specific project of EJP,  will investigate the epidemiology and ecology of AMR in a One Health approach combining data from medical and veterinary research. The aim of the doctoral thesis, founded by the ARDIG project, is the investigation of Antibiotic Resistance Dynamics and the detailed characterization of antimicrobial resistances.  The molecular mechanisms for resistance and dominant plasmids, as well as their transmission, and ability to survive will be characterized (Figure 1). Thereby, a focus will be set on substances of the (</a:t>
            </a:r>
            <a:r>
              <a:rPr lang="en-US" sz="3100" dirty="0" err="1"/>
              <a:t>fluoro</a:t>
            </a:r>
            <a:r>
              <a:rPr lang="en-US" sz="3100" dirty="0"/>
              <a:t>)quinolone group and the last resort antibiotic colistin.</a:t>
            </a:r>
          </a:p>
          <a:p>
            <a:pPr>
              <a:lnSpc>
                <a:spcPct val="150000"/>
              </a:lnSpc>
              <a:defRPr sz="2300"/>
            </a:pPr>
            <a:endParaRPr sz="3100" dirty="0"/>
          </a:p>
        </p:txBody>
      </p:sp>
      <p:sp>
        <p:nvSpPr>
          <p:cNvPr id="60" name="Shape 60"/>
          <p:cNvSpPr>
            <a:spLocks noGrp="1"/>
          </p:cNvSpPr>
          <p:nvPr>
            <p:ph type="body" idx="20"/>
          </p:nvPr>
        </p:nvSpPr>
        <p:spPr>
          <a:prstGeom prst="rect">
            <a:avLst/>
          </a:prstGeom>
        </p:spPr>
        <p:txBody>
          <a:bodyPr>
            <a:normAutofit fontScale="77500" lnSpcReduction="20000"/>
          </a:bodyPr>
          <a:lstStyle/>
          <a:p>
            <a:pPr>
              <a:lnSpc>
                <a:spcPct val="100000"/>
              </a:lnSpc>
              <a:spcBef>
                <a:spcPts val="600"/>
              </a:spcBef>
              <a:defRPr sz="4700">
                <a:solidFill>
                  <a:srgbClr val="999999"/>
                </a:solidFill>
              </a:defRPr>
            </a:pPr>
            <a:r>
              <a:rPr lang="en-US" sz="4700" b="1" i="1" dirty="0"/>
              <a:t>Katharina </a:t>
            </a:r>
            <a:r>
              <a:rPr lang="en-US" sz="4700" b="1" i="1" dirty="0" err="1"/>
              <a:t>Juraschek</a:t>
            </a:r>
            <a:r>
              <a:rPr lang="en-US" sz="4700" b="1" i="1" baseline="30000" dirty="0" err="1"/>
              <a:t>a</a:t>
            </a:r>
            <a:r>
              <a:rPr lang="en-US" sz="4700" b="1" i="1" dirty="0"/>
              <a:t>, </a:t>
            </a:r>
            <a:r>
              <a:rPr lang="en-US" sz="4700" b="1" i="1" dirty="0" err="1"/>
              <a:t>Burkhard</a:t>
            </a:r>
            <a:r>
              <a:rPr lang="en-US" sz="4700" b="1" i="1" dirty="0"/>
              <a:t> </a:t>
            </a:r>
            <a:r>
              <a:rPr lang="en-US" sz="4700" b="1" i="1" dirty="0" err="1"/>
              <a:t>Malorny</a:t>
            </a:r>
            <a:r>
              <a:rPr lang="en-US" sz="4700" b="1" i="1" baseline="30000" dirty="0" err="1"/>
              <a:t>a</a:t>
            </a:r>
            <a:r>
              <a:rPr lang="en-US" sz="4700" b="1" i="1" dirty="0"/>
              <a:t>, Annemarie </a:t>
            </a:r>
            <a:r>
              <a:rPr lang="en-US" sz="4700" b="1" i="1" dirty="0" err="1"/>
              <a:t>Kaesbohrer</a:t>
            </a:r>
            <a:r>
              <a:rPr lang="en-US" sz="4700" b="1" i="1" baseline="30000" dirty="0" err="1"/>
              <a:t>a</a:t>
            </a:r>
            <a:r>
              <a:rPr lang="en-US" sz="4700" b="1" i="1" dirty="0"/>
              <a:t> and Jens Andre </a:t>
            </a:r>
            <a:r>
              <a:rPr lang="en-US" sz="4700" b="1" i="1" dirty="0" err="1"/>
              <a:t>Hammerl</a:t>
            </a:r>
            <a:r>
              <a:rPr lang="en-US" sz="4700" b="1" i="1" baseline="30000" dirty="0" err="1"/>
              <a:t>a</a:t>
            </a:r>
            <a:endParaRPr lang="de-DE" sz="4700" dirty="0"/>
          </a:p>
          <a:p>
            <a:pPr>
              <a:lnSpc>
                <a:spcPct val="100000"/>
              </a:lnSpc>
              <a:spcBef>
                <a:spcPts val="600"/>
              </a:spcBef>
              <a:defRPr sz="4700">
                <a:solidFill>
                  <a:srgbClr val="999999"/>
                </a:solidFill>
              </a:defRPr>
            </a:pPr>
            <a:r>
              <a:rPr lang="en-US" sz="4700" i="1" dirty="0"/>
              <a:t>German Federal Institute for Risk Assessment (</a:t>
            </a:r>
            <a:r>
              <a:rPr lang="en-US" sz="4700" i="1" dirty="0" err="1"/>
              <a:t>BfR</a:t>
            </a:r>
            <a:r>
              <a:rPr lang="en-US" sz="4700" i="1" dirty="0"/>
              <a:t>), Department for Biological Safety, Berlin, </a:t>
            </a:r>
            <a:r>
              <a:rPr lang="en-US" sz="4700" i="1" dirty="0" err="1"/>
              <a:t>Germany</a:t>
            </a:r>
            <a:r>
              <a:rPr lang="en-US" sz="4700" i="1" baseline="30000" dirty="0" err="1"/>
              <a:t>a</a:t>
            </a:r>
            <a:endParaRPr lang="de-DE" sz="4700" dirty="0"/>
          </a:p>
          <a:p>
            <a:pPr>
              <a:lnSpc>
                <a:spcPct val="100000"/>
              </a:lnSpc>
              <a:spcBef>
                <a:spcPts val="600"/>
              </a:spcBef>
              <a:defRPr sz="4700">
                <a:solidFill>
                  <a:srgbClr val="999999"/>
                </a:solidFill>
              </a:defRPr>
            </a:pPr>
            <a:endParaRPr dirty="0"/>
          </a:p>
        </p:txBody>
      </p:sp>
      <p:sp>
        <p:nvSpPr>
          <p:cNvPr id="63" name="Shape 63"/>
          <p:cNvSpPr>
            <a:spLocks noGrp="1"/>
          </p:cNvSpPr>
          <p:nvPr>
            <p:ph type="body" idx="23"/>
          </p:nvPr>
        </p:nvSpPr>
        <p:spPr>
          <a:xfrm>
            <a:off x="2753024" y="21471508"/>
            <a:ext cx="13465496" cy="1512168"/>
          </a:xfrm>
          <a:prstGeom prst="rect">
            <a:avLst/>
          </a:prstGeom>
        </p:spPr>
        <p:txBody>
          <a:bodyPr>
            <a:noAutofit/>
          </a:bodyPr>
          <a:lstStyle/>
          <a:p>
            <a:pPr>
              <a:lnSpc>
                <a:spcPts val="3800"/>
              </a:lnSpc>
              <a:spcBef>
                <a:spcPts val="600"/>
              </a:spcBef>
              <a:defRPr sz="2800" b="1">
                <a:solidFill>
                  <a:srgbClr val="034EA2"/>
                </a:solidFill>
              </a:defRPr>
            </a:pPr>
            <a:r>
              <a:rPr lang="en-US" sz="2800" dirty="0"/>
              <a:t>Figure 1: Time schedule of planned research steps. Most important steps during the </a:t>
            </a:r>
            <a:r>
              <a:rPr lang="en-US" sz="2800" dirty="0" smtClean="0"/>
              <a:t>PhD thesis </a:t>
            </a:r>
            <a:r>
              <a:rPr lang="en-US" sz="2800" dirty="0"/>
              <a:t>partitioned into the winter (WS) - and summer (SS) semester of the respective year.</a:t>
            </a:r>
            <a:endParaRPr lang="en-US" sz="3200" dirty="0"/>
          </a:p>
          <a:p>
            <a:pPr>
              <a:lnSpc>
                <a:spcPts val="3800"/>
              </a:lnSpc>
              <a:spcBef>
                <a:spcPts val="600"/>
              </a:spcBef>
              <a:defRPr sz="2800" b="1">
                <a:solidFill>
                  <a:srgbClr val="034EA2"/>
                </a:solidFill>
              </a:defRPr>
            </a:pPr>
            <a:endParaRPr sz="2500" dirty="0"/>
          </a:p>
        </p:txBody>
      </p:sp>
      <p:sp>
        <p:nvSpPr>
          <p:cNvPr id="64" name="Shape 64"/>
          <p:cNvSpPr>
            <a:spLocks noGrp="1"/>
          </p:cNvSpPr>
          <p:nvPr>
            <p:ph type="body" idx="24"/>
          </p:nvPr>
        </p:nvSpPr>
        <p:spPr>
          <a:xfrm>
            <a:off x="16536752" y="19743316"/>
            <a:ext cx="13219272" cy="7416824"/>
          </a:xfrm>
          <a:prstGeom prst="rect">
            <a:avLst/>
          </a:prstGeom>
        </p:spPr>
        <p:txBody>
          <a:bodyPr/>
          <a:lstStyle/>
          <a:p>
            <a:pPr algn="just">
              <a:lnSpc>
                <a:spcPct val="150000"/>
              </a:lnSpc>
              <a:defRPr sz="2300"/>
            </a:pPr>
            <a:r>
              <a:rPr lang="de-DE" sz="3100" dirty="0" smtClean="0"/>
              <a:t>The </a:t>
            </a:r>
            <a:r>
              <a:rPr lang="de-DE" sz="3100" dirty="0" err="1" smtClean="0"/>
              <a:t>distribution</a:t>
            </a:r>
            <a:r>
              <a:rPr lang="de-DE" sz="3100" dirty="0" smtClean="0"/>
              <a:t> </a:t>
            </a:r>
            <a:r>
              <a:rPr lang="de-DE" sz="3100" dirty="0" err="1" smtClean="0"/>
              <a:t>of</a:t>
            </a:r>
            <a:r>
              <a:rPr lang="de-DE" sz="3100" dirty="0" smtClean="0"/>
              <a:t> </a:t>
            </a:r>
            <a:r>
              <a:rPr lang="de-DE" sz="3100" i="1" dirty="0" err="1" smtClean="0"/>
              <a:t>qnr</a:t>
            </a:r>
            <a:r>
              <a:rPr lang="de-DE" sz="3100" dirty="0" err="1" smtClean="0"/>
              <a:t>-variants</a:t>
            </a:r>
            <a:r>
              <a:rPr lang="de-DE" sz="3100" dirty="0" smtClean="0"/>
              <a:t> </a:t>
            </a:r>
            <a:r>
              <a:rPr lang="de-DE" sz="3100" dirty="0" err="1" smtClean="0"/>
              <a:t>of</a:t>
            </a:r>
            <a:r>
              <a:rPr lang="de-DE" sz="3100" dirty="0" smtClean="0"/>
              <a:t> different </a:t>
            </a:r>
            <a:r>
              <a:rPr lang="de-DE" sz="3100" i="1" dirty="0" smtClean="0"/>
              <a:t>E. coli </a:t>
            </a:r>
            <a:r>
              <a:rPr lang="de-DE" sz="3100" dirty="0" err="1" smtClean="0"/>
              <a:t>isolates</a:t>
            </a:r>
            <a:r>
              <a:rPr lang="de-DE" sz="3100" dirty="0" smtClean="0"/>
              <a:t> was </a:t>
            </a:r>
            <a:r>
              <a:rPr lang="de-DE" sz="3100" dirty="0" err="1" smtClean="0"/>
              <a:t>analyzed</a:t>
            </a:r>
            <a:r>
              <a:rPr lang="de-DE" sz="3100" dirty="0" smtClean="0"/>
              <a:t>.</a:t>
            </a:r>
          </a:p>
          <a:p>
            <a:pPr algn="just">
              <a:lnSpc>
                <a:spcPct val="150000"/>
              </a:lnSpc>
              <a:defRPr sz="2300"/>
            </a:pPr>
            <a:r>
              <a:rPr lang="de-DE" sz="3100" dirty="0" smtClean="0"/>
              <a:t>A total </a:t>
            </a:r>
            <a:r>
              <a:rPr lang="de-DE" sz="3100" dirty="0" err="1" smtClean="0"/>
              <a:t>of</a:t>
            </a:r>
            <a:r>
              <a:rPr lang="de-DE" sz="3100" dirty="0" smtClean="0"/>
              <a:t> 451 </a:t>
            </a:r>
            <a:r>
              <a:rPr lang="de-DE" sz="3100" i="1" dirty="0" smtClean="0"/>
              <a:t>E. coli </a:t>
            </a:r>
            <a:r>
              <a:rPr lang="de-DE" sz="3100" dirty="0" err="1" smtClean="0"/>
              <a:t>isolates</a:t>
            </a:r>
            <a:r>
              <a:rPr lang="de-DE" sz="3100" dirty="0" smtClean="0"/>
              <a:t> </a:t>
            </a:r>
            <a:r>
              <a:rPr lang="de-DE" sz="3100" dirty="0" err="1" smtClean="0"/>
              <a:t>gained</a:t>
            </a:r>
            <a:r>
              <a:rPr lang="de-DE" sz="3100" dirty="0" smtClean="0"/>
              <a:t> in </a:t>
            </a:r>
            <a:r>
              <a:rPr lang="en-US" sz="3100" dirty="0" smtClean="0"/>
              <a:t>the </a:t>
            </a:r>
            <a:r>
              <a:rPr lang="en-US" sz="3100" dirty="0"/>
              <a:t>German national monitoring </a:t>
            </a:r>
            <a:r>
              <a:rPr lang="en-US" sz="3100" dirty="0" err="1"/>
              <a:t>programme</a:t>
            </a:r>
            <a:r>
              <a:rPr lang="en-US" sz="3100" dirty="0"/>
              <a:t> for antimicrobial resistance in zoonotic </a:t>
            </a:r>
            <a:r>
              <a:rPr lang="en-US" sz="3100" dirty="0" smtClean="0"/>
              <a:t>agents </a:t>
            </a:r>
            <a:r>
              <a:rPr lang="en-US" sz="3100" dirty="0" smtClean="0"/>
              <a:t>in food and livestock </a:t>
            </a:r>
            <a:r>
              <a:rPr lang="en-US" sz="3100" dirty="0" smtClean="0"/>
              <a:t>2017 were screened for six different </a:t>
            </a:r>
            <a:r>
              <a:rPr lang="en-US" sz="3100" i="1" dirty="0" err="1" smtClean="0"/>
              <a:t>qnr</a:t>
            </a:r>
            <a:r>
              <a:rPr lang="en-US" sz="3100" dirty="0" smtClean="0"/>
              <a:t>-variants </a:t>
            </a:r>
            <a:r>
              <a:rPr lang="de-DE" sz="3100" dirty="0" smtClean="0"/>
              <a:t>(</a:t>
            </a:r>
            <a:r>
              <a:rPr lang="de-DE" sz="3100" i="1" dirty="0" err="1"/>
              <a:t>qnrA</a:t>
            </a:r>
            <a:r>
              <a:rPr lang="de-DE" sz="3100" i="1" dirty="0"/>
              <a:t>[1]</a:t>
            </a:r>
            <a:r>
              <a:rPr lang="de-DE" sz="3100" dirty="0"/>
              <a:t>, </a:t>
            </a:r>
            <a:r>
              <a:rPr lang="de-DE" sz="3100" i="1" dirty="0" err="1"/>
              <a:t>qnrB</a:t>
            </a:r>
            <a:r>
              <a:rPr lang="de-DE" sz="3100" i="1" dirty="0"/>
              <a:t>[2]</a:t>
            </a:r>
            <a:r>
              <a:rPr lang="de-DE" sz="3100" dirty="0"/>
              <a:t>, </a:t>
            </a:r>
            <a:r>
              <a:rPr lang="de-DE" sz="3100" i="1" dirty="0" err="1"/>
              <a:t>qnrC</a:t>
            </a:r>
            <a:r>
              <a:rPr lang="de-DE" sz="3100" i="1" dirty="0"/>
              <a:t>[3]</a:t>
            </a:r>
            <a:r>
              <a:rPr lang="de-DE" sz="3100" dirty="0"/>
              <a:t>, </a:t>
            </a:r>
            <a:r>
              <a:rPr lang="de-DE" sz="3100" i="1" dirty="0" err="1"/>
              <a:t>qnrD</a:t>
            </a:r>
            <a:r>
              <a:rPr lang="de-DE" sz="3100" i="1" dirty="0"/>
              <a:t>[4]</a:t>
            </a:r>
            <a:r>
              <a:rPr lang="de-DE" sz="3100" dirty="0"/>
              <a:t>, </a:t>
            </a:r>
            <a:r>
              <a:rPr lang="de-DE" sz="3100" i="1" dirty="0" err="1"/>
              <a:t>qnrS</a:t>
            </a:r>
            <a:r>
              <a:rPr lang="de-DE" sz="3100" i="1" dirty="0"/>
              <a:t>[5]</a:t>
            </a:r>
            <a:r>
              <a:rPr lang="de-DE" sz="3100" dirty="0"/>
              <a:t>, </a:t>
            </a:r>
            <a:r>
              <a:rPr lang="de-DE" sz="3100" i="1" dirty="0" err="1"/>
              <a:t>qnrVC</a:t>
            </a:r>
            <a:r>
              <a:rPr lang="de-DE" sz="3100" i="1" dirty="0"/>
              <a:t>[6</a:t>
            </a:r>
            <a:r>
              <a:rPr lang="de-DE" sz="3100" i="1" dirty="0" smtClean="0"/>
              <a:t>]</a:t>
            </a:r>
            <a:r>
              <a:rPr lang="de-DE" sz="3100" dirty="0" smtClean="0"/>
              <a:t>) (</a:t>
            </a:r>
            <a:r>
              <a:rPr lang="de-DE" sz="3100" dirty="0" err="1" smtClean="0"/>
              <a:t>Figure</a:t>
            </a:r>
            <a:r>
              <a:rPr lang="de-DE" sz="3100" dirty="0" smtClean="0"/>
              <a:t> 2)</a:t>
            </a:r>
            <a:r>
              <a:rPr lang="en-US" sz="3100" dirty="0" smtClean="0"/>
              <a:t>. </a:t>
            </a:r>
            <a:r>
              <a:rPr lang="en-US" sz="3100" dirty="0" smtClean="0"/>
              <a:t>Established PCR-methods were used for this purpose.</a:t>
            </a:r>
          </a:p>
          <a:p>
            <a:pPr algn="just">
              <a:lnSpc>
                <a:spcPct val="150000"/>
              </a:lnSpc>
              <a:defRPr sz="2300"/>
            </a:pPr>
            <a:r>
              <a:rPr lang="en-US" sz="3100" dirty="0" smtClean="0"/>
              <a:t>The most frequent found </a:t>
            </a:r>
            <a:r>
              <a:rPr lang="en-US" sz="3100" i="1" dirty="0" err="1" smtClean="0"/>
              <a:t>qnr</a:t>
            </a:r>
            <a:r>
              <a:rPr lang="en-US" sz="3100" dirty="0" smtClean="0"/>
              <a:t>-variant was </a:t>
            </a:r>
            <a:r>
              <a:rPr lang="en-US" sz="3100" i="1" dirty="0" err="1" smtClean="0"/>
              <a:t>qnrS</a:t>
            </a:r>
            <a:r>
              <a:rPr lang="en-US" sz="3100" dirty="0" smtClean="0"/>
              <a:t> with a total of 24,83 %. Furthermore, the most </a:t>
            </a:r>
            <a:r>
              <a:rPr lang="en-US" sz="3100" dirty="0" err="1" smtClean="0"/>
              <a:t>abundend</a:t>
            </a:r>
            <a:r>
              <a:rPr lang="en-US" sz="3100" dirty="0" smtClean="0"/>
              <a:t> </a:t>
            </a:r>
            <a:r>
              <a:rPr lang="en-US" sz="3100" i="1" dirty="0" err="1" smtClean="0"/>
              <a:t>qnr</a:t>
            </a:r>
            <a:r>
              <a:rPr lang="en-US" sz="3100" dirty="0" smtClean="0"/>
              <a:t>-positive isolates were gained from </a:t>
            </a:r>
            <a:r>
              <a:rPr lang="en-US" sz="3100" dirty="0" err="1" smtClean="0"/>
              <a:t>faeces</a:t>
            </a:r>
            <a:r>
              <a:rPr lang="en-US" sz="3100" dirty="0" smtClean="0"/>
              <a:t> of cattle. Despite of </a:t>
            </a:r>
            <a:r>
              <a:rPr lang="en-US" sz="3100" i="1" dirty="0" err="1" smtClean="0"/>
              <a:t>qnrS</a:t>
            </a:r>
            <a:r>
              <a:rPr lang="en-US" sz="3100" dirty="0" smtClean="0"/>
              <a:t> the </a:t>
            </a:r>
            <a:r>
              <a:rPr lang="en-US" sz="3100" dirty="0" err="1" smtClean="0"/>
              <a:t>occurance</a:t>
            </a:r>
            <a:r>
              <a:rPr lang="en-US" sz="3100" dirty="0" smtClean="0"/>
              <a:t> of the </a:t>
            </a:r>
            <a:r>
              <a:rPr lang="en-US" sz="3100" i="1" dirty="0" err="1" smtClean="0"/>
              <a:t>qnr</a:t>
            </a:r>
            <a:r>
              <a:rPr lang="en-US" sz="3100" i="1" dirty="0" smtClean="0"/>
              <a:t> </a:t>
            </a:r>
            <a:r>
              <a:rPr lang="en-US" sz="3100" dirty="0" smtClean="0"/>
              <a:t>gene in the matrices listed </a:t>
            </a:r>
            <a:r>
              <a:rPr lang="en-US" sz="3100" dirty="0" smtClean="0"/>
              <a:t>in </a:t>
            </a:r>
            <a:r>
              <a:rPr lang="en-US" sz="3100" dirty="0" smtClean="0"/>
              <a:t>Table 1 is rather low. Moreover, no isolate was positive for </a:t>
            </a:r>
            <a:r>
              <a:rPr lang="en-US" sz="3100" i="1" dirty="0" err="1" smtClean="0"/>
              <a:t>qnrD</a:t>
            </a:r>
            <a:r>
              <a:rPr lang="en-US" sz="3100" dirty="0" smtClean="0"/>
              <a:t>.</a:t>
            </a:r>
            <a:r>
              <a:rPr lang="en-US" sz="3100" b="1" dirty="0" smtClean="0"/>
              <a:t>	</a:t>
            </a:r>
            <a:endParaRPr sz="3100" b="1" dirty="0"/>
          </a:p>
        </p:txBody>
      </p:sp>
      <p:sp>
        <p:nvSpPr>
          <p:cNvPr id="65" name="Shape 65"/>
          <p:cNvSpPr>
            <a:spLocks noGrp="1"/>
          </p:cNvSpPr>
          <p:nvPr>
            <p:ph type="body" idx="25"/>
          </p:nvPr>
        </p:nvSpPr>
        <p:spPr>
          <a:xfrm>
            <a:off x="16077935" y="28744316"/>
            <a:ext cx="13390057" cy="5040560"/>
          </a:xfrm>
          <a:prstGeom prst="rect">
            <a:avLst/>
          </a:prstGeom>
        </p:spPr>
        <p:txBody>
          <a:bodyPr/>
          <a:lstStyle/>
          <a:p>
            <a:pPr marL="457200" indent="-457200">
              <a:buAutoNum type="arabicPeriod"/>
            </a:pPr>
            <a:r>
              <a:rPr lang="en-US" sz="2000" dirty="0" smtClean="0"/>
              <a:t>Wang</a:t>
            </a:r>
            <a:r>
              <a:rPr lang="en-US" sz="2000" dirty="0"/>
              <a:t>, A., et al., </a:t>
            </a:r>
            <a:r>
              <a:rPr lang="en-US" sz="2000" i="1" dirty="0"/>
              <a:t>Presence of </a:t>
            </a:r>
            <a:r>
              <a:rPr lang="en-US" sz="2000" i="1" dirty="0" err="1"/>
              <a:t>qnr</a:t>
            </a:r>
            <a:r>
              <a:rPr lang="en-US" sz="2000" i="1" dirty="0"/>
              <a:t> gene in Escherichia coli and </a:t>
            </a:r>
            <a:r>
              <a:rPr lang="en-US" sz="2000" i="1" dirty="0" err="1"/>
              <a:t>Klebsiella</a:t>
            </a:r>
            <a:r>
              <a:rPr lang="en-US" sz="2000" i="1" dirty="0"/>
              <a:t> pneumoniae resistant to ciprofloxacin isolated from pediatric patients in China.</a:t>
            </a:r>
            <a:r>
              <a:rPr lang="en-US" sz="2000" dirty="0"/>
              <a:t> BMC Infect Dis, 2008. </a:t>
            </a:r>
            <a:r>
              <a:rPr lang="en-US" sz="2000" b="1" dirty="0"/>
              <a:t>8</a:t>
            </a:r>
            <a:r>
              <a:rPr lang="en-US" sz="2000" dirty="0"/>
              <a:t>: p. 68</a:t>
            </a:r>
            <a:r>
              <a:rPr lang="en-US" sz="2000" dirty="0" smtClean="0"/>
              <a:t>.</a:t>
            </a:r>
            <a:endParaRPr lang="de-DE" sz="2000" dirty="0"/>
          </a:p>
          <a:p>
            <a:pPr marL="457200" indent="-457200">
              <a:buAutoNum type="arabicPeriod"/>
            </a:pPr>
            <a:r>
              <a:rPr lang="en-US" sz="2000" dirty="0" smtClean="0"/>
              <a:t>Jacoby</a:t>
            </a:r>
            <a:r>
              <a:rPr lang="en-US" sz="2000" dirty="0"/>
              <a:t>, G.A., et al., </a:t>
            </a:r>
            <a:r>
              <a:rPr lang="en-US" sz="2000" i="1" dirty="0" err="1"/>
              <a:t>qnrB</a:t>
            </a:r>
            <a:r>
              <a:rPr lang="en-US" sz="2000" i="1" dirty="0"/>
              <a:t>, another plasmid-mediated gene for quinolone resistance.</a:t>
            </a:r>
            <a:r>
              <a:rPr lang="en-US" sz="2000" dirty="0"/>
              <a:t> </a:t>
            </a:r>
            <a:r>
              <a:rPr lang="en-US" sz="2000" dirty="0" err="1"/>
              <a:t>Antimicrob</a:t>
            </a:r>
            <a:r>
              <a:rPr lang="en-US" sz="2000" dirty="0"/>
              <a:t> Agents </a:t>
            </a:r>
            <a:r>
              <a:rPr lang="en-US" sz="2000" dirty="0" err="1"/>
              <a:t>Chemother</a:t>
            </a:r>
            <a:r>
              <a:rPr lang="en-US" sz="2000" dirty="0"/>
              <a:t>, 2006. </a:t>
            </a:r>
            <a:r>
              <a:rPr lang="en-US" sz="2000" b="1" dirty="0"/>
              <a:t>50</a:t>
            </a:r>
            <a:r>
              <a:rPr lang="en-US" sz="2000" dirty="0"/>
              <a:t>(4): p. </a:t>
            </a:r>
            <a:r>
              <a:rPr lang="en-US" sz="2000" dirty="0" smtClean="0"/>
              <a:t>1178-82.</a:t>
            </a:r>
            <a:endParaRPr lang="de-DE" sz="2000" dirty="0"/>
          </a:p>
          <a:p>
            <a:pPr marL="457200" indent="-457200">
              <a:buAutoNum type="arabicPeriod"/>
            </a:pPr>
            <a:r>
              <a:rPr lang="en-US" sz="2000" dirty="0" smtClean="0"/>
              <a:t>Wang</a:t>
            </a:r>
            <a:r>
              <a:rPr lang="en-US" sz="2000" dirty="0" smtClean="0"/>
              <a:t>, M., et al., </a:t>
            </a:r>
            <a:r>
              <a:rPr lang="en-US" sz="2000" i="1" dirty="0" smtClean="0"/>
              <a:t>New plasmid-mediated quinolone resistance gene, </a:t>
            </a:r>
            <a:r>
              <a:rPr lang="en-US" sz="2000" i="1" dirty="0" err="1" smtClean="0"/>
              <a:t>qnrC</a:t>
            </a:r>
            <a:r>
              <a:rPr lang="en-US" sz="2000" i="1" dirty="0" smtClean="0"/>
              <a:t>, found in a clinical isolate of Proteus mirabilis.</a:t>
            </a:r>
            <a:r>
              <a:rPr lang="en-US" sz="2000" dirty="0" smtClean="0"/>
              <a:t> </a:t>
            </a:r>
            <a:r>
              <a:rPr lang="en-US" sz="2000" dirty="0" err="1" smtClean="0"/>
              <a:t>Antimicrob</a:t>
            </a:r>
            <a:r>
              <a:rPr lang="en-US" sz="2000" dirty="0" smtClean="0"/>
              <a:t> Agents </a:t>
            </a:r>
            <a:r>
              <a:rPr lang="en-US" sz="2000" dirty="0" err="1" smtClean="0"/>
              <a:t>Chemother</a:t>
            </a:r>
            <a:r>
              <a:rPr lang="en-US" sz="2000" dirty="0" smtClean="0"/>
              <a:t>, 2009. </a:t>
            </a:r>
            <a:r>
              <a:rPr lang="en-US" sz="2000" b="1" dirty="0" smtClean="0"/>
              <a:t>53</a:t>
            </a:r>
            <a:r>
              <a:rPr lang="en-US" sz="2000" dirty="0" smtClean="0"/>
              <a:t>(5): p. 1892-7</a:t>
            </a:r>
            <a:r>
              <a:rPr lang="en-US" sz="2000" dirty="0" smtClean="0"/>
              <a:t>.</a:t>
            </a:r>
          </a:p>
          <a:p>
            <a:pPr marL="457200" indent="-457200">
              <a:buAutoNum type="arabicPeriod"/>
            </a:pPr>
            <a:r>
              <a:rPr lang="en-US" sz="2000" dirty="0" err="1" smtClean="0"/>
              <a:t>Cavaco</a:t>
            </a:r>
            <a:r>
              <a:rPr lang="en-US" sz="2000" dirty="0"/>
              <a:t>, L.M., et al., </a:t>
            </a:r>
            <a:r>
              <a:rPr lang="en-US" sz="2000" i="1" dirty="0" err="1"/>
              <a:t>qnrD</a:t>
            </a:r>
            <a:r>
              <a:rPr lang="en-US" sz="2000" i="1" dirty="0"/>
              <a:t>, a novel gene conferring transferable quinolone resistance in Salmonella </a:t>
            </a:r>
            <a:r>
              <a:rPr lang="en-US" sz="2000" i="1" dirty="0" err="1"/>
              <a:t>enterica</a:t>
            </a:r>
            <a:r>
              <a:rPr lang="en-US" sz="2000" i="1" dirty="0"/>
              <a:t> </a:t>
            </a:r>
            <a:r>
              <a:rPr lang="en-US" sz="2000" i="1" dirty="0" err="1"/>
              <a:t>serovar</a:t>
            </a:r>
            <a:r>
              <a:rPr lang="en-US" sz="2000" i="1" dirty="0"/>
              <a:t> Kentucky and </a:t>
            </a:r>
            <a:r>
              <a:rPr lang="en-US" sz="2000" i="1" dirty="0" err="1"/>
              <a:t>Bovismorbificans</a:t>
            </a:r>
            <a:r>
              <a:rPr lang="en-US" sz="2000" i="1" dirty="0"/>
              <a:t> strains of human origin.</a:t>
            </a:r>
            <a:r>
              <a:rPr lang="en-US" sz="2000" dirty="0"/>
              <a:t> </a:t>
            </a:r>
            <a:r>
              <a:rPr lang="en-US" sz="2000" dirty="0" smtClean="0"/>
              <a:t>A. </a:t>
            </a:r>
            <a:r>
              <a:rPr lang="en-US" sz="2000" dirty="0"/>
              <a:t>Agents </a:t>
            </a:r>
            <a:r>
              <a:rPr lang="en-US" sz="2000" dirty="0" err="1" smtClean="0"/>
              <a:t>Chemother</a:t>
            </a:r>
            <a:r>
              <a:rPr lang="en-US" sz="2000" dirty="0"/>
              <a:t>, 2009. </a:t>
            </a:r>
            <a:r>
              <a:rPr lang="en-US" sz="2000" b="1" dirty="0"/>
              <a:t>53</a:t>
            </a:r>
            <a:r>
              <a:rPr lang="en-US" sz="2000" dirty="0"/>
              <a:t>(2): </a:t>
            </a:r>
            <a:r>
              <a:rPr lang="en-US" sz="2000" dirty="0" smtClean="0"/>
              <a:t>p.603-8</a:t>
            </a:r>
            <a:r>
              <a:rPr lang="en-US" sz="2000" dirty="0" smtClean="0"/>
              <a:t>.</a:t>
            </a:r>
          </a:p>
          <a:p>
            <a:pPr marL="457200" indent="-457200">
              <a:buAutoNum type="arabicPeriod"/>
            </a:pPr>
            <a:r>
              <a:rPr lang="en-US" sz="2000" dirty="0" smtClean="0"/>
              <a:t>Gay</a:t>
            </a:r>
            <a:r>
              <a:rPr lang="en-US" sz="2000" dirty="0"/>
              <a:t>, K., et al., </a:t>
            </a:r>
            <a:r>
              <a:rPr lang="en-US" sz="2000" i="1" dirty="0"/>
              <a:t>Plasmid-mediated quinolone resistance in non-</a:t>
            </a:r>
            <a:r>
              <a:rPr lang="en-US" sz="2000" i="1" dirty="0" err="1"/>
              <a:t>Typhi</a:t>
            </a:r>
            <a:r>
              <a:rPr lang="en-US" sz="2000" i="1" dirty="0"/>
              <a:t> serotypes of Salmonella </a:t>
            </a:r>
            <a:r>
              <a:rPr lang="en-US" sz="2000" i="1" dirty="0" err="1"/>
              <a:t>enterica</a:t>
            </a:r>
            <a:r>
              <a:rPr lang="en-US" sz="2000" i="1" dirty="0"/>
              <a:t>.</a:t>
            </a:r>
            <a:r>
              <a:rPr lang="en-US" sz="2000" dirty="0"/>
              <a:t> </a:t>
            </a:r>
            <a:r>
              <a:rPr lang="en-US" sz="2000" dirty="0" err="1"/>
              <a:t>Clin</a:t>
            </a:r>
            <a:r>
              <a:rPr lang="en-US" sz="2000" dirty="0"/>
              <a:t> Infect Dis, 2006. </a:t>
            </a:r>
            <a:r>
              <a:rPr lang="en-US" sz="2000" b="1" dirty="0"/>
              <a:t>43</a:t>
            </a:r>
            <a:r>
              <a:rPr lang="en-US" sz="2000" dirty="0"/>
              <a:t>(3): p. 297-304</a:t>
            </a:r>
            <a:r>
              <a:rPr lang="en-US" sz="2000" dirty="0" smtClean="0"/>
              <a:t>.</a:t>
            </a:r>
          </a:p>
          <a:p>
            <a:pPr marL="457200" indent="-457200">
              <a:buAutoNum type="arabicPeriod"/>
            </a:pPr>
            <a:r>
              <a:rPr lang="en-US" sz="2000" dirty="0" err="1" smtClean="0"/>
              <a:t>Kraychete</a:t>
            </a:r>
            <a:r>
              <a:rPr lang="en-US" sz="2000" dirty="0"/>
              <a:t>, G.B., et al., </a:t>
            </a:r>
            <a:r>
              <a:rPr lang="en-US" sz="2000" i="1" dirty="0"/>
              <a:t>Updated Multiplex PCR for Detection of All Six Plasmid-Mediated </a:t>
            </a:r>
            <a:r>
              <a:rPr lang="en-US" sz="2000" i="1" dirty="0" err="1"/>
              <a:t>qnr</a:t>
            </a:r>
            <a:r>
              <a:rPr lang="en-US" sz="2000" i="1" dirty="0"/>
              <a:t> Gene Families.</a:t>
            </a:r>
            <a:r>
              <a:rPr lang="en-US" sz="2000" dirty="0"/>
              <a:t> </a:t>
            </a:r>
            <a:r>
              <a:rPr lang="en-US" sz="2000" dirty="0" err="1"/>
              <a:t>Antimicrob</a:t>
            </a:r>
            <a:r>
              <a:rPr lang="en-US" sz="2000" dirty="0"/>
              <a:t> Agents </a:t>
            </a:r>
            <a:r>
              <a:rPr lang="en-US" sz="2000" dirty="0" err="1"/>
              <a:t>Chemother</a:t>
            </a:r>
            <a:r>
              <a:rPr lang="en-US" sz="2000" dirty="0"/>
              <a:t>, 2016. </a:t>
            </a:r>
            <a:r>
              <a:rPr lang="en-US" sz="2000" b="1" dirty="0"/>
              <a:t>60</a:t>
            </a:r>
            <a:r>
              <a:rPr lang="en-US" sz="2000" dirty="0"/>
              <a:t>(12): p. 7524-7526.</a:t>
            </a:r>
            <a:endParaRPr lang="de-DE" sz="2000" dirty="0"/>
          </a:p>
          <a:p>
            <a:pPr>
              <a:lnSpc>
                <a:spcPct val="100000"/>
              </a:lnSpc>
              <a:spcBef>
                <a:spcPts val="4500"/>
              </a:spcBef>
              <a:buClr>
                <a:schemeClr val="accent2"/>
              </a:buClr>
              <a:buSzPct val="121000"/>
              <a:defRPr sz="2800"/>
            </a:pPr>
            <a:endParaRPr sz="2000" dirty="0"/>
          </a:p>
        </p:txBody>
      </p:sp>
      <p:sp>
        <p:nvSpPr>
          <p:cNvPr id="41" name="Shape 66"/>
          <p:cNvSpPr>
            <a:spLocks noGrp="1"/>
          </p:cNvSpPr>
          <p:nvPr>
            <p:ph type="body" idx="26"/>
          </p:nvPr>
        </p:nvSpPr>
        <p:spPr>
          <a:xfrm>
            <a:off x="2681016" y="23991788"/>
            <a:ext cx="13373719" cy="576064"/>
          </a:xfrm>
          <a:prstGeom prst="rect">
            <a:avLst/>
          </a:prstGeom>
        </p:spPr>
        <p:txBody>
          <a:bodyPr>
            <a:normAutofit/>
          </a:bodyPr>
          <a:lstStyle/>
          <a:p>
            <a:pPr>
              <a:lnSpc>
                <a:spcPts val="3800"/>
              </a:lnSpc>
              <a:spcBef>
                <a:spcPts val="600"/>
              </a:spcBef>
              <a:defRPr sz="2800" b="1">
                <a:solidFill>
                  <a:srgbClr val="034EA2"/>
                </a:solidFill>
              </a:defRPr>
            </a:pPr>
            <a:r>
              <a:rPr lang="de-DE" sz="3600" dirty="0" smtClean="0"/>
              <a:t>Project </a:t>
            </a:r>
            <a:r>
              <a:rPr lang="de-DE" sz="3600" dirty="0" err="1" smtClean="0"/>
              <a:t>aims</a:t>
            </a:r>
            <a:endParaRPr sz="3600" dirty="0"/>
          </a:p>
        </p:txBody>
      </p:sp>
      <p:sp>
        <p:nvSpPr>
          <p:cNvPr id="43" name="Shape 52"/>
          <p:cNvSpPr>
            <a:spLocks noGrp="1"/>
          </p:cNvSpPr>
          <p:nvPr>
            <p:ph type="body" sz="quarter" idx="1"/>
          </p:nvPr>
        </p:nvSpPr>
        <p:spPr>
          <a:xfrm>
            <a:off x="2753024" y="24927892"/>
            <a:ext cx="12889432" cy="7992888"/>
          </a:xfrm>
          <a:prstGeom prst="rect">
            <a:avLst/>
          </a:prstGeom>
        </p:spPr>
        <p:txBody>
          <a:bodyPr>
            <a:noAutofit/>
          </a:bodyPr>
          <a:lstStyle/>
          <a:p>
            <a:pPr>
              <a:lnSpc>
                <a:spcPct val="150000"/>
              </a:lnSpc>
            </a:pPr>
            <a:r>
              <a:rPr lang="en-US" sz="3200" i="1" dirty="0"/>
              <a:t>Escherichia coli</a:t>
            </a:r>
            <a:r>
              <a:rPr lang="en-US" sz="3200" dirty="0"/>
              <a:t> isolates recovered from livestock and food, provided by the National Reference Laboratory for Antimicrobial Resistance, will be characterized for their phenotypic resistance profile. Further, classification into different resistance variation is aimed. For genome dissection, the application of short- and long-read WGS sequencing is planned. This will help to understand the genetic basis of the resistance profile more deeply. Thereby, the focus is set on antimicrobial resistances on </a:t>
            </a:r>
            <a:r>
              <a:rPr lang="en-US" sz="3200" dirty="0" smtClean="0"/>
              <a:t>mobile genetic elements. </a:t>
            </a:r>
            <a:r>
              <a:rPr lang="en-US" sz="3200" dirty="0"/>
              <a:t>In addition, </a:t>
            </a:r>
            <a:r>
              <a:rPr lang="en-US" sz="3200" i="1" dirty="0"/>
              <a:t>in vivo</a:t>
            </a:r>
            <a:r>
              <a:rPr lang="en-US" sz="3200" dirty="0"/>
              <a:t> analysis regarding the transmission and stability of resistance plasmids are intended. This should be helpful when trying to determine factors benefitting or inhibiting spread of resistance plasmids.</a:t>
            </a:r>
            <a:endParaRPr lang="de-DE" sz="3200" dirty="0"/>
          </a:p>
          <a:p>
            <a:pPr>
              <a:lnSpc>
                <a:spcPct val="150000"/>
              </a:lnSpc>
            </a:pPr>
            <a:endParaRPr lang="de-DE" sz="3000" dirty="0"/>
          </a:p>
        </p:txBody>
      </p:sp>
      <p:graphicFrame>
        <p:nvGraphicFramePr>
          <p:cNvPr id="21" name="Tabelle 20"/>
          <p:cNvGraphicFramePr>
            <a:graphicFrameLocks noGrp="1"/>
          </p:cNvGraphicFramePr>
          <p:nvPr>
            <p:extLst>
              <p:ext uri="{D42A27DB-BD31-4B8C-83A1-F6EECF244321}">
                <p14:modId xmlns:p14="http://schemas.microsoft.com/office/powerpoint/2010/main" val="1183463034"/>
              </p:ext>
            </p:extLst>
          </p:nvPr>
        </p:nvGraphicFramePr>
        <p:xfrm>
          <a:off x="2825031" y="15926892"/>
          <a:ext cx="13033449" cy="5341917"/>
        </p:xfrm>
        <a:graphic>
          <a:graphicData uri="http://schemas.openxmlformats.org/drawingml/2006/table">
            <a:tbl>
              <a:tblPr firstRow="1" bandRow="1">
                <a:tableStyleId>{5940675A-B579-460E-94D1-54222C63F5DA}</a:tableStyleId>
              </a:tblPr>
              <a:tblGrid>
                <a:gridCol w="7579233"/>
                <a:gridCol w="1062509"/>
                <a:gridCol w="779173"/>
                <a:gridCol w="850008"/>
                <a:gridCol w="920842"/>
                <a:gridCol w="850008"/>
                <a:gridCol w="991676"/>
              </a:tblGrid>
              <a:tr h="381642">
                <a:tc>
                  <a:txBody>
                    <a:bodyPr/>
                    <a:lstStyle/>
                    <a:p>
                      <a:endParaRPr lang="de-DE" sz="2600" dirty="0">
                        <a:latin typeface="+mn-lt"/>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de-DE" sz="2600" dirty="0" smtClean="0">
                          <a:latin typeface="+mn-lt"/>
                        </a:rPr>
                        <a:t>2018</a:t>
                      </a:r>
                      <a:endParaRPr lang="de-DE" sz="2600" dirty="0">
                        <a:latin typeface="+mn-lt"/>
                      </a:endParaRPr>
                    </a:p>
                  </a:txBody>
                  <a:tcPr>
                    <a:lnL w="12700" cap="flat" cmpd="sng" algn="ctr">
                      <a:solidFill>
                        <a:schemeClr val="tx1"/>
                      </a:solidFill>
                      <a:prstDash val="solid"/>
                      <a:round/>
                      <a:headEnd type="none" w="med" len="med"/>
                      <a:tailEnd type="none" w="med" len="med"/>
                    </a:lnL>
                    <a:solidFill>
                      <a:schemeClr val="bg2">
                        <a:lumMod val="40000"/>
                        <a:lumOff val="60000"/>
                      </a:schemeClr>
                    </a:solidFill>
                  </a:tcPr>
                </a:tc>
                <a:tc gridSpan="2">
                  <a:txBody>
                    <a:bodyPr/>
                    <a:lstStyle/>
                    <a:p>
                      <a:pPr algn="ctr"/>
                      <a:r>
                        <a:rPr lang="de-DE" sz="2600" dirty="0" smtClean="0">
                          <a:latin typeface="+mn-lt"/>
                        </a:rPr>
                        <a:t>2019</a:t>
                      </a:r>
                      <a:endParaRPr lang="de-DE" sz="2600" dirty="0">
                        <a:latin typeface="+mn-lt"/>
                      </a:endParaRPr>
                    </a:p>
                  </a:txBody>
                  <a:tcPr>
                    <a:solidFill>
                      <a:schemeClr val="bg2">
                        <a:lumMod val="40000"/>
                        <a:lumOff val="60000"/>
                      </a:schemeClr>
                    </a:solidFill>
                  </a:tcPr>
                </a:tc>
                <a:tc hMerge="1">
                  <a:txBody>
                    <a:bodyPr/>
                    <a:lstStyle/>
                    <a:p>
                      <a:endParaRPr lang="de-DE" dirty="0"/>
                    </a:p>
                  </a:txBody>
                  <a:tcPr/>
                </a:tc>
                <a:tc gridSpan="2">
                  <a:txBody>
                    <a:bodyPr/>
                    <a:lstStyle/>
                    <a:p>
                      <a:pPr algn="ctr"/>
                      <a:r>
                        <a:rPr lang="de-DE" sz="2600" dirty="0" smtClean="0">
                          <a:latin typeface="+mn-lt"/>
                        </a:rPr>
                        <a:t>2020</a:t>
                      </a:r>
                      <a:endParaRPr lang="de-DE" sz="2600" dirty="0">
                        <a:latin typeface="+mn-lt"/>
                      </a:endParaRPr>
                    </a:p>
                  </a:txBody>
                  <a:tcPr>
                    <a:solidFill>
                      <a:schemeClr val="bg2">
                        <a:lumMod val="40000"/>
                        <a:lumOff val="60000"/>
                      </a:schemeClr>
                    </a:solidFill>
                  </a:tcPr>
                </a:tc>
                <a:tc hMerge="1">
                  <a:txBody>
                    <a:bodyPr/>
                    <a:lstStyle/>
                    <a:p>
                      <a:endParaRPr lang="de-DE" dirty="0"/>
                    </a:p>
                  </a:txBody>
                  <a:tcPr/>
                </a:tc>
                <a:tc>
                  <a:txBody>
                    <a:bodyPr/>
                    <a:lstStyle/>
                    <a:p>
                      <a:pPr algn="ctr"/>
                      <a:r>
                        <a:rPr lang="de-DE" sz="2600" dirty="0" smtClean="0">
                          <a:latin typeface="+mn-lt"/>
                        </a:rPr>
                        <a:t>2021</a:t>
                      </a:r>
                      <a:endParaRPr lang="de-DE" sz="2600" dirty="0">
                        <a:latin typeface="+mn-lt"/>
                      </a:endParaRPr>
                    </a:p>
                  </a:txBody>
                  <a:tcPr>
                    <a:solidFill>
                      <a:schemeClr val="bg2">
                        <a:lumMod val="40000"/>
                        <a:lumOff val="60000"/>
                      </a:schemeClr>
                    </a:solidFill>
                  </a:tcPr>
                </a:tc>
              </a:tr>
              <a:tr h="381642">
                <a:tc>
                  <a:txBody>
                    <a:bodyPr/>
                    <a:lstStyle/>
                    <a:p>
                      <a:endParaRPr lang="de-DE" sz="2600" dirty="0">
                        <a:latin typeface="+mn-lt"/>
                      </a:endParaRPr>
                    </a:p>
                  </a:txBody>
                  <a:tcPr marL="68580" marR="68580" marT="0" marB="0">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de-DE" sz="2600" dirty="0" smtClean="0">
                          <a:latin typeface="+mn-lt"/>
                        </a:rPr>
                        <a:t>WS</a:t>
                      </a:r>
                      <a:endParaRPr lang="de-DE" sz="2600" dirty="0">
                        <a:latin typeface="+mn-lt"/>
                      </a:endParaRPr>
                    </a:p>
                  </a:txBody>
                  <a:tcPr>
                    <a:lnL w="12700" cap="flat" cmpd="sng" algn="ctr">
                      <a:solidFill>
                        <a:schemeClr val="tx1"/>
                      </a:solidFill>
                      <a:prstDash val="solid"/>
                      <a:round/>
                      <a:headEnd type="none" w="med" len="med"/>
                      <a:tailEnd type="none" w="med" len="med"/>
                    </a:lnL>
                    <a:solidFill>
                      <a:schemeClr val="bg2">
                        <a:lumMod val="40000"/>
                        <a:lumOff val="60000"/>
                      </a:schemeClr>
                    </a:solidFill>
                  </a:tcPr>
                </a:tc>
                <a:tc>
                  <a:txBody>
                    <a:bodyPr/>
                    <a:lstStyle/>
                    <a:p>
                      <a:pPr algn="ctr"/>
                      <a:r>
                        <a:rPr lang="de-DE" sz="2600" dirty="0" smtClean="0">
                          <a:latin typeface="+mn-lt"/>
                        </a:rPr>
                        <a:t>SS</a:t>
                      </a:r>
                      <a:endParaRPr lang="de-DE" sz="2600" dirty="0">
                        <a:latin typeface="+mn-lt"/>
                      </a:endParaRPr>
                    </a:p>
                  </a:txBody>
                  <a:tcPr>
                    <a:solidFill>
                      <a:schemeClr val="bg2">
                        <a:lumMod val="40000"/>
                        <a:lumOff val="60000"/>
                      </a:schemeClr>
                    </a:solidFill>
                  </a:tcPr>
                </a:tc>
                <a:tc>
                  <a:txBody>
                    <a:bodyPr/>
                    <a:lstStyle/>
                    <a:p>
                      <a:pPr algn="ctr"/>
                      <a:r>
                        <a:rPr lang="de-DE" sz="2600" dirty="0" smtClean="0">
                          <a:latin typeface="+mn-lt"/>
                        </a:rPr>
                        <a:t>WS</a:t>
                      </a:r>
                      <a:endParaRPr lang="de-DE" sz="2600" dirty="0">
                        <a:latin typeface="+mn-lt"/>
                      </a:endParaRPr>
                    </a:p>
                  </a:txBody>
                  <a:tcPr>
                    <a:solidFill>
                      <a:schemeClr val="bg2">
                        <a:lumMod val="40000"/>
                        <a:lumOff val="60000"/>
                      </a:schemeClr>
                    </a:solidFill>
                  </a:tcPr>
                </a:tc>
                <a:tc>
                  <a:txBody>
                    <a:bodyPr/>
                    <a:lstStyle/>
                    <a:p>
                      <a:pPr algn="ctr"/>
                      <a:r>
                        <a:rPr lang="de-DE" sz="2600" dirty="0" smtClean="0">
                          <a:latin typeface="+mn-lt"/>
                        </a:rPr>
                        <a:t>SS</a:t>
                      </a:r>
                      <a:endParaRPr lang="de-DE" sz="2600" dirty="0">
                        <a:latin typeface="+mn-lt"/>
                      </a:endParaRPr>
                    </a:p>
                  </a:txBody>
                  <a:tcPr>
                    <a:solidFill>
                      <a:schemeClr val="bg2">
                        <a:lumMod val="40000"/>
                        <a:lumOff val="60000"/>
                      </a:schemeClr>
                    </a:solidFill>
                  </a:tcPr>
                </a:tc>
                <a:tc>
                  <a:txBody>
                    <a:bodyPr/>
                    <a:lstStyle/>
                    <a:p>
                      <a:pPr algn="ctr"/>
                      <a:r>
                        <a:rPr lang="de-DE" sz="2600" dirty="0" smtClean="0">
                          <a:latin typeface="+mn-lt"/>
                        </a:rPr>
                        <a:t>WS</a:t>
                      </a:r>
                      <a:endParaRPr lang="de-DE" sz="2600" dirty="0">
                        <a:latin typeface="+mn-lt"/>
                      </a:endParaRPr>
                    </a:p>
                  </a:txBody>
                  <a:tcPr>
                    <a:solidFill>
                      <a:schemeClr val="bg2">
                        <a:lumMod val="40000"/>
                        <a:lumOff val="60000"/>
                      </a:schemeClr>
                    </a:solidFill>
                  </a:tcPr>
                </a:tc>
                <a:tc>
                  <a:txBody>
                    <a:bodyPr/>
                    <a:lstStyle/>
                    <a:p>
                      <a:pPr algn="ctr"/>
                      <a:r>
                        <a:rPr lang="de-DE" sz="2600" dirty="0" smtClean="0">
                          <a:latin typeface="+mn-lt"/>
                        </a:rPr>
                        <a:t>SS</a:t>
                      </a:r>
                      <a:endParaRPr lang="de-DE" sz="2600" dirty="0">
                        <a:latin typeface="+mn-lt"/>
                      </a:endParaRPr>
                    </a:p>
                  </a:txBody>
                  <a:tcPr>
                    <a:solidFill>
                      <a:schemeClr val="bg2">
                        <a:lumMod val="40000"/>
                        <a:lumOff val="60000"/>
                      </a:schemeClr>
                    </a:solidFill>
                  </a:tcPr>
                </a:tc>
              </a:tr>
              <a:tr h="381642">
                <a:tc>
                  <a:txBody>
                    <a:bodyPr/>
                    <a:lstStyle/>
                    <a:p>
                      <a:pPr algn="l">
                        <a:lnSpc>
                          <a:spcPct val="115000"/>
                        </a:lnSpc>
                        <a:spcAft>
                          <a:spcPts val="0"/>
                        </a:spcAft>
                      </a:pPr>
                      <a:r>
                        <a:rPr lang="de-DE" sz="2600" dirty="0" err="1">
                          <a:effectLst/>
                          <a:latin typeface="+mn-lt"/>
                          <a:ea typeface="Calibri"/>
                          <a:cs typeface="Times New Roman"/>
                        </a:rPr>
                        <a:t>Literature</a:t>
                      </a:r>
                      <a:r>
                        <a:rPr lang="de-DE" sz="2600" dirty="0">
                          <a:effectLst/>
                          <a:latin typeface="+mn-lt"/>
                          <a:ea typeface="Calibri"/>
                          <a:cs typeface="Times New Roman"/>
                        </a:rPr>
                        <a:t> </a:t>
                      </a:r>
                      <a:r>
                        <a:rPr lang="de-DE" sz="2600" dirty="0" err="1">
                          <a:effectLst/>
                          <a:latin typeface="+mn-lt"/>
                          <a:ea typeface="Calibri"/>
                          <a:cs typeface="Times New Roman"/>
                        </a:rPr>
                        <a:t>research</a:t>
                      </a:r>
                      <a:endParaRPr lang="de-DE" sz="2600" dirty="0">
                        <a:effectLst/>
                        <a:latin typeface="+mn-lt"/>
                        <a:ea typeface="Calibri"/>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endParaRPr lang="de-DE" sz="2600" dirty="0">
                        <a:ln>
                          <a:solidFill>
                            <a:srgbClr val="C00000"/>
                          </a:solidFill>
                        </a:ln>
                        <a:latin typeface="+mn-lt"/>
                      </a:endParaRPr>
                    </a:p>
                  </a:txBody>
                  <a:tcPr>
                    <a:solidFill>
                      <a:schemeClr val="accent2">
                        <a:lumMod val="60000"/>
                        <a:lumOff val="40000"/>
                      </a:schemeClr>
                    </a:solidFill>
                  </a:tcPr>
                </a:tc>
                <a:tc>
                  <a:txBody>
                    <a:bodyPr/>
                    <a:lstStyle/>
                    <a:p>
                      <a:endParaRPr lang="de-DE" sz="2600" dirty="0">
                        <a:latin typeface="+mn-lt"/>
                      </a:endParaRPr>
                    </a:p>
                  </a:txBody>
                  <a:tcPr>
                    <a:solidFill>
                      <a:schemeClr val="accent2">
                        <a:lumMod val="40000"/>
                        <a:lumOff val="60000"/>
                      </a:schemeClr>
                    </a:solidFill>
                  </a:tcPr>
                </a:tc>
                <a:tc>
                  <a:txBody>
                    <a:bodyPr/>
                    <a:lstStyle/>
                    <a:p>
                      <a:endParaRPr lang="de-DE" sz="2600" dirty="0">
                        <a:latin typeface="+mn-lt"/>
                      </a:endParaRPr>
                    </a:p>
                  </a:txBody>
                  <a:tcPr/>
                </a:tc>
                <a:tc>
                  <a:txBody>
                    <a:bodyPr/>
                    <a:lstStyle/>
                    <a:p>
                      <a:endParaRPr lang="de-DE" sz="2600" dirty="0">
                        <a:latin typeface="+mn-lt"/>
                      </a:endParaRPr>
                    </a:p>
                  </a:txBody>
                  <a:tcPr/>
                </a:tc>
                <a:tc>
                  <a:txBody>
                    <a:bodyPr/>
                    <a:lstStyle/>
                    <a:p>
                      <a:endParaRPr lang="de-DE" sz="2600" dirty="0">
                        <a:latin typeface="+mn-lt"/>
                      </a:endParaRPr>
                    </a:p>
                  </a:txBody>
                  <a:tcPr>
                    <a:solidFill>
                      <a:schemeClr val="accent2">
                        <a:lumMod val="40000"/>
                        <a:lumOff val="60000"/>
                      </a:schemeClr>
                    </a:solidFill>
                  </a:tcPr>
                </a:tc>
                <a:tc>
                  <a:txBody>
                    <a:bodyPr/>
                    <a:lstStyle/>
                    <a:p>
                      <a:endParaRPr lang="de-DE" sz="2600" dirty="0">
                        <a:latin typeface="+mn-lt"/>
                      </a:endParaRPr>
                    </a:p>
                  </a:txBody>
                  <a:tcPr>
                    <a:solidFill>
                      <a:schemeClr val="accent2">
                        <a:lumMod val="40000"/>
                        <a:lumOff val="60000"/>
                      </a:schemeClr>
                    </a:solidFill>
                  </a:tcPr>
                </a:tc>
              </a:tr>
              <a:tr h="381642">
                <a:tc>
                  <a:txBody>
                    <a:bodyPr/>
                    <a:lstStyle/>
                    <a:p>
                      <a:pPr algn="l">
                        <a:lnSpc>
                          <a:spcPct val="115000"/>
                        </a:lnSpc>
                        <a:spcAft>
                          <a:spcPts val="0"/>
                        </a:spcAft>
                      </a:pPr>
                      <a:r>
                        <a:rPr lang="de-DE" sz="2600" dirty="0" err="1">
                          <a:effectLst/>
                          <a:latin typeface="+mn-lt"/>
                          <a:ea typeface="Calibri"/>
                          <a:cs typeface="Times New Roman"/>
                        </a:rPr>
                        <a:t>Preliminary</a:t>
                      </a:r>
                      <a:r>
                        <a:rPr lang="de-DE" sz="2600" dirty="0">
                          <a:effectLst/>
                          <a:latin typeface="+mn-lt"/>
                          <a:ea typeface="Calibri"/>
                          <a:cs typeface="Times New Roman"/>
                        </a:rPr>
                        <a:t> </a:t>
                      </a:r>
                      <a:r>
                        <a:rPr lang="de-DE" sz="2600" dirty="0" err="1">
                          <a:effectLst/>
                          <a:latin typeface="+mn-lt"/>
                          <a:ea typeface="Calibri"/>
                          <a:cs typeface="Times New Roman"/>
                        </a:rPr>
                        <a:t>tests</a:t>
                      </a:r>
                      <a:endParaRPr lang="de-DE" sz="2600" dirty="0">
                        <a:effectLst/>
                        <a:latin typeface="+mn-lt"/>
                        <a:ea typeface="Calibri"/>
                        <a:cs typeface="Times New Roman"/>
                      </a:endParaRPr>
                    </a:p>
                  </a:txBody>
                  <a:tcPr marL="68580" marR="68580" marT="0" marB="0"/>
                </a:tc>
                <a:tc>
                  <a:txBody>
                    <a:bodyPr/>
                    <a:lstStyle/>
                    <a:p>
                      <a:endParaRPr lang="de-DE" sz="2600" dirty="0">
                        <a:ln>
                          <a:solidFill>
                            <a:srgbClr val="C00000"/>
                          </a:solidFill>
                        </a:ln>
                        <a:latin typeface="+mn-lt"/>
                      </a:endParaRPr>
                    </a:p>
                  </a:txBody>
                  <a:tcPr>
                    <a:solidFill>
                      <a:schemeClr val="accent2">
                        <a:lumMod val="60000"/>
                        <a:lumOff val="40000"/>
                      </a:schemeClr>
                    </a:solidFill>
                  </a:tcPr>
                </a:tc>
                <a:tc>
                  <a:txBody>
                    <a:bodyPr/>
                    <a:lstStyle/>
                    <a:p>
                      <a:endParaRPr lang="de-DE" sz="2600" dirty="0">
                        <a:latin typeface="+mn-lt"/>
                      </a:endParaRPr>
                    </a:p>
                  </a:txBody>
                  <a:tcPr/>
                </a:tc>
                <a:tc>
                  <a:txBody>
                    <a:bodyPr/>
                    <a:lstStyle/>
                    <a:p>
                      <a:endParaRPr lang="de-DE" sz="2600">
                        <a:latin typeface="+mn-lt"/>
                      </a:endParaRPr>
                    </a:p>
                  </a:txBody>
                  <a:tcPr/>
                </a:tc>
                <a:tc>
                  <a:txBody>
                    <a:bodyPr/>
                    <a:lstStyle/>
                    <a:p>
                      <a:endParaRPr lang="de-DE" sz="2600" dirty="0">
                        <a:latin typeface="+mn-lt"/>
                      </a:endParaRPr>
                    </a:p>
                  </a:txBody>
                  <a:tcPr/>
                </a:tc>
                <a:tc>
                  <a:txBody>
                    <a:bodyPr/>
                    <a:lstStyle/>
                    <a:p>
                      <a:endParaRPr lang="de-DE" sz="2600">
                        <a:latin typeface="+mn-lt"/>
                      </a:endParaRPr>
                    </a:p>
                  </a:txBody>
                  <a:tcPr/>
                </a:tc>
                <a:tc>
                  <a:txBody>
                    <a:bodyPr/>
                    <a:lstStyle/>
                    <a:p>
                      <a:endParaRPr lang="de-DE" sz="2600">
                        <a:latin typeface="+mn-lt"/>
                      </a:endParaRPr>
                    </a:p>
                  </a:txBody>
                  <a:tcPr/>
                </a:tc>
              </a:tr>
              <a:tr h="381642">
                <a:tc>
                  <a:txBody>
                    <a:bodyPr/>
                    <a:lstStyle/>
                    <a:p>
                      <a:pPr algn="l">
                        <a:lnSpc>
                          <a:spcPct val="115000"/>
                        </a:lnSpc>
                        <a:spcAft>
                          <a:spcPts val="0"/>
                        </a:spcAft>
                      </a:pPr>
                      <a:r>
                        <a:rPr lang="en-US" sz="2600" dirty="0">
                          <a:effectLst/>
                          <a:latin typeface="+mn-lt"/>
                          <a:ea typeface="Calibri"/>
                          <a:cs typeface="Times New Roman"/>
                        </a:rPr>
                        <a:t>Screening and </a:t>
                      </a:r>
                      <a:r>
                        <a:rPr lang="en-US" sz="2600" dirty="0" smtClean="0">
                          <a:effectLst/>
                          <a:latin typeface="+mn-lt"/>
                          <a:ea typeface="Calibri"/>
                          <a:cs typeface="Times New Roman"/>
                        </a:rPr>
                        <a:t>characterization </a:t>
                      </a:r>
                      <a:r>
                        <a:rPr lang="en-US" sz="2600" dirty="0">
                          <a:effectLst/>
                          <a:latin typeface="+mn-lt"/>
                          <a:ea typeface="Calibri"/>
                          <a:cs typeface="Times New Roman"/>
                        </a:rPr>
                        <a:t>of isolates  provided by the </a:t>
                      </a:r>
                      <a:r>
                        <a:rPr lang="en-US" sz="2600" dirty="0" smtClean="0">
                          <a:effectLst/>
                          <a:latin typeface="+mn-lt"/>
                          <a:ea typeface="Calibri"/>
                          <a:cs typeface="Times New Roman"/>
                        </a:rPr>
                        <a:t>NRL for </a:t>
                      </a:r>
                      <a:r>
                        <a:rPr lang="en-US" sz="2600" dirty="0">
                          <a:effectLst/>
                          <a:latin typeface="+mn-lt"/>
                          <a:ea typeface="Calibri"/>
                          <a:cs typeface="Times New Roman"/>
                        </a:rPr>
                        <a:t>Antimicrobial Resistance</a:t>
                      </a:r>
                      <a:endParaRPr lang="de-DE" sz="2600" dirty="0">
                        <a:effectLst/>
                        <a:latin typeface="+mn-lt"/>
                        <a:ea typeface="Calibri"/>
                        <a:cs typeface="Times New Roman"/>
                      </a:endParaRPr>
                    </a:p>
                  </a:txBody>
                  <a:tcPr marL="68580" marR="68580" marT="0" marB="0"/>
                </a:tc>
                <a:tc>
                  <a:txBody>
                    <a:bodyPr/>
                    <a:lstStyle/>
                    <a:p>
                      <a:endParaRPr lang="de-DE" sz="2600" dirty="0">
                        <a:ln>
                          <a:solidFill>
                            <a:srgbClr val="C00000"/>
                          </a:solidFill>
                        </a:ln>
                        <a:latin typeface="+mn-lt"/>
                      </a:endParaRPr>
                    </a:p>
                  </a:txBody>
                  <a:tcPr>
                    <a:solidFill>
                      <a:schemeClr val="accent2">
                        <a:lumMod val="60000"/>
                        <a:lumOff val="40000"/>
                      </a:schemeClr>
                    </a:solidFill>
                  </a:tcPr>
                </a:tc>
                <a:tc>
                  <a:txBody>
                    <a:bodyPr/>
                    <a:lstStyle/>
                    <a:p>
                      <a:endParaRPr lang="de-DE" sz="2600" dirty="0">
                        <a:latin typeface="+mn-lt"/>
                      </a:endParaRPr>
                    </a:p>
                  </a:txBody>
                  <a:tcPr>
                    <a:solidFill>
                      <a:schemeClr val="accent2">
                        <a:lumMod val="60000"/>
                        <a:lumOff val="40000"/>
                      </a:schemeClr>
                    </a:solidFill>
                  </a:tcPr>
                </a:tc>
                <a:tc>
                  <a:txBody>
                    <a:bodyPr/>
                    <a:lstStyle/>
                    <a:p>
                      <a:endParaRPr lang="de-DE" sz="2600" dirty="0">
                        <a:latin typeface="+mn-lt"/>
                      </a:endParaRPr>
                    </a:p>
                  </a:txBody>
                  <a:tcPr>
                    <a:solidFill>
                      <a:schemeClr val="accent2">
                        <a:lumMod val="60000"/>
                        <a:lumOff val="40000"/>
                      </a:schemeClr>
                    </a:solidFill>
                  </a:tcPr>
                </a:tc>
                <a:tc>
                  <a:txBody>
                    <a:bodyPr/>
                    <a:lstStyle/>
                    <a:p>
                      <a:endParaRPr lang="de-DE" sz="2600" dirty="0">
                        <a:latin typeface="+mn-lt"/>
                      </a:endParaRPr>
                    </a:p>
                  </a:txBody>
                  <a:tcPr/>
                </a:tc>
                <a:tc>
                  <a:txBody>
                    <a:bodyPr/>
                    <a:lstStyle/>
                    <a:p>
                      <a:endParaRPr lang="de-DE" sz="2600" dirty="0">
                        <a:latin typeface="+mn-lt"/>
                      </a:endParaRPr>
                    </a:p>
                  </a:txBody>
                  <a:tcPr/>
                </a:tc>
                <a:tc>
                  <a:txBody>
                    <a:bodyPr/>
                    <a:lstStyle/>
                    <a:p>
                      <a:endParaRPr lang="de-DE" sz="2600" dirty="0">
                        <a:latin typeface="+mn-lt"/>
                      </a:endParaRPr>
                    </a:p>
                  </a:txBody>
                  <a:tcPr/>
                </a:tc>
              </a:tr>
              <a:tr h="381642">
                <a:tc>
                  <a:txBody>
                    <a:bodyPr/>
                    <a:lstStyle/>
                    <a:p>
                      <a:pPr algn="l">
                        <a:lnSpc>
                          <a:spcPct val="115000"/>
                        </a:lnSpc>
                        <a:spcAft>
                          <a:spcPts val="0"/>
                        </a:spcAft>
                      </a:pPr>
                      <a:r>
                        <a:rPr lang="en-US" sz="2600" dirty="0" err="1">
                          <a:effectLst/>
                          <a:latin typeface="+mn-lt"/>
                          <a:ea typeface="Calibri"/>
                          <a:cs typeface="Times New Roman"/>
                        </a:rPr>
                        <a:t>PacBio</a:t>
                      </a:r>
                      <a:r>
                        <a:rPr lang="en-US" sz="2600" dirty="0">
                          <a:effectLst/>
                          <a:latin typeface="+mn-lt"/>
                          <a:ea typeface="Calibri"/>
                          <a:cs typeface="Times New Roman"/>
                        </a:rPr>
                        <a:t>-Sequencing of important isolates</a:t>
                      </a:r>
                      <a:endParaRPr lang="de-DE" sz="2600" dirty="0">
                        <a:effectLst/>
                        <a:latin typeface="+mn-lt"/>
                        <a:ea typeface="Calibri"/>
                        <a:cs typeface="Times New Roman"/>
                      </a:endParaRPr>
                    </a:p>
                  </a:txBody>
                  <a:tcPr marL="68580" marR="68580" marT="0" marB="0"/>
                </a:tc>
                <a:tc>
                  <a:txBody>
                    <a:bodyPr/>
                    <a:lstStyle/>
                    <a:p>
                      <a:endParaRPr lang="de-DE" sz="2600">
                        <a:latin typeface="+mn-lt"/>
                      </a:endParaRPr>
                    </a:p>
                  </a:txBody>
                  <a:tcPr/>
                </a:tc>
                <a:tc>
                  <a:txBody>
                    <a:bodyPr/>
                    <a:lstStyle/>
                    <a:p>
                      <a:endParaRPr lang="de-DE" sz="2600">
                        <a:latin typeface="+mn-lt"/>
                      </a:endParaRPr>
                    </a:p>
                  </a:txBody>
                  <a:tcPr>
                    <a:solidFill>
                      <a:schemeClr val="accent2">
                        <a:lumMod val="60000"/>
                        <a:lumOff val="40000"/>
                      </a:schemeClr>
                    </a:solidFill>
                  </a:tcPr>
                </a:tc>
                <a:tc>
                  <a:txBody>
                    <a:bodyPr/>
                    <a:lstStyle/>
                    <a:p>
                      <a:endParaRPr lang="de-DE" sz="2600" dirty="0">
                        <a:latin typeface="+mn-lt"/>
                      </a:endParaRPr>
                    </a:p>
                  </a:txBody>
                  <a:tcPr>
                    <a:solidFill>
                      <a:schemeClr val="accent2">
                        <a:lumMod val="60000"/>
                        <a:lumOff val="40000"/>
                      </a:schemeClr>
                    </a:solidFill>
                  </a:tcPr>
                </a:tc>
                <a:tc>
                  <a:txBody>
                    <a:bodyPr/>
                    <a:lstStyle/>
                    <a:p>
                      <a:endParaRPr lang="de-DE" sz="2600" dirty="0">
                        <a:latin typeface="+mn-lt"/>
                      </a:endParaRPr>
                    </a:p>
                  </a:txBody>
                  <a:tcPr>
                    <a:solidFill>
                      <a:schemeClr val="accent2">
                        <a:lumMod val="40000"/>
                        <a:lumOff val="60000"/>
                      </a:schemeClr>
                    </a:solidFill>
                  </a:tcPr>
                </a:tc>
                <a:tc>
                  <a:txBody>
                    <a:bodyPr/>
                    <a:lstStyle/>
                    <a:p>
                      <a:endParaRPr lang="de-DE" sz="2600" dirty="0">
                        <a:latin typeface="+mn-lt"/>
                      </a:endParaRPr>
                    </a:p>
                  </a:txBody>
                  <a:tcPr/>
                </a:tc>
                <a:tc>
                  <a:txBody>
                    <a:bodyPr/>
                    <a:lstStyle/>
                    <a:p>
                      <a:endParaRPr lang="de-DE" sz="2600">
                        <a:latin typeface="+mn-lt"/>
                      </a:endParaRPr>
                    </a:p>
                  </a:txBody>
                  <a:tcPr/>
                </a:tc>
              </a:tr>
              <a:tr h="381642">
                <a:tc>
                  <a:txBody>
                    <a:bodyPr/>
                    <a:lstStyle/>
                    <a:p>
                      <a:pPr algn="l">
                        <a:lnSpc>
                          <a:spcPct val="115000"/>
                        </a:lnSpc>
                        <a:spcAft>
                          <a:spcPts val="0"/>
                        </a:spcAft>
                      </a:pPr>
                      <a:r>
                        <a:rPr lang="de-DE" sz="2600" i="1" dirty="0">
                          <a:effectLst/>
                          <a:latin typeface="+mn-lt"/>
                          <a:ea typeface="Calibri"/>
                          <a:cs typeface="Times New Roman"/>
                        </a:rPr>
                        <a:t>In-vitro</a:t>
                      </a:r>
                      <a:r>
                        <a:rPr lang="de-DE" sz="2600" dirty="0">
                          <a:effectLst/>
                          <a:latin typeface="+mn-lt"/>
                          <a:ea typeface="Calibri"/>
                          <a:cs typeface="Times New Roman"/>
                        </a:rPr>
                        <a:t> </a:t>
                      </a:r>
                      <a:r>
                        <a:rPr lang="de-DE" sz="2600" dirty="0" err="1">
                          <a:effectLst/>
                          <a:latin typeface="+mn-lt"/>
                          <a:ea typeface="Calibri"/>
                          <a:cs typeface="Times New Roman"/>
                        </a:rPr>
                        <a:t>trials</a:t>
                      </a:r>
                      <a:r>
                        <a:rPr lang="de-DE" sz="2600" dirty="0">
                          <a:effectLst/>
                          <a:latin typeface="+mn-lt"/>
                          <a:ea typeface="Calibri"/>
                          <a:cs typeface="Times New Roman"/>
                        </a:rPr>
                        <a:t>; </a:t>
                      </a:r>
                      <a:r>
                        <a:rPr lang="de-DE" sz="2600" dirty="0" err="1" smtClean="0">
                          <a:effectLst/>
                          <a:latin typeface="+mn-lt"/>
                          <a:ea typeface="Calibri"/>
                          <a:cs typeface="Times New Roman"/>
                        </a:rPr>
                        <a:t>Resistancedynamics</a:t>
                      </a:r>
                      <a:r>
                        <a:rPr lang="de-DE" sz="2600" dirty="0" smtClean="0">
                          <a:effectLst/>
                          <a:latin typeface="+mn-lt"/>
                          <a:ea typeface="Calibri"/>
                          <a:cs typeface="Times New Roman"/>
                        </a:rPr>
                        <a:t> </a:t>
                      </a:r>
                      <a:r>
                        <a:rPr lang="de-DE" sz="2600" dirty="0" err="1" smtClean="0">
                          <a:effectLst/>
                          <a:latin typeface="+mn-lt"/>
                          <a:ea typeface="Calibri"/>
                          <a:cs typeface="Times New Roman"/>
                        </a:rPr>
                        <a:t>investigations</a:t>
                      </a:r>
                      <a:endParaRPr lang="de-DE" sz="2600" dirty="0">
                        <a:effectLst/>
                        <a:latin typeface="+mn-lt"/>
                        <a:ea typeface="Calibri"/>
                        <a:cs typeface="Times New Roman"/>
                      </a:endParaRPr>
                    </a:p>
                  </a:txBody>
                  <a:tcPr marL="68580" marR="68580" marT="0" marB="0"/>
                </a:tc>
                <a:tc>
                  <a:txBody>
                    <a:bodyPr/>
                    <a:lstStyle/>
                    <a:p>
                      <a:endParaRPr lang="de-DE" sz="2600" dirty="0">
                        <a:latin typeface="+mn-lt"/>
                      </a:endParaRPr>
                    </a:p>
                  </a:txBody>
                  <a:tcPr/>
                </a:tc>
                <a:tc>
                  <a:txBody>
                    <a:bodyPr/>
                    <a:lstStyle/>
                    <a:p>
                      <a:endParaRPr lang="de-DE" sz="2600" dirty="0">
                        <a:latin typeface="+mn-lt"/>
                      </a:endParaRPr>
                    </a:p>
                  </a:txBody>
                  <a:tcPr/>
                </a:tc>
                <a:tc>
                  <a:txBody>
                    <a:bodyPr/>
                    <a:lstStyle/>
                    <a:p>
                      <a:endParaRPr lang="de-DE" sz="2600" dirty="0">
                        <a:latin typeface="+mn-lt"/>
                      </a:endParaRPr>
                    </a:p>
                  </a:txBody>
                  <a:tcPr>
                    <a:solidFill>
                      <a:schemeClr val="accent2">
                        <a:lumMod val="40000"/>
                        <a:lumOff val="60000"/>
                      </a:schemeClr>
                    </a:solidFill>
                  </a:tcPr>
                </a:tc>
                <a:tc>
                  <a:txBody>
                    <a:bodyPr/>
                    <a:lstStyle/>
                    <a:p>
                      <a:endParaRPr lang="de-DE" sz="2600" dirty="0">
                        <a:latin typeface="+mn-lt"/>
                      </a:endParaRPr>
                    </a:p>
                  </a:txBody>
                  <a:tcPr>
                    <a:solidFill>
                      <a:schemeClr val="accent2">
                        <a:lumMod val="60000"/>
                        <a:lumOff val="40000"/>
                      </a:schemeClr>
                    </a:solidFill>
                  </a:tcPr>
                </a:tc>
                <a:tc>
                  <a:txBody>
                    <a:bodyPr/>
                    <a:lstStyle/>
                    <a:p>
                      <a:endParaRPr lang="de-DE" sz="2600" dirty="0">
                        <a:latin typeface="+mn-lt"/>
                      </a:endParaRPr>
                    </a:p>
                  </a:txBody>
                  <a:tcPr>
                    <a:solidFill>
                      <a:schemeClr val="accent2">
                        <a:lumMod val="60000"/>
                        <a:lumOff val="40000"/>
                      </a:schemeClr>
                    </a:solidFill>
                  </a:tcPr>
                </a:tc>
                <a:tc>
                  <a:txBody>
                    <a:bodyPr/>
                    <a:lstStyle/>
                    <a:p>
                      <a:endParaRPr lang="de-DE" sz="2600" dirty="0">
                        <a:latin typeface="+mn-lt"/>
                      </a:endParaRPr>
                    </a:p>
                  </a:txBody>
                  <a:tcPr/>
                </a:tc>
              </a:tr>
              <a:tr h="381642">
                <a:tc>
                  <a:txBody>
                    <a:bodyPr/>
                    <a:lstStyle/>
                    <a:p>
                      <a:pPr algn="l">
                        <a:lnSpc>
                          <a:spcPct val="115000"/>
                        </a:lnSpc>
                        <a:spcAft>
                          <a:spcPts val="0"/>
                        </a:spcAft>
                      </a:pPr>
                      <a:r>
                        <a:rPr lang="de-DE" sz="2600" i="1" dirty="0">
                          <a:effectLst/>
                          <a:latin typeface="+mn-lt"/>
                          <a:ea typeface="Calibri"/>
                          <a:cs typeface="Times New Roman"/>
                        </a:rPr>
                        <a:t>In-vitro</a:t>
                      </a:r>
                      <a:r>
                        <a:rPr lang="de-DE" sz="2600" dirty="0">
                          <a:effectLst/>
                          <a:latin typeface="+mn-lt"/>
                          <a:ea typeface="Calibri"/>
                          <a:cs typeface="Times New Roman"/>
                        </a:rPr>
                        <a:t> </a:t>
                      </a:r>
                      <a:r>
                        <a:rPr lang="de-DE" sz="2600" dirty="0" err="1">
                          <a:effectLst/>
                          <a:latin typeface="+mn-lt"/>
                          <a:ea typeface="Calibri"/>
                          <a:cs typeface="Times New Roman"/>
                        </a:rPr>
                        <a:t>trials</a:t>
                      </a:r>
                      <a:r>
                        <a:rPr lang="de-DE" sz="2600" dirty="0">
                          <a:effectLst/>
                          <a:latin typeface="+mn-lt"/>
                          <a:ea typeface="Calibri"/>
                          <a:cs typeface="Times New Roman"/>
                        </a:rPr>
                        <a:t>; </a:t>
                      </a:r>
                      <a:r>
                        <a:rPr lang="de-DE" sz="2600" dirty="0" smtClean="0">
                          <a:effectLst/>
                          <a:latin typeface="+mn-lt"/>
                          <a:ea typeface="Calibri"/>
                          <a:cs typeface="Times New Roman"/>
                        </a:rPr>
                        <a:t>Plasmid </a:t>
                      </a:r>
                      <a:r>
                        <a:rPr lang="de-DE" sz="2600" dirty="0" err="1" smtClean="0">
                          <a:effectLst/>
                          <a:latin typeface="+mn-lt"/>
                          <a:ea typeface="Calibri"/>
                          <a:cs typeface="Times New Roman"/>
                        </a:rPr>
                        <a:t>Stabilitytesting</a:t>
                      </a:r>
                      <a:endParaRPr lang="de-DE" sz="2600" dirty="0">
                        <a:effectLst/>
                        <a:latin typeface="+mn-lt"/>
                        <a:ea typeface="Calibri"/>
                        <a:cs typeface="Times New Roman"/>
                      </a:endParaRPr>
                    </a:p>
                  </a:txBody>
                  <a:tcPr marL="68580" marR="68580" marT="0" marB="0"/>
                </a:tc>
                <a:tc>
                  <a:txBody>
                    <a:bodyPr/>
                    <a:lstStyle/>
                    <a:p>
                      <a:endParaRPr lang="de-DE" sz="2600" dirty="0">
                        <a:latin typeface="+mn-lt"/>
                      </a:endParaRPr>
                    </a:p>
                  </a:txBody>
                  <a:tcPr/>
                </a:tc>
                <a:tc>
                  <a:txBody>
                    <a:bodyPr/>
                    <a:lstStyle/>
                    <a:p>
                      <a:endParaRPr lang="de-DE" sz="2600" dirty="0">
                        <a:latin typeface="+mn-lt"/>
                      </a:endParaRPr>
                    </a:p>
                  </a:txBody>
                  <a:tcPr/>
                </a:tc>
                <a:tc>
                  <a:txBody>
                    <a:bodyPr/>
                    <a:lstStyle/>
                    <a:p>
                      <a:endParaRPr lang="de-DE" sz="2600" dirty="0">
                        <a:latin typeface="+mn-lt"/>
                      </a:endParaRPr>
                    </a:p>
                  </a:txBody>
                  <a:tcPr>
                    <a:solidFill>
                      <a:schemeClr val="accent2">
                        <a:lumMod val="40000"/>
                        <a:lumOff val="60000"/>
                      </a:schemeClr>
                    </a:solidFill>
                  </a:tcPr>
                </a:tc>
                <a:tc>
                  <a:txBody>
                    <a:bodyPr/>
                    <a:lstStyle/>
                    <a:p>
                      <a:endParaRPr lang="de-DE" sz="2600" dirty="0">
                        <a:latin typeface="+mn-lt"/>
                      </a:endParaRPr>
                    </a:p>
                  </a:txBody>
                  <a:tcPr>
                    <a:solidFill>
                      <a:schemeClr val="accent2">
                        <a:lumMod val="60000"/>
                        <a:lumOff val="40000"/>
                      </a:schemeClr>
                    </a:solidFill>
                  </a:tcPr>
                </a:tc>
                <a:tc>
                  <a:txBody>
                    <a:bodyPr/>
                    <a:lstStyle/>
                    <a:p>
                      <a:endParaRPr lang="de-DE" sz="2600" dirty="0">
                        <a:latin typeface="+mn-lt"/>
                      </a:endParaRPr>
                    </a:p>
                  </a:txBody>
                  <a:tcPr>
                    <a:solidFill>
                      <a:schemeClr val="accent2">
                        <a:lumMod val="60000"/>
                        <a:lumOff val="40000"/>
                      </a:schemeClr>
                    </a:solidFill>
                  </a:tcPr>
                </a:tc>
                <a:tc>
                  <a:txBody>
                    <a:bodyPr/>
                    <a:lstStyle/>
                    <a:p>
                      <a:endParaRPr lang="de-DE" sz="2600" dirty="0">
                        <a:latin typeface="+mn-lt"/>
                      </a:endParaRPr>
                    </a:p>
                  </a:txBody>
                  <a:tcPr/>
                </a:tc>
              </a:tr>
              <a:tr h="567860">
                <a:tc>
                  <a:txBody>
                    <a:bodyPr/>
                    <a:lstStyle/>
                    <a:p>
                      <a:pPr algn="l">
                        <a:lnSpc>
                          <a:spcPct val="115000"/>
                        </a:lnSpc>
                        <a:spcAft>
                          <a:spcPts val="0"/>
                        </a:spcAft>
                      </a:pPr>
                      <a:r>
                        <a:rPr lang="de-DE" sz="2600" dirty="0">
                          <a:effectLst/>
                          <a:latin typeface="+mn-lt"/>
                          <a:ea typeface="Calibri"/>
                          <a:cs typeface="Times New Roman"/>
                        </a:rPr>
                        <a:t>Writing </a:t>
                      </a:r>
                      <a:r>
                        <a:rPr lang="de-DE" sz="2600" dirty="0" err="1">
                          <a:effectLst/>
                          <a:latin typeface="+mn-lt"/>
                          <a:ea typeface="Calibri"/>
                          <a:cs typeface="Times New Roman"/>
                        </a:rPr>
                        <a:t>and</a:t>
                      </a:r>
                      <a:r>
                        <a:rPr lang="de-DE" sz="2600" dirty="0">
                          <a:effectLst/>
                          <a:latin typeface="+mn-lt"/>
                          <a:ea typeface="Calibri"/>
                          <a:cs typeface="Times New Roman"/>
                        </a:rPr>
                        <a:t> </a:t>
                      </a:r>
                      <a:r>
                        <a:rPr lang="de-DE" sz="2600" dirty="0" err="1">
                          <a:effectLst/>
                          <a:latin typeface="+mn-lt"/>
                          <a:ea typeface="Calibri"/>
                          <a:cs typeface="Times New Roman"/>
                        </a:rPr>
                        <a:t>submitting</a:t>
                      </a:r>
                      <a:r>
                        <a:rPr lang="de-DE" sz="2600" dirty="0">
                          <a:effectLst/>
                          <a:latin typeface="+mn-lt"/>
                          <a:ea typeface="Calibri"/>
                          <a:cs typeface="Times New Roman"/>
                        </a:rPr>
                        <a:t> </a:t>
                      </a:r>
                      <a:r>
                        <a:rPr lang="de-DE" sz="2600" dirty="0" err="1">
                          <a:effectLst/>
                          <a:latin typeface="+mn-lt"/>
                          <a:ea typeface="Calibri"/>
                          <a:cs typeface="Times New Roman"/>
                        </a:rPr>
                        <a:t>publications</a:t>
                      </a:r>
                      <a:endParaRPr lang="de-DE" sz="2600" dirty="0">
                        <a:effectLst/>
                        <a:latin typeface="+mn-lt"/>
                        <a:ea typeface="Calibri"/>
                        <a:cs typeface="Times New Roman"/>
                      </a:endParaRPr>
                    </a:p>
                  </a:txBody>
                  <a:tcPr marL="68580" marR="68580" marT="0" marB="0"/>
                </a:tc>
                <a:tc>
                  <a:txBody>
                    <a:bodyPr/>
                    <a:lstStyle/>
                    <a:p>
                      <a:endParaRPr lang="de-DE" sz="2600" dirty="0">
                        <a:latin typeface="+mn-lt"/>
                      </a:endParaRPr>
                    </a:p>
                  </a:txBody>
                  <a:tcPr/>
                </a:tc>
                <a:tc>
                  <a:txBody>
                    <a:bodyPr/>
                    <a:lstStyle/>
                    <a:p>
                      <a:endParaRPr lang="de-DE" sz="2600" dirty="0">
                        <a:latin typeface="+mn-lt"/>
                      </a:endParaRPr>
                    </a:p>
                  </a:txBody>
                  <a:tcPr/>
                </a:tc>
                <a:tc>
                  <a:txBody>
                    <a:bodyPr/>
                    <a:lstStyle/>
                    <a:p>
                      <a:endParaRPr lang="de-DE" sz="2600" dirty="0">
                        <a:latin typeface="+mn-lt"/>
                      </a:endParaRPr>
                    </a:p>
                  </a:txBody>
                  <a:tcPr/>
                </a:tc>
                <a:tc>
                  <a:txBody>
                    <a:bodyPr/>
                    <a:lstStyle/>
                    <a:p>
                      <a:endParaRPr lang="de-DE" sz="2600" dirty="0">
                        <a:latin typeface="+mn-lt"/>
                      </a:endParaRPr>
                    </a:p>
                  </a:txBody>
                  <a:tcPr>
                    <a:solidFill>
                      <a:schemeClr val="accent2">
                        <a:lumMod val="60000"/>
                        <a:lumOff val="40000"/>
                      </a:schemeClr>
                    </a:solidFill>
                  </a:tcPr>
                </a:tc>
                <a:tc>
                  <a:txBody>
                    <a:bodyPr/>
                    <a:lstStyle/>
                    <a:p>
                      <a:endParaRPr lang="de-DE" sz="2600" dirty="0">
                        <a:latin typeface="+mn-lt"/>
                      </a:endParaRPr>
                    </a:p>
                  </a:txBody>
                  <a:tcPr>
                    <a:solidFill>
                      <a:schemeClr val="accent2">
                        <a:lumMod val="60000"/>
                        <a:lumOff val="40000"/>
                      </a:schemeClr>
                    </a:solidFill>
                  </a:tcPr>
                </a:tc>
                <a:tc>
                  <a:txBody>
                    <a:bodyPr/>
                    <a:lstStyle/>
                    <a:p>
                      <a:endParaRPr lang="de-DE" sz="2600" dirty="0">
                        <a:latin typeface="+mn-lt"/>
                      </a:endParaRPr>
                    </a:p>
                  </a:txBody>
                  <a:tcPr/>
                </a:tc>
              </a:tr>
              <a:tr h="381642">
                <a:tc>
                  <a:txBody>
                    <a:bodyPr/>
                    <a:lstStyle/>
                    <a:p>
                      <a:pPr algn="l">
                        <a:lnSpc>
                          <a:spcPct val="115000"/>
                        </a:lnSpc>
                        <a:spcAft>
                          <a:spcPts val="0"/>
                        </a:spcAft>
                      </a:pPr>
                      <a:r>
                        <a:rPr lang="en-US" sz="2600" dirty="0">
                          <a:effectLst/>
                          <a:latin typeface="+mn-lt"/>
                          <a:ea typeface="Calibri"/>
                          <a:cs typeface="Times New Roman"/>
                        </a:rPr>
                        <a:t>Preparing and writing the doctoral thesis</a:t>
                      </a:r>
                      <a:endParaRPr lang="de-DE" sz="2600" dirty="0">
                        <a:effectLst/>
                        <a:latin typeface="+mn-lt"/>
                        <a:ea typeface="Calibri"/>
                        <a:cs typeface="Times New Roman"/>
                      </a:endParaRPr>
                    </a:p>
                  </a:txBody>
                  <a:tcPr marL="68580" marR="68580" marT="0" marB="0"/>
                </a:tc>
                <a:tc>
                  <a:txBody>
                    <a:bodyPr/>
                    <a:lstStyle/>
                    <a:p>
                      <a:endParaRPr lang="de-DE" sz="2600">
                        <a:latin typeface="+mn-lt"/>
                      </a:endParaRPr>
                    </a:p>
                  </a:txBody>
                  <a:tcPr/>
                </a:tc>
                <a:tc>
                  <a:txBody>
                    <a:bodyPr/>
                    <a:lstStyle/>
                    <a:p>
                      <a:endParaRPr lang="de-DE" sz="2600">
                        <a:latin typeface="+mn-lt"/>
                      </a:endParaRPr>
                    </a:p>
                  </a:txBody>
                  <a:tcPr/>
                </a:tc>
                <a:tc>
                  <a:txBody>
                    <a:bodyPr/>
                    <a:lstStyle/>
                    <a:p>
                      <a:endParaRPr lang="de-DE" sz="2600">
                        <a:latin typeface="+mn-lt"/>
                      </a:endParaRPr>
                    </a:p>
                  </a:txBody>
                  <a:tcPr/>
                </a:tc>
                <a:tc>
                  <a:txBody>
                    <a:bodyPr/>
                    <a:lstStyle/>
                    <a:p>
                      <a:endParaRPr lang="de-DE" sz="2600" dirty="0">
                        <a:latin typeface="+mn-lt"/>
                      </a:endParaRPr>
                    </a:p>
                  </a:txBody>
                  <a:tcPr/>
                </a:tc>
                <a:tc>
                  <a:txBody>
                    <a:bodyPr/>
                    <a:lstStyle/>
                    <a:p>
                      <a:endParaRPr lang="de-DE" sz="2600" dirty="0">
                        <a:latin typeface="+mn-lt"/>
                      </a:endParaRPr>
                    </a:p>
                  </a:txBody>
                  <a:tcPr>
                    <a:solidFill>
                      <a:schemeClr val="accent2">
                        <a:lumMod val="40000"/>
                        <a:lumOff val="60000"/>
                      </a:schemeClr>
                    </a:solidFill>
                  </a:tcPr>
                </a:tc>
                <a:tc>
                  <a:txBody>
                    <a:bodyPr/>
                    <a:lstStyle/>
                    <a:p>
                      <a:endParaRPr lang="de-DE" sz="2600" dirty="0">
                        <a:latin typeface="+mn-lt"/>
                      </a:endParaRPr>
                    </a:p>
                  </a:txBody>
                  <a:tcPr>
                    <a:solidFill>
                      <a:schemeClr val="accent2">
                        <a:lumMod val="60000"/>
                        <a:lumOff val="40000"/>
                      </a:schemeClr>
                    </a:solidFill>
                  </a:tcPr>
                </a:tc>
              </a:tr>
            </a:tbl>
          </a:graphicData>
        </a:graphic>
      </p:graphicFrame>
      <p:sp>
        <p:nvSpPr>
          <p:cNvPr id="68" name="Shape 66"/>
          <p:cNvSpPr>
            <a:spLocks noGrp="1"/>
          </p:cNvSpPr>
          <p:nvPr>
            <p:ph type="body" idx="26"/>
          </p:nvPr>
        </p:nvSpPr>
        <p:spPr>
          <a:xfrm>
            <a:off x="16536752" y="18879220"/>
            <a:ext cx="13373719" cy="576064"/>
          </a:xfrm>
          <a:prstGeom prst="rect">
            <a:avLst/>
          </a:prstGeom>
        </p:spPr>
        <p:txBody>
          <a:bodyPr>
            <a:normAutofit/>
          </a:bodyPr>
          <a:lstStyle/>
          <a:p>
            <a:pPr>
              <a:lnSpc>
                <a:spcPts val="3800"/>
              </a:lnSpc>
              <a:spcBef>
                <a:spcPts val="600"/>
              </a:spcBef>
              <a:defRPr sz="2800" b="1">
                <a:solidFill>
                  <a:srgbClr val="034EA2"/>
                </a:solidFill>
              </a:defRPr>
            </a:pPr>
            <a:r>
              <a:rPr lang="de-DE" sz="3600" dirty="0" smtClean="0"/>
              <a:t>First </a:t>
            </a:r>
            <a:r>
              <a:rPr lang="de-DE" sz="3600" dirty="0" err="1" smtClean="0"/>
              <a:t>Results</a:t>
            </a:r>
            <a:endParaRPr sz="3600" dirty="0"/>
          </a:p>
        </p:txBody>
      </p:sp>
      <p:sp>
        <p:nvSpPr>
          <p:cNvPr id="15" name="Shape 65"/>
          <p:cNvSpPr>
            <a:spLocks noGrp="1"/>
          </p:cNvSpPr>
          <p:nvPr>
            <p:ph type="body" idx="25"/>
          </p:nvPr>
        </p:nvSpPr>
        <p:spPr>
          <a:xfrm>
            <a:off x="2681016" y="5125692"/>
            <a:ext cx="26570952" cy="576064"/>
          </a:xfrm>
          <a:prstGeom prst="rect">
            <a:avLst/>
          </a:prstGeom>
        </p:spPr>
        <p:txBody>
          <a:bodyPr/>
          <a:lstStyle/>
          <a:p>
            <a:r>
              <a:rPr lang="en-US" sz="2000" dirty="0"/>
              <a:t>This </a:t>
            </a:r>
            <a:r>
              <a:rPr lang="en-US" sz="2000" dirty="0" smtClean="0"/>
              <a:t>poster </a:t>
            </a:r>
            <a:r>
              <a:rPr lang="en-US" sz="2000" dirty="0"/>
              <a:t>is part of the European Joint </a:t>
            </a:r>
            <a:r>
              <a:rPr lang="en-US" sz="2000" dirty="0" err="1"/>
              <a:t>Programme</a:t>
            </a:r>
            <a:r>
              <a:rPr lang="en-US" sz="2000" dirty="0"/>
              <a:t> One Health EJP. </a:t>
            </a:r>
            <a:r>
              <a:rPr lang="en-US" sz="2000" dirty="0" smtClean="0"/>
              <a:t>This </a:t>
            </a:r>
            <a:r>
              <a:rPr lang="en-US" sz="2000" dirty="0"/>
              <a:t>project has received funding from the European Union’s Horizon </a:t>
            </a:r>
            <a:r>
              <a:rPr lang="en-US" sz="2000" dirty="0" smtClean="0"/>
              <a:t>2020 research </a:t>
            </a:r>
            <a:r>
              <a:rPr lang="en-US" sz="2000" dirty="0"/>
              <a:t>and innovation </a:t>
            </a:r>
            <a:r>
              <a:rPr lang="en-US" sz="2000" dirty="0" err="1"/>
              <a:t>programme</a:t>
            </a:r>
            <a:r>
              <a:rPr lang="en-US" sz="2000" dirty="0"/>
              <a:t> under Grant Agreement No 773830.</a:t>
            </a:r>
            <a:endParaRPr sz="2000" dirty="0"/>
          </a:p>
        </p:txBody>
      </p:sp>
      <p:sp>
        <p:nvSpPr>
          <p:cNvPr id="18" name="Shape 63"/>
          <p:cNvSpPr>
            <a:spLocks noGrp="1"/>
          </p:cNvSpPr>
          <p:nvPr>
            <p:ph type="body" idx="23"/>
          </p:nvPr>
        </p:nvSpPr>
        <p:spPr>
          <a:xfrm>
            <a:off x="2681016" y="33784876"/>
            <a:ext cx="25994888" cy="576064"/>
          </a:xfrm>
          <a:prstGeom prst="rect">
            <a:avLst/>
          </a:prstGeom>
        </p:spPr>
        <p:txBody>
          <a:bodyPr/>
          <a:lstStyle/>
          <a:p>
            <a:pPr>
              <a:lnSpc>
                <a:spcPts val="3800"/>
              </a:lnSpc>
              <a:spcBef>
                <a:spcPts val="600"/>
              </a:spcBef>
              <a:defRPr sz="2800" b="1">
                <a:solidFill>
                  <a:srgbClr val="034EA2"/>
                </a:solidFill>
              </a:defRPr>
            </a:pPr>
            <a:r>
              <a:rPr lang="de-DE" dirty="0" smtClean="0"/>
              <a:t>Table 1:Distribution </a:t>
            </a:r>
            <a:r>
              <a:rPr lang="de-DE" dirty="0" err="1" smtClean="0"/>
              <a:t>of</a:t>
            </a:r>
            <a:r>
              <a:rPr lang="de-DE" dirty="0" smtClean="0"/>
              <a:t> </a:t>
            </a:r>
            <a:r>
              <a:rPr lang="de-DE" dirty="0" err="1" smtClean="0"/>
              <a:t>qnr-variants</a:t>
            </a:r>
            <a:r>
              <a:rPr lang="de-DE" dirty="0" smtClean="0"/>
              <a:t> </a:t>
            </a:r>
            <a:r>
              <a:rPr lang="de-DE" dirty="0" err="1" smtClean="0"/>
              <a:t>among</a:t>
            </a:r>
            <a:r>
              <a:rPr lang="de-DE" dirty="0" smtClean="0"/>
              <a:t> different </a:t>
            </a:r>
            <a:r>
              <a:rPr lang="de-DE" dirty="0" err="1" smtClean="0"/>
              <a:t>matrices</a:t>
            </a:r>
            <a:r>
              <a:rPr lang="de-DE" dirty="0" smtClean="0"/>
              <a:t> </a:t>
            </a:r>
            <a:r>
              <a:rPr lang="de-DE" dirty="0" err="1" smtClean="0"/>
              <a:t>of</a:t>
            </a:r>
            <a:r>
              <a:rPr lang="de-DE" dirty="0" smtClean="0"/>
              <a:t> </a:t>
            </a:r>
            <a:r>
              <a:rPr lang="de-DE" dirty="0" err="1" smtClean="0"/>
              <a:t>isolates</a:t>
            </a:r>
            <a:r>
              <a:rPr lang="de-DE" dirty="0" smtClean="0"/>
              <a:t> </a:t>
            </a:r>
            <a:r>
              <a:rPr lang="de-DE" dirty="0" err="1" smtClean="0"/>
              <a:t>gained</a:t>
            </a:r>
            <a:r>
              <a:rPr lang="de-DE" dirty="0" smtClean="0"/>
              <a:t> in </a:t>
            </a:r>
            <a:r>
              <a:rPr lang="de-DE" dirty="0" err="1" smtClean="0"/>
              <a:t>the</a:t>
            </a:r>
            <a:r>
              <a:rPr lang="de-DE" dirty="0" smtClean="0"/>
              <a:t> German national </a:t>
            </a:r>
            <a:r>
              <a:rPr lang="de-DE" dirty="0" err="1" smtClean="0"/>
              <a:t>monitoring</a:t>
            </a:r>
            <a:r>
              <a:rPr lang="de-DE" dirty="0" smtClean="0"/>
              <a:t> </a:t>
            </a:r>
            <a:r>
              <a:rPr lang="de-DE" dirty="0" err="1" smtClean="0"/>
              <a:t>progamme</a:t>
            </a:r>
            <a:endParaRPr dirty="0"/>
          </a:p>
        </p:txBody>
      </p:sp>
      <p:sp>
        <p:nvSpPr>
          <p:cNvPr id="19" name="Shape 63"/>
          <p:cNvSpPr>
            <a:spLocks noGrp="1"/>
          </p:cNvSpPr>
          <p:nvPr>
            <p:ph type="body" idx="23"/>
          </p:nvPr>
        </p:nvSpPr>
        <p:spPr>
          <a:xfrm>
            <a:off x="16536752" y="17511068"/>
            <a:ext cx="11521280" cy="648072"/>
          </a:xfrm>
          <a:prstGeom prst="rect">
            <a:avLst/>
          </a:prstGeom>
        </p:spPr>
        <p:txBody>
          <a:bodyPr/>
          <a:lstStyle/>
          <a:p>
            <a:pPr>
              <a:lnSpc>
                <a:spcPts val="3800"/>
              </a:lnSpc>
              <a:spcBef>
                <a:spcPts val="600"/>
              </a:spcBef>
              <a:defRPr sz="2800" b="1">
                <a:solidFill>
                  <a:srgbClr val="034EA2"/>
                </a:solidFill>
              </a:defRPr>
            </a:pPr>
            <a:r>
              <a:rPr lang="de-DE" sz="2400" dirty="0" err="1" smtClean="0"/>
              <a:t>Figure</a:t>
            </a:r>
            <a:r>
              <a:rPr lang="de-DE" sz="2400" dirty="0" smtClean="0"/>
              <a:t> 2: </a:t>
            </a:r>
            <a:r>
              <a:rPr lang="de-DE" sz="2400" dirty="0" err="1" smtClean="0"/>
              <a:t>Agarose</a:t>
            </a:r>
            <a:r>
              <a:rPr lang="de-DE" sz="2400" dirty="0" smtClean="0"/>
              <a:t> </a:t>
            </a:r>
            <a:r>
              <a:rPr lang="de-DE" sz="2400" dirty="0" err="1" smtClean="0"/>
              <a:t>gel</a:t>
            </a:r>
            <a:r>
              <a:rPr lang="de-DE" sz="2400" dirty="0" smtClean="0"/>
              <a:t> </a:t>
            </a:r>
            <a:r>
              <a:rPr lang="de-DE" sz="2400" dirty="0" err="1" smtClean="0"/>
              <a:t>electrophoresis</a:t>
            </a:r>
            <a:r>
              <a:rPr lang="de-DE" sz="2400" dirty="0" smtClean="0"/>
              <a:t> (1,5%) </a:t>
            </a:r>
            <a:r>
              <a:rPr lang="de-DE" sz="2400" dirty="0" err="1" smtClean="0"/>
              <a:t>for</a:t>
            </a:r>
            <a:r>
              <a:rPr lang="de-DE" sz="2400" dirty="0" smtClean="0"/>
              <a:t> PCR-</a:t>
            </a:r>
            <a:r>
              <a:rPr lang="de-DE" sz="2400" dirty="0" err="1" smtClean="0"/>
              <a:t>product</a:t>
            </a:r>
            <a:r>
              <a:rPr lang="de-DE" sz="2400" dirty="0" smtClean="0"/>
              <a:t> </a:t>
            </a:r>
            <a:r>
              <a:rPr lang="de-DE" sz="2400" dirty="0" err="1" smtClean="0"/>
              <a:t>separation</a:t>
            </a:r>
            <a:endParaRPr lang="de-DE" sz="2400" dirty="0" smtClean="0"/>
          </a:p>
          <a:p>
            <a:pPr>
              <a:lnSpc>
                <a:spcPts val="3800"/>
              </a:lnSpc>
              <a:spcBef>
                <a:spcPts val="600"/>
              </a:spcBef>
              <a:defRPr sz="2800" b="1">
                <a:solidFill>
                  <a:srgbClr val="034EA2"/>
                </a:solidFill>
              </a:defRPr>
            </a:pPr>
            <a:endParaRPr sz="2500" dirty="0"/>
          </a:p>
        </p:txBody>
      </p:sp>
      <p:pic>
        <p:nvPicPr>
          <p:cNvPr id="1026" name="Picture 2" descr="G:\Abteilung-4\43\AB_Res\Juraschek\Promotion\03_Fortbildung+Dienstreisen\2018-09 Doktorandensymposium FU\Unbenannt.bmp"/>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16752776" y="7877271"/>
            <a:ext cx="12715216" cy="937936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26" name="Textfeld 25"/>
          <p:cNvSpPr txBox="1"/>
          <p:nvPr/>
        </p:nvSpPr>
        <p:spPr>
          <a:xfrm>
            <a:off x="25651568" y="14087264"/>
            <a:ext cx="3508550" cy="830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de-DE" sz="2400" b="0" i="1" u="none" strike="noStrike" cap="none" spc="0" normalizeH="0" baseline="0" dirty="0" err="1" smtClean="0">
                <a:ln>
                  <a:noFill/>
                </a:ln>
                <a:solidFill>
                  <a:schemeClr val="bg1"/>
                </a:solidFill>
                <a:effectLst/>
                <a:uFillTx/>
                <a:sym typeface="Arial"/>
              </a:rPr>
              <a:t>qnrVC</a:t>
            </a:r>
            <a:r>
              <a:rPr kumimoji="0" lang="de-DE" sz="2400" b="0" i="0" u="none" strike="noStrike" cap="none" spc="0" normalizeH="0" baseline="0" dirty="0" err="1" smtClean="0">
                <a:ln>
                  <a:noFill/>
                </a:ln>
                <a:solidFill>
                  <a:schemeClr val="bg1"/>
                </a:solidFill>
                <a:effectLst/>
                <a:uFillTx/>
                <a:sym typeface="Arial"/>
              </a:rPr>
              <a:t>-positve</a:t>
            </a:r>
            <a:r>
              <a:rPr kumimoji="0" lang="de-DE" sz="2400" b="0" i="0" u="none" strike="noStrike" cap="none" spc="0" normalizeH="0" baseline="0" dirty="0" smtClean="0">
                <a:ln>
                  <a:noFill/>
                </a:ln>
                <a:solidFill>
                  <a:schemeClr val="bg1"/>
                </a:solidFill>
                <a:effectLst/>
                <a:uFillTx/>
                <a:sym typeface="Arial"/>
              </a:rPr>
              <a:t> </a:t>
            </a:r>
            <a:r>
              <a:rPr kumimoji="0" lang="de-DE" sz="2400" b="0" i="0" u="none" strike="noStrike" cap="none" spc="0" normalizeH="0" baseline="0" dirty="0" err="1" smtClean="0">
                <a:ln>
                  <a:noFill/>
                </a:ln>
                <a:solidFill>
                  <a:schemeClr val="bg1"/>
                </a:solidFill>
                <a:effectLst/>
                <a:uFillTx/>
                <a:sym typeface="Arial"/>
              </a:rPr>
              <a:t>control</a:t>
            </a:r>
            <a:r>
              <a:rPr lang="de-DE" sz="2400" dirty="0" smtClean="0">
                <a:solidFill>
                  <a:schemeClr val="bg1"/>
                </a:solidFill>
              </a:rPr>
              <a:t>, </a:t>
            </a:r>
            <a:r>
              <a:rPr kumimoji="0" lang="de-DE" sz="2400" b="0" i="0" u="none" strike="noStrike" cap="none" spc="0" normalizeH="0" baseline="0" dirty="0" smtClean="0">
                <a:ln>
                  <a:noFill/>
                </a:ln>
                <a:solidFill>
                  <a:schemeClr val="bg1"/>
                </a:solidFill>
                <a:effectLst/>
                <a:uFillTx/>
                <a:sym typeface="Arial"/>
              </a:rPr>
              <a:t> 71 </a:t>
            </a:r>
            <a:r>
              <a:rPr kumimoji="0" lang="de-DE" sz="2400" b="0" i="0" u="none" strike="noStrike" cap="none" spc="0" normalizeH="0" baseline="0" dirty="0" err="1" smtClean="0">
                <a:ln>
                  <a:noFill/>
                </a:ln>
                <a:solidFill>
                  <a:schemeClr val="bg1"/>
                </a:solidFill>
                <a:effectLst/>
                <a:uFillTx/>
                <a:sym typeface="Arial"/>
              </a:rPr>
              <a:t>bp</a:t>
            </a:r>
            <a:endParaRPr kumimoji="0" lang="de-DE" sz="2400" b="0" i="0" u="none" strike="noStrike" cap="none" spc="0" normalizeH="0" baseline="0" dirty="0">
              <a:ln>
                <a:noFill/>
              </a:ln>
              <a:solidFill>
                <a:schemeClr val="bg1"/>
              </a:solidFill>
              <a:effectLst/>
              <a:uFillTx/>
              <a:sym typeface="Arial"/>
            </a:endParaRPr>
          </a:p>
        </p:txBody>
      </p:sp>
      <p:sp>
        <p:nvSpPr>
          <p:cNvPr id="27" name="Textfeld 26"/>
          <p:cNvSpPr txBox="1"/>
          <p:nvPr/>
        </p:nvSpPr>
        <p:spPr>
          <a:xfrm>
            <a:off x="17298726" y="11174364"/>
            <a:ext cx="3508550" cy="830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de-DE" sz="2400" b="0" i="1" u="none" strike="noStrike" cap="none" spc="0" normalizeH="0" baseline="0" dirty="0" err="1" smtClean="0">
                <a:ln>
                  <a:noFill/>
                </a:ln>
                <a:solidFill>
                  <a:schemeClr val="bg1"/>
                </a:solidFill>
                <a:effectLst/>
                <a:uFillTx/>
                <a:sym typeface="Arial"/>
              </a:rPr>
              <a:t>qnrA</a:t>
            </a:r>
            <a:r>
              <a:rPr kumimoji="0" lang="de-DE" sz="2400" b="0" i="0" u="none" strike="noStrike" cap="none" spc="0" normalizeH="0" baseline="0" dirty="0" err="1" smtClean="0">
                <a:ln>
                  <a:noFill/>
                </a:ln>
                <a:solidFill>
                  <a:schemeClr val="bg1"/>
                </a:solidFill>
                <a:effectLst/>
                <a:uFillTx/>
                <a:sym typeface="Arial"/>
              </a:rPr>
              <a:t>-positve</a:t>
            </a:r>
            <a:r>
              <a:rPr kumimoji="0" lang="de-DE" sz="2400" b="0" i="0" u="none" strike="noStrike" cap="none" spc="0" normalizeH="0" baseline="0" dirty="0" smtClean="0">
                <a:ln>
                  <a:noFill/>
                </a:ln>
                <a:solidFill>
                  <a:schemeClr val="bg1"/>
                </a:solidFill>
                <a:effectLst/>
                <a:uFillTx/>
                <a:sym typeface="Arial"/>
              </a:rPr>
              <a:t> </a:t>
            </a:r>
            <a:r>
              <a:rPr kumimoji="0" lang="de-DE" sz="2400" b="0" i="0" u="none" strike="noStrike" cap="none" spc="0" normalizeH="0" baseline="0" dirty="0" err="1" smtClean="0">
                <a:ln>
                  <a:noFill/>
                </a:ln>
                <a:solidFill>
                  <a:schemeClr val="bg1"/>
                </a:solidFill>
                <a:effectLst/>
                <a:uFillTx/>
                <a:sym typeface="Arial"/>
              </a:rPr>
              <a:t>control</a:t>
            </a:r>
            <a:r>
              <a:rPr lang="de-DE" sz="2400" dirty="0" smtClean="0">
                <a:solidFill>
                  <a:schemeClr val="bg1"/>
                </a:solidFill>
              </a:rPr>
              <a:t>, </a:t>
            </a:r>
            <a:r>
              <a:rPr kumimoji="0" lang="de-DE" sz="2400" b="0" i="0" u="none" strike="noStrike" cap="none" spc="0" normalizeH="0" baseline="0" dirty="0" smtClean="0">
                <a:ln>
                  <a:noFill/>
                </a:ln>
                <a:solidFill>
                  <a:schemeClr val="bg1"/>
                </a:solidFill>
                <a:effectLst/>
                <a:uFillTx/>
                <a:sym typeface="Arial"/>
              </a:rPr>
              <a:t> 627 </a:t>
            </a:r>
            <a:r>
              <a:rPr kumimoji="0" lang="de-DE" sz="2400" b="0" i="0" u="none" strike="noStrike" cap="none" spc="0" normalizeH="0" baseline="0" dirty="0" err="1" smtClean="0">
                <a:ln>
                  <a:noFill/>
                </a:ln>
                <a:solidFill>
                  <a:schemeClr val="bg1"/>
                </a:solidFill>
                <a:effectLst/>
                <a:uFillTx/>
                <a:sym typeface="Arial"/>
              </a:rPr>
              <a:t>bp</a:t>
            </a:r>
            <a:endParaRPr kumimoji="0" lang="de-DE" sz="2400" b="0" i="0" u="none" strike="noStrike" cap="none" spc="0" normalizeH="0" baseline="0" dirty="0">
              <a:ln>
                <a:noFill/>
              </a:ln>
              <a:solidFill>
                <a:schemeClr val="bg1"/>
              </a:solidFill>
              <a:effectLst/>
              <a:uFillTx/>
              <a:sym typeface="Arial"/>
            </a:endParaRPr>
          </a:p>
        </p:txBody>
      </p:sp>
      <p:sp>
        <p:nvSpPr>
          <p:cNvPr id="28" name="Textfeld 27"/>
          <p:cNvSpPr txBox="1"/>
          <p:nvPr/>
        </p:nvSpPr>
        <p:spPr>
          <a:xfrm>
            <a:off x="21521029" y="11174364"/>
            <a:ext cx="3508550" cy="830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de-DE" sz="2400" b="0" i="1" u="none" strike="noStrike" cap="none" spc="0" normalizeH="0" baseline="0" dirty="0" err="1" smtClean="0">
                <a:ln>
                  <a:noFill/>
                </a:ln>
                <a:solidFill>
                  <a:schemeClr val="bg1"/>
                </a:solidFill>
                <a:effectLst/>
                <a:uFillTx/>
                <a:sym typeface="Arial"/>
              </a:rPr>
              <a:t>qnrB</a:t>
            </a:r>
            <a:r>
              <a:rPr kumimoji="0" lang="de-DE" sz="2400" b="0" i="0" u="none" strike="noStrike" cap="none" spc="0" normalizeH="0" baseline="0" dirty="0" err="1" smtClean="0">
                <a:ln>
                  <a:noFill/>
                </a:ln>
                <a:solidFill>
                  <a:schemeClr val="bg1"/>
                </a:solidFill>
                <a:effectLst/>
                <a:uFillTx/>
                <a:sym typeface="Arial"/>
              </a:rPr>
              <a:t>-positve</a:t>
            </a:r>
            <a:r>
              <a:rPr kumimoji="0" lang="de-DE" sz="2400" b="0" i="0" u="none" strike="noStrike" cap="none" spc="0" normalizeH="0" baseline="0" dirty="0" smtClean="0">
                <a:ln>
                  <a:noFill/>
                </a:ln>
                <a:solidFill>
                  <a:schemeClr val="bg1"/>
                </a:solidFill>
                <a:effectLst/>
                <a:uFillTx/>
                <a:sym typeface="Arial"/>
              </a:rPr>
              <a:t> </a:t>
            </a:r>
            <a:r>
              <a:rPr kumimoji="0" lang="de-DE" sz="2400" b="0" i="0" u="none" strike="noStrike" cap="none" spc="0" normalizeH="0" baseline="0" dirty="0" err="1" smtClean="0">
                <a:ln>
                  <a:noFill/>
                </a:ln>
                <a:solidFill>
                  <a:schemeClr val="bg1"/>
                </a:solidFill>
                <a:effectLst/>
                <a:uFillTx/>
                <a:sym typeface="Arial"/>
              </a:rPr>
              <a:t>control</a:t>
            </a:r>
            <a:r>
              <a:rPr lang="de-DE" sz="2400" dirty="0" smtClean="0">
                <a:solidFill>
                  <a:schemeClr val="bg1"/>
                </a:solidFill>
              </a:rPr>
              <a:t>, </a:t>
            </a:r>
            <a:r>
              <a:rPr kumimoji="0" lang="de-DE" sz="2400" b="0" i="0" u="none" strike="noStrike" cap="none" spc="0" normalizeH="0" baseline="0" dirty="0" smtClean="0">
                <a:ln>
                  <a:noFill/>
                </a:ln>
                <a:solidFill>
                  <a:schemeClr val="bg1"/>
                </a:solidFill>
                <a:effectLst/>
                <a:uFillTx/>
                <a:sym typeface="Arial"/>
              </a:rPr>
              <a:t> 560 </a:t>
            </a:r>
            <a:r>
              <a:rPr kumimoji="0" lang="de-DE" sz="2400" b="0" i="0" u="none" strike="noStrike" cap="none" spc="0" normalizeH="0" baseline="0" dirty="0" err="1" smtClean="0">
                <a:ln>
                  <a:noFill/>
                </a:ln>
                <a:solidFill>
                  <a:schemeClr val="bg1"/>
                </a:solidFill>
                <a:effectLst/>
                <a:uFillTx/>
                <a:sym typeface="Arial"/>
              </a:rPr>
              <a:t>bp</a:t>
            </a:r>
            <a:endParaRPr kumimoji="0" lang="de-DE" sz="2400" b="0" i="0" u="none" strike="noStrike" cap="none" spc="0" normalizeH="0" baseline="0" dirty="0">
              <a:ln>
                <a:noFill/>
              </a:ln>
              <a:solidFill>
                <a:schemeClr val="bg1"/>
              </a:solidFill>
              <a:effectLst/>
              <a:uFillTx/>
              <a:sym typeface="Arial"/>
            </a:endParaRPr>
          </a:p>
        </p:txBody>
      </p:sp>
      <p:sp>
        <p:nvSpPr>
          <p:cNvPr id="29" name="Textfeld 28"/>
          <p:cNvSpPr txBox="1"/>
          <p:nvPr/>
        </p:nvSpPr>
        <p:spPr>
          <a:xfrm>
            <a:off x="25651568" y="11102356"/>
            <a:ext cx="3096344" cy="830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de-DE" sz="2400" b="0" i="1" u="none" strike="noStrike" cap="none" spc="0" normalizeH="0" baseline="0" dirty="0" err="1" smtClean="0">
                <a:ln>
                  <a:noFill/>
                </a:ln>
                <a:solidFill>
                  <a:schemeClr val="bg1"/>
                </a:solidFill>
                <a:effectLst/>
                <a:uFillTx/>
                <a:sym typeface="Arial"/>
              </a:rPr>
              <a:t>qnrC</a:t>
            </a:r>
            <a:r>
              <a:rPr kumimoji="0" lang="de-DE" sz="2400" b="0" i="0" u="none" strike="noStrike" cap="none" spc="0" normalizeH="0" baseline="0" dirty="0" err="1" smtClean="0">
                <a:ln>
                  <a:noFill/>
                </a:ln>
                <a:solidFill>
                  <a:schemeClr val="bg1"/>
                </a:solidFill>
                <a:effectLst/>
                <a:uFillTx/>
                <a:sym typeface="Arial"/>
              </a:rPr>
              <a:t>-positve</a:t>
            </a:r>
            <a:r>
              <a:rPr kumimoji="0" lang="de-DE" sz="2400" b="0" i="0" u="none" strike="noStrike" cap="none" spc="0" normalizeH="0" baseline="0" dirty="0" smtClean="0">
                <a:ln>
                  <a:noFill/>
                </a:ln>
                <a:solidFill>
                  <a:schemeClr val="bg1"/>
                </a:solidFill>
                <a:effectLst/>
                <a:uFillTx/>
                <a:sym typeface="Arial"/>
              </a:rPr>
              <a:t> </a:t>
            </a:r>
            <a:r>
              <a:rPr kumimoji="0" lang="de-DE" sz="2400" b="0" i="0" u="none" strike="noStrike" cap="none" spc="0" normalizeH="0" baseline="0" dirty="0" err="1" smtClean="0">
                <a:ln>
                  <a:noFill/>
                </a:ln>
                <a:solidFill>
                  <a:schemeClr val="bg1"/>
                </a:solidFill>
                <a:effectLst/>
                <a:uFillTx/>
                <a:sym typeface="Arial"/>
              </a:rPr>
              <a:t>control</a:t>
            </a:r>
            <a:r>
              <a:rPr lang="de-DE" sz="2400" dirty="0" smtClean="0">
                <a:solidFill>
                  <a:schemeClr val="bg1"/>
                </a:solidFill>
              </a:rPr>
              <a:t>, </a:t>
            </a:r>
            <a:r>
              <a:rPr kumimoji="0" lang="de-DE" sz="2400" b="0" i="0" u="none" strike="noStrike" cap="none" spc="0" normalizeH="0" baseline="0" dirty="0" smtClean="0">
                <a:ln>
                  <a:noFill/>
                </a:ln>
                <a:solidFill>
                  <a:schemeClr val="bg1"/>
                </a:solidFill>
                <a:effectLst/>
                <a:uFillTx/>
                <a:sym typeface="Arial"/>
              </a:rPr>
              <a:t> 447 </a:t>
            </a:r>
            <a:r>
              <a:rPr kumimoji="0" lang="de-DE" sz="2400" b="0" i="0" u="none" strike="noStrike" cap="none" spc="0" normalizeH="0" baseline="0" dirty="0" err="1" smtClean="0">
                <a:ln>
                  <a:noFill/>
                </a:ln>
                <a:solidFill>
                  <a:schemeClr val="bg1"/>
                </a:solidFill>
                <a:effectLst/>
                <a:uFillTx/>
                <a:sym typeface="Arial"/>
              </a:rPr>
              <a:t>bp</a:t>
            </a:r>
            <a:endParaRPr kumimoji="0" lang="de-DE" sz="2400" b="0" i="0" u="none" strike="noStrike" cap="none" spc="0" normalizeH="0" baseline="0" dirty="0">
              <a:ln>
                <a:noFill/>
              </a:ln>
              <a:solidFill>
                <a:schemeClr val="bg1"/>
              </a:solidFill>
              <a:effectLst/>
              <a:uFillTx/>
              <a:sym typeface="Arial"/>
            </a:endParaRPr>
          </a:p>
        </p:txBody>
      </p:sp>
      <p:sp>
        <p:nvSpPr>
          <p:cNvPr id="30" name="Textfeld 29"/>
          <p:cNvSpPr txBox="1"/>
          <p:nvPr/>
        </p:nvSpPr>
        <p:spPr>
          <a:xfrm>
            <a:off x="17318482" y="14087263"/>
            <a:ext cx="3508550" cy="830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de-DE" sz="2400" b="0" i="1" u="none" strike="noStrike" cap="none" spc="0" normalizeH="0" baseline="0" dirty="0" err="1" smtClean="0">
                <a:ln>
                  <a:noFill/>
                </a:ln>
                <a:solidFill>
                  <a:schemeClr val="bg1"/>
                </a:solidFill>
                <a:effectLst/>
                <a:uFillTx/>
                <a:sym typeface="Arial"/>
              </a:rPr>
              <a:t>qnrD</a:t>
            </a:r>
            <a:r>
              <a:rPr kumimoji="0" lang="de-DE" sz="2400" b="0" i="0" u="none" strike="noStrike" cap="none" spc="0" normalizeH="0" baseline="0" dirty="0" err="1" smtClean="0">
                <a:ln>
                  <a:noFill/>
                </a:ln>
                <a:solidFill>
                  <a:schemeClr val="bg1"/>
                </a:solidFill>
                <a:effectLst/>
                <a:uFillTx/>
                <a:sym typeface="Arial"/>
              </a:rPr>
              <a:t>-positve</a:t>
            </a:r>
            <a:r>
              <a:rPr kumimoji="0" lang="de-DE" sz="2400" b="0" i="0" u="none" strike="noStrike" cap="none" spc="0" normalizeH="0" baseline="0" dirty="0" smtClean="0">
                <a:ln>
                  <a:noFill/>
                </a:ln>
                <a:solidFill>
                  <a:schemeClr val="bg1"/>
                </a:solidFill>
                <a:effectLst/>
                <a:uFillTx/>
                <a:sym typeface="Arial"/>
              </a:rPr>
              <a:t> </a:t>
            </a:r>
            <a:r>
              <a:rPr kumimoji="0" lang="de-DE" sz="2400" b="0" i="0" u="none" strike="noStrike" cap="none" spc="0" normalizeH="0" baseline="0" dirty="0" err="1" smtClean="0">
                <a:ln>
                  <a:noFill/>
                </a:ln>
                <a:solidFill>
                  <a:schemeClr val="bg1"/>
                </a:solidFill>
                <a:effectLst/>
                <a:uFillTx/>
                <a:sym typeface="Arial"/>
              </a:rPr>
              <a:t>control</a:t>
            </a:r>
            <a:r>
              <a:rPr lang="de-DE" sz="2400" dirty="0" smtClean="0">
                <a:solidFill>
                  <a:schemeClr val="bg1"/>
                </a:solidFill>
              </a:rPr>
              <a:t>, </a:t>
            </a:r>
            <a:r>
              <a:rPr kumimoji="0" lang="de-DE" sz="2400" b="0" i="0" u="none" strike="noStrike" cap="none" spc="0" normalizeH="0" baseline="0" dirty="0" smtClean="0">
                <a:ln>
                  <a:noFill/>
                </a:ln>
                <a:solidFill>
                  <a:schemeClr val="bg1"/>
                </a:solidFill>
                <a:effectLst/>
                <a:uFillTx/>
                <a:sym typeface="Arial"/>
              </a:rPr>
              <a:t> 582 </a:t>
            </a:r>
            <a:r>
              <a:rPr kumimoji="0" lang="de-DE" sz="2400" b="0" i="0" u="none" strike="noStrike" cap="none" spc="0" normalizeH="0" baseline="0" dirty="0" err="1" smtClean="0">
                <a:ln>
                  <a:noFill/>
                </a:ln>
                <a:solidFill>
                  <a:schemeClr val="bg1"/>
                </a:solidFill>
                <a:effectLst/>
                <a:uFillTx/>
                <a:sym typeface="Arial"/>
              </a:rPr>
              <a:t>bp</a:t>
            </a:r>
            <a:endParaRPr kumimoji="0" lang="de-DE" sz="2400" b="0" i="0" u="none" strike="noStrike" cap="none" spc="0" normalizeH="0" baseline="0" dirty="0">
              <a:ln>
                <a:noFill/>
              </a:ln>
              <a:solidFill>
                <a:schemeClr val="bg1"/>
              </a:solidFill>
              <a:effectLst/>
              <a:uFillTx/>
              <a:sym typeface="Arial"/>
            </a:endParaRPr>
          </a:p>
        </p:txBody>
      </p:sp>
      <p:sp>
        <p:nvSpPr>
          <p:cNvPr id="31" name="Textfeld 30"/>
          <p:cNvSpPr txBox="1"/>
          <p:nvPr/>
        </p:nvSpPr>
        <p:spPr>
          <a:xfrm>
            <a:off x="21495044" y="14087265"/>
            <a:ext cx="3508550" cy="830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de-DE" sz="2400" b="0" i="1" u="none" strike="noStrike" cap="none" spc="0" normalizeH="0" baseline="0" dirty="0" err="1" smtClean="0">
                <a:ln>
                  <a:noFill/>
                </a:ln>
                <a:solidFill>
                  <a:schemeClr val="bg1"/>
                </a:solidFill>
                <a:effectLst/>
                <a:uFillTx/>
                <a:sym typeface="Arial"/>
              </a:rPr>
              <a:t>qnrS</a:t>
            </a:r>
            <a:r>
              <a:rPr kumimoji="0" lang="de-DE" sz="2400" b="0" i="0" u="none" strike="noStrike" cap="none" spc="0" normalizeH="0" baseline="0" dirty="0" err="1" smtClean="0">
                <a:ln>
                  <a:noFill/>
                </a:ln>
                <a:solidFill>
                  <a:schemeClr val="bg1"/>
                </a:solidFill>
                <a:effectLst/>
                <a:uFillTx/>
                <a:sym typeface="Arial"/>
              </a:rPr>
              <a:t>-positve</a:t>
            </a:r>
            <a:r>
              <a:rPr kumimoji="0" lang="de-DE" sz="2400" b="0" i="0" u="none" strike="noStrike" cap="none" spc="0" normalizeH="0" baseline="0" dirty="0" smtClean="0">
                <a:ln>
                  <a:noFill/>
                </a:ln>
                <a:solidFill>
                  <a:schemeClr val="bg1"/>
                </a:solidFill>
                <a:effectLst/>
                <a:uFillTx/>
                <a:sym typeface="Arial"/>
              </a:rPr>
              <a:t> </a:t>
            </a:r>
            <a:r>
              <a:rPr kumimoji="0" lang="de-DE" sz="2400" b="0" i="0" u="none" strike="noStrike" cap="none" spc="0" normalizeH="0" baseline="0" dirty="0" err="1" smtClean="0">
                <a:ln>
                  <a:noFill/>
                </a:ln>
                <a:solidFill>
                  <a:schemeClr val="bg1"/>
                </a:solidFill>
                <a:effectLst/>
                <a:uFillTx/>
                <a:sym typeface="Arial"/>
              </a:rPr>
              <a:t>control</a:t>
            </a:r>
            <a:r>
              <a:rPr lang="de-DE" sz="2400" dirty="0" smtClean="0">
                <a:solidFill>
                  <a:schemeClr val="bg1"/>
                </a:solidFill>
              </a:rPr>
              <a:t>, </a:t>
            </a:r>
            <a:r>
              <a:rPr kumimoji="0" lang="de-DE" sz="2400" b="0" i="0" u="none" strike="noStrike" cap="none" spc="0" normalizeH="0" baseline="0" dirty="0" smtClean="0">
                <a:ln>
                  <a:noFill/>
                </a:ln>
                <a:solidFill>
                  <a:schemeClr val="bg1"/>
                </a:solidFill>
                <a:effectLst/>
                <a:uFillTx/>
                <a:sym typeface="Arial"/>
              </a:rPr>
              <a:t> 417 </a:t>
            </a:r>
            <a:r>
              <a:rPr kumimoji="0" lang="de-DE" sz="2400" b="0" i="0" u="none" strike="noStrike" cap="none" spc="0" normalizeH="0" baseline="0" dirty="0" err="1" smtClean="0">
                <a:ln>
                  <a:noFill/>
                </a:ln>
                <a:solidFill>
                  <a:schemeClr val="bg1"/>
                </a:solidFill>
                <a:effectLst/>
                <a:uFillTx/>
                <a:sym typeface="Arial"/>
              </a:rPr>
              <a:t>bp</a:t>
            </a:r>
            <a:endParaRPr kumimoji="0" lang="de-DE" sz="2400" b="0" i="0" u="none" strike="noStrike" cap="none" spc="0" normalizeH="0" baseline="0" dirty="0">
              <a:ln>
                <a:noFill/>
              </a:ln>
              <a:solidFill>
                <a:schemeClr val="bg1"/>
              </a:solidFill>
              <a:effectLst/>
              <a:uFillTx/>
              <a:sym typeface="Arial"/>
            </a:endParaRPr>
          </a:p>
        </p:txBody>
      </p:sp>
      <p:sp>
        <p:nvSpPr>
          <p:cNvPr id="32" name="Shape 66"/>
          <p:cNvSpPr>
            <a:spLocks noGrp="1"/>
          </p:cNvSpPr>
          <p:nvPr>
            <p:ph type="body" idx="26"/>
          </p:nvPr>
        </p:nvSpPr>
        <p:spPr>
          <a:xfrm>
            <a:off x="16506688" y="27952228"/>
            <a:ext cx="13373719" cy="576064"/>
          </a:xfrm>
          <a:prstGeom prst="rect">
            <a:avLst/>
          </a:prstGeom>
        </p:spPr>
        <p:txBody>
          <a:bodyPr>
            <a:normAutofit/>
          </a:bodyPr>
          <a:lstStyle/>
          <a:p>
            <a:pPr>
              <a:lnSpc>
                <a:spcPts val="3800"/>
              </a:lnSpc>
              <a:spcBef>
                <a:spcPts val="600"/>
              </a:spcBef>
              <a:defRPr sz="2800" b="1">
                <a:solidFill>
                  <a:srgbClr val="034EA2"/>
                </a:solidFill>
              </a:defRPr>
            </a:pPr>
            <a:r>
              <a:rPr lang="de-DE" sz="3600" dirty="0" smtClean="0"/>
              <a:t>References</a:t>
            </a:r>
            <a:endParaRPr sz="3600" dirty="0"/>
          </a:p>
        </p:txBody>
      </p:sp>
      <p:graphicFrame>
        <p:nvGraphicFramePr>
          <p:cNvPr id="34" name="Tabelle 33"/>
          <p:cNvGraphicFramePr>
            <a:graphicFrameLocks noGrp="1"/>
          </p:cNvGraphicFramePr>
          <p:nvPr>
            <p:extLst>
              <p:ext uri="{D42A27DB-BD31-4B8C-83A1-F6EECF244321}">
                <p14:modId xmlns:p14="http://schemas.microsoft.com/office/powerpoint/2010/main" val="2446267055"/>
              </p:ext>
            </p:extLst>
          </p:nvPr>
        </p:nvGraphicFramePr>
        <p:xfrm>
          <a:off x="2682000" y="34648970"/>
          <a:ext cx="26570950" cy="5688634"/>
        </p:xfrm>
        <a:graphic>
          <a:graphicData uri="http://schemas.openxmlformats.org/drawingml/2006/table">
            <a:tbl>
              <a:tblPr firstRow="1" bandRow="1">
                <a:tableStyleId>{9D7B26C5-4107-4FEC-AEDC-1716B250A1EF}</a:tableStyleId>
              </a:tblPr>
              <a:tblGrid>
                <a:gridCol w="3795850"/>
                <a:gridCol w="3795850"/>
                <a:gridCol w="3795850"/>
                <a:gridCol w="3795850"/>
                <a:gridCol w="3795850"/>
                <a:gridCol w="3795850"/>
                <a:gridCol w="3795850"/>
              </a:tblGrid>
              <a:tr h="812662">
                <a:tc>
                  <a:txBody>
                    <a:bodyPr/>
                    <a:lstStyle/>
                    <a:p>
                      <a:pPr algn="ctr"/>
                      <a:r>
                        <a:rPr lang="de-DE" sz="3200" dirty="0" smtClean="0"/>
                        <a:t>Matrix</a:t>
                      </a:r>
                      <a:endParaRPr lang="de-DE" sz="3200" dirty="0"/>
                    </a:p>
                  </a:txBody>
                  <a:tcPr anchor="ctr"/>
                </a:tc>
                <a:tc>
                  <a:txBody>
                    <a:bodyPr/>
                    <a:lstStyle/>
                    <a:p>
                      <a:pPr algn="ctr"/>
                      <a:r>
                        <a:rPr lang="de-DE" sz="3200" b="0" i="1" u="none" dirty="0" err="1" smtClean="0"/>
                        <a:t>qnrA</a:t>
                      </a:r>
                      <a:endParaRPr lang="de-DE" sz="3200" b="0" i="1" u="none" dirty="0"/>
                    </a:p>
                  </a:txBody>
                  <a:tcPr anchor="ctr"/>
                </a:tc>
                <a:tc>
                  <a:txBody>
                    <a:bodyPr/>
                    <a:lstStyle/>
                    <a:p>
                      <a:pPr algn="ctr"/>
                      <a:r>
                        <a:rPr lang="de-DE" sz="3200" b="0" i="1" u="none" dirty="0" err="1" smtClean="0"/>
                        <a:t>qnrB</a:t>
                      </a:r>
                      <a:endParaRPr lang="de-DE" sz="3200" b="0" i="1" u="none" dirty="0"/>
                    </a:p>
                  </a:txBody>
                  <a:tcPr anchor="ctr"/>
                </a:tc>
                <a:tc>
                  <a:txBody>
                    <a:bodyPr/>
                    <a:lstStyle/>
                    <a:p>
                      <a:pPr algn="ctr"/>
                      <a:r>
                        <a:rPr lang="de-DE" sz="3200" b="0" i="1" u="none" dirty="0" err="1" smtClean="0"/>
                        <a:t>qnrC</a:t>
                      </a:r>
                      <a:endParaRPr lang="de-DE" sz="3200" b="0" i="1" u="none" dirty="0"/>
                    </a:p>
                  </a:txBody>
                  <a:tcPr anchor="ctr"/>
                </a:tc>
                <a:tc>
                  <a:txBody>
                    <a:bodyPr/>
                    <a:lstStyle/>
                    <a:p>
                      <a:pPr algn="ctr"/>
                      <a:r>
                        <a:rPr lang="de-DE" sz="3200" b="0" i="1" u="none" dirty="0" err="1" smtClean="0"/>
                        <a:t>qnrS</a:t>
                      </a:r>
                      <a:endParaRPr lang="de-DE" sz="3200" b="0" i="1" u="none" dirty="0"/>
                    </a:p>
                  </a:txBody>
                  <a:tcPr anchor="ctr"/>
                </a:tc>
                <a:tc>
                  <a:txBody>
                    <a:bodyPr/>
                    <a:lstStyle/>
                    <a:p>
                      <a:pPr algn="ctr"/>
                      <a:r>
                        <a:rPr lang="de-DE" sz="3200" b="0" i="1" u="none" dirty="0" err="1" smtClean="0"/>
                        <a:t>qnrD</a:t>
                      </a:r>
                      <a:endParaRPr lang="de-DE" sz="3200" b="0" i="1" u="none" dirty="0"/>
                    </a:p>
                  </a:txBody>
                  <a:tcPr anchor="ctr"/>
                </a:tc>
                <a:tc>
                  <a:txBody>
                    <a:bodyPr/>
                    <a:lstStyle/>
                    <a:p>
                      <a:pPr algn="ctr"/>
                      <a:r>
                        <a:rPr lang="de-DE" sz="3200" b="0" i="1" u="none" dirty="0" err="1" smtClean="0"/>
                        <a:t>qnrVC</a:t>
                      </a:r>
                      <a:endParaRPr lang="de-DE" sz="3200" b="0" i="1" u="none" dirty="0"/>
                    </a:p>
                  </a:txBody>
                  <a:tcPr anchor="ctr"/>
                </a:tc>
              </a:tr>
              <a:tr h="812662">
                <a:tc>
                  <a:txBody>
                    <a:bodyPr/>
                    <a:lstStyle/>
                    <a:p>
                      <a:pPr algn="ctr"/>
                      <a:r>
                        <a:rPr lang="de-DE" sz="3200" dirty="0" err="1" smtClean="0"/>
                        <a:t>Pig</a:t>
                      </a:r>
                      <a:r>
                        <a:rPr lang="de-DE" sz="3200" dirty="0" smtClean="0"/>
                        <a:t>, </a:t>
                      </a:r>
                      <a:r>
                        <a:rPr lang="de-DE" sz="3200" dirty="0" err="1" smtClean="0"/>
                        <a:t>faeces</a:t>
                      </a:r>
                      <a:endParaRPr lang="de-DE" sz="3200" dirty="0"/>
                    </a:p>
                  </a:txBody>
                  <a:tcPr anchor="ctr"/>
                </a:tc>
                <a:tc>
                  <a:txBody>
                    <a:bodyPr/>
                    <a:lstStyle/>
                    <a:p>
                      <a:pPr algn="ctr" fontAlgn="b"/>
                      <a:r>
                        <a:rPr lang="de-DE" sz="3200" u="none" strike="noStrike" dirty="0" smtClean="0">
                          <a:effectLst/>
                        </a:rPr>
                        <a:t>4.21</a:t>
                      </a:r>
                      <a:r>
                        <a:rPr lang="de-DE" sz="3200" u="none" strike="noStrike" dirty="0">
                          <a:effectLst/>
                        </a:rPr>
                        <a:t>%</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smtClean="0">
                          <a:effectLst/>
                        </a:rPr>
                        <a:t>1.11</a:t>
                      </a:r>
                      <a:r>
                        <a:rPr lang="de-DE" sz="3200" u="none" strike="noStrike" dirty="0">
                          <a:effectLst/>
                        </a:rPr>
                        <a:t>%</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a:effectLst/>
                        </a:rPr>
                        <a:t>&lt; 1%</a:t>
                      </a:r>
                      <a:endParaRPr lang="de-DE" sz="3200" b="0" i="0" u="none" strike="noStrike" dirty="0">
                        <a:solidFill>
                          <a:srgbClr val="000000"/>
                        </a:solidFill>
                        <a:effectLst/>
                        <a:latin typeface="Arial"/>
                      </a:endParaRPr>
                    </a:p>
                  </a:txBody>
                  <a:tcPr marL="9525" marR="9525" marT="9525"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3200" u="none" strike="noStrike" dirty="0" smtClean="0">
                          <a:effectLst/>
                        </a:rPr>
                        <a:t>8.87%</a:t>
                      </a:r>
                      <a:endParaRPr lang="de-DE" sz="3200" b="0" i="0" u="none" strike="noStrike" dirty="0" smtClean="0">
                        <a:solidFill>
                          <a:srgbClr val="000000"/>
                        </a:solidFill>
                        <a:effectLst/>
                        <a:latin typeface="Arial"/>
                      </a:endParaRPr>
                    </a:p>
                  </a:txBody>
                  <a:tcPr marL="9525" marR="9525" marT="9525" marB="0" anchor="ctr"/>
                </a:tc>
                <a:tc>
                  <a:txBody>
                    <a:bodyPr/>
                    <a:lstStyle/>
                    <a:p>
                      <a:pPr algn="ctr" fontAlgn="b"/>
                      <a:r>
                        <a:rPr lang="de-DE" sz="3200" u="none" strike="noStrike" dirty="0" smtClean="0">
                          <a:effectLst/>
                        </a:rPr>
                        <a:t>-</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a:effectLst/>
                        </a:rPr>
                        <a:t>&lt; 1%</a:t>
                      </a:r>
                      <a:endParaRPr lang="de-DE" sz="3200" b="0" i="0" u="none" strike="noStrike" dirty="0">
                        <a:solidFill>
                          <a:srgbClr val="000000"/>
                        </a:solidFill>
                        <a:effectLst/>
                        <a:latin typeface="Arial"/>
                      </a:endParaRPr>
                    </a:p>
                  </a:txBody>
                  <a:tcPr marL="9525" marR="9525" marT="9525" marB="0" anchor="ctr"/>
                </a:tc>
              </a:tr>
              <a:tr h="812662">
                <a:tc>
                  <a:txBody>
                    <a:bodyPr/>
                    <a:lstStyle/>
                    <a:p>
                      <a:pPr algn="ctr"/>
                      <a:r>
                        <a:rPr lang="de-DE" sz="3200" dirty="0" err="1" smtClean="0"/>
                        <a:t>Pig</a:t>
                      </a:r>
                      <a:r>
                        <a:rPr lang="de-DE" sz="3200" dirty="0" smtClean="0"/>
                        <a:t>, </a:t>
                      </a:r>
                      <a:r>
                        <a:rPr lang="de-DE" sz="3200" dirty="0" err="1" smtClean="0"/>
                        <a:t>meat</a:t>
                      </a:r>
                      <a:endParaRPr lang="de-DE" sz="3200" dirty="0"/>
                    </a:p>
                  </a:txBody>
                  <a:tcPr anchor="ctr"/>
                </a:tc>
                <a:tc>
                  <a:txBody>
                    <a:bodyPr/>
                    <a:lstStyle/>
                    <a:p>
                      <a:pPr algn="ctr" fontAlgn="b"/>
                      <a:r>
                        <a:rPr lang="de-DE" sz="3200" u="none" strike="noStrike" dirty="0">
                          <a:effectLst/>
                        </a:rPr>
                        <a:t>&lt; 1%</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a:effectLst/>
                        </a:rPr>
                        <a:t>-</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a:effectLst/>
                        </a:rPr>
                        <a:t>-</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smtClean="0">
                          <a:effectLst/>
                        </a:rPr>
                        <a:t>&lt; 1%</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smtClean="0">
                          <a:effectLst/>
                        </a:rPr>
                        <a:t>-</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a:effectLst/>
                        </a:rPr>
                        <a:t>&lt; 1%</a:t>
                      </a:r>
                      <a:endParaRPr lang="de-DE" sz="3200" b="0" i="0" u="none" strike="noStrike" dirty="0">
                        <a:solidFill>
                          <a:srgbClr val="000000"/>
                        </a:solidFill>
                        <a:effectLst/>
                        <a:latin typeface="Arial"/>
                      </a:endParaRPr>
                    </a:p>
                  </a:txBody>
                  <a:tcPr marL="9525" marR="9525" marT="9525" marB="0" anchor="ctr"/>
                </a:tc>
              </a:tr>
              <a:tr h="812662">
                <a:tc>
                  <a:txBody>
                    <a:bodyPr/>
                    <a:lstStyle/>
                    <a:p>
                      <a:pPr algn="ctr"/>
                      <a:r>
                        <a:rPr lang="de-DE" sz="3200" dirty="0" err="1" smtClean="0"/>
                        <a:t>Cattle</a:t>
                      </a:r>
                      <a:r>
                        <a:rPr lang="de-DE" sz="3200" dirty="0" smtClean="0"/>
                        <a:t>, </a:t>
                      </a:r>
                      <a:r>
                        <a:rPr lang="de-DE" sz="3200" dirty="0" err="1" smtClean="0"/>
                        <a:t>faeces</a:t>
                      </a:r>
                      <a:endParaRPr lang="de-DE" sz="3200" dirty="0"/>
                    </a:p>
                  </a:txBody>
                  <a:tcPr anchor="ctr"/>
                </a:tc>
                <a:tc>
                  <a:txBody>
                    <a:bodyPr/>
                    <a:lstStyle/>
                    <a:p>
                      <a:pPr algn="ctr" fontAlgn="b"/>
                      <a:r>
                        <a:rPr lang="de-DE" sz="3200" u="none" strike="noStrike" dirty="0" smtClean="0">
                          <a:effectLst/>
                        </a:rPr>
                        <a:t>3.33</a:t>
                      </a:r>
                      <a:r>
                        <a:rPr lang="de-DE" sz="3200" u="none" strike="noStrike" dirty="0">
                          <a:effectLst/>
                        </a:rPr>
                        <a:t>%</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a:effectLst/>
                        </a:rPr>
                        <a:t>&lt; 1%</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a:effectLst/>
                        </a:rPr>
                        <a:t>&lt; 1%</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smtClean="0">
                          <a:effectLst/>
                        </a:rPr>
                        <a:t>12.42%</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smtClean="0">
                          <a:effectLst/>
                        </a:rPr>
                        <a:t>-</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smtClean="0">
                          <a:effectLst/>
                        </a:rPr>
                        <a:t>1.11</a:t>
                      </a:r>
                      <a:r>
                        <a:rPr lang="de-DE" sz="3200" u="none" strike="noStrike" dirty="0">
                          <a:effectLst/>
                        </a:rPr>
                        <a:t>%</a:t>
                      </a:r>
                      <a:endParaRPr lang="de-DE" sz="3200" b="0" i="0" u="none" strike="noStrike" dirty="0">
                        <a:solidFill>
                          <a:srgbClr val="000000"/>
                        </a:solidFill>
                        <a:effectLst/>
                        <a:latin typeface="Arial"/>
                      </a:endParaRPr>
                    </a:p>
                  </a:txBody>
                  <a:tcPr marL="9525" marR="9525" marT="9525" marB="0" anchor="ctr"/>
                </a:tc>
              </a:tr>
              <a:tr h="812662">
                <a:tc>
                  <a:txBody>
                    <a:bodyPr/>
                    <a:lstStyle/>
                    <a:p>
                      <a:pPr algn="ctr"/>
                      <a:r>
                        <a:rPr lang="de-DE" sz="3200" dirty="0" err="1" smtClean="0"/>
                        <a:t>Cattle</a:t>
                      </a:r>
                      <a:r>
                        <a:rPr lang="de-DE" sz="3200" baseline="0" dirty="0" smtClean="0"/>
                        <a:t> </a:t>
                      </a:r>
                      <a:r>
                        <a:rPr lang="de-DE" sz="3200" baseline="0" dirty="0" err="1" smtClean="0"/>
                        <a:t>meat</a:t>
                      </a:r>
                      <a:endParaRPr lang="de-DE" sz="3200" dirty="0"/>
                    </a:p>
                  </a:txBody>
                  <a:tcPr anchor="ctr"/>
                </a:tc>
                <a:tc>
                  <a:txBody>
                    <a:bodyPr/>
                    <a:lstStyle/>
                    <a:p>
                      <a:pPr algn="ctr" fontAlgn="b"/>
                      <a:r>
                        <a:rPr lang="de-DE" sz="3200" u="none" strike="noStrike" dirty="0">
                          <a:effectLst/>
                        </a:rPr>
                        <a:t>&lt; 1%</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a:effectLst/>
                        </a:rPr>
                        <a:t>-</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a:effectLst/>
                        </a:rPr>
                        <a:t>-</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smtClean="0">
                          <a:effectLst/>
                        </a:rPr>
                        <a:t>1.11%</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smtClean="0">
                          <a:effectLst/>
                        </a:rPr>
                        <a:t>-</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a:effectLst/>
                        </a:rPr>
                        <a:t>&lt; 1%</a:t>
                      </a:r>
                      <a:endParaRPr lang="de-DE" sz="3200" b="0" i="0" u="none" strike="noStrike" dirty="0">
                        <a:solidFill>
                          <a:srgbClr val="000000"/>
                        </a:solidFill>
                        <a:effectLst/>
                        <a:latin typeface="Arial"/>
                      </a:endParaRPr>
                    </a:p>
                  </a:txBody>
                  <a:tcPr marL="9525" marR="9525" marT="9525" marB="0" anchor="ctr"/>
                </a:tc>
              </a:tr>
              <a:tr h="812662">
                <a:tc>
                  <a:txBody>
                    <a:bodyPr/>
                    <a:lstStyle/>
                    <a:p>
                      <a:pPr algn="ctr"/>
                      <a:r>
                        <a:rPr lang="de-DE" sz="3200" dirty="0" smtClean="0"/>
                        <a:t>Other</a:t>
                      </a:r>
                      <a:endParaRPr lang="de-DE" sz="3200" dirty="0"/>
                    </a:p>
                  </a:txBody>
                  <a:tcPr anchor="ctr"/>
                </a:tc>
                <a:tc>
                  <a:txBody>
                    <a:bodyPr/>
                    <a:lstStyle/>
                    <a:p>
                      <a:pPr algn="ctr" fontAlgn="b"/>
                      <a:r>
                        <a:rPr lang="de-DE" sz="3200" u="none" strike="noStrike" dirty="0">
                          <a:effectLst/>
                        </a:rPr>
                        <a:t>&lt; 1%</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smtClean="0">
                          <a:effectLst/>
                        </a:rPr>
                        <a:t>2.66</a:t>
                      </a:r>
                      <a:r>
                        <a:rPr lang="de-DE" sz="3200" u="none" strike="noStrike" dirty="0">
                          <a:effectLst/>
                        </a:rPr>
                        <a:t>%</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smtClean="0">
                          <a:effectLst/>
                        </a:rPr>
                        <a:t>1.33</a:t>
                      </a:r>
                      <a:r>
                        <a:rPr lang="de-DE" sz="3200" u="none" strike="noStrike" dirty="0">
                          <a:effectLst/>
                        </a:rPr>
                        <a:t>%</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smtClean="0">
                          <a:effectLst/>
                        </a:rPr>
                        <a:t>2.22%</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smtClean="0">
                          <a:effectLst/>
                        </a:rPr>
                        <a:t>-</a:t>
                      </a:r>
                      <a:endParaRPr lang="de-DE" sz="3200" b="0" i="0" u="none" strike="noStrike" dirty="0">
                        <a:solidFill>
                          <a:srgbClr val="000000"/>
                        </a:solidFill>
                        <a:effectLst/>
                        <a:latin typeface="Arial"/>
                      </a:endParaRPr>
                    </a:p>
                  </a:txBody>
                  <a:tcPr marL="9525" marR="9525" marT="9525" marB="0" anchor="ctr"/>
                </a:tc>
                <a:tc>
                  <a:txBody>
                    <a:bodyPr/>
                    <a:lstStyle/>
                    <a:p>
                      <a:pPr algn="ctr" fontAlgn="b"/>
                      <a:r>
                        <a:rPr lang="de-DE" sz="3200" u="none" strike="noStrike" dirty="0">
                          <a:effectLst/>
                        </a:rPr>
                        <a:t>&lt; 1%</a:t>
                      </a:r>
                      <a:endParaRPr lang="de-DE" sz="3200" b="0" i="0" u="none" strike="noStrike" dirty="0">
                        <a:solidFill>
                          <a:srgbClr val="000000"/>
                        </a:solidFill>
                        <a:effectLst/>
                        <a:latin typeface="Arial"/>
                      </a:endParaRPr>
                    </a:p>
                  </a:txBody>
                  <a:tcPr marL="9525" marR="9525" marT="9525" marB="0" anchor="ctr"/>
                </a:tc>
              </a:tr>
              <a:tr h="812662">
                <a:tc>
                  <a:txBody>
                    <a:bodyPr/>
                    <a:lstStyle/>
                    <a:p>
                      <a:pPr algn="ctr"/>
                      <a:r>
                        <a:rPr lang="de-DE" sz="3200" b="1" dirty="0" smtClean="0"/>
                        <a:t>Total</a:t>
                      </a:r>
                      <a:endParaRPr lang="de-DE" sz="3200" b="1" dirty="0"/>
                    </a:p>
                  </a:txBody>
                  <a:tcPr anchor="ctr"/>
                </a:tc>
                <a:tc>
                  <a:txBody>
                    <a:bodyPr/>
                    <a:lstStyle/>
                    <a:p>
                      <a:pPr algn="ctr" fontAlgn="b"/>
                      <a:r>
                        <a:rPr lang="de-DE" sz="3200" b="1" u="none" strike="noStrike" dirty="0" smtClean="0">
                          <a:effectLst/>
                        </a:rPr>
                        <a:t>8.20</a:t>
                      </a:r>
                      <a:r>
                        <a:rPr lang="de-DE" sz="3200" b="1" u="none" strike="noStrike" dirty="0">
                          <a:effectLst/>
                        </a:rPr>
                        <a:t>%</a:t>
                      </a:r>
                      <a:endParaRPr lang="de-DE" sz="3200" b="1" i="0" u="none" strike="noStrike" dirty="0">
                        <a:solidFill>
                          <a:srgbClr val="000000"/>
                        </a:solidFill>
                        <a:effectLst/>
                        <a:latin typeface="Arial"/>
                      </a:endParaRPr>
                    </a:p>
                  </a:txBody>
                  <a:tcPr marL="9525" marR="9525" marT="9525" marB="0" anchor="ctr"/>
                </a:tc>
                <a:tc>
                  <a:txBody>
                    <a:bodyPr/>
                    <a:lstStyle/>
                    <a:p>
                      <a:pPr algn="ctr" fontAlgn="b"/>
                      <a:r>
                        <a:rPr lang="de-DE" sz="3200" b="1" u="none" strike="noStrike" dirty="0" smtClean="0">
                          <a:effectLst/>
                        </a:rPr>
                        <a:t>4.66</a:t>
                      </a:r>
                      <a:r>
                        <a:rPr lang="de-DE" sz="3200" b="1" u="none" strike="noStrike" dirty="0">
                          <a:effectLst/>
                        </a:rPr>
                        <a:t>%</a:t>
                      </a:r>
                      <a:endParaRPr lang="de-DE" sz="3200" b="1" i="0" u="none" strike="noStrike" dirty="0">
                        <a:solidFill>
                          <a:srgbClr val="000000"/>
                        </a:solidFill>
                        <a:effectLst/>
                        <a:latin typeface="Arial"/>
                      </a:endParaRPr>
                    </a:p>
                  </a:txBody>
                  <a:tcPr marL="9525" marR="9525" marT="9525" marB="0" anchor="ctr"/>
                </a:tc>
                <a:tc>
                  <a:txBody>
                    <a:bodyPr/>
                    <a:lstStyle/>
                    <a:p>
                      <a:pPr algn="ctr" fontAlgn="b"/>
                      <a:r>
                        <a:rPr lang="de-DE" sz="3200" b="1" u="none" strike="noStrike" dirty="0" smtClean="0">
                          <a:effectLst/>
                        </a:rPr>
                        <a:t>2.22</a:t>
                      </a:r>
                      <a:r>
                        <a:rPr lang="de-DE" sz="3200" b="1" u="none" strike="noStrike" dirty="0">
                          <a:effectLst/>
                        </a:rPr>
                        <a:t>%</a:t>
                      </a:r>
                      <a:endParaRPr lang="de-DE" sz="3200" b="1" i="0" u="none" strike="noStrike" dirty="0">
                        <a:solidFill>
                          <a:srgbClr val="000000"/>
                        </a:solidFill>
                        <a:effectLst/>
                        <a:latin typeface="Arial"/>
                      </a:endParaRPr>
                    </a:p>
                  </a:txBody>
                  <a:tcPr marL="9525" marR="9525" marT="9525" marB="0" anchor="ctr"/>
                </a:tc>
                <a:tc>
                  <a:txBody>
                    <a:bodyPr/>
                    <a:lstStyle/>
                    <a:p>
                      <a:pPr algn="ctr" fontAlgn="b"/>
                      <a:r>
                        <a:rPr lang="de-DE" sz="3200" b="1" u="none" strike="noStrike" dirty="0" smtClean="0">
                          <a:effectLst/>
                        </a:rPr>
                        <a:t>24.83%</a:t>
                      </a:r>
                      <a:endParaRPr lang="de-DE" sz="3200" b="1" i="0" u="none" strike="noStrike" dirty="0">
                        <a:solidFill>
                          <a:srgbClr val="000000"/>
                        </a:solidFill>
                        <a:effectLst/>
                        <a:latin typeface="Arial"/>
                      </a:endParaRPr>
                    </a:p>
                  </a:txBody>
                  <a:tcPr marL="9525" marR="9525" marT="9525" marB="0" anchor="ctr"/>
                </a:tc>
                <a:tc>
                  <a:txBody>
                    <a:bodyPr/>
                    <a:lstStyle/>
                    <a:p>
                      <a:pPr algn="ctr" fontAlgn="b"/>
                      <a:r>
                        <a:rPr lang="de-DE" sz="3200" b="1" u="none" strike="noStrike" dirty="0" smtClean="0">
                          <a:effectLst/>
                        </a:rPr>
                        <a:t>-</a:t>
                      </a:r>
                      <a:endParaRPr lang="de-DE" sz="3200" b="1" i="0" u="none" strike="noStrike" dirty="0">
                        <a:solidFill>
                          <a:srgbClr val="000000"/>
                        </a:solidFill>
                        <a:effectLst/>
                        <a:latin typeface="Arial"/>
                      </a:endParaRPr>
                    </a:p>
                  </a:txBody>
                  <a:tcPr marL="9525" marR="9525" marT="9525" marB="0" anchor="ctr"/>
                </a:tc>
                <a:tc>
                  <a:txBody>
                    <a:bodyPr/>
                    <a:lstStyle/>
                    <a:p>
                      <a:pPr algn="ctr" fontAlgn="b"/>
                      <a:r>
                        <a:rPr lang="de-DE" sz="3200" b="1" u="none" strike="noStrike" dirty="0" smtClean="0">
                          <a:effectLst/>
                        </a:rPr>
                        <a:t>2.22</a:t>
                      </a:r>
                      <a:r>
                        <a:rPr lang="de-DE" sz="3200" b="1" u="none" strike="noStrike" dirty="0">
                          <a:effectLst/>
                        </a:rPr>
                        <a:t>%</a:t>
                      </a:r>
                      <a:endParaRPr lang="de-DE" sz="3200" b="1" i="0" u="none" strike="noStrike" dirty="0">
                        <a:solidFill>
                          <a:srgbClr val="000000"/>
                        </a:solidFill>
                        <a:effectLst/>
                        <a:latin typeface="Arial"/>
                      </a:endParaRPr>
                    </a:p>
                  </a:txBody>
                  <a:tcPr marL="9525" marR="9525" marT="9525" marB="0" anchor="ctr"/>
                </a:tc>
              </a:tr>
            </a:tbl>
          </a:graphicData>
        </a:graphic>
      </p:graphicFrame>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Poster_hoch_englisch">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oster_hoch_englisch">
      <a:majorFont>
        <a:latin typeface="Arial"/>
        <a:ea typeface="Arial"/>
        <a:cs typeface="Arial"/>
      </a:majorFont>
      <a:minorFont>
        <a:latin typeface="Helvetica"/>
        <a:ea typeface="Helvetica"/>
        <a:cs typeface="Helvetica"/>
      </a:minorFont>
    </a:fontScheme>
    <a:fmtScheme name="Poster_hoch_englisch">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Poster_hoch_englisch">
  <a:themeElements>
    <a:clrScheme name="Poster_hoch_englisch">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Poster_hoch_englisch">
      <a:majorFont>
        <a:latin typeface="Arial"/>
        <a:ea typeface="Arial"/>
        <a:cs typeface="Arial"/>
      </a:majorFont>
      <a:minorFont>
        <a:latin typeface="Helvetica"/>
        <a:ea typeface="Helvetica"/>
        <a:cs typeface="Helvetica"/>
      </a:minorFont>
    </a:fontScheme>
    <a:fmtScheme name="Poster_hoch_englisch">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Poster_hoch_englisch</Template>
  <TotalTime>0</TotalTime>
  <Words>910</Words>
  <Application>Microsoft Office PowerPoint</Application>
  <PresentationFormat>Benutzerdefiniert</PresentationFormat>
  <Paragraphs>94</Paragraphs>
  <Slides>1</Slides>
  <Notes>1</Notes>
  <HiddenSlides>0</HiddenSlides>
  <MMClips>0</MMClips>
  <ScaleCrop>false</ScaleCrop>
  <HeadingPairs>
    <vt:vector size="4" baseType="variant">
      <vt:variant>
        <vt:lpstr>Design</vt:lpstr>
      </vt:variant>
      <vt:variant>
        <vt:i4>1</vt:i4>
      </vt:variant>
      <vt:variant>
        <vt:lpstr>Folientitel</vt:lpstr>
      </vt:variant>
      <vt:variant>
        <vt:i4>1</vt:i4>
      </vt:variant>
    </vt:vector>
  </HeadingPairs>
  <TitlesOfParts>
    <vt:vector size="2" baseType="lpstr">
      <vt:lpstr>Poster_hoch_englisch</vt:lpstr>
      <vt:lpstr>Presentation of the doctoral thesis subject: Influence of mobile genetic elements on the dissemination of important resistance determinants in commensale Escherichia coli </vt:lpstr>
    </vt:vector>
  </TitlesOfParts>
  <Company>Bundesinstitut fuer Risikobewertung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of the doctoral thesis subject: Influence of mobile genetic elements on the dissemination of important resistance determinants in commensale Escherichia coli</dc:title>
  <dc:creator>Frau Katharina Juraschek</dc:creator>
  <cp:lastModifiedBy>Frau Katharina Juraschek</cp:lastModifiedBy>
  <cp:revision>41</cp:revision>
  <cp:lastPrinted>2018-09-07T11:19:29Z</cp:lastPrinted>
  <dcterms:created xsi:type="dcterms:W3CDTF">2018-09-04T08:38:37Z</dcterms:created>
  <dcterms:modified xsi:type="dcterms:W3CDTF">2018-09-07T11:24:09Z</dcterms:modified>
</cp:coreProperties>
</file>