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6"/>
  </p:notesMasterIdLst>
  <p:sldIdLst>
    <p:sldId id="257" r:id="rId2"/>
    <p:sldId id="343" r:id="rId3"/>
    <p:sldId id="279" r:id="rId4"/>
    <p:sldId id="344" r:id="rId5"/>
    <p:sldId id="282" r:id="rId6"/>
    <p:sldId id="328" r:id="rId7"/>
    <p:sldId id="327" r:id="rId8"/>
    <p:sldId id="326" r:id="rId9"/>
    <p:sldId id="312" r:id="rId10"/>
    <p:sldId id="330" r:id="rId11"/>
    <p:sldId id="329" r:id="rId12"/>
    <p:sldId id="313" r:id="rId13"/>
    <p:sldId id="304" r:id="rId14"/>
    <p:sldId id="331" r:id="rId15"/>
    <p:sldId id="332" r:id="rId16"/>
    <p:sldId id="305" r:id="rId17"/>
    <p:sldId id="307" r:id="rId18"/>
    <p:sldId id="283" r:id="rId19"/>
    <p:sldId id="333" r:id="rId20"/>
    <p:sldId id="334" r:id="rId21"/>
    <p:sldId id="289" r:id="rId22"/>
    <p:sldId id="258" r:id="rId23"/>
    <p:sldId id="287" r:id="rId24"/>
    <p:sldId id="288" r:id="rId25"/>
    <p:sldId id="270" r:id="rId26"/>
    <p:sldId id="339" r:id="rId27"/>
    <p:sldId id="338" r:id="rId28"/>
    <p:sldId id="337" r:id="rId29"/>
    <p:sldId id="336" r:id="rId30"/>
    <p:sldId id="335" r:id="rId31"/>
    <p:sldId id="271" r:id="rId32"/>
    <p:sldId id="340" r:id="rId33"/>
    <p:sldId id="341" r:id="rId34"/>
    <p:sldId id="342" r:id="rId35"/>
    <p:sldId id="308" r:id="rId36"/>
    <p:sldId id="324" r:id="rId37"/>
    <p:sldId id="299" r:id="rId38"/>
    <p:sldId id="348" r:id="rId39"/>
    <p:sldId id="310" r:id="rId40"/>
    <p:sldId id="345" r:id="rId41"/>
    <p:sldId id="302" r:id="rId42"/>
    <p:sldId id="276" r:id="rId43"/>
    <p:sldId id="347" r:id="rId44"/>
    <p:sldId id="260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8441"/>
    <a:srgbClr val="76BA45"/>
    <a:srgbClr val="3C00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1388" y="4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2B26D5-68BC-48C9-AB06-DC80C3845D3E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AD811A-236F-4823-8451-E503DE2E8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88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3084286"/>
            <a:ext cx="9144000" cy="377371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995333"/>
            <a:ext cx="8229600" cy="1396062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367888"/>
            <a:ext cx="8229600" cy="1470025"/>
          </a:xfrm>
        </p:spPr>
        <p:txBody>
          <a:bodyPr anchor="b">
            <a:norm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 descr="c2m-logo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75091" y="921180"/>
            <a:ext cx="5593818" cy="156106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10" name="Rectangle 9"/>
          <p:cNvSpPr/>
          <p:nvPr userDrawn="1"/>
        </p:nvSpPr>
        <p:spPr>
          <a:xfrm>
            <a:off x="0" y="0"/>
            <a:ext cx="9144000" cy="251654"/>
          </a:xfrm>
          <a:prstGeom prst="rect">
            <a:avLst/>
          </a:prstGeom>
          <a:solidFill>
            <a:srgbClr val="0F84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6391275"/>
            <a:ext cx="8229600" cy="466725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Supported by the Data Infrastructure Building Blocks (DIBBs) program of the National Science Foundation through grant NSF ACI-1640575</a:t>
            </a:r>
          </a:p>
        </p:txBody>
      </p:sp>
    </p:spTree>
    <p:extLst>
      <p:ext uri="{BB962C8B-B14F-4D97-AF65-F5344CB8AC3E}">
        <p14:creationId xmlns:p14="http://schemas.microsoft.com/office/powerpoint/2010/main" val="3299483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3465513" cy="685799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29B157-4E58-8146-AC47-D145BA2729F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F3BCA5-1E04-E54D-A72B-F5A9E897BE1A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Untitled-2.png"/>
          <p:cNvPicPr>
            <a:picLocks noChangeAspect="1"/>
          </p:cNvPicPr>
          <p:nvPr userDrawn="1"/>
        </p:nvPicPr>
        <p:blipFill rotWithShape="1">
          <a:blip r:embed="rId2" cstate="screen">
            <a:duotone>
              <a:prstClr val="black"/>
              <a:schemeClr val="accent1">
                <a:tint val="45000"/>
                <a:satMod val="400000"/>
              </a:schemeClr>
            </a:duotone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225752" cy="159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344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29B157-4E58-8146-AC47-D145BA2729F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F3BCA5-1E04-E54D-A72B-F5A9E897B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9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29B157-4E58-8146-AC47-D145BA2729F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F3BCA5-1E04-E54D-A72B-F5A9E897B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72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29B157-4E58-8146-AC47-D145BA2729F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F3BCA5-1E04-E54D-A72B-F5A9E897B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11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47E5-2E46-4C84-B9D6-0D3B4C11E801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4D67A-306A-4BA0-A38F-7AE6B17B8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95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bg>
      <p:bgPr>
        <a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457200" y="5575904"/>
            <a:ext cx="8228418" cy="100390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2951238" y="2499931"/>
            <a:ext cx="5734380" cy="2821974"/>
          </a:xfrm>
        </p:spPr>
        <p:txBody>
          <a:bodyPr anchor="b">
            <a:normAutofit/>
          </a:bodyPr>
          <a:lstStyle>
            <a:lvl1pPr algn="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5" name="Picture 14" descr="c2m-log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3521" y="349097"/>
            <a:ext cx="4786479" cy="1335761"/>
          </a:xfrm>
          <a:prstGeom prst="rect">
            <a:avLst/>
          </a:prstGeom>
        </p:spPr>
      </p:pic>
      <p:sp>
        <p:nvSpPr>
          <p:cNvPr id="6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93521" y="2588382"/>
            <a:ext cx="3032669" cy="895047"/>
          </a:xfrm>
        </p:spPr>
        <p:txBody>
          <a:bodyPr>
            <a:noAutofit/>
          </a:bodyPr>
          <a:lstStyle>
            <a:lvl1pPr marL="0" indent="0" algn="l">
              <a:buNone/>
              <a:defRPr sz="12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Supported by the Data Infrastructure Building Blocks (DIBBs) program of the National Science Foundation through grant NSF ACI-1640575</a:t>
            </a:r>
          </a:p>
        </p:txBody>
      </p:sp>
    </p:spTree>
    <p:extLst>
      <p:ext uri="{BB962C8B-B14F-4D97-AF65-F5344CB8AC3E}">
        <p14:creationId xmlns:p14="http://schemas.microsoft.com/office/powerpoint/2010/main" val="21001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29B157-4E58-8146-AC47-D145BA2729F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F3BCA5-1E04-E54D-A72B-F5A9E897BE1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Thank you!</a:t>
            </a:r>
          </a:p>
        </p:txBody>
      </p:sp>
      <p:pic>
        <p:nvPicPr>
          <p:cNvPr id="8" name="Picture 7" descr="anes_logo-1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99276" y="4880428"/>
            <a:ext cx="2540000" cy="1058333"/>
          </a:xfrm>
          <a:prstGeom prst="rect">
            <a:avLst/>
          </a:prstGeom>
        </p:spPr>
      </p:pic>
      <p:pic>
        <p:nvPicPr>
          <p:cNvPr id="9" name="Picture 8" descr="coletica-text-large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8200" y="3338288"/>
            <a:ext cx="2650610" cy="846666"/>
          </a:xfrm>
          <a:prstGeom prst="rect">
            <a:avLst/>
          </a:prstGeom>
        </p:spPr>
      </p:pic>
      <p:pic>
        <p:nvPicPr>
          <p:cNvPr id="10" name="Picture 9" descr="icpsr-logo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4381" y="2229580"/>
            <a:ext cx="2334381" cy="414543"/>
          </a:xfrm>
          <a:prstGeom prst="rect">
            <a:avLst/>
          </a:prstGeom>
        </p:spPr>
      </p:pic>
      <p:pic>
        <p:nvPicPr>
          <p:cNvPr id="11" name="Picture 10" descr="mtna_logo-300x168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06872" y="3010262"/>
            <a:ext cx="2594429" cy="1452880"/>
          </a:xfrm>
          <a:prstGeom prst="rect">
            <a:avLst/>
          </a:prstGeom>
        </p:spPr>
      </p:pic>
      <p:pic>
        <p:nvPicPr>
          <p:cNvPr id="12" name="Picture 11" descr="NORC_75_Logo_1920.jpg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06872" y="2229580"/>
            <a:ext cx="2693856" cy="653821"/>
          </a:xfrm>
          <a:prstGeom prst="rect">
            <a:avLst/>
          </a:prstGeom>
        </p:spPr>
      </p:pic>
      <p:pic>
        <p:nvPicPr>
          <p:cNvPr id="13" name="Picture 12" descr="nsd-logo.png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4381" y="4701420"/>
            <a:ext cx="2368118" cy="123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54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29B157-4E58-8146-AC47-D145BA2729F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F3BCA5-1E04-E54D-A72B-F5A9E897B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373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29B157-4E58-8146-AC47-D145BA2729F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F3BCA5-1E04-E54D-A72B-F5A9E897B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337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29B157-4E58-8146-AC47-D145BA2729F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F3BCA5-1E04-E54D-A72B-F5A9E897B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56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29B157-4E58-8146-AC47-D145BA2729F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F3BCA5-1E04-E54D-A72B-F5A9E897B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242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29B157-4E58-8146-AC47-D145BA2729F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F3BCA5-1E04-E54D-A72B-F5A9E897B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837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29B157-4E58-8146-AC47-D145BA2729F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F3BCA5-1E04-E54D-A72B-F5A9E897B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344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54692"/>
            <a:ext cx="9144000" cy="503308"/>
          </a:xfrm>
          <a:prstGeom prst="rect">
            <a:avLst/>
          </a:prstGeom>
          <a:solidFill>
            <a:srgbClr val="0F84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274638"/>
          </a:xfrm>
          <a:prstGeom prst="rect">
            <a:avLst/>
          </a:prstGeom>
          <a:solidFill>
            <a:srgbClr val="3C000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5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3" r:id="rId1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Univers 55 Roman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b="0" i="0" kern="1200">
          <a:solidFill>
            <a:schemeClr val="tx1"/>
          </a:solidFill>
          <a:latin typeface="Univers 55"/>
          <a:ea typeface="+mn-ea"/>
          <a:cs typeface="Univers 55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b="0" i="0" kern="1200">
          <a:solidFill>
            <a:schemeClr val="tx1"/>
          </a:solidFill>
          <a:latin typeface="Univers 55"/>
          <a:ea typeface="+mn-ea"/>
          <a:cs typeface="Univers 55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b="0" i="0" kern="1200">
          <a:solidFill>
            <a:schemeClr val="tx1"/>
          </a:solidFill>
          <a:latin typeface="Univers 55"/>
          <a:ea typeface="+mn-ea"/>
          <a:cs typeface="Univers 55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b="0" i="0" kern="1200">
          <a:solidFill>
            <a:schemeClr val="tx1"/>
          </a:solidFill>
          <a:latin typeface="Univers 55"/>
          <a:ea typeface="+mn-ea"/>
          <a:cs typeface="Univers 55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b="0" i="0" kern="1200">
          <a:solidFill>
            <a:schemeClr val="tx1"/>
          </a:solidFill>
          <a:latin typeface="Univers 55"/>
          <a:ea typeface="+mn-ea"/>
          <a:cs typeface="Univers 55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c2metadata.mtna.us/" TargetMode="External"/><Relationship Id="rId2" Type="http://schemas.openxmlformats.org/officeDocument/2006/relationships/hyperlink" Target="https://c2metadata.org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ddi-alliance.atlassian.net/wiki/spaces/DDI4/pages/899547182/SDTL+-+Structured+Data+Transformation+Language" TargetMode="External"/><Relationship Id="rId5" Type="http://schemas.openxmlformats.org/officeDocument/2006/relationships/hyperlink" Target="https://deepblue.lib.umich.edu/handle/2027.42/156015" TargetMode="External"/><Relationship Id="rId4" Type="http://schemas.openxmlformats.org/officeDocument/2006/relationships/hyperlink" Target="http://c2metadata.gitlab.io/sdtl-docs/master/" TargetMode="Externa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George Alter</a:t>
            </a:r>
          </a:p>
          <a:p>
            <a:r>
              <a:rPr lang="en-US" dirty="0"/>
              <a:t>University of Michigan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484582" y="2499931"/>
            <a:ext cx="6201036" cy="2561596"/>
          </a:xfrm>
        </p:spPr>
        <p:txBody>
          <a:bodyPr/>
          <a:lstStyle/>
          <a:p>
            <a:r>
              <a:rPr lang="en-GB" b="1" dirty="0"/>
              <a:t>Capturing Data Provenance from Statistical Software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32080" y="2052407"/>
            <a:ext cx="3444240" cy="895047"/>
          </a:xfrm>
        </p:spPr>
        <p:txBody>
          <a:bodyPr/>
          <a:lstStyle/>
          <a:p>
            <a:r>
              <a:rPr lang="en-US" sz="1600" dirty="0">
                <a:solidFill>
                  <a:schemeClr val="tx1"/>
                </a:solidFill>
              </a:rPr>
              <a:t>Supported by the Data Infrastructure Building Blocks (DIBBS) program of the National Science Foundation through grant NSF ACI-1640575</a:t>
            </a:r>
          </a:p>
        </p:txBody>
      </p:sp>
    </p:spTree>
    <p:extLst>
      <p:ext uri="{BB962C8B-B14F-4D97-AF65-F5344CB8AC3E}">
        <p14:creationId xmlns:p14="http://schemas.microsoft.com/office/powerpoint/2010/main" val="1035152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224" y="416052"/>
            <a:ext cx="7191375" cy="5715000"/>
          </a:xfrm>
          <a:prstGeom prst="rect">
            <a:avLst/>
          </a:prstGeom>
        </p:spPr>
      </p:pic>
      <p:cxnSp>
        <p:nvCxnSpPr>
          <p:cNvPr id="3" name="Straight Arrow Connector 2"/>
          <p:cNvCxnSpPr>
            <a:cxnSpLocks noChangeShapeType="1"/>
          </p:cNvCxnSpPr>
          <p:nvPr/>
        </p:nvCxnSpPr>
        <p:spPr bwMode="auto">
          <a:xfrm flipH="1">
            <a:off x="2889504" y="2804677"/>
            <a:ext cx="3364992" cy="84524"/>
          </a:xfrm>
          <a:prstGeom prst="straightConnector1">
            <a:avLst/>
          </a:prstGeom>
          <a:noFill/>
          <a:ln w="635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071616" y="2245797"/>
            <a:ext cx="3044571" cy="1323439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alibri" panose="020F0502020204030204" pitchFamily="34" charset="0"/>
              </a:rPr>
              <a:t>Outputs: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2000" b="1" dirty="0">
                <a:latin typeface="Calibri" panose="020F0502020204030204" pitchFamily="34" charset="0"/>
              </a:rPr>
              <a:t>SDTL JSON file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2000" b="1" dirty="0">
                <a:latin typeface="Calibri" panose="020F0502020204030204" pitchFamily="34" charset="0"/>
              </a:rPr>
              <a:t>Updated DDI XML file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2000" b="1" dirty="0">
                <a:latin typeface="Calibri" panose="020F0502020204030204" pitchFamily="34" charset="0"/>
              </a:rPr>
              <a:t>HTML codebook</a:t>
            </a:r>
          </a:p>
        </p:txBody>
      </p:sp>
    </p:spTree>
    <p:extLst>
      <p:ext uri="{BB962C8B-B14F-4D97-AF65-F5344CB8AC3E}">
        <p14:creationId xmlns:p14="http://schemas.microsoft.com/office/powerpoint/2010/main" val="2686324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224" y="416052"/>
            <a:ext cx="7191375" cy="5715000"/>
          </a:xfrm>
          <a:prstGeom prst="rect">
            <a:avLst/>
          </a:prstGeom>
        </p:spPr>
      </p:pic>
      <p:cxnSp>
        <p:nvCxnSpPr>
          <p:cNvPr id="3" name="Straight Arrow Connector 2"/>
          <p:cNvCxnSpPr>
            <a:cxnSpLocks noChangeShapeType="1"/>
          </p:cNvCxnSpPr>
          <p:nvPr/>
        </p:nvCxnSpPr>
        <p:spPr bwMode="auto">
          <a:xfrm flipH="1">
            <a:off x="2889504" y="2804677"/>
            <a:ext cx="3364992" cy="84524"/>
          </a:xfrm>
          <a:prstGeom prst="straightConnector1">
            <a:avLst/>
          </a:prstGeom>
          <a:noFill/>
          <a:ln w="635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" name="Straight Arrow Connector 3"/>
          <p:cNvCxnSpPr>
            <a:cxnSpLocks noChangeShapeType="1"/>
          </p:cNvCxnSpPr>
          <p:nvPr/>
        </p:nvCxnSpPr>
        <p:spPr bwMode="auto">
          <a:xfrm flipH="1">
            <a:off x="2980944" y="3081528"/>
            <a:ext cx="3273552" cy="0"/>
          </a:xfrm>
          <a:prstGeom prst="straightConnector1">
            <a:avLst/>
          </a:prstGeom>
          <a:noFill/>
          <a:ln w="635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071616" y="2245797"/>
            <a:ext cx="3044571" cy="1323439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alibri" panose="020F0502020204030204" pitchFamily="34" charset="0"/>
              </a:rPr>
              <a:t>Outputs: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2000" b="1" dirty="0">
                <a:latin typeface="Calibri" panose="020F0502020204030204" pitchFamily="34" charset="0"/>
              </a:rPr>
              <a:t>SDTL JSON file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2000" b="1" dirty="0">
                <a:latin typeface="Calibri" panose="020F0502020204030204" pitchFamily="34" charset="0"/>
              </a:rPr>
              <a:t>Updated DDI XML file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2000" b="1" dirty="0">
                <a:latin typeface="Calibri" panose="020F0502020204030204" pitchFamily="34" charset="0"/>
              </a:rPr>
              <a:t>HTML codebook</a:t>
            </a:r>
          </a:p>
        </p:txBody>
      </p:sp>
    </p:spTree>
    <p:extLst>
      <p:ext uri="{BB962C8B-B14F-4D97-AF65-F5344CB8AC3E}">
        <p14:creationId xmlns:p14="http://schemas.microsoft.com/office/powerpoint/2010/main" val="2908656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224" y="416052"/>
            <a:ext cx="7191375" cy="5715000"/>
          </a:xfrm>
          <a:prstGeom prst="rect">
            <a:avLst/>
          </a:prstGeom>
        </p:spPr>
      </p:pic>
      <p:cxnSp>
        <p:nvCxnSpPr>
          <p:cNvPr id="3" name="Straight Arrow Connector 2"/>
          <p:cNvCxnSpPr>
            <a:cxnSpLocks noChangeShapeType="1"/>
          </p:cNvCxnSpPr>
          <p:nvPr/>
        </p:nvCxnSpPr>
        <p:spPr bwMode="auto">
          <a:xfrm flipH="1">
            <a:off x="2889504" y="2804677"/>
            <a:ext cx="3364992" cy="84524"/>
          </a:xfrm>
          <a:prstGeom prst="straightConnector1">
            <a:avLst/>
          </a:prstGeom>
          <a:noFill/>
          <a:ln w="635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" name="Straight Arrow Connector 3"/>
          <p:cNvCxnSpPr>
            <a:cxnSpLocks noChangeShapeType="1"/>
          </p:cNvCxnSpPr>
          <p:nvPr/>
        </p:nvCxnSpPr>
        <p:spPr bwMode="auto">
          <a:xfrm flipH="1">
            <a:off x="2980944" y="3081528"/>
            <a:ext cx="3273552" cy="0"/>
          </a:xfrm>
          <a:prstGeom prst="straightConnector1">
            <a:avLst/>
          </a:prstGeom>
          <a:noFill/>
          <a:ln w="635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Straight Arrow Connector 4"/>
          <p:cNvCxnSpPr>
            <a:cxnSpLocks noChangeShapeType="1"/>
          </p:cNvCxnSpPr>
          <p:nvPr/>
        </p:nvCxnSpPr>
        <p:spPr bwMode="auto">
          <a:xfrm flipH="1" flipV="1">
            <a:off x="2825496" y="3273552"/>
            <a:ext cx="3429000" cy="18833"/>
          </a:xfrm>
          <a:prstGeom prst="straightConnector1">
            <a:avLst/>
          </a:prstGeom>
          <a:noFill/>
          <a:ln w="635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071616" y="2245797"/>
            <a:ext cx="3044571" cy="1323439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alibri" panose="020F0502020204030204" pitchFamily="34" charset="0"/>
              </a:rPr>
              <a:t>Outputs: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2000" b="1" dirty="0">
                <a:latin typeface="Calibri" panose="020F0502020204030204" pitchFamily="34" charset="0"/>
              </a:rPr>
              <a:t>SDTL JSON file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2000" b="1" dirty="0">
                <a:latin typeface="Calibri" panose="020F0502020204030204" pitchFamily="34" charset="0"/>
              </a:rPr>
              <a:t>Updated DDI XML file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2000" b="1" dirty="0">
                <a:latin typeface="Calibri" panose="020F0502020204030204" pitchFamily="34" charset="0"/>
              </a:rPr>
              <a:t>HTML codebook</a:t>
            </a:r>
          </a:p>
        </p:txBody>
      </p:sp>
    </p:spTree>
    <p:extLst>
      <p:ext uri="{BB962C8B-B14F-4D97-AF65-F5344CB8AC3E}">
        <p14:creationId xmlns:p14="http://schemas.microsoft.com/office/powerpoint/2010/main" val="3267715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762" y="968502"/>
            <a:ext cx="7610475" cy="59817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5754"/>
          </a:xfrm>
        </p:spPr>
        <p:txBody>
          <a:bodyPr>
            <a:normAutofit fontScale="90000"/>
          </a:bodyPr>
          <a:lstStyle/>
          <a:p>
            <a:r>
              <a:rPr lang="en-US" dirty="0"/>
              <a:t>Interactive Codebook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355080" y="4220182"/>
            <a:ext cx="2861691" cy="1631216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2000" b="1" dirty="0">
                <a:latin typeface="Calibri" panose="020F0502020204030204" pitchFamily="34" charset="0"/>
              </a:rPr>
              <a:t>Descriptions of 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2000" b="1" dirty="0">
                <a:latin typeface="Calibri" panose="020F0502020204030204" pitchFamily="34" charset="0"/>
              </a:rPr>
              <a:t>Original data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2000" b="1" dirty="0">
                <a:latin typeface="Calibri" panose="020F0502020204030204" pitchFamily="34" charset="0"/>
              </a:rPr>
              <a:t>Transformed data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2000" b="1" dirty="0">
                <a:latin typeface="Calibri" panose="020F0502020204030204" pitchFamily="34" charset="0"/>
              </a:rPr>
              <a:t>Temporary variables not in saved data</a:t>
            </a:r>
          </a:p>
        </p:txBody>
      </p:sp>
      <p:cxnSp>
        <p:nvCxnSpPr>
          <p:cNvPr id="6" name="Straight Arrow Connector 5"/>
          <p:cNvCxnSpPr>
            <a:cxnSpLocks noChangeShapeType="1"/>
          </p:cNvCxnSpPr>
          <p:nvPr/>
        </p:nvCxnSpPr>
        <p:spPr bwMode="auto">
          <a:xfrm flipH="1">
            <a:off x="5824728" y="4714915"/>
            <a:ext cx="530353" cy="166970"/>
          </a:xfrm>
          <a:prstGeom prst="straightConnector1">
            <a:avLst/>
          </a:prstGeom>
          <a:noFill/>
          <a:ln w="635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Arrow Connector 6"/>
          <p:cNvCxnSpPr>
            <a:cxnSpLocks noChangeShapeType="1"/>
          </p:cNvCxnSpPr>
          <p:nvPr/>
        </p:nvCxnSpPr>
        <p:spPr bwMode="auto">
          <a:xfrm flipH="1">
            <a:off x="4846320" y="5173750"/>
            <a:ext cx="1508760" cy="610097"/>
          </a:xfrm>
          <a:prstGeom prst="straightConnector1">
            <a:avLst/>
          </a:prstGeom>
          <a:noFill/>
          <a:ln w="635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Arrow Connector 7"/>
          <p:cNvCxnSpPr>
            <a:cxnSpLocks noChangeShapeType="1"/>
          </p:cNvCxnSpPr>
          <p:nvPr/>
        </p:nvCxnSpPr>
        <p:spPr bwMode="auto">
          <a:xfrm flipH="1">
            <a:off x="3822192" y="5726660"/>
            <a:ext cx="2761488" cy="670632"/>
          </a:xfrm>
          <a:prstGeom prst="straightConnector1">
            <a:avLst/>
          </a:prstGeom>
          <a:noFill/>
          <a:ln w="635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079C9926-440D-4A4F-86CF-98067945DA6A}"/>
              </a:ext>
            </a:extLst>
          </p:cNvPr>
          <p:cNvSpPr txBox="1"/>
          <p:nvPr/>
        </p:nvSpPr>
        <p:spPr>
          <a:xfrm>
            <a:off x="202019" y="923155"/>
            <a:ext cx="4731488" cy="1200329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The HTML Codebook treats provenance as a dynamic process.</a:t>
            </a:r>
          </a:p>
          <a:p>
            <a:r>
              <a:rPr lang="en-US" dirty="0">
                <a:solidFill>
                  <a:schemeClr val="bg1"/>
                </a:solidFill>
              </a:rPr>
              <a:t>If the value of a variables changed more than once, it is shown in each state.</a:t>
            </a:r>
          </a:p>
        </p:txBody>
      </p:sp>
    </p:spTree>
    <p:extLst>
      <p:ext uri="{BB962C8B-B14F-4D97-AF65-F5344CB8AC3E}">
        <p14:creationId xmlns:p14="http://schemas.microsoft.com/office/powerpoint/2010/main" val="733719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89" y="481012"/>
            <a:ext cx="7143750" cy="5895975"/>
          </a:xfrm>
          <a:prstGeom prst="rect">
            <a:avLst/>
          </a:prstGeom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282309" y="707668"/>
            <a:ext cx="2861691" cy="40011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Natural language version</a:t>
            </a:r>
          </a:p>
        </p:txBody>
      </p:sp>
      <p:cxnSp>
        <p:nvCxnSpPr>
          <p:cNvPr id="15" name="Straight Arrow Connector 14"/>
          <p:cNvCxnSpPr>
            <a:cxnSpLocks noChangeShapeType="1"/>
          </p:cNvCxnSpPr>
          <p:nvPr/>
        </p:nvCxnSpPr>
        <p:spPr bwMode="auto">
          <a:xfrm flipH="1">
            <a:off x="2744153" y="907723"/>
            <a:ext cx="3538157" cy="200055"/>
          </a:xfrm>
          <a:prstGeom prst="straightConnector1">
            <a:avLst/>
          </a:prstGeom>
          <a:noFill/>
          <a:ln w="63500" algn="ctr">
            <a:solidFill>
              <a:srgbClr val="00206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Arrow Connector 15"/>
          <p:cNvCxnSpPr>
            <a:cxnSpLocks noChangeShapeType="1"/>
          </p:cNvCxnSpPr>
          <p:nvPr/>
        </p:nvCxnSpPr>
        <p:spPr bwMode="auto">
          <a:xfrm flipH="1">
            <a:off x="3480246" y="1007750"/>
            <a:ext cx="2802063" cy="2620333"/>
          </a:xfrm>
          <a:prstGeom prst="straightConnector1">
            <a:avLst/>
          </a:prstGeom>
          <a:noFill/>
          <a:ln w="63500" algn="ctr">
            <a:solidFill>
              <a:srgbClr val="00206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968604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89" y="481012"/>
            <a:ext cx="7143750" cy="5895975"/>
          </a:xfrm>
          <a:prstGeom prst="rect">
            <a:avLst/>
          </a:prstGeom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354508" y="1840968"/>
            <a:ext cx="2861691" cy="40011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alibri" panose="020F0502020204030204" pitchFamily="34" charset="0"/>
              </a:rPr>
              <a:t>SPSS command</a:t>
            </a:r>
          </a:p>
        </p:txBody>
      </p:sp>
      <p:cxnSp>
        <p:nvCxnSpPr>
          <p:cNvPr id="4" name="Straight Arrow Connector 3"/>
          <p:cNvCxnSpPr>
            <a:cxnSpLocks noChangeShapeType="1"/>
          </p:cNvCxnSpPr>
          <p:nvPr/>
        </p:nvCxnSpPr>
        <p:spPr bwMode="auto">
          <a:xfrm flipH="1">
            <a:off x="2816352" y="2041023"/>
            <a:ext cx="3538157" cy="200055"/>
          </a:xfrm>
          <a:prstGeom prst="straightConnector1">
            <a:avLst/>
          </a:prstGeom>
          <a:noFill/>
          <a:ln w="635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Arrow Connector 6"/>
          <p:cNvCxnSpPr>
            <a:cxnSpLocks noChangeShapeType="1"/>
          </p:cNvCxnSpPr>
          <p:nvPr/>
        </p:nvCxnSpPr>
        <p:spPr bwMode="auto">
          <a:xfrm flipH="1">
            <a:off x="3154680" y="2141050"/>
            <a:ext cx="3199827" cy="2668694"/>
          </a:xfrm>
          <a:prstGeom prst="straightConnector1">
            <a:avLst/>
          </a:prstGeom>
          <a:noFill/>
          <a:ln w="635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Arrow Connector 9"/>
          <p:cNvCxnSpPr>
            <a:cxnSpLocks noChangeShapeType="1"/>
            <a:stCxn id="3" idx="1"/>
          </p:cNvCxnSpPr>
          <p:nvPr/>
        </p:nvCxnSpPr>
        <p:spPr bwMode="auto">
          <a:xfrm flipH="1">
            <a:off x="3950208" y="2041023"/>
            <a:ext cx="2404300" cy="3801993"/>
          </a:xfrm>
          <a:prstGeom prst="straightConnector1">
            <a:avLst/>
          </a:prstGeom>
          <a:noFill/>
          <a:ln w="635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77325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89" y="481012"/>
            <a:ext cx="7143750" cy="5895975"/>
          </a:xfrm>
          <a:prstGeom prst="rect">
            <a:avLst/>
          </a:prstGeom>
        </p:spPr>
      </p:pic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354509" y="3485509"/>
            <a:ext cx="2861691" cy="70788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alibri" panose="020F0502020204030204" pitchFamily="34" charset="0"/>
              </a:rPr>
              <a:t>Hyperlinks to earlier variables</a:t>
            </a:r>
          </a:p>
        </p:txBody>
      </p:sp>
      <p:cxnSp>
        <p:nvCxnSpPr>
          <p:cNvPr id="19" name="Straight Arrow Connector 18"/>
          <p:cNvCxnSpPr>
            <a:cxnSpLocks noChangeShapeType="1"/>
          </p:cNvCxnSpPr>
          <p:nvPr/>
        </p:nvCxnSpPr>
        <p:spPr bwMode="auto">
          <a:xfrm flipH="1" flipV="1">
            <a:off x="1243584" y="1673352"/>
            <a:ext cx="5110928" cy="2012212"/>
          </a:xfrm>
          <a:prstGeom prst="straightConnector1">
            <a:avLst/>
          </a:prstGeom>
          <a:noFill/>
          <a:ln w="63500" algn="ctr">
            <a:solidFill>
              <a:srgbClr val="00B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Arrow Connector 19"/>
          <p:cNvCxnSpPr>
            <a:cxnSpLocks noChangeShapeType="1"/>
          </p:cNvCxnSpPr>
          <p:nvPr/>
        </p:nvCxnSpPr>
        <p:spPr bwMode="auto">
          <a:xfrm flipH="1">
            <a:off x="1014984" y="3785591"/>
            <a:ext cx="5339525" cy="393217"/>
          </a:xfrm>
          <a:prstGeom prst="straightConnector1">
            <a:avLst/>
          </a:prstGeom>
          <a:noFill/>
          <a:ln w="63500" algn="ctr">
            <a:solidFill>
              <a:srgbClr val="00B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5407416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216" y="222885"/>
            <a:ext cx="6248400" cy="8515350"/>
          </a:xfrm>
          <a:prstGeom prst="rect">
            <a:avLst/>
          </a:prstGeom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282309" y="2262148"/>
            <a:ext cx="2861691" cy="70788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This button reveals the SDTL.</a:t>
            </a:r>
          </a:p>
        </p:txBody>
      </p:sp>
      <p:cxnSp>
        <p:nvCxnSpPr>
          <p:cNvPr id="4" name="Straight Arrow Connector 3"/>
          <p:cNvCxnSpPr>
            <a:cxnSpLocks noChangeShapeType="1"/>
          </p:cNvCxnSpPr>
          <p:nvPr/>
        </p:nvCxnSpPr>
        <p:spPr bwMode="auto">
          <a:xfrm flipH="1" flipV="1">
            <a:off x="1490472" y="2185416"/>
            <a:ext cx="4791839" cy="276787"/>
          </a:xfrm>
          <a:prstGeom prst="straightConnector1">
            <a:avLst/>
          </a:prstGeom>
          <a:noFill/>
          <a:ln w="63500" algn="ctr">
            <a:solidFill>
              <a:srgbClr val="00206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162561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5219983" y="403066"/>
            <a:ext cx="995363" cy="541338"/>
          </a:xfrm>
          <a:prstGeom prst="flowChartAlternateProcess">
            <a:avLst/>
          </a:prstGeom>
          <a:solidFill>
            <a:srgbClr val="5B9BD5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Parser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7167846" y="2179479"/>
            <a:ext cx="1223962" cy="596900"/>
          </a:xfrm>
          <a:prstGeom prst="flowChartAlternateProcess">
            <a:avLst/>
          </a:prstGeom>
          <a:solidFill>
            <a:srgbClr val="5B9BD5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Pseudocode Translator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10558" y="4440079"/>
            <a:ext cx="1074738" cy="636587"/>
          </a:xfrm>
          <a:prstGeom prst="flowChartAlternateProcess">
            <a:avLst/>
          </a:prstGeom>
          <a:solidFill>
            <a:srgbClr val="5B9BD5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Codebook Formatter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5172358" y="2244566"/>
            <a:ext cx="1109663" cy="541338"/>
          </a:xfrm>
          <a:prstGeom prst="flowChartAlternateProcess">
            <a:avLst/>
          </a:prstGeom>
          <a:solidFill>
            <a:srgbClr val="5B9BD5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Updater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5219983" y="1258729"/>
            <a:ext cx="995363" cy="642253"/>
          </a:xfrm>
          <a:prstGeom prst="flowChartDocument">
            <a:avLst/>
          </a:prstGeom>
          <a:solidFill>
            <a:srgbClr val="C00000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SDTL script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7167846" y="893604"/>
            <a:ext cx="1176337" cy="819150"/>
          </a:xfrm>
          <a:prstGeom prst="flowChartDocument">
            <a:avLst/>
          </a:prstGeom>
          <a:solidFill>
            <a:srgbClr val="00B050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SDTL Function Library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7263096" y="3143091"/>
            <a:ext cx="1177925" cy="993775"/>
          </a:xfrm>
          <a:prstGeom prst="flowChartDocument">
            <a:avLst/>
          </a:prstGeom>
          <a:solidFill>
            <a:srgbClr val="00B050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SDTL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Pseudocode Library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9" name="AutoShape 9"/>
          <p:cNvCxnSpPr>
            <a:cxnSpLocks noChangeShapeType="1"/>
            <a:endCxn id="6" idx="0"/>
          </p:cNvCxnSpPr>
          <p:nvPr/>
        </p:nvCxnSpPr>
        <p:spPr bwMode="auto">
          <a:xfrm flipH="1">
            <a:off x="5717665" y="965041"/>
            <a:ext cx="11906" cy="293688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10" name="AutoShape 10"/>
          <p:cNvCxnSpPr>
            <a:cxnSpLocks noChangeShapeType="1"/>
          </p:cNvCxnSpPr>
          <p:nvPr/>
        </p:nvCxnSpPr>
        <p:spPr bwMode="auto">
          <a:xfrm flipH="1">
            <a:off x="5729571" y="1847691"/>
            <a:ext cx="7937" cy="396875"/>
          </a:xfrm>
          <a:prstGeom prst="straightConnector1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11" name="AutoShape 11"/>
          <p:cNvCxnSpPr>
            <a:cxnSpLocks noChangeShapeType="1"/>
          </p:cNvCxnSpPr>
          <p:nvPr/>
        </p:nvCxnSpPr>
        <p:spPr bwMode="auto">
          <a:xfrm flipH="1">
            <a:off x="5721633" y="2776379"/>
            <a:ext cx="7938" cy="396875"/>
          </a:xfrm>
          <a:prstGeom prst="straightConnector1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3354671" y="403066"/>
            <a:ext cx="995362" cy="804863"/>
          </a:xfrm>
          <a:prstGeom prst="flowChartDocument">
            <a:avLst/>
          </a:prstGeom>
          <a:solidFill>
            <a:srgbClr val="FFFF00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Command script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auto">
          <a:xfrm>
            <a:off x="3397622" y="2440229"/>
            <a:ext cx="995362" cy="1139825"/>
          </a:xfrm>
          <a:prstGeom prst="flowChartDocument">
            <a:avLst/>
          </a:prstGeom>
          <a:solidFill>
            <a:srgbClr val="FFFF00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Original structured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m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etadata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(DDI)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4" name="AutoShape 14"/>
          <p:cNvCxnSpPr>
            <a:cxnSpLocks noChangeShapeType="1"/>
          </p:cNvCxnSpPr>
          <p:nvPr/>
        </p:nvCxnSpPr>
        <p:spPr bwMode="auto">
          <a:xfrm flipV="1">
            <a:off x="4377021" y="617379"/>
            <a:ext cx="819150" cy="7937"/>
          </a:xfrm>
          <a:prstGeom prst="straightConnector1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15" name="AutoShape 15"/>
          <p:cNvCxnSpPr>
            <a:cxnSpLocks noChangeShapeType="1"/>
            <a:stCxn id="13" idx="3"/>
          </p:cNvCxnSpPr>
          <p:nvPr/>
        </p:nvCxnSpPr>
        <p:spPr bwMode="auto">
          <a:xfrm flipV="1">
            <a:off x="4392984" y="2507483"/>
            <a:ext cx="741362" cy="502659"/>
          </a:xfrm>
          <a:prstGeom prst="straightConnector1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16" name="AutoShape 16"/>
          <p:cNvSpPr>
            <a:spLocks noChangeArrowheads="1"/>
          </p:cNvSpPr>
          <p:nvPr/>
        </p:nvSpPr>
        <p:spPr bwMode="auto">
          <a:xfrm>
            <a:off x="5196171" y="3192304"/>
            <a:ext cx="995362" cy="1029850"/>
          </a:xfrm>
          <a:prstGeom prst="flowChartDocument">
            <a:avLst/>
          </a:prstGeom>
          <a:solidFill>
            <a:srgbClr val="C00000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Updated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b="1" dirty="0">
                <a:solidFill>
                  <a:srgbClr val="FFFFFF"/>
                </a:solidFill>
                <a:latin typeface="Calibri" panose="020F0502020204030204" pitchFamily="34" charset="0"/>
              </a:rPr>
              <a:t>structured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metadata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b="1" dirty="0">
                <a:solidFill>
                  <a:srgbClr val="FFFFFF"/>
                </a:solidFill>
                <a:latin typeface="Calibri" panose="020F0502020204030204" pitchFamily="34" charset="0"/>
              </a:rPr>
              <a:t>(DDI)    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7" name="AutoShape 17"/>
          <p:cNvCxnSpPr>
            <a:cxnSpLocks noChangeShapeType="1"/>
          </p:cNvCxnSpPr>
          <p:nvPr/>
        </p:nvCxnSpPr>
        <p:spPr bwMode="auto">
          <a:xfrm>
            <a:off x="5993561" y="4067470"/>
            <a:ext cx="553572" cy="340859"/>
          </a:xfrm>
          <a:prstGeom prst="straightConnector1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18" name="AutoShape 18"/>
          <p:cNvSpPr>
            <a:spLocks noChangeArrowheads="1"/>
          </p:cNvSpPr>
          <p:nvPr/>
        </p:nvSpPr>
        <p:spPr bwMode="auto">
          <a:xfrm>
            <a:off x="7075771" y="5310029"/>
            <a:ext cx="995362" cy="1031875"/>
          </a:xfrm>
          <a:prstGeom prst="flowChartDocument">
            <a:avLst/>
          </a:prstGeom>
          <a:solidFill>
            <a:srgbClr val="C00000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Human readable codebook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9" name="AutoShape 19"/>
          <p:cNvCxnSpPr>
            <a:cxnSpLocks noChangeShapeType="1"/>
          </p:cNvCxnSpPr>
          <p:nvPr/>
        </p:nvCxnSpPr>
        <p:spPr bwMode="auto">
          <a:xfrm>
            <a:off x="7071008" y="4744879"/>
            <a:ext cx="541338" cy="549275"/>
          </a:xfrm>
          <a:prstGeom prst="straightConnector1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20" name="AutoShape 20"/>
          <p:cNvSpPr>
            <a:spLocks noChangeArrowheads="1"/>
          </p:cNvSpPr>
          <p:nvPr/>
        </p:nvSpPr>
        <p:spPr bwMode="auto">
          <a:xfrm>
            <a:off x="4146833" y="4486116"/>
            <a:ext cx="1073150" cy="636588"/>
          </a:xfrm>
          <a:prstGeom prst="flowChartAlternateProcess">
            <a:avLst/>
          </a:prstGeom>
          <a:solidFill>
            <a:srgbClr val="5B9BD5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Online data catalog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1" name="AutoShape 21"/>
          <p:cNvCxnSpPr>
            <a:cxnSpLocks noChangeShapeType="1"/>
          </p:cNvCxnSpPr>
          <p:nvPr/>
        </p:nvCxnSpPr>
        <p:spPr bwMode="auto">
          <a:xfrm flipH="1">
            <a:off x="4635784" y="4148883"/>
            <a:ext cx="592534" cy="313421"/>
          </a:xfrm>
          <a:prstGeom prst="straightConnector1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2" name="AutoShape 22"/>
          <p:cNvCxnSpPr>
            <a:cxnSpLocks noChangeShapeType="1"/>
          </p:cNvCxnSpPr>
          <p:nvPr/>
        </p:nvCxnSpPr>
        <p:spPr bwMode="auto">
          <a:xfrm flipH="1" flipV="1">
            <a:off x="6229633" y="630079"/>
            <a:ext cx="938213" cy="62865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3" name="AutoShape 23"/>
          <p:cNvCxnSpPr>
            <a:cxnSpLocks noChangeShapeType="1"/>
            <a:stCxn id="7" idx="2"/>
            <a:endCxn id="3" idx="0"/>
          </p:cNvCxnSpPr>
          <p:nvPr/>
        </p:nvCxnSpPr>
        <p:spPr bwMode="auto">
          <a:xfrm>
            <a:off x="7756015" y="1658599"/>
            <a:ext cx="23812" cy="52088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prstDash val="solid"/>
            <a:round/>
            <a:headEnd type="none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4" name="AutoShape 24"/>
          <p:cNvCxnSpPr>
            <a:cxnSpLocks noChangeShapeType="1"/>
          </p:cNvCxnSpPr>
          <p:nvPr/>
        </p:nvCxnSpPr>
        <p:spPr bwMode="auto">
          <a:xfrm flipH="1">
            <a:off x="6283608" y="2409666"/>
            <a:ext cx="874713" cy="635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prstDash val="solid"/>
            <a:round/>
            <a:headEnd type="triangle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5" name="AutoShape 25"/>
          <p:cNvCxnSpPr>
            <a:cxnSpLocks noChangeShapeType="1"/>
          </p:cNvCxnSpPr>
          <p:nvPr/>
        </p:nvCxnSpPr>
        <p:spPr bwMode="auto">
          <a:xfrm flipH="1" flipV="1">
            <a:off x="7828246" y="2776379"/>
            <a:ext cx="15875" cy="3571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26" name="AutoShape 5"/>
          <p:cNvSpPr>
            <a:spLocks noChangeArrowheads="1"/>
          </p:cNvSpPr>
          <p:nvPr/>
        </p:nvSpPr>
        <p:spPr bwMode="auto">
          <a:xfrm>
            <a:off x="3481888" y="1324031"/>
            <a:ext cx="1414028" cy="517525"/>
          </a:xfrm>
          <a:prstGeom prst="flowChartAlternateProcess">
            <a:avLst/>
          </a:prstGeom>
          <a:solidFill>
            <a:srgbClr val="5B9BD5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Variable Name</a:t>
            </a:r>
            <a:r>
              <a:rPr lang="en-US" altLang="en-US" sz="1400" b="1" dirty="0">
                <a:solidFill>
                  <a:srgbClr val="FFFFFF"/>
                </a:solidFill>
                <a:latin typeface="Calibri" panose="020F0502020204030204" pitchFamily="34" charset="0"/>
              </a:rPr>
              <a:t>s Service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7" name="AutoShape 15"/>
          <p:cNvCxnSpPr>
            <a:cxnSpLocks noChangeShapeType="1"/>
            <a:stCxn id="13" idx="0"/>
            <a:endCxn id="26" idx="2"/>
          </p:cNvCxnSpPr>
          <p:nvPr/>
        </p:nvCxnSpPr>
        <p:spPr bwMode="auto">
          <a:xfrm flipV="1">
            <a:off x="3895303" y="1841556"/>
            <a:ext cx="293599" cy="598673"/>
          </a:xfrm>
          <a:prstGeom prst="straightConnector1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8" name="AutoShape 15"/>
          <p:cNvCxnSpPr>
            <a:cxnSpLocks noChangeShapeType="1"/>
          </p:cNvCxnSpPr>
          <p:nvPr/>
        </p:nvCxnSpPr>
        <p:spPr bwMode="auto">
          <a:xfrm flipV="1">
            <a:off x="4418296" y="2504917"/>
            <a:ext cx="741362" cy="502659"/>
          </a:xfrm>
          <a:prstGeom prst="straightConnector1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9" name="AutoShape 15"/>
          <p:cNvCxnSpPr>
            <a:cxnSpLocks noChangeShapeType="1"/>
            <a:endCxn id="2" idx="1"/>
          </p:cNvCxnSpPr>
          <p:nvPr/>
        </p:nvCxnSpPr>
        <p:spPr bwMode="auto">
          <a:xfrm flipV="1">
            <a:off x="4188902" y="673735"/>
            <a:ext cx="1031081" cy="623937"/>
          </a:xfrm>
          <a:prstGeom prst="straightConnector1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30" name="Oval 29"/>
          <p:cNvSpPr/>
          <p:nvPr/>
        </p:nvSpPr>
        <p:spPr>
          <a:xfrm>
            <a:off x="3109201" y="124199"/>
            <a:ext cx="1435606" cy="1259840"/>
          </a:xfrm>
          <a:prstGeom prst="ellipse">
            <a:avLst/>
          </a:prstGeom>
          <a:solidFill>
            <a:srgbClr val="FFFF00">
              <a:alpha val="33000"/>
            </a:srgb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027035" y="2247879"/>
            <a:ext cx="1698878" cy="1487113"/>
          </a:xfrm>
          <a:prstGeom prst="ellipse">
            <a:avLst/>
          </a:prstGeom>
          <a:solidFill>
            <a:srgbClr val="FFFF00">
              <a:alpha val="33000"/>
            </a:srgb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53799" y="1535421"/>
            <a:ext cx="2513761" cy="193899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000" dirty="0"/>
              <a:t>We began with 2 inputs: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Command script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Pre-transformation DDI XML metadata file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97651" y="539496"/>
            <a:ext cx="24780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b="1" baseline="30000" dirty="0"/>
              <a:t>2</a:t>
            </a:r>
            <a:r>
              <a:rPr lang="en-US" sz="2800" b="1" dirty="0"/>
              <a:t>Metadata Workflow</a:t>
            </a:r>
          </a:p>
        </p:txBody>
      </p:sp>
    </p:spTree>
    <p:extLst>
      <p:ext uri="{BB962C8B-B14F-4D97-AF65-F5344CB8AC3E}">
        <p14:creationId xmlns:p14="http://schemas.microsoft.com/office/powerpoint/2010/main" val="16407388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5219983" y="403066"/>
            <a:ext cx="995363" cy="541338"/>
          </a:xfrm>
          <a:prstGeom prst="flowChartAlternateProcess">
            <a:avLst/>
          </a:prstGeom>
          <a:solidFill>
            <a:srgbClr val="5B9BD5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Parser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7167846" y="2179479"/>
            <a:ext cx="1223962" cy="596900"/>
          </a:xfrm>
          <a:prstGeom prst="flowChartAlternateProcess">
            <a:avLst/>
          </a:prstGeom>
          <a:solidFill>
            <a:srgbClr val="5B9BD5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Pseudocode Translator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10558" y="4440079"/>
            <a:ext cx="1074738" cy="636587"/>
          </a:xfrm>
          <a:prstGeom prst="flowChartAlternateProcess">
            <a:avLst/>
          </a:prstGeom>
          <a:solidFill>
            <a:srgbClr val="5B9BD5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Codebook Formatter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5172358" y="2244566"/>
            <a:ext cx="1109663" cy="541338"/>
          </a:xfrm>
          <a:prstGeom prst="flowChartAlternateProcess">
            <a:avLst/>
          </a:prstGeom>
          <a:solidFill>
            <a:srgbClr val="5B9BD5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Updater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5219983" y="1258729"/>
            <a:ext cx="995363" cy="642253"/>
          </a:xfrm>
          <a:prstGeom prst="flowChartDocument">
            <a:avLst/>
          </a:prstGeom>
          <a:solidFill>
            <a:srgbClr val="C00000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SDTL script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7167846" y="893604"/>
            <a:ext cx="1176337" cy="819150"/>
          </a:xfrm>
          <a:prstGeom prst="flowChartDocument">
            <a:avLst/>
          </a:prstGeom>
          <a:solidFill>
            <a:srgbClr val="00B050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SDTL Function Library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7263096" y="3143091"/>
            <a:ext cx="1177925" cy="993775"/>
          </a:xfrm>
          <a:prstGeom prst="flowChartDocument">
            <a:avLst/>
          </a:prstGeom>
          <a:solidFill>
            <a:srgbClr val="00B050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SDTL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Pseudocode Library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9" name="AutoShape 9"/>
          <p:cNvCxnSpPr>
            <a:cxnSpLocks noChangeShapeType="1"/>
            <a:endCxn id="6" idx="0"/>
          </p:cNvCxnSpPr>
          <p:nvPr/>
        </p:nvCxnSpPr>
        <p:spPr bwMode="auto">
          <a:xfrm flipH="1">
            <a:off x="5717665" y="965041"/>
            <a:ext cx="11906" cy="293688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10" name="AutoShape 10"/>
          <p:cNvCxnSpPr>
            <a:cxnSpLocks noChangeShapeType="1"/>
          </p:cNvCxnSpPr>
          <p:nvPr/>
        </p:nvCxnSpPr>
        <p:spPr bwMode="auto">
          <a:xfrm flipH="1">
            <a:off x="5729571" y="1847691"/>
            <a:ext cx="7937" cy="396875"/>
          </a:xfrm>
          <a:prstGeom prst="straightConnector1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11" name="AutoShape 11"/>
          <p:cNvCxnSpPr>
            <a:cxnSpLocks noChangeShapeType="1"/>
          </p:cNvCxnSpPr>
          <p:nvPr/>
        </p:nvCxnSpPr>
        <p:spPr bwMode="auto">
          <a:xfrm flipH="1">
            <a:off x="5721633" y="2776379"/>
            <a:ext cx="7938" cy="396875"/>
          </a:xfrm>
          <a:prstGeom prst="straightConnector1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3354671" y="403066"/>
            <a:ext cx="995362" cy="804863"/>
          </a:xfrm>
          <a:prstGeom prst="flowChartDocument">
            <a:avLst/>
          </a:prstGeom>
          <a:solidFill>
            <a:srgbClr val="FFFF00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Command script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auto">
          <a:xfrm>
            <a:off x="3397622" y="2440229"/>
            <a:ext cx="995362" cy="1139825"/>
          </a:xfrm>
          <a:prstGeom prst="flowChartDocument">
            <a:avLst/>
          </a:prstGeom>
          <a:solidFill>
            <a:srgbClr val="FFFF00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Original structured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m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etadata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(DDI)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4" name="AutoShape 14"/>
          <p:cNvCxnSpPr>
            <a:cxnSpLocks noChangeShapeType="1"/>
          </p:cNvCxnSpPr>
          <p:nvPr/>
        </p:nvCxnSpPr>
        <p:spPr bwMode="auto">
          <a:xfrm flipV="1">
            <a:off x="4377021" y="617379"/>
            <a:ext cx="819150" cy="7937"/>
          </a:xfrm>
          <a:prstGeom prst="straightConnector1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15" name="AutoShape 15"/>
          <p:cNvCxnSpPr>
            <a:cxnSpLocks noChangeShapeType="1"/>
            <a:stCxn id="13" idx="3"/>
          </p:cNvCxnSpPr>
          <p:nvPr/>
        </p:nvCxnSpPr>
        <p:spPr bwMode="auto">
          <a:xfrm flipV="1">
            <a:off x="4392984" y="2507483"/>
            <a:ext cx="741362" cy="502659"/>
          </a:xfrm>
          <a:prstGeom prst="straightConnector1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16" name="AutoShape 16"/>
          <p:cNvSpPr>
            <a:spLocks noChangeArrowheads="1"/>
          </p:cNvSpPr>
          <p:nvPr/>
        </p:nvSpPr>
        <p:spPr bwMode="auto">
          <a:xfrm>
            <a:off x="5196171" y="3192304"/>
            <a:ext cx="995362" cy="1029850"/>
          </a:xfrm>
          <a:prstGeom prst="flowChartDocument">
            <a:avLst/>
          </a:prstGeom>
          <a:solidFill>
            <a:srgbClr val="C00000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Updated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b="1" dirty="0">
                <a:solidFill>
                  <a:srgbClr val="FFFFFF"/>
                </a:solidFill>
                <a:latin typeface="Calibri" panose="020F0502020204030204" pitchFamily="34" charset="0"/>
              </a:rPr>
              <a:t>structured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metadata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b="1" dirty="0">
                <a:solidFill>
                  <a:srgbClr val="FFFFFF"/>
                </a:solidFill>
                <a:latin typeface="Calibri" panose="020F0502020204030204" pitchFamily="34" charset="0"/>
              </a:rPr>
              <a:t>(DDI)    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7" name="AutoShape 17"/>
          <p:cNvCxnSpPr>
            <a:cxnSpLocks noChangeShapeType="1"/>
          </p:cNvCxnSpPr>
          <p:nvPr/>
        </p:nvCxnSpPr>
        <p:spPr bwMode="auto">
          <a:xfrm>
            <a:off x="5993561" y="4067470"/>
            <a:ext cx="553572" cy="340859"/>
          </a:xfrm>
          <a:prstGeom prst="straightConnector1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18" name="AutoShape 18"/>
          <p:cNvSpPr>
            <a:spLocks noChangeArrowheads="1"/>
          </p:cNvSpPr>
          <p:nvPr/>
        </p:nvSpPr>
        <p:spPr bwMode="auto">
          <a:xfrm>
            <a:off x="7075771" y="5310029"/>
            <a:ext cx="995362" cy="1031875"/>
          </a:xfrm>
          <a:prstGeom prst="flowChartDocument">
            <a:avLst/>
          </a:prstGeom>
          <a:solidFill>
            <a:srgbClr val="C00000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Human readable codebook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9" name="AutoShape 19"/>
          <p:cNvCxnSpPr>
            <a:cxnSpLocks noChangeShapeType="1"/>
          </p:cNvCxnSpPr>
          <p:nvPr/>
        </p:nvCxnSpPr>
        <p:spPr bwMode="auto">
          <a:xfrm>
            <a:off x="7071008" y="4744879"/>
            <a:ext cx="541338" cy="549275"/>
          </a:xfrm>
          <a:prstGeom prst="straightConnector1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20" name="AutoShape 20"/>
          <p:cNvSpPr>
            <a:spLocks noChangeArrowheads="1"/>
          </p:cNvSpPr>
          <p:nvPr/>
        </p:nvSpPr>
        <p:spPr bwMode="auto">
          <a:xfrm>
            <a:off x="4146833" y="4486116"/>
            <a:ext cx="1073150" cy="636588"/>
          </a:xfrm>
          <a:prstGeom prst="flowChartAlternateProcess">
            <a:avLst/>
          </a:prstGeom>
          <a:solidFill>
            <a:srgbClr val="5B9BD5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Online data catalog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1" name="AutoShape 21"/>
          <p:cNvCxnSpPr>
            <a:cxnSpLocks noChangeShapeType="1"/>
          </p:cNvCxnSpPr>
          <p:nvPr/>
        </p:nvCxnSpPr>
        <p:spPr bwMode="auto">
          <a:xfrm flipH="1">
            <a:off x="4635784" y="4148883"/>
            <a:ext cx="592534" cy="313421"/>
          </a:xfrm>
          <a:prstGeom prst="straightConnector1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2" name="AutoShape 22"/>
          <p:cNvCxnSpPr>
            <a:cxnSpLocks noChangeShapeType="1"/>
          </p:cNvCxnSpPr>
          <p:nvPr/>
        </p:nvCxnSpPr>
        <p:spPr bwMode="auto">
          <a:xfrm flipH="1" flipV="1">
            <a:off x="6229633" y="630079"/>
            <a:ext cx="938213" cy="62865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3" name="AutoShape 23"/>
          <p:cNvCxnSpPr>
            <a:cxnSpLocks noChangeShapeType="1"/>
            <a:stCxn id="7" idx="2"/>
            <a:endCxn id="3" idx="0"/>
          </p:cNvCxnSpPr>
          <p:nvPr/>
        </p:nvCxnSpPr>
        <p:spPr bwMode="auto">
          <a:xfrm>
            <a:off x="7756015" y="1658599"/>
            <a:ext cx="23812" cy="52088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prstDash val="solid"/>
            <a:round/>
            <a:headEnd type="none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4" name="AutoShape 24"/>
          <p:cNvCxnSpPr>
            <a:cxnSpLocks noChangeShapeType="1"/>
          </p:cNvCxnSpPr>
          <p:nvPr/>
        </p:nvCxnSpPr>
        <p:spPr bwMode="auto">
          <a:xfrm flipH="1">
            <a:off x="6283608" y="2409666"/>
            <a:ext cx="874713" cy="635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prstDash val="solid"/>
            <a:round/>
            <a:headEnd type="triangle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5" name="AutoShape 25"/>
          <p:cNvCxnSpPr>
            <a:cxnSpLocks noChangeShapeType="1"/>
          </p:cNvCxnSpPr>
          <p:nvPr/>
        </p:nvCxnSpPr>
        <p:spPr bwMode="auto">
          <a:xfrm flipH="1" flipV="1">
            <a:off x="7828246" y="2776379"/>
            <a:ext cx="15875" cy="3571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26" name="AutoShape 5"/>
          <p:cNvSpPr>
            <a:spLocks noChangeArrowheads="1"/>
          </p:cNvSpPr>
          <p:nvPr/>
        </p:nvSpPr>
        <p:spPr bwMode="auto">
          <a:xfrm>
            <a:off x="3481888" y="1324031"/>
            <a:ext cx="1414028" cy="517525"/>
          </a:xfrm>
          <a:prstGeom prst="flowChartAlternateProcess">
            <a:avLst/>
          </a:prstGeom>
          <a:solidFill>
            <a:srgbClr val="5B9BD5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Variable Name</a:t>
            </a:r>
            <a:r>
              <a:rPr lang="en-US" altLang="en-US" sz="1400" b="1" dirty="0">
                <a:solidFill>
                  <a:srgbClr val="FFFFFF"/>
                </a:solidFill>
                <a:latin typeface="Calibri" panose="020F0502020204030204" pitchFamily="34" charset="0"/>
              </a:rPr>
              <a:t>s Service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7" name="AutoShape 15"/>
          <p:cNvCxnSpPr>
            <a:cxnSpLocks noChangeShapeType="1"/>
            <a:stCxn id="13" idx="0"/>
            <a:endCxn id="26" idx="2"/>
          </p:cNvCxnSpPr>
          <p:nvPr/>
        </p:nvCxnSpPr>
        <p:spPr bwMode="auto">
          <a:xfrm flipV="1">
            <a:off x="3895303" y="1841556"/>
            <a:ext cx="293599" cy="598673"/>
          </a:xfrm>
          <a:prstGeom prst="straightConnector1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8" name="AutoShape 15"/>
          <p:cNvCxnSpPr>
            <a:cxnSpLocks noChangeShapeType="1"/>
          </p:cNvCxnSpPr>
          <p:nvPr/>
        </p:nvCxnSpPr>
        <p:spPr bwMode="auto">
          <a:xfrm flipV="1">
            <a:off x="4418296" y="2504917"/>
            <a:ext cx="741362" cy="502659"/>
          </a:xfrm>
          <a:prstGeom prst="straightConnector1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9" name="AutoShape 15"/>
          <p:cNvCxnSpPr>
            <a:cxnSpLocks noChangeShapeType="1"/>
            <a:endCxn id="2" idx="1"/>
          </p:cNvCxnSpPr>
          <p:nvPr/>
        </p:nvCxnSpPr>
        <p:spPr bwMode="auto">
          <a:xfrm flipV="1">
            <a:off x="4188902" y="673735"/>
            <a:ext cx="1031081" cy="623937"/>
          </a:xfrm>
          <a:prstGeom prst="straightConnector1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32" name="Oval 31"/>
          <p:cNvSpPr/>
          <p:nvPr/>
        </p:nvSpPr>
        <p:spPr>
          <a:xfrm>
            <a:off x="5053296" y="946970"/>
            <a:ext cx="1435606" cy="1259840"/>
          </a:xfrm>
          <a:prstGeom prst="ellipse">
            <a:avLst/>
          </a:prstGeom>
          <a:solidFill>
            <a:srgbClr val="C00000">
              <a:alpha val="33000"/>
            </a:srgb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903348" y="3051919"/>
            <a:ext cx="1592985" cy="1312992"/>
          </a:xfrm>
          <a:prstGeom prst="ellipse">
            <a:avLst/>
          </a:prstGeom>
          <a:solidFill>
            <a:srgbClr val="C00000">
              <a:alpha val="33000"/>
            </a:srgb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734746" y="5102497"/>
            <a:ext cx="1609437" cy="1306082"/>
          </a:xfrm>
          <a:prstGeom prst="ellipse">
            <a:avLst/>
          </a:prstGeom>
          <a:solidFill>
            <a:srgbClr val="C00000">
              <a:alpha val="33000"/>
            </a:srgb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57126" y="3468996"/>
            <a:ext cx="2801167" cy="193899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The application returned 3 outputs: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SDTL script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Updated DDI XML metadata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HTML codebook</a:t>
            </a:r>
          </a:p>
        </p:txBody>
      </p:sp>
      <p:sp>
        <p:nvSpPr>
          <p:cNvPr id="36" name="Rectangle 35"/>
          <p:cNvSpPr/>
          <p:nvPr/>
        </p:nvSpPr>
        <p:spPr>
          <a:xfrm>
            <a:off x="153799" y="1535421"/>
            <a:ext cx="2513761" cy="193899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000" dirty="0"/>
              <a:t>We began with 2 inputs: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Command script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Pre-transformation DDI XML metadata file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97651" y="539496"/>
            <a:ext cx="24780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b="1" baseline="30000" dirty="0"/>
              <a:t>2</a:t>
            </a:r>
            <a:r>
              <a:rPr lang="en-US" sz="2800" b="1" dirty="0"/>
              <a:t>Metadata Workflow</a:t>
            </a:r>
          </a:p>
        </p:txBody>
      </p:sp>
    </p:spTree>
    <p:extLst>
      <p:ext uri="{BB962C8B-B14F-4D97-AF65-F5344CB8AC3E}">
        <p14:creationId xmlns:p14="http://schemas.microsoft.com/office/powerpoint/2010/main" val="3760462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0A0B8B2-C47D-4C5E-AE9A-3ADA04932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Continuous Capture of Metadata for Statistical Data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482B1C-0508-4DA4-8876-4EB158EC3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The C</a:t>
            </a:r>
            <a:r>
              <a:rPr lang="en-GB" baseline="30000" dirty="0"/>
              <a:t>2</a:t>
            </a:r>
            <a:r>
              <a:rPr lang="en-GB" dirty="0"/>
              <a:t>Metadata Project has developed an automated workflow that:</a:t>
            </a:r>
            <a:endParaRPr lang="en-US" dirty="0"/>
          </a:p>
          <a:p>
            <a:pPr lvl="0"/>
            <a:r>
              <a:rPr lang="en-GB" dirty="0"/>
              <a:t>Extracts data transformation information from scripts for the leading statistical software packages</a:t>
            </a:r>
            <a:endParaRPr lang="en-US" dirty="0"/>
          </a:p>
          <a:p>
            <a:pPr lvl="0"/>
            <a:r>
              <a:rPr lang="en-GB" dirty="0"/>
              <a:t>Expresses data transformations in a new Structured Data Transformation Language (SDTL) that is independent of the source languages</a:t>
            </a:r>
            <a:endParaRPr lang="en-US" dirty="0"/>
          </a:p>
          <a:p>
            <a:pPr lvl="0"/>
            <a:r>
              <a:rPr lang="en-GB" dirty="0"/>
              <a:t>Incorporates SDTL and human-readable derivatives of SDTL into existing metadata standards (i.e., DDI, EML)</a:t>
            </a:r>
            <a:endParaRPr lang="en-US" dirty="0"/>
          </a:p>
          <a:p>
            <a:pPr lvl="0"/>
            <a:r>
              <a:rPr lang="en-GB" dirty="0"/>
              <a:t>Creates an interactive codebook based on the updated metadata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984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5219983" y="403066"/>
            <a:ext cx="995363" cy="541338"/>
          </a:xfrm>
          <a:prstGeom prst="flowChartAlternateProcess">
            <a:avLst/>
          </a:prstGeom>
          <a:solidFill>
            <a:srgbClr val="5B9BD5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Parser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7167846" y="2179479"/>
            <a:ext cx="1223962" cy="596900"/>
          </a:xfrm>
          <a:prstGeom prst="flowChartAlternateProcess">
            <a:avLst/>
          </a:prstGeom>
          <a:solidFill>
            <a:srgbClr val="5B9BD5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Pseudocode Translator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10558" y="4440079"/>
            <a:ext cx="1074738" cy="636587"/>
          </a:xfrm>
          <a:prstGeom prst="flowChartAlternateProcess">
            <a:avLst/>
          </a:prstGeom>
          <a:solidFill>
            <a:srgbClr val="5B9BD5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Codebook Formatter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5172358" y="2244566"/>
            <a:ext cx="1109663" cy="541338"/>
          </a:xfrm>
          <a:prstGeom prst="flowChartAlternateProcess">
            <a:avLst/>
          </a:prstGeom>
          <a:solidFill>
            <a:srgbClr val="5B9BD5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Updater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5219983" y="1258729"/>
            <a:ext cx="995363" cy="642253"/>
          </a:xfrm>
          <a:prstGeom prst="flowChartDocument">
            <a:avLst/>
          </a:prstGeom>
          <a:solidFill>
            <a:srgbClr val="C00000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SDTL script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7167846" y="893604"/>
            <a:ext cx="1176337" cy="819150"/>
          </a:xfrm>
          <a:prstGeom prst="flowChartDocument">
            <a:avLst/>
          </a:prstGeom>
          <a:solidFill>
            <a:srgbClr val="00B050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SDTL Function Library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7263096" y="3143091"/>
            <a:ext cx="1177925" cy="993775"/>
          </a:xfrm>
          <a:prstGeom prst="flowChartDocument">
            <a:avLst/>
          </a:prstGeom>
          <a:solidFill>
            <a:srgbClr val="00B050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SDTL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Pseudocode Library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9" name="AutoShape 9"/>
          <p:cNvCxnSpPr>
            <a:cxnSpLocks noChangeShapeType="1"/>
            <a:endCxn id="6" idx="0"/>
          </p:cNvCxnSpPr>
          <p:nvPr/>
        </p:nvCxnSpPr>
        <p:spPr bwMode="auto">
          <a:xfrm flipH="1">
            <a:off x="5717665" y="965041"/>
            <a:ext cx="11906" cy="293688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10" name="AutoShape 10"/>
          <p:cNvCxnSpPr>
            <a:cxnSpLocks noChangeShapeType="1"/>
          </p:cNvCxnSpPr>
          <p:nvPr/>
        </p:nvCxnSpPr>
        <p:spPr bwMode="auto">
          <a:xfrm flipH="1">
            <a:off x="5729571" y="1847691"/>
            <a:ext cx="7937" cy="396875"/>
          </a:xfrm>
          <a:prstGeom prst="straightConnector1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11" name="AutoShape 11"/>
          <p:cNvCxnSpPr>
            <a:cxnSpLocks noChangeShapeType="1"/>
          </p:cNvCxnSpPr>
          <p:nvPr/>
        </p:nvCxnSpPr>
        <p:spPr bwMode="auto">
          <a:xfrm flipH="1">
            <a:off x="5721633" y="2776379"/>
            <a:ext cx="7938" cy="396875"/>
          </a:xfrm>
          <a:prstGeom prst="straightConnector1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3354671" y="403066"/>
            <a:ext cx="995362" cy="804863"/>
          </a:xfrm>
          <a:prstGeom prst="flowChartDocument">
            <a:avLst/>
          </a:prstGeom>
          <a:solidFill>
            <a:srgbClr val="FFFF00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Command script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auto">
          <a:xfrm>
            <a:off x="3397622" y="2440229"/>
            <a:ext cx="995362" cy="1139825"/>
          </a:xfrm>
          <a:prstGeom prst="flowChartDocument">
            <a:avLst/>
          </a:prstGeom>
          <a:solidFill>
            <a:srgbClr val="FFFF00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Original structured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m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etadata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(DDI)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4" name="AutoShape 14"/>
          <p:cNvCxnSpPr>
            <a:cxnSpLocks noChangeShapeType="1"/>
          </p:cNvCxnSpPr>
          <p:nvPr/>
        </p:nvCxnSpPr>
        <p:spPr bwMode="auto">
          <a:xfrm flipV="1">
            <a:off x="4377021" y="617379"/>
            <a:ext cx="819150" cy="7937"/>
          </a:xfrm>
          <a:prstGeom prst="straightConnector1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15" name="AutoShape 15"/>
          <p:cNvCxnSpPr>
            <a:cxnSpLocks noChangeShapeType="1"/>
            <a:stCxn id="13" idx="3"/>
          </p:cNvCxnSpPr>
          <p:nvPr/>
        </p:nvCxnSpPr>
        <p:spPr bwMode="auto">
          <a:xfrm flipV="1">
            <a:off x="4392984" y="2507483"/>
            <a:ext cx="741362" cy="502659"/>
          </a:xfrm>
          <a:prstGeom prst="straightConnector1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16" name="AutoShape 16"/>
          <p:cNvSpPr>
            <a:spLocks noChangeArrowheads="1"/>
          </p:cNvSpPr>
          <p:nvPr/>
        </p:nvSpPr>
        <p:spPr bwMode="auto">
          <a:xfrm>
            <a:off x="5196171" y="3192304"/>
            <a:ext cx="995362" cy="1029850"/>
          </a:xfrm>
          <a:prstGeom prst="flowChartDocument">
            <a:avLst/>
          </a:prstGeom>
          <a:solidFill>
            <a:srgbClr val="C00000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Updated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b="1" dirty="0">
                <a:solidFill>
                  <a:srgbClr val="FFFFFF"/>
                </a:solidFill>
                <a:latin typeface="Calibri" panose="020F0502020204030204" pitchFamily="34" charset="0"/>
              </a:rPr>
              <a:t>structured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metadata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b="1" dirty="0">
                <a:solidFill>
                  <a:srgbClr val="FFFFFF"/>
                </a:solidFill>
                <a:latin typeface="Calibri" panose="020F0502020204030204" pitchFamily="34" charset="0"/>
              </a:rPr>
              <a:t>(DDI)    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7" name="AutoShape 17"/>
          <p:cNvCxnSpPr>
            <a:cxnSpLocks noChangeShapeType="1"/>
          </p:cNvCxnSpPr>
          <p:nvPr/>
        </p:nvCxnSpPr>
        <p:spPr bwMode="auto">
          <a:xfrm>
            <a:off x="5993561" y="4067470"/>
            <a:ext cx="553572" cy="340859"/>
          </a:xfrm>
          <a:prstGeom prst="straightConnector1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18" name="AutoShape 18"/>
          <p:cNvSpPr>
            <a:spLocks noChangeArrowheads="1"/>
          </p:cNvSpPr>
          <p:nvPr/>
        </p:nvSpPr>
        <p:spPr bwMode="auto">
          <a:xfrm>
            <a:off x="7075771" y="5310029"/>
            <a:ext cx="995362" cy="1031875"/>
          </a:xfrm>
          <a:prstGeom prst="flowChartDocument">
            <a:avLst/>
          </a:prstGeom>
          <a:solidFill>
            <a:srgbClr val="C00000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Human readable codebook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9" name="AutoShape 19"/>
          <p:cNvCxnSpPr>
            <a:cxnSpLocks noChangeShapeType="1"/>
          </p:cNvCxnSpPr>
          <p:nvPr/>
        </p:nvCxnSpPr>
        <p:spPr bwMode="auto">
          <a:xfrm>
            <a:off x="7071008" y="4744879"/>
            <a:ext cx="541338" cy="549275"/>
          </a:xfrm>
          <a:prstGeom prst="straightConnector1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20" name="AutoShape 20"/>
          <p:cNvSpPr>
            <a:spLocks noChangeArrowheads="1"/>
          </p:cNvSpPr>
          <p:nvPr/>
        </p:nvSpPr>
        <p:spPr bwMode="auto">
          <a:xfrm>
            <a:off x="4146833" y="4486116"/>
            <a:ext cx="1073150" cy="636588"/>
          </a:xfrm>
          <a:prstGeom prst="flowChartAlternateProcess">
            <a:avLst/>
          </a:prstGeom>
          <a:solidFill>
            <a:srgbClr val="5B9BD5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Online data catalog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1" name="AutoShape 21"/>
          <p:cNvCxnSpPr>
            <a:cxnSpLocks noChangeShapeType="1"/>
          </p:cNvCxnSpPr>
          <p:nvPr/>
        </p:nvCxnSpPr>
        <p:spPr bwMode="auto">
          <a:xfrm flipH="1">
            <a:off x="4635784" y="4148883"/>
            <a:ext cx="592534" cy="313421"/>
          </a:xfrm>
          <a:prstGeom prst="straightConnector1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2" name="AutoShape 22"/>
          <p:cNvCxnSpPr>
            <a:cxnSpLocks noChangeShapeType="1"/>
          </p:cNvCxnSpPr>
          <p:nvPr/>
        </p:nvCxnSpPr>
        <p:spPr bwMode="auto">
          <a:xfrm flipH="1" flipV="1">
            <a:off x="6229633" y="630079"/>
            <a:ext cx="938213" cy="62865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3" name="AutoShape 23"/>
          <p:cNvCxnSpPr>
            <a:cxnSpLocks noChangeShapeType="1"/>
            <a:stCxn id="7" idx="2"/>
            <a:endCxn id="3" idx="0"/>
          </p:cNvCxnSpPr>
          <p:nvPr/>
        </p:nvCxnSpPr>
        <p:spPr bwMode="auto">
          <a:xfrm>
            <a:off x="7756015" y="1658599"/>
            <a:ext cx="23812" cy="52088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prstDash val="solid"/>
            <a:round/>
            <a:headEnd type="none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4" name="AutoShape 24"/>
          <p:cNvCxnSpPr>
            <a:cxnSpLocks noChangeShapeType="1"/>
          </p:cNvCxnSpPr>
          <p:nvPr/>
        </p:nvCxnSpPr>
        <p:spPr bwMode="auto">
          <a:xfrm flipH="1">
            <a:off x="6283608" y="2409666"/>
            <a:ext cx="874713" cy="635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prstDash val="solid"/>
            <a:round/>
            <a:headEnd type="triangle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5" name="AutoShape 25"/>
          <p:cNvCxnSpPr>
            <a:cxnSpLocks noChangeShapeType="1"/>
          </p:cNvCxnSpPr>
          <p:nvPr/>
        </p:nvCxnSpPr>
        <p:spPr bwMode="auto">
          <a:xfrm flipH="1" flipV="1">
            <a:off x="7828246" y="2776379"/>
            <a:ext cx="15875" cy="3571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26" name="AutoShape 5"/>
          <p:cNvSpPr>
            <a:spLocks noChangeArrowheads="1"/>
          </p:cNvSpPr>
          <p:nvPr/>
        </p:nvSpPr>
        <p:spPr bwMode="auto">
          <a:xfrm>
            <a:off x="3481888" y="1324031"/>
            <a:ext cx="1414028" cy="517525"/>
          </a:xfrm>
          <a:prstGeom prst="flowChartAlternateProcess">
            <a:avLst/>
          </a:prstGeom>
          <a:solidFill>
            <a:srgbClr val="5B9BD5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Variable Name</a:t>
            </a:r>
            <a:r>
              <a:rPr lang="en-US" altLang="en-US" sz="1400" b="1" dirty="0">
                <a:solidFill>
                  <a:srgbClr val="FFFFFF"/>
                </a:solidFill>
                <a:latin typeface="Calibri" panose="020F0502020204030204" pitchFamily="34" charset="0"/>
              </a:rPr>
              <a:t>s Service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7" name="AutoShape 15"/>
          <p:cNvCxnSpPr>
            <a:cxnSpLocks noChangeShapeType="1"/>
            <a:stCxn id="13" idx="0"/>
            <a:endCxn id="26" idx="2"/>
          </p:cNvCxnSpPr>
          <p:nvPr/>
        </p:nvCxnSpPr>
        <p:spPr bwMode="auto">
          <a:xfrm flipV="1">
            <a:off x="3895303" y="1841556"/>
            <a:ext cx="293599" cy="598673"/>
          </a:xfrm>
          <a:prstGeom prst="straightConnector1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8" name="AutoShape 15"/>
          <p:cNvCxnSpPr>
            <a:cxnSpLocks noChangeShapeType="1"/>
          </p:cNvCxnSpPr>
          <p:nvPr/>
        </p:nvCxnSpPr>
        <p:spPr bwMode="auto">
          <a:xfrm flipV="1">
            <a:off x="4418296" y="2504917"/>
            <a:ext cx="741362" cy="502659"/>
          </a:xfrm>
          <a:prstGeom prst="straightConnector1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9" name="AutoShape 15"/>
          <p:cNvCxnSpPr>
            <a:cxnSpLocks noChangeShapeType="1"/>
            <a:endCxn id="2" idx="1"/>
          </p:cNvCxnSpPr>
          <p:nvPr/>
        </p:nvCxnSpPr>
        <p:spPr bwMode="auto">
          <a:xfrm flipV="1">
            <a:off x="4188902" y="673735"/>
            <a:ext cx="1031081" cy="623937"/>
          </a:xfrm>
          <a:prstGeom prst="straightConnector1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35" name="TextBox 34"/>
          <p:cNvSpPr txBox="1"/>
          <p:nvPr/>
        </p:nvSpPr>
        <p:spPr>
          <a:xfrm>
            <a:off x="57126" y="3468996"/>
            <a:ext cx="2801167" cy="193899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The application returned 3 outputs: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SDTL script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Updated DDI XML metadata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HTML codebook</a:t>
            </a:r>
          </a:p>
        </p:txBody>
      </p:sp>
      <p:sp>
        <p:nvSpPr>
          <p:cNvPr id="36" name="Rectangle 35"/>
          <p:cNvSpPr/>
          <p:nvPr/>
        </p:nvSpPr>
        <p:spPr>
          <a:xfrm>
            <a:off x="153799" y="1535421"/>
            <a:ext cx="2513761" cy="193899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000" dirty="0"/>
              <a:t>We began with 2 inputs: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Command script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Pre-transformation DDI XML metadata file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97651" y="539496"/>
            <a:ext cx="24780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b="1" baseline="30000" dirty="0"/>
              <a:t>2</a:t>
            </a:r>
            <a:r>
              <a:rPr lang="en-US" sz="2800" b="1" dirty="0"/>
              <a:t>Metadata Workflow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42284" y="5431800"/>
            <a:ext cx="5232017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C</a:t>
            </a:r>
            <a:r>
              <a:rPr lang="en-US" b="1" baseline="30000" dirty="0"/>
              <a:t>2</a:t>
            </a:r>
            <a:r>
              <a:rPr lang="en-US" b="1" dirty="0"/>
              <a:t>Metadata software applications are modular to support multiple statistical software and metadata standards</a:t>
            </a:r>
          </a:p>
        </p:txBody>
      </p:sp>
      <p:sp>
        <p:nvSpPr>
          <p:cNvPr id="39" name="Oval 38"/>
          <p:cNvSpPr/>
          <p:nvPr/>
        </p:nvSpPr>
        <p:spPr>
          <a:xfrm>
            <a:off x="5019705" y="64191"/>
            <a:ext cx="1435606" cy="1259840"/>
          </a:xfrm>
          <a:prstGeom prst="ellipse">
            <a:avLst/>
          </a:prstGeom>
          <a:solidFill>
            <a:schemeClr val="accent5">
              <a:lumMod val="60000"/>
              <a:lumOff val="40000"/>
              <a:alpha val="33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3485511" y="904668"/>
            <a:ext cx="1435606" cy="1259840"/>
          </a:xfrm>
          <a:prstGeom prst="ellipse">
            <a:avLst/>
          </a:prstGeom>
          <a:solidFill>
            <a:schemeClr val="accent5">
              <a:lumMod val="60000"/>
              <a:lumOff val="40000"/>
              <a:alpha val="33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5045508" y="1812785"/>
            <a:ext cx="1435606" cy="1259840"/>
          </a:xfrm>
          <a:prstGeom prst="ellipse">
            <a:avLst/>
          </a:prstGeom>
          <a:solidFill>
            <a:schemeClr val="accent5">
              <a:lumMod val="60000"/>
              <a:lumOff val="40000"/>
              <a:alpha val="33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7038327" y="1812785"/>
            <a:ext cx="1435606" cy="1259840"/>
          </a:xfrm>
          <a:prstGeom prst="ellipse">
            <a:avLst/>
          </a:prstGeom>
          <a:solidFill>
            <a:schemeClr val="accent5">
              <a:lumMod val="60000"/>
              <a:lumOff val="40000"/>
              <a:alpha val="33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5816377" y="4148883"/>
            <a:ext cx="1435606" cy="1259840"/>
          </a:xfrm>
          <a:prstGeom prst="ellipse">
            <a:avLst/>
          </a:prstGeom>
          <a:solidFill>
            <a:schemeClr val="accent5">
              <a:lumMod val="60000"/>
              <a:lumOff val="40000"/>
              <a:alpha val="33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2272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Structured Data Transformation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SDTL is a language for describing data transformations </a:t>
            </a:r>
          </a:p>
          <a:p>
            <a:r>
              <a:rPr lang="en-US" dirty="0"/>
              <a:t>SDTL was created by the C</a:t>
            </a:r>
            <a:r>
              <a:rPr lang="en-US" baseline="30000" dirty="0"/>
              <a:t>2</a:t>
            </a:r>
            <a:r>
              <a:rPr lang="en-US" dirty="0"/>
              <a:t>Metadata Project to automate the capture of provenance metadata from statistical analysis software</a:t>
            </a:r>
          </a:p>
          <a:p>
            <a:pPr lvl="1"/>
            <a:r>
              <a:rPr lang="en-US" dirty="0"/>
              <a:t>SPSS, SAS, Stata, R, Python</a:t>
            </a:r>
          </a:p>
          <a:p>
            <a:r>
              <a:rPr lang="en-US" dirty="0"/>
              <a:t>SDTL is one of the standards maintained by the DDI Alliance </a:t>
            </a:r>
          </a:p>
        </p:txBody>
      </p:sp>
    </p:spTree>
    <p:extLst>
      <p:ext uri="{BB962C8B-B14F-4D97-AF65-F5344CB8AC3E}">
        <p14:creationId xmlns:p14="http://schemas.microsoft.com/office/powerpoint/2010/main" val="2712641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Structured Data Transformation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SDTL consists of data transformation commands </a:t>
            </a:r>
          </a:p>
          <a:p>
            <a:r>
              <a:rPr lang="en-US" dirty="0"/>
              <a:t>Data are assumed to be in a rectangular “</a:t>
            </a:r>
            <a:r>
              <a:rPr lang="en-US" dirty="0" err="1"/>
              <a:t>dataframe</a:t>
            </a:r>
            <a:r>
              <a:rPr lang="en-US" dirty="0"/>
              <a:t>” or “table”</a:t>
            </a:r>
          </a:p>
          <a:p>
            <a:pPr lvl="1"/>
            <a:r>
              <a:rPr lang="en-US" dirty="0"/>
              <a:t>Rows are observations (individuals, years, places,…)</a:t>
            </a:r>
          </a:p>
          <a:p>
            <a:pPr lvl="1"/>
            <a:r>
              <a:rPr lang="en-US" dirty="0"/>
              <a:t>Columns are variables, i.e. measured attributes</a:t>
            </a:r>
          </a:p>
          <a:p>
            <a:pPr lvl="1"/>
            <a:r>
              <a:rPr lang="en-US" dirty="0"/>
              <a:t>Cells contain values</a:t>
            </a:r>
          </a:p>
          <a:p>
            <a:r>
              <a:rPr lang="en-US" dirty="0"/>
              <a:t>SDTL is implemented as a JSON schema, and it can be serialized in other formats (e.g. XML, RDF)</a:t>
            </a:r>
          </a:p>
        </p:txBody>
      </p:sp>
    </p:spTree>
    <p:extLst>
      <p:ext uri="{BB962C8B-B14F-4D97-AF65-F5344CB8AC3E}">
        <p14:creationId xmlns:p14="http://schemas.microsoft.com/office/powerpoint/2010/main" val="41007295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create a new language?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1. SDTL is a common standard for all statistical languages</a:t>
            </a:r>
          </a:p>
          <a:p>
            <a:r>
              <a:rPr lang="en-US" dirty="0"/>
              <a:t>Social scientists are divided among at least 5 languages (SPSS, SAS, Stata, R, Python)</a:t>
            </a:r>
          </a:p>
          <a:p>
            <a:r>
              <a:rPr lang="en-US" dirty="0"/>
              <a:t>Even simple commands may look very different:</a:t>
            </a:r>
          </a:p>
          <a:p>
            <a:pPr lvl="1"/>
            <a:r>
              <a:rPr lang="en-US" dirty="0"/>
              <a:t>Stata:  </a:t>
            </a:r>
          </a:p>
          <a:p>
            <a:pPr lvl="3"/>
            <a:r>
              <a:rPr lang="en-US" sz="2000" dirty="0" err="1">
                <a:solidFill>
                  <a:srgbClr val="C00000"/>
                </a:solidFill>
              </a:rPr>
              <a:t>gener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2000" dirty="0" err="1">
                <a:solidFill>
                  <a:srgbClr val="C00000"/>
                </a:solidFill>
              </a:rPr>
              <a:t>HHsize</a:t>
            </a:r>
            <a:r>
              <a:rPr lang="en-US" sz="2000" dirty="0">
                <a:solidFill>
                  <a:srgbClr val="C00000"/>
                </a:solidFill>
              </a:rPr>
              <a:t> = PPHHSIZE</a:t>
            </a:r>
          </a:p>
          <a:p>
            <a:pPr lvl="1"/>
            <a:r>
              <a:rPr lang="en-US" dirty="0"/>
              <a:t>Python: </a:t>
            </a:r>
          </a:p>
          <a:p>
            <a:pPr lvl="3"/>
            <a:r>
              <a:rPr lang="en-US" sz="2000" dirty="0">
                <a:solidFill>
                  <a:srgbClr val="C00000"/>
                </a:solidFill>
              </a:rPr>
              <a:t>C2Mdata   = C2Mdata.assign(</a:t>
            </a:r>
            <a:r>
              <a:rPr lang="en-US" sz="2000" dirty="0" err="1">
                <a:solidFill>
                  <a:srgbClr val="C00000"/>
                </a:solidFill>
              </a:rPr>
              <a:t>HHsize</a:t>
            </a:r>
            <a:r>
              <a:rPr lang="en-US" sz="2000" dirty="0">
                <a:solidFill>
                  <a:srgbClr val="C00000"/>
                </a:solidFill>
              </a:rPr>
              <a:t>=C2Mdata['PPHHSIZE'] 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2499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create a new language?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472" y="1417638"/>
            <a:ext cx="85770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2. SDTL is “Structured”</a:t>
            </a:r>
          </a:p>
          <a:p>
            <a:r>
              <a:rPr lang="en-US" dirty="0"/>
              <a:t>Software can read and process SDTL directly</a:t>
            </a:r>
          </a:p>
          <a:p>
            <a:r>
              <a:rPr lang="en-US" dirty="0"/>
              <a:t>Statistical languages must be parsed</a:t>
            </a:r>
          </a:p>
          <a:p>
            <a:pPr lvl="1"/>
            <a:r>
              <a:rPr lang="en-US" dirty="0"/>
              <a:t>Consider these Stata commands: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rgbClr val="C00000"/>
                </a:solidFill>
              </a:rPr>
              <a:t> replace </a:t>
            </a:r>
            <a:r>
              <a:rPr lang="en-US" sz="2000" dirty="0" err="1">
                <a:solidFill>
                  <a:srgbClr val="C00000"/>
                </a:solidFill>
              </a:rPr>
              <a:t>varY</a:t>
            </a:r>
            <a:r>
              <a:rPr lang="en-US" sz="2000" dirty="0">
                <a:solidFill>
                  <a:srgbClr val="C00000"/>
                </a:solidFill>
              </a:rPr>
              <a:t>=3 if </a:t>
            </a:r>
            <a:r>
              <a:rPr lang="en-US" sz="2000" dirty="0" err="1">
                <a:solidFill>
                  <a:srgbClr val="C00000"/>
                </a:solidFill>
              </a:rPr>
              <a:t>varX</a:t>
            </a:r>
            <a:r>
              <a:rPr lang="en-US" sz="2000" dirty="0">
                <a:solidFill>
                  <a:srgbClr val="C00000"/>
                </a:solidFill>
              </a:rPr>
              <a:t>&gt;5       </a:t>
            </a:r>
            <a:r>
              <a:rPr lang="en-US" sz="2000" dirty="0"/>
              <a:t>“if” condition</a:t>
            </a:r>
            <a:endParaRPr lang="en-US" sz="2000" dirty="0">
              <a:solidFill>
                <a:srgbClr val="C00000"/>
              </a:solidFill>
            </a:endParaRPr>
          </a:p>
          <a:p>
            <a:pPr lvl="3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rgbClr val="C00000"/>
                </a:solidFill>
              </a:rPr>
              <a:t> if </a:t>
            </a:r>
            <a:r>
              <a:rPr lang="en-US" sz="2000" dirty="0" err="1">
                <a:solidFill>
                  <a:srgbClr val="C00000"/>
                </a:solidFill>
              </a:rPr>
              <a:t>varX</a:t>
            </a:r>
            <a:r>
              <a:rPr lang="en-US" sz="2000" dirty="0">
                <a:solidFill>
                  <a:srgbClr val="C00000"/>
                </a:solidFill>
              </a:rPr>
              <a:t>&gt;5 replace </a:t>
            </a:r>
            <a:r>
              <a:rPr lang="en-US" sz="2000" dirty="0" err="1">
                <a:solidFill>
                  <a:srgbClr val="C00000"/>
                </a:solidFill>
              </a:rPr>
              <a:t>varY</a:t>
            </a:r>
            <a:r>
              <a:rPr lang="en-US" sz="2000" dirty="0">
                <a:solidFill>
                  <a:srgbClr val="C00000"/>
                </a:solidFill>
              </a:rPr>
              <a:t>=3       </a:t>
            </a:r>
            <a:r>
              <a:rPr lang="en-US" sz="2000" dirty="0"/>
              <a:t>“if” command</a:t>
            </a:r>
            <a:endParaRPr lang="en-US" sz="2000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The order of the “replace” and “if” changes the outcome of the commands</a:t>
            </a:r>
          </a:p>
          <a:p>
            <a:r>
              <a:rPr lang="en-US" dirty="0"/>
              <a:t>SDTL does not rely on context to convey meaning</a:t>
            </a:r>
          </a:p>
          <a:p>
            <a:pPr lvl="1"/>
            <a:r>
              <a:rPr lang="en-US" dirty="0"/>
              <a:t>Explicit tags and nested structures remove ambiguity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5989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does SDTL look like?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262048"/>
            <a:ext cx="8229600" cy="539496"/>
          </a:xfrm>
        </p:spPr>
        <p:txBody>
          <a:bodyPr>
            <a:noAutofit/>
          </a:bodyPr>
          <a:lstStyle/>
          <a:p>
            <a:r>
              <a:rPr lang="en-US" sz="2400" dirty="0">
                <a:latin typeface="+mn-lt"/>
              </a:rPr>
              <a:t>Example SPSS command:</a:t>
            </a:r>
          </a:p>
          <a:p>
            <a:endParaRPr lang="en-US" sz="2400" dirty="0">
              <a:latin typeface="+mn-lt"/>
            </a:endParaRPr>
          </a:p>
          <a:p>
            <a:pPr marL="0" indent="0">
              <a:buNone/>
            </a:pPr>
            <a:br>
              <a:rPr lang="en-US" sz="2400" dirty="0">
                <a:latin typeface="+mn-lt"/>
              </a:rPr>
            </a:br>
            <a:endParaRPr lang="en-US" sz="2400" dirty="0">
              <a:latin typeface="+mn-lt"/>
            </a:endParaRPr>
          </a:p>
          <a:p>
            <a:pPr marL="0" indent="0">
              <a:buNone/>
            </a:pPr>
            <a:endParaRPr lang="en-US" sz="2400" dirty="0">
              <a:latin typeface="+mn-lt"/>
            </a:endParaRPr>
          </a:p>
          <a:p>
            <a:pPr marL="0" indent="0">
              <a:buNone/>
            </a:pPr>
            <a:endParaRPr lang="en-US" sz="2400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46502" y="3845478"/>
            <a:ext cx="5717784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800" dirty="0"/>
              <a:t>COMPUTE </a:t>
            </a:r>
            <a:r>
              <a:rPr lang="en-US" sz="2800" dirty="0" err="1"/>
              <a:t>age_years</a:t>
            </a:r>
            <a:r>
              <a:rPr lang="en-US" sz="2800" dirty="0"/>
              <a:t>=</a:t>
            </a:r>
            <a:r>
              <a:rPr lang="en-US" sz="2800" dirty="0" err="1"/>
              <a:t>age_months</a:t>
            </a:r>
            <a:r>
              <a:rPr lang="en-US" sz="2800" dirty="0"/>
              <a:t>/12</a:t>
            </a:r>
          </a:p>
        </p:txBody>
      </p:sp>
      <p:sp>
        <p:nvSpPr>
          <p:cNvPr id="6" name="Rectangle 5"/>
          <p:cNvSpPr/>
          <p:nvPr/>
        </p:nvSpPr>
        <p:spPr>
          <a:xfrm>
            <a:off x="778258" y="4466418"/>
            <a:ext cx="67604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Note:</a:t>
            </a:r>
          </a:p>
          <a:p>
            <a:r>
              <a:rPr lang="en-US" sz="2400" dirty="0"/>
              <a:t>In SDTL arithmetic operations are functions: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“</a:t>
            </a:r>
            <a:r>
              <a:rPr lang="en-US" sz="2400" dirty="0" err="1"/>
              <a:t>age_months</a:t>
            </a:r>
            <a:r>
              <a:rPr lang="en-US" sz="2400" dirty="0"/>
              <a:t>/12”   -&gt;   “division(</a:t>
            </a:r>
            <a:r>
              <a:rPr lang="en-US" sz="2400" dirty="0" err="1"/>
              <a:t>age_months</a:t>
            </a:r>
            <a:r>
              <a:rPr lang="en-US" sz="2400" dirty="0"/>
              <a:t>, 12)”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1663379"/>
            <a:ext cx="8158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SDTL consists of elements or $types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Each $type has properties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All $types and properties are named in the JSON</a:t>
            </a:r>
          </a:p>
        </p:txBody>
      </p:sp>
    </p:spTree>
    <p:extLst>
      <p:ext uri="{BB962C8B-B14F-4D97-AF65-F5344CB8AC3E}">
        <p14:creationId xmlns:p14="http://schemas.microsoft.com/office/powerpoint/2010/main" val="27917504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13885"/>
            <a:ext cx="903889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{"$type": "Compute",</a:t>
            </a:r>
            <a:endParaRPr lang="en-US" dirty="0">
              <a:ea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"command": "compute",</a:t>
            </a:r>
            <a:endParaRPr lang="en-US" dirty="0">
              <a:ea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sourceInformation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":       {</a:t>
            </a:r>
            <a:r>
              <a:rPr lang="en-US" dirty="0">
                <a:ea typeface="Times New Roman" panose="02020603050405020304" pitchFamily="18" charset="0"/>
              </a:rPr>
              <a:t>"</a:t>
            </a:r>
            <a:r>
              <a:rPr lang="en-US" dirty="0" err="1">
                <a:ea typeface="Times New Roman" panose="02020603050405020304" pitchFamily="18" charset="0"/>
              </a:rPr>
              <a:t>originalSourceText</a:t>
            </a:r>
            <a:r>
              <a:rPr lang="en-US" dirty="0">
                <a:ea typeface="Times New Roman" panose="02020603050405020304" pitchFamily="18" charset="0"/>
              </a:rPr>
              <a:t>": "compute </a:t>
            </a:r>
            <a:r>
              <a:rPr lang="en-US" dirty="0"/>
              <a:t> </a:t>
            </a:r>
            <a:r>
              <a:rPr lang="en-US" b="1" dirty="0" err="1">
                <a:solidFill>
                  <a:srgbClr val="FF0000"/>
                </a:solidFill>
              </a:rPr>
              <a:t>age_years</a:t>
            </a:r>
            <a:r>
              <a:rPr lang="en-US" dirty="0">
                <a:ea typeface="Times New Roman" panose="02020603050405020304" pitchFamily="18" charset="0"/>
              </a:rPr>
              <a:t>=</a:t>
            </a:r>
            <a:r>
              <a:rPr lang="en-US" b="1" dirty="0" err="1">
                <a:solidFill>
                  <a:srgbClr val="0070C0"/>
                </a:solidFill>
              </a:rPr>
              <a:t>age_months</a:t>
            </a:r>
            <a:r>
              <a:rPr lang="en-US" b="1" dirty="0">
                <a:solidFill>
                  <a:srgbClr val="7030A0"/>
                </a:solidFill>
              </a:rPr>
              <a:t>/</a:t>
            </a:r>
            <a:r>
              <a:rPr lang="en-US" b="1" dirty="0">
                <a:solidFill>
                  <a:srgbClr val="00B050"/>
                </a:solidFill>
              </a:rPr>
              <a:t>12</a:t>
            </a:r>
            <a:r>
              <a:rPr lang="en-US" dirty="0">
                <a:ea typeface="Times New Roman" panose="02020603050405020304" pitchFamily="18" charset="0"/>
              </a:rPr>
              <a:t>"},</a:t>
            </a: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"variable": {</a:t>
            </a:r>
            <a:r>
              <a:rPr lang="en-US" dirty="0">
                <a:ea typeface="Times New Roman" panose="02020603050405020304" pitchFamily="18" charset="0"/>
              </a:rPr>
              <a:t>     "$type": "</a:t>
            </a:r>
            <a:r>
              <a:rPr lang="en-US" dirty="0" err="1">
                <a:ea typeface="Times New Roman" panose="02020603050405020304" pitchFamily="18" charset="0"/>
              </a:rPr>
              <a:t>VariableSymbolExpression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	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variableName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": "</a:t>
            </a:r>
            <a:r>
              <a:rPr lang="en-US" b="1" dirty="0" err="1">
                <a:solidFill>
                  <a:srgbClr val="FF0000"/>
                </a:solidFill>
                <a:ea typeface="Times New Roman" panose="02020603050405020304" pitchFamily="18" charset="0"/>
              </a:rPr>
              <a:t>age_years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</a:t>
            </a:r>
            <a:r>
              <a:rPr lang="en-US" dirty="0">
                <a:ea typeface="Times New Roman" panose="02020603050405020304" pitchFamily="18" charset="0"/>
              </a:rPr>
              <a:t> },</a:t>
            </a: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  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 "expression": {</a:t>
            </a:r>
            <a:r>
              <a:rPr lang="en-US" dirty="0">
                <a:ea typeface="Times New Roman" panose="02020603050405020304" pitchFamily="18" charset="0"/>
              </a:rPr>
              <a:t> "$type" : "</a:t>
            </a:r>
            <a:r>
              <a:rPr lang="en-US" dirty="0" err="1">
                <a:ea typeface="Times New Roman" panose="02020603050405020304" pitchFamily="18" charset="0"/>
              </a:rPr>
              <a:t>FunctionCallExpression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		"Function" : "</a:t>
            </a:r>
            <a:r>
              <a:rPr lang="en-US" b="1" dirty="0">
                <a:solidFill>
                  <a:srgbClr val="7030A0"/>
                </a:solidFill>
                <a:ea typeface="Times New Roman" panose="02020603050405020304" pitchFamily="18" charset="0"/>
              </a:rPr>
              <a:t>division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",</a:t>
            </a:r>
            <a:endParaRPr lang="en-US" dirty="0">
              <a:ea typeface="Times New Roman" panose="02020603050405020304" pitchFamily="18" charset="0"/>
            </a:endParaRP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IsSdtlName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true,</a:t>
            </a:r>
            <a:endParaRPr lang="en-US" dirty="0">
              <a:ea typeface="Times New Roman" panose="02020603050405020304" pitchFamily="18" charset="0"/>
            </a:endParaRP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		"Arguments" : [ 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					{</a:t>
            </a:r>
            <a:r>
              <a:rPr lang="en-US" dirty="0">
                <a:ea typeface="Times New Roman" panose="02020603050405020304" pitchFamily="18" charset="0"/>
              </a:rPr>
              <a:t>  “type" : "</a:t>
            </a:r>
            <a:r>
              <a:rPr lang="en-US" dirty="0" err="1">
                <a:ea typeface="Times New Roman" panose="02020603050405020304" pitchFamily="18" charset="0"/>
              </a:rPr>
              <a:t>FunctionArgument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		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ArgumentName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"</a:t>
            </a:r>
            <a:r>
              <a:rPr lang="en-US" b="1" dirty="0">
                <a:solidFill>
                  <a:srgbClr val="7030A0"/>
                </a:solidFill>
                <a:ea typeface="Times New Roman" panose="02020603050405020304" pitchFamily="18" charset="0"/>
              </a:rPr>
              <a:t>EXP1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",</a:t>
            </a:r>
            <a:endParaRPr lang="en-US" dirty="0">
              <a:ea typeface="Times New Roman" panose="02020603050405020304" pitchFamily="18" charset="0"/>
            </a:endParaRPr>
          </a:p>
          <a:p>
            <a:pPr marL="2286000"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ArgumentValue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{</a:t>
            </a:r>
            <a:r>
              <a:rPr lang="en-US" dirty="0">
                <a:ea typeface="Times New Roman" panose="02020603050405020304" pitchFamily="18" charset="0"/>
              </a:rPr>
              <a:t>"$type" : "</a:t>
            </a:r>
            <a:r>
              <a:rPr lang="en-US" dirty="0" err="1">
                <a:ea typeface="Times New Roman" panose="02020603050405020304" pitchFamily="18" charset="0"/>
              </a:rPr>
              <a:t>VariableSymbolExpression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  			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VariableName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" </a:t>
            </a:r>
            <a:r>
              <a:rPr lang="en-US" b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age_months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 "</a:t>
            </a:r>
            <a:r>
              <a:rPr lang="en-US" dirty="0">
                <a:ea typeface="Times New Roman" panose="02020603050405020304" pitchFamily="18" charset="0"/>
              </a:rPr>
              <a:t>}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				}, </a:t>
            </a:r>
            <a:endParaRPr lang="en-US" dirty="0">
              <a:ea typeface="Times New Roman" panose="02020603050405020304" pitchFamily="18" charset="0"/>
            </a:endParaRPr>
          </a:p>
          <a:p>
            <a:pPr marL="2286000" lvl="1" indent="457200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{</a:t>
            </a:r>
            <a:r>
              <a:rPr lang="en-US" dirty="0">
                <a:ea typeface="Times New Roman" panose="02020603050405020304" pitchFamily="18" charset="0"/>
              </a:rPr>
              <a:t>“type" : "</a:t>
            </a:r>
            <a:r>
              <a:rPr lang="en-US" dirty="0" err="1">
                <a:ea typeface="Times New Roman" panose="02020603050405020304" pitchFamily="18" charset="0"/>
              </a:rPr>
              <a:t>FunctionArgument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		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ArgumentName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"</a:t>
            </a:r>
            <a:r>
              <a:rPr lang="en-US" b="1" dirty="0">
                <a:solidFill>
                  <a:srgbClr val="7030A0"/>
                </a:solidFill>
                <a:ea typeface="Times New Roman" panose="02020603050405020304" pitchFamily="18" charset="0"/>
              </a:rPr>
              <a:t>EXP2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",</a:t>
            </a:r>
            <a:endParaRPr lang="en-US" dirty="0">
              <a:ea typeface="Times New Roman" panose="02020603050405020304" pitchFamily="18" charset="0"/>
            </a:endParaRP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		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ArgumentValue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{</a:t>
            </a:r>
            <a:r>
              <a:rPr lang="en-US" dirty="0">
                <a:ea typeface="Times New Roman" panose="02020603050405020304" pitchFamily="18" charset="0"/>
              </a:rPr>
              <a:t>  "$type" : "</a:t>
            </a:r>
            <a:r>
              <a:rPr lang="en-US" dirty="0" err="1">
                <a:ea typeface="Times New Roman" panose="02020603050405020304" pitchFamily="18" charset="0"/>
              </a:rPr>
              <a:t>NumericConstantExpression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  						"Value" : </a:t>
            </a:r>
            <a:r>
              <a:rPr lang="en-US" b="1" dirty="0">
                <a:solidFill>
                  <a:srgbClr val="00B050"/>
                </a:solidFill>
                <a:ea typeface="Times New Roman" panose="02020603050405020304" pitchFamily="18" charset="0"/>
              </a:rPr>
              <a:t>12</a:t>
            </a:r>
            <a:r>
              <a:rPr lang="en-US" dirty="0">
                <a:ea typeface="Times New Roman" panose="02020603050405020304" pitchFamily="18" charset="0"/>
              </a:rPr>
              <a:t>        }</a:t>
            </a: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				} ]      }</a:t>
            </a:r>
            <a:endParaRPr lang="en-US" dirty="0">
              <a:ea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	}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92922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55577" y="899889"/>
            <a:ext cx="5751871" cy="330364"/>
          </a:xfrm>
          <a:prstGeom prst="rect">
            <a:avLst/>
          </a:prstGeom>
          <a:solidFill>
            <a:schemeClr val="accent5">
              <a:lumMod val="40000"/>
              <a:lumOff val="60000"/>
              <a:alpha val="68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313885"/>
            <a:ext cx="903889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{"$type": "Compute",</a:t>
            </a:r>
            <a:endParaRPr lang="en-US" dirty="0">
              <a:ea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"command": "compute",</a:t>
            </a:r>
            <a:endParaRPr lang="en-US" dirty="0">
              <a:ea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sourceInformation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":       {</a:t>
            </a:r>
            <a:r>
              <a:rPr lang="en-US" dirty="0">
                <a:ea typeface="Times New Roman" panose="02020603050405020304" pitchFamily="18" charset="0"/>
              </a:rPr>
              <a:t>"</a:t>
            </a:r>
            <a:r>
              <a:rPr lang="en-US" dirty="0" err="1">
                <a:ea typeface="Times New Roman" panose="02020603050405020304" pitchFamily="18" charset="0"/>
              </a:rPr>
              <a:t>originalSourceText</a:t>
            </a:r>
            <a:r>
              <a:rPr lang="en-US" dirty="0">
                <a:ea typeface="Times New Roman" panose="02020603050405020304" pitchFamily="18" charset="0"/>
              </a:rPr>
              <a:t>": "compute </a:t>
            </a:r>
            <a:r>
              <a:rPr lang="en-US" dirty="0"/>
              <a:t> </a:t>
            </a:r>
            <a:r>
              <a:rPr lang="en-US" b="1" dirty="0" err="1">
                <a:solidFill>
                  <a:srgbClr val="FF0000"/>
                </a:solidFill>
              </a:rPr>
              <a:t>age_years</a:t>
            </a:r>
            <a:r>
              <a:rPr lang="en-US" dirty="0">
                <a:ea typeface="Times New Roman" panose="02020603050405020304" pitchFamily="18" charset="0"/>
              </a:rPr>
              <a:t>=</a:t>
            </a:r>
            <a:r>
              <a:rPr lang="en-US" b="1" dirty="0" err="1">
                <a:solidFill>
                  <a:srgbClr val="0070C0"/>
                </a:solidFill>
              </a:rPr>
              <a:t>age_months</a:t>
            </a:r>
            <a:r>
              <a:rPr lang="en-US" b="1" dirty="0">
                <a:solidFill>
                  <a:srgbClr val="7030A0"/>
                </a:solidFill>
              </a:rPr>
              <a:t>/</a:t>
            </a:r>
            <a:r>
              <a:rPr lang="en-US" b="1" dirty="0">
                <a:solidFill>
                  <a:srgbClr val="00B050"/>
                </a:solidFill>
              </a:rPr>
              <a:t>12</a:t>
            </a:r>
            <a:r>
              <a:rPr lang="en-US" dirty="0">
                <a:ea typeface="Times New Roman" panose="02020603050405020304" pitchFamily="18" charset="0"/>
              </a:rPr>
              <a:t>"},</a:t>
            </a: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"variable": {</a:t>
            </a:r>
            <a:r>
              <a:rPr lang="en-US" dirty="0">
                <a:ea typeface="Times New Roman" panose="02020603050405020304" pitchFamily="18" charset="0"/>
              </a:rPr>
              <a:t>     "$type": "</a:t>
            </a:r>
            <a:r>
              <a:rPr lang="en-US" dirty="0" err="1">
                <a:ea typeface="Times New Roman" panose="02020603050405020304" pitchFamily="18" charset="0"/>
              </a:rPr>
              <a:t>VariableSymbolExpression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	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variableName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": "</a:t>
            </a:r>
            <a:r>
              <a:rPr lang="en-US" b="1" dirty="0" err="1">
                <a:solidFill>
                  <a:srgbClr val="FF0000"/>
                </a:solidFill>
                <a:ea typeface="Times New Roman" panose="02020603050405020304" pitchFamily="18" charset="0"/>
              </a:rPr>
              <a:t>age_years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</a:t>
            </a:r>
            <a:r>
              <a:rPr lang="en-US" dirty="0">
                <a:ea typeface="Times New Roman" panose="02020603050405020304" pitchFamily="18" charset="0"/>
              </a:rPr>
              <a:t> },</a:t>
            </a: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  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 "expression": {</a:t>
            </a:r>
            <a:r>
              <a:rPr lang="en-US" dirty="0">
                <a:ea typeface="Times New Roman" panose="02020603050405020304" pitchFamily="18" charset="0"/>
              </a:rPr>
              <a:t> "$type" : "</a:t>
            </a:r>
            <a:r>
              <a:rPr lang="en-US" dirty="0" err="1">
                <a:ea typeface="Times New Roman" panose="02020603050405020304" pitchFamily="18" charset="0"/>
              </a:rPr>
              <a:t>FunctionCallExpression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		"Function" : "</a:t>
            </a:r>
            <a:r>
              <a:rPr lang="en-US" b="1" dirty="0">
                <a:solidFill>
                  <a:srgbClr val="7030A0"/>
                </a:solidFill>
                <a:ea typeface="Times New Roman" panose="02020603050405020304" pitchFamily="18" charset="0"/>
              </a:rPr>
              <a:t>division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",</a:t>
            </a:r>
            <a:endParaRPr lang="en-US" dirty="0">
              <a:ea typeface="Times New Roman" panose="02020603050405020304" pitchFamily="18" charset="0"/>
            </a:endParaRP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IsSdtlName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true,</a:t>
            </a:r>
            <a:endParaRPr lang="en-US" dirty="0">
              <a:ea typeface="Times New Roman" panose="02020603050405020304" pitchFamily="18" charset="0"/>
            </a:endParaRP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		"Arguments" : [ 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					{</a:t>
            </a:r>
            <a:r>
              <a:rPr lang="en-US" dirty="0">
                <a:ea typeface="Times New Roman" panose="02020603050405020304" pitchFamily="18" charset="0"/>
              </a:rPr>
              <a:t>  “type" : "</a:t>
            </a:r>
            <a:r>
              <a:rPr lang="en-US" dirty="0" err="1">
                <a:ea typeface="Times New Roman" panose="02020603050405020304" pitchFamily="18" charset="0"/>
              </a:rPr>
              <a:t>FunctionArgument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		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ArgumentName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"</a:t>
            </a:r>
            <a:r>
              <a:rPr lang="en-US" b="1" dirty="0">
                <a:solidFill>
                  <a:srgbClr val="7030A0"/>
                </a:solidFill>
                <a:ea typeface="Times New Roman" panose="02020603050405020304" pitchFamily="18" charset="0"/>
              </a:rPr>
              <a:t>EXP1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",</a:t>
            </a:r>
            <a:endParaRPr lang="en-US" dirty="0">
              <a:ea typeface="Times New Roman" panose="02020603050405020304" pitchFamily="18" charset="0"/>
            </a:endParaRPr>
          </a:p>
          <a:p>
            <a:pPr marL="2286000"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ArgumentValue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{</a:t>
            </a:r>
            <a:r>
              <a:rPr lang="en-US" dirty="0">
                <a:ea typeface="Times New Roman" panose="02020603050405020304" pitchFamily="18" charset="0"/>
              </a:rPr>
              <a:t>"$type" : "</a:t>
            </a:r>
            <a:r>
              <a:rPr lang="en-US" dirty="0" err="1">
                <a:ea typeface="Times New Roman" panose="02020603050405020304" pitchFamily="18" charset="0"/>
              </a:rPr>
              <a:t>VariableSymbolExpression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  			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VariableName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" </a:t>
            </a:r>
            <a:r>
              <a:rPr lang="en-US" b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age_months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 "</a:t>
            </a:r>
            <a:r>
              <a:rPr lang="en-US" dirty="0">
                <a:ea typeface="Times New Roman" panose="02020603050405020304" pitchFamily="18" charset="0"/>
              </a:rPr>
              <a:t>}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				}, </a:t>
            </a:r>
            <a:endParaRPr lang="en-US" dirty="0">
              <a:ea typeface="Times New Roman" panose="02020603050405020304" pitchFamily="18" charset="0"/>
            </a:endParaRPr>
          </a:p>
          <a:p>
            <a:pPr marL="2286000" lvl="1" indent="457200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{</a:t>
            </a:r>
            <a:r>
              <a:rPr lang="en-US" dirty="0">
                <a:ea typeface="Times New Roman" panose="02020603050405020304" pitchFamily="18" charset="0"/>
              </a:rPr>
              <a:t>“type" : "</a:t>
            </a:r>
            <a:r>
              <a:rPr lang="en-US" dirty="0" err="1">
                <a:ea typeface="Times New Roman" panose="02020603050405020304" pitchFamily="18" charset="0"/>
              </a:rPr>
              <a:t>FunctionArgument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		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ArgumentName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"</a:t>
            </a:r>
            <a:r>
              <a:rPr lang="en-US" b="1" dirty="0">
                <a:solidFill>
                  <a:srgbClr val="7030A0"/>
                </a:solidFill>
                <a:ea typeface="Times New Roman" panose="02020603050405020304" pitchFamily="18" charset="0"/>
              </a:rPr>
              <a:t>EXP2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",</a:t>
            </a:r>
            <a:endParaRPr lang="en-US" dirty="0">
              <a:ea typeface="Times New Roman" panose="02020603050405020304" pitchFamily="18" charset="0"/>
            </a:endParaRP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		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ArgumentValue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{</a:t>
            </a:r>
            <a:r>
              <a:rPr lang="en-US" dirty="0">
                <a:ea typeface="Times New Roman" panose="02020603050405020304" pitchFamily="18" charset="0"/>
              </a:rPr>
              <a:t>  "$type" : "</a:t>
            </a:r>
            <a:r>
              <a:rPr lang="en-US" dirty="0" err="1">
                <a:ea typeface="Times New Roman" panose="02020603050405020304" pitchFamily="18" charset="0"/>
              </a:rPr>
              <a:t>NumericConstantExpression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  						"Value" : </a:t>
            </a:r>
            <a:r>
              <a:rPr lang="en-US" b="1" dirty="0">
                <a:solidFill>
                  <a:srgbClr val="00B050"/>
                </a:solidFill>
                <a:ea typeface="Times New Roman" panose="02020603050405020304" pitchFamily="18" charset="0"/>
              </a:rPr>
              <a:t>12</a:t>
            </a:r>
            <a:r>
              <a:rPr lang="en-US" dirty="0">
                <a:ea typeface="Times New Roman" panose="02020603050405020304" pitchFamily="18" charset="0"/>
              </a:rPr>
              <a:t>        }</a:t>
            </a: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				} ]      }</a:t>
            </a:r>
            <a:endParaRPr lang="en-US" dirty="0">
              <a:ea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	}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334601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111" y="319785"/>
            <a:ext cx="2195543" cy="330364"/>
          </a:xfrm>
          <a:prstGeom prst="rect">
            <a:avLst/>
          </a:prstGeom>
          <a:solidFill>
            <a:srgbClr val="FFFF00">
              <a:alpha val="6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23076" y="637367"/>
            <a:ext cx="2332212" cy="330364"/>
          </a:xfrm>
          <a:prstGeom prst="rect">
            <a:avLst/>
          </a:prstGeom>
          <a:solidFill>
            <a:srgbClr val="FFFF00">
              <a:alpha val="6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955577" y="899889"/>
            <a:ext cx="5751871" cy="330364"/>
          </a:xfrm>
          <a:prstGeom prst="rect">
            <a:avLst/>
          </a:prstGeom>
          <a:solidFill>
            <a:schemeClr val="accent5">
              <a:lumMod val="40000"/>
              <a:lumOff val="60000"/>
              <a:alpha val="68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23076" y="891039"/>
            <a:ext cx="1995949" cy="330364"/>
          </a:xfrm>
          <a:prstGeom prst="rect">
            <a:avLst/>
          </a:prstGeom>
          <a:solidFill>
            <a:srgbClr val="FFFF00">
              <a:alpha val="6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11668" y="1475075"/>
            <a:ext cx="1097772" cy="330364"/>
          </a:xfrm>
          <a:prstGeom prst="rect">
            <a:avLst/>
          </a:prstGeom>
          <a:solidFill>
            <a:srgbClr val="FFFF00">
              <a:alpha val="6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23076" y="2300001"/>
            <a:ext cx="1317523" cy="330364"/>
          </a:xfrm>
          <a:prstGeom prst="rect">
            <a:avLst/>
          </a:prstGeom>
          <a:solidFill>
            <a:srgbClr val="FFFF00">
              <a:alpha val="6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313885"/>
            <a:ext cx="903889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{"$type": "Compute",</a:t>
            </a:r>
            <a:endParaRPr lang="en-US" dirty="0">
              <a:ea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"command": "compute",</a:t>
            </a:r>
            <a:endParaRPr lang="en-US" dirty="0">
              <a:ea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sourceInformation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":       {</a:t>
            </a:r>
            <a:r>
              <a:rPr lang="en-US" dirty="0">
                <a:ea typeface="Times New Roman" panose="02020603050405020304" pitchFamily="18" charset="0"/>
              </a:rPr>
              <a:t>"</a:t>
            </a:r>
            <a:r>
              <a:rPr lang="en-US" dirty="0" err="1">
                <a:ea typeface="Times New Roman" panose="02020603050405020304" pitchFamily="18" charset="0"/>
              </a:rPr>
              <a:t>originalSourceText</a:t>
            </a:r>
            <a:r>
              <a:rPr lang="en-US" dirty="0">
                <a:ea typeface="Times New Roman" panose="02020603050405020304" pitchFamily="18" charset="0"/>
              </a:rPr>
              <a:t>": "compute </a:t>
            </a:r>
            <a:r>
              <a:rPr lang="en-US" dirty="0"/>
              <a:t> </a:t>
            </a:r>
            <a:r>
              <a:rPr lang="en-US" b="1" dirty="0" err="1">
                <a:solidFill>
                  <a:srgbClr val="FF0000"/>
                </a:solidFill>
              </a:rPr>
              <a:t>age_years</a:t>
            </a:r>
            <a:r>
              <a:rPr lang="en-US" dirty="0">
                <a:ea typeface="Times New Roman" panose="02020603050405020304" pitchFamily="18" charset="0"/>
              </a:rPr>
              <a:t>=</a:t>
            </a:r>
            <a:r>
              <a:rPr lang="en-US" b="1" dirty="0" err="1">
                <a:solidFill>
                  <a:srgbClr val="0070C0"/>
                </a:solidFill>
              </a:rPr>
              <a:t>age_months</a:t>
            </a:r>
            <a:r>
              <a:rPr lang="en-US" b="1" dirty="0">
                <a:solidFill>
                  <a:srgbClr val="7030A0"/>
                </a:solidFill>
              </a:rPr>
              <a:t>/</a:t>
            </a:r>
            <a:r>
              <a:rPr lang="en-US" b="1" dirty="0">
                <a:solidFill>
                  <a:srgbClr val="00B050"/>
                </a:solidFill>
              </a:rPr>
              <a:t>12</a:t>
            </a:r>
            <a:r>
              <a:rPr lang="en-US" dirty="0">
                <a:ea typeface="Times New Roman" panose="02020603050405020304" pitchFamily="18" charset="0"/>
              </a:rPr>
              <a:t>"},</a:t>
            </a: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"variable": {</a:t>
            </a:r>
            <a:r>
              <a:rPr lang="en-US" dirty="0">
                <a:ea typeface="Times New Roman" panose="02020603050405020304" pitchFamily="18" charset="0"/>
              </a:rPr>
              <a:t>     "$type": "</a:t>
            </a:r>
            <a:r>
              <a:rPr lang="en-US" dirty="0" err="1">
                <a:ea typeface="Times New Roman" panose="02020603050405020304" pitchFamily="18" charset="0"/>
              </a:rPr>
              <a:t>VariableSymbolExpression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	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variableName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": "</a:t>
            </a:r>
            <a:r>
              <a:rPr lang="en-US" b="1" dirty="0" err="1">
                <a:solidFill>
                  <a:srgbClr val="FF0000"/>
                </a:solidFill>
                <a:ea typeface="Times New Roman" panose="02020603050405020304" pitchFamily="18" charset="0"/>
              </a:rPr>
              <a:t>age_years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</a:t>
            </a:r>
            <a:r>
              <a:rPr lang="en-US" dirty="0">
                <a:ea typeface="Times New Roman" panose="02020603050405020304" pitchFamily="18" charset="0"/>
              </a:rPr>
              <a:t> },</a:t>
            </a: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  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 "expression": {</a:t>
            </a:r>
            <a:r>
              <a:rPr lang="en-US" dirty="0">
                <a:ea typeface="Times New Roman" panose="02020603050405020304" pitchFamily="18" charset="0"/>
              </a:rPr>
              <a:t> "$type" : "</a:t>
            </a:r>
            <a:r>
              <a:rPr lang="en-US" dirty="0" err="1">
                <a:ea typeface="Times New Roman" panose="02020603050405020304" pitchFamily="18" charset="0"/>
              </a:rPr>
              <a:t>FunctionCallExpression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		"Function" : "</a:t>
            </a:r>
            <a:r>
              <a:rPr lang="en-US" b="1" dirty="0">
                <a:solidFill>
                  <a:srgbClr val="7030A0"/>
                </a:solidFill>
                <a:ea typeface="Times New Roman" panose="02020603050405020304" pitchFamily="18" charset="0"/>
              </a:rPr>
              <a:t>division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",</a:t>
            </a:r>
            <a:endParaRPr lang="en-US" dirty="0">
              <a:ea typeface="Times New Roman" panose="02020603050405020304" pitchFamily="18" charset="0"/>
            </a:endParaRP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IsSdtlName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true,</a:t>
            </a:r>
            <a:endParaRPr lang="en-US" dirty="0">
              <a:ea typeface="Times New Roman" panose="02020603050405020304" pitchFamily="18" charset="0"/>
            </a:endParaRP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		"Arguments" : [ 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					{</a:t>
            </a:r>
            <a:r>
              <a:rPr lang="en-US" dirty="0">
                <a:ea typeface="Times New Roman" panose="02020603050405020304" pitchFamily="18" charset="0"/>
              </a:rPr>
              <a:t>  “type" : "</a:t>
            </a:r>
            <a:r>
              <a:rPr lang="en-US" dirty="0" err="1">
                <a:ea typeface="Times New Roman" panose="02020603050405020304" pitchFamily="18" charset="0"/>
              </a:rPr>
              <a:t>FunctionArgument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		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ArgumentName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"</a:t>
            </a:r>
            <a:r>
              <a:rPr lang="en-US" b="1" dirty="0">
                <a:solidFill>
                  <a:srgbClr val="7030A0"/>
                </a:solidFill>
                <a:ea typeface="Times New Roman" panose="02020603050405020304" pitchFamily="18" charset="0"/>
              </a:rPr>
              <a:t>EXP1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",</a:t>
            </a:r>
            <a:endParaRPr lang="en-US" dirty="0">
              <a:ea typeface="Times New Roman" panose="02020603050405020304" pitchFamily="18" charset="0"/>
            </a:endParaRPr>
          </a:p>
          <a:p>
            <a:pPr marL="2286000"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ArgumentValue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{</a:t>
            </a:r>
            <a:r>
              <a:rPr lang="en-US" dirty="0">
                <a:ea typeface="Times New Roman" panose="02020603050405020304" pitchFamily="18" charset="0"/>
              </a:rPr>
              <a:t>"$type" : "</a:t>
            </a:r>
            <a:r>
              <a:rPr lang="en-US" dirty="0" err="1">
                <a:ea typeface="Times New Roman" panose="02020603050405020304" pitchFamily="18" charset="0"/>
              </a:rPr>
              <a:t>VariableSymbolExpression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  			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VariableName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" </a:t>
            </a:r>
            <a:r>
              <a:rPr lang="en-US" b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age_months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 "</a:t>
            </a:r>
            <a:r>
              <a:rPr lang="en-US" dirty="0">
                <a:ea typeface="Times New Roman" panose="02020603050405020304" pitchFamily="18" charset="0"/>
              </a:rPr>
              <a:t>}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				}, </a:t>
            </a:r>
            <a:endParaRPr lang="en-US" dirty="0">
              <a:ea typeface="Times New Roman" panose="02020603050405020304" pitchFamily="18" charset="0"/>
            </a:endParaRPr>
          </a:p>
          <a:p>
            <a:pPr marL="2286000" lvl="1" indent="457200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{</a:t>
            </a:r>
            <a:r>
              <a:rPr lang="en-US" dirty="0">
                <a:ea typeface="Times New Roman" panose="02020603050405020304" pitchFamily="18" charset="0"/>
              </a:rPr>
              <a:t>“type" : "</a:t>
            </a:r>
            <a:r>
              <a:rPr lang="en-US" dirty="0" err="1">
                <a:ea typeface="Times New Roman" panose="02020603050405020304" pitchFamily="18" charset="0"/>
              </a:rPr>
              <a:t>FunctionArgument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		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ArgumentName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"</a:t>
            </a:r>
            <a:r>
              <a:rPr lang="en-US" b="1" dirty="0">
                <a:solidFill>
                  <a:srgbClr val="7030A0"/>
                </a:solidFill>
                <a:ea typeface="Times New Roman" panose="02020603050405020304" pitchFamily="18" charset="0"/>
              </a:rPr>
              <a:t>EXP2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",</a:t>
            </a:r>
            <a:endParaRPr lang="en-US" dirty="0">
              <a:ea typeface="Times New Roman" panose="02020603050405020304" pitchFamily="18" charset="0"/>
            </a:endParaRP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		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ArgumentValue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{</a:t>
            </a:r>
            <a:r>
              <a:rPr lang="en-US" dirty="0">
                <a:ea typeface="Times New Roman" panose="02020603050405020304" pitchFamily="18" charset="0"/>
              </a:rPr>
              <a:t>  "$type" : "</a:t>
            </a:r>
            <a:r>
              <a:rPr lang="en-US" dirty="0" err="1">
                <a:ea typeface="Times New Roman" panose="02020603050405020304" pitchFamily="18" charset="0"/>
              </a:rPr>
              <a:t>NumericConstantExpression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  						"Value" : </a:t>
            </a:r>
            <a:r>
              <a:rPr lang="en-US" b="1" dirty="0">
                <a:solidFill>
                  <a:srgbClr val="00B050"/>
                </a:solidFill>
                <a:ea typeface="Times New Roman" panose="02020603050405020304" pitchFamily="18" charset="0"/>
              </a:rPr>
              <a:t>12</a:t>
            </a:r>
            <a:r>
              <a:rPr lang="en-US" dirty="0">
                <a:ea typeface="Times New Roman" panose="02020603050405020304" pitchFamily="18" charset="0"/>
              </a:rPr>
              <a:t>        }</a:t>
            </a: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				} ]      }</a:t>
            </a:r>
            <a:endParaRPr lang="en-US" dirty="0">
              <a:ea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	}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473933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111" y="319785"/>
            <a:ext cx="2195543" cy="330364"/>
          </a:xfrm>
          <a:prstGeom prst="rect">
            <a:avLst/>
          </a:prstGeom>
          <a:solidFill>
            <a:srgbClr val="FFFF00">
              <a:alpha val="6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23076" y="637367"/>
            <a:ext cx="2332212" cy="330364"/>
          </a:xfrm>
          <a:prstGeom prst="rect">
            <a:avLst/>
          </a:prstGeom>
          <a:solidFill>
            <a:srgbClr val="FFFF00">
              <a:alpha val="6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955577" y="899889"/>
            <a:ext cx="5751871" cy="330364"/>
          </a:xfrm>
          <a:prstGeom prst="rect">
            <a:avLst/>
          </a:prstGeom>
          <a:solidFill>
            <a:schemeClr val="accent5">
              <a:lumMod val="40000"/>
              <a:lumOff val="60000"/>
              <a:alpha val="68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23076" y="891039"/>
            <a:ext cx="1995949" cy="330364"/>
          </a:xfrm>
          <a:prstGeom prst="rect">
            <a:avLst/>
          </a:prstGeom>
          <a:solidFill>
            <a:srgbClr val="FFFF00">
              <a:alpha val="6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11668" y="1475075"/>
            <a:ext cx="1097772" cy="330364"/>
          </a:xfrm>
          <a:prstGeom prst="rect">
            <a:avLst/>
          </a:prstGeom>
          <a:solidFill>
            <a:srgbClr val="FFFF00">
              <a:alpha val="6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23076" y="2300001"/>
            <a:ext cx="1317523" cy="330364"/>
          </a:xfrm>
          <a:prstGeom prst="rect">
            <a:avLst/>
          </a:prstGeom>
          <a:solidFill>
            <a:srgbClr val="FFFF00">
              <a:alpha val="6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840599" y="1492775"/>
            <a:ext cx="3575009" cy="495780"/>
          </a:xfrm>
          <a:prstGeom prst="rect">
            <a:avLst/>
          </a:prstGeom>
          <a:solidFill>
            <a:schemeClr val="accent3">
              <a:lumMod val="40000"/>
              <a:lumOff val="60000"/>
              <a:alpha val="68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313885"/>
            <a:ext cx="903889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{"$type": "Compute",</a:t>
            </a:r>
            <a:endParaRPr lang="en-US" dirty="0">
              <a:ea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"command": "compute",</a:t>
            </a:r>
            <a:endParaRPr lang="en-US" dirty="0">
              <a:ea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sourceInformation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":       {</a:t>
            </a:r>
            <a:r>
              <a:rPr lang="en-US" dirty="0">
                <a:ea typeface="Times New Roman" panose="02020603050405020304" pitchFamily="18" charset="0"/>
              </a:rPr>
              <a:t>"</a:t>
            </a:r>
            <a:r>
              <a:rPr lang="en-US" dirty="0" err="1">
                <a:ea typeface="Times New Roman" panose="02020603050405020304" pitchFamily="18" charset="0"/>
              </a:rPr>
              <a:t>originalSourceText</a:t>
            </a:r>
            <a:r>
              <a:rPr lang="en-US" dirty="0">
                <a:ea typeface="Times New Roman" panose="02020603050405020304" pitchFamily="18" charset="0"/>
              </a:rPr>
              <a:t>": "compute </a:t>
            </a:r>
            <a:r>
              <a:rPr lang="en-US" dirty="0"/>
              <a:t> </a:t>
            </a:r>
            <a:r>
              <a:rPr lang="en-US" b="1" dirty="0" err="1">
                <a:solidFill>
                  <a:srgbClr val="FF0000"/>
                </a:solidFill>
              </a:rPr>
              <a:t>age_years</a:t>
            </a:r>
            <a:r>
              <a:rPr lang="en-US" dirty="0">
                <a:ea typeface="Times New Roman" panose="02020603050405020304" pitchFamily="18" charset="0"/>
              </a:rPr>
              <a:t>=</a:t>
            </a:r>
            <a:r>
              <a:rPr lang="en-US" b="1" dirty="0" err="1">
                <a:solidFill>
                  <a:srgbClr val="0070C0"/>
                </a:solidFill>
              </a:rPr>
              <a:t>age_months</a:t>
            </a:r>
            <a:r>
              <a:rPr lang="en-US" b="1" dirty="0">
                <a:solidFill>
                  <a:srgbClr val="7030A0"/>
                </a:solidFill>
              </a:rPr>
              <a:t>/</a:t>
            </a:r>
            <a:r>
              <a:rPr lang="en-US" b="1" dirty="0">
                <a:solidFill>
                  <a:srgbClr val="00B050"/>
                </a:solidFill>
              </a:rPr>
              <a:t>12</a:t>
            </a:r>
            <a:r>
              <a:rPr lang="en-US" dirty="0">
                <a:ea typeface="Times New Roman" panose="02020603050405020304" pitchFamily="18" charset="0"/>
              </a:rPr>
              <a:t>"},</a:t>
            </a: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"variable": {</a:t>
            </a:r>
            <a:r>
              <a:rPr lang="en-US" dirty="0">
                <a:ea typeface="Times New Roman" panose="02020603050405020304" pitchFamily="18" charset="0"/>
              </a:rPr>
              <a:t>     "$type": "</a:t>
            </a:r>
            <a:r>
              <a:rPr lang="en-US" dirty="0" err="1">
                <a:ea typeface="Times New Roman" panose="02020603050405020304" pitchFamily="18" charset="0"/>
              </a:rPr>
              <a:t>VariableSymbolExpression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	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variableName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": "</a:t>
            </a:r>
            <a:r>
              <a:rPr lang="en-US" b="1" dirty="0" err="1">
                <a:solidFill>
                  <a:srgbClr val="FF0000"/>
                </a:solidFill>
                <a:ea typeface="Times New Roman" panose="02020603050405020304" pitchFamily="18" charset="0"/>
              </a:rPr>
              <a:t>age_years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</a:t>
            </a:r>
            <a:r>
              <a:rPr lang="en-US" dirty="0">
                <a:ea typeface="Times New Roman" panose="02020603050405020304" pitchFamily="18" charset="0"/>
              </a:rPr>
              <a:t> },</a:t>
            </a: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  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 "expression": {</a:t>
            </a:r>
            <a:r>
              <a:rPr lang="en-US" dirty="0">
                <a:ea typeface="Times New Roman" panose="02020603050405020304" pitchFamily="18" charset="0"/>
              </a:rPr>
              <a:t> "$type" : "</a:t>
            </a:r>
            <a:r>
              <a:rPr lang="en-US" dirty="0" err="1">
                <a:ea typeface="Times New Roman" panose="02020603050405020304" pitchFamily="18" charset="0"/>
              </a:rPr>
              <a:t>FunctionCallExpression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		"Function" : "</a:t>
            </a:r>
            <a:r>
              <a:rPr lang="en-US" b="1" dirty="0">
                <a:solidFill>
                  <a:srgbClr val="7030A0"/>
                </a:solidFill>
                <a:ea typeface="Times New Roman" panose="02020603050405020304" pitchFamily="18" charset="0"/>
              </a:rPr>
              <a:t>division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",</a:t>
            </a:r>
            <a:endParaRPr lang="en-US" dirty="0">
              <a:ea typeface="Times New Roman" panose="02020603050405020304" pitchFamily="18" charset="0"/>
            </a:endParaRP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IsSdtlName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true,</a:t>
            </a:r>
            <a:endParaRPr lang="en-US" dirty="0">
              <a:ea typeface="Times New Roman" panose="02020603050405020304" pitchFamily="18" charset="0"/>
            </a:endParaRP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		"Arguments" : [ 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					{</a:t>
            </a:r>
            <a:r>
              <a:rPr lang="en-US" dirty="0">
                <a:ea typeface="Times New Roman" panose="02020603050405020304" pitchFamily="18" charset="0"/>
              </a:rPr>
              <a:t>  “type" : "</a:t>
            </a:r>
            <a:r>
              <a:rPr lang="en-US" dirty="0" err="1">
                <a:ea typeface="Times New Roman" panose="02020603050405020304" pitchFamily="18" charset="0"/>
              </a:rPr>
              <a:t>FunctionArgument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		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ArgumentName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"</a:t>
            </a:r>
            <a:r>
              <a:rPr lang="en-US" b="1" dirty="0">
                <a:solidFill>
                  <a:srgbClr val="7030A0"/>
                </a:solidFill>
                <a:ea typeface="Times New Roman" panose="02020603050405020304" pitchFamily="18" charset="0"/>
              </a:rPr>
              <a:t>EXP1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",</a:t>
            </a:r>
            <a:endParaRPr lang="en-US" dirty="0">
              <a:ea typeface="Times New Roman" panose="02020603050405020304" pitchFamily="18" charset="0"/>
            </a:endParaRPr>
          </a:p>
          <a:p>
            <a:pPr marL="2286000"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ArgumentValue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{</a:t>
            </a:r>
            <a:r>
              <a:rPr lang="en-US" dirty="0">
                <a:ea typeface="Times New Roman" panose="02020603050405020304" pitchFamily="18" charset="0"/>
              </a:rPr>
              <a:t>"$type" : "</a:t>
            </a:r>
            <a:r>
              <a:rPr lang="en-US" dirty="0" err="1">
                <a:ea typeface="Times New Roman" panose="02020603050405020304" pitchFamily="18" charset="0"/>
              </a:rPr>
              <a:t>VariableSymbolExpression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  			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VariableName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" </a:t>
            </a:r>
            <a:r>
              <a:rPr lang="en-US" b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age_months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 "</a:t>
            </a:r>
            <a:r>
              <a:rPr lang="en-US" dirty="0">
                <a:ea typeface="Times New Roman" panose="02020603050405020304" pitchFamily="18" charset="0"/>
              </a:rPr>
              <a:t>}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				}, </a:t>
            </a:r>
            <a:endParaRPr lang="en-US" dirty="0">
              <a:ea typeface="Times New Roman" panose="02020603050405020304" pitchFamily="18" charset="0"/>
            </a:endParaRPr>
          </a:p>
          <a:p>
            <a:pPr marL="2286000" lvl="1" indent="457200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{</a:t>
            </a:r>
            <a:r>
              <a:rPr lang="en-US" dirty="0">
                <a:ea typeface="Times New Roman" panose="02020603050405020304" pitchFamily="18" charset="0"/>
              </a:rPr>
              <a:t>“type" : "</a:t>
            </a:r>
            <a:r>
              <a:rPr lang="en-US" dirty="0" err="1">
                <a:ea typeface="Times New Roman" panose="02020603050405020304" pitchFamily="18" charset="0"/>
              </a:rPr>
              <a:t>FunctionArgument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		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ArgumentName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"</a:t>
            </a:r>
            <a:r>
              <a:rPr lang="en-US" b="1" dirty="0">
                <a:solidFill>
                  <a:srgbClr val="7030A0"/>
                </a:solidFill>
                <a:ea typeface="Times New Roman" panose="02020603050405020304" pitchFamily="18" charset="0"/>
              </a:rPr>
              <a:t>EXP2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",</a:t>
            </a:r>
            <a:endParaRPr lang="en-US" dirty="0">
              <a:ea typeface="Times New Roman" panose="02020603050405020304" pitchFamily="18" charset="0"/>
            </a:endParaRP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		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ArgumentValue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{</a:t>
            </a:r>
            <a:r>
              <a:rPr lang="en-US" dirty="0">
                <a:ea typeface="Times New Roman" panose="02020603050405020304" pitchFamily="18" charset="0"/>
              </a:rPr>
              <a:t>  "$type" : "</a:t>
            </a:r>
            <a:r>
              <a:rPr lang="en-US" dirty="0" err="1">
                <a:ea typeface="Times New Roman" panose="02020603050405020304" pitchFamily="18" charset="0"/>
              </a:rPr>
              <a:t>NumericConstantExpression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  						"Value" : </a:t>
            </a:r>
            <a:r>
              <a:rPr lang="en-US" b="1" dirty="0">
                <a:solidFill>
                  <a:srgbClr val="00B050"/>
                </a:solidFill>
                <a:ea typeface="Times New Roman" panose="02020603050405020304" pitchFamily="18" charset="0"/>
              </a:rPr>
              <a:t>12</a:t>
            </a:r>
            <a:r>
              <a:rPr lang="en-US" dirty="0">
                <a:ea typeface="Times New Roman" panose="02020603050405020304" pitchFamily="18" charset="0"/>
              </a:rPr>
              <a:t>        }</a:t>
            </a: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				} ]      }</a:t>
            </a:r>
            <a:endParaRPr lang="en-US" dirty="0">
              <a:ea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	}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49789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wrote a paper with public-use data. The journal asks for an annotated description of the data that you used.</a:t>
            </a:r>
          </a:p>
          <a:p>
            <a:r>
              <a:rPr lang="en-US" dirty="0"/>
              <a:t>You have </a:t>
            </a:r>
          </a:p>
          <a:p>
            <a:pPr lvl="1"/>
            <a:r>
              <a:rPr lang="en-US" dirty="0"/>
              <a:t>a command script in SPSS </a:t>
            </a:r>
          </a:p>
          <a:p>
            <a:pPr lvl="1"/>
            <a:r>
              <a:rPr lang="en-US" dirty="0"/>
              <a:t>a DDI XML file from the repository</a:t>
            </a:r>
          </a:p>
          <a:p>
            <a:r>
              <a:rPr lang="en-US" dirty="0"/>
              <a:t>How can you make a new codebook that describes the ways that you changed the data?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472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111" y="319785"/>
            <a:ext cx="2195543" cy="330364"/>
          </a:xfrm>
          <a:prstGeom prst="rect">
            <a:avLst/>
          </a:prstGeom>
          <a:solidFill>
            <a:srgbClr val="FFFF00">
              <a:alpha val="6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23076" y="637367"/>
            <a:ext cx="2332212" cy="330364"/>
          </a:xfrm>
          <a:prstGeom prst="rect">
            <a:avLst/>
          </a:prstGeom>
          <a:solidFill>
            <a:srgbClr val="FFFF00">
              <a:alpha val="6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955577" y="899889"/>
            <a:ext cx="5751871" cy="330364"/>
          </a:xfrm>
          <a:prstGeom prst="rect">
            <a:avLst/>
          </a:prstGeom>
          <a:solidFill>
            <a:schemeClr val="accent5">
              <a:lumMod val="40000"/>
              <a:lumOff val="60000"/>
              <a:alpha val="68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23076" y="891039"/>
            <a:ext cx="1995949" cy="330364"/>
          </a:xfrm>
          <a:prstGeom prst="rect">
            <a:avLst/>
          </a:prstGeom>
          <a:solidFill>
            <a:srgbClr val="FFFF00">
              <a:alpha val="6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11668" y="1475075"/>
            <a:ext cx="1097772" cy="330364"/>
          </a:xfrm>
          <a:prstGeom prst="rect">
            <a:avLst/>
          </a:prstGeom>
          <a:solidFill>
            <a:srgbClr val="FFFF00">
              <a:alpha val="6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23076" y="2300001"/>
            <a:ext cx="1317523" cy="330364"/>
          </a:xfrm>
          <a:prstGeom prst="rect">
            <a:avLst/>
          </a:prstGeom>
          <a:solidFill>
            <a:srgbClr val="FFFF00">
              <a:alpha val="6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840599" y="1492775"/>
            <a:ext cx="3575009" cy="495780"/>
          </a:xfrm>
          <a:prstGeom prst="rect">
            <a:avLst/>
          </a:prstGeom>
          <a:solidFill>
            <a:schemeClr val="accent3">
              <a:lumMod val="40000"/>
              <a:lumOff val="60000"/>
              <a:alpha val="68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903526" y="2310552"/>
            <a:ext cx="3817865" cy="1044692"/>
          </a:xfrm>
          <a:prstGeom prst="rect">
            <a:avLst/>
          </a:prstGeom>
          <a:solidFill>
            <a:schemeClr val="accent4">
              <a:lumMod val="40000"/>
              <a:lumOff val="60000"/>
              <a:alpha val="68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313885"/>
            <a:ext cx="903889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{"$type": "Compute",</a:t>
            </a:r>
            <a:endParaRPr lang="en-US" dirty="0">
              <a:ea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"command": "compute",</a:t>
            </a:r>
            <a:endParaRPr lang="en-US" dirty="0">
              <a:ea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sourceInformation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":       {</a:t>
            </a:r>
            <a:r>
              <a:rPr lang="en-US" dirty="0">
                <a:ea typeface="Times New Roman" panose="02020603050405020304" pitchFamily="18" charset="0"/>
              </a:rPr>
              <a:t>"</a:t>
            </a:r>
            <a:r>
              <a:rPr lang="en-US" dirty="0" err="1">
                <a:ea typeface="Times New Roman" panose="02020603050405020304" pitchFamily="18" charset="0"/>
              </a:rPr>
              <a:t>originalSourceText</a:t>
            </a:r>
            <a:r>
              <a:rPr lang="en-US" dirty="0">
                <a:ea typeface="Times New Roman" panose="02020603050405020304" pitchFamily="18" charset="0"/>
              </a:rPr>
              <a:t>": "compute </a:t>
            </a:r>
            <a:r>
              <a:rPr lang="en-US" dirty="0"/>
              <a:t> </a:t>
            </a:r>
            <a:r>
              <a:rPr lang="en-US" b="1" dirty="0" err="1">
                <a:solidFill>
                  <a:srgbClr val="FF0000"/>
                </a:solidFill>
              </a:rPr>
              <a:t>age_years</a:t>
            </a:r>
            <a:r>
              <a:rPr lang="en-US" dirty="0">
                <a:ea typeface="Times New Roman" panose="02020603050405020304" pitchFamily="18" charset="0"/>
              </a:rPr>
              <a:t>=</a:t>
            </a:r>
            <a:r>
              <a:rPr lang="en-US" b="1" dirty="0" err="1">
                <a:solidFill>
                  <a:srgbClr val="0070C0"/>
                </a:solidFill>
              </a:rPr>
              <a:t>age_months</a:t>
            </a:r>
            <a:r>
              <a:rPr lang="en-US" b="1" dirty="0">
                <a:solidFill>
                  <a:srgbClr val="7030A0"/>
                </a:solidFill>
              </a:rPr>
              <a:t>/</a:t>
            </a:r>
            <a:r>
              <a:rPr lang="en-US" b="1" dirty="0">
                <a:solidFill>
                  <a:srgbClr val="00B050"/>
                </a:solidFill>
              </a:rPr>
              <a:t>12</a:t>
            </a:r>
            <a:r>
              <a:rPr lang="en-US" dirty="0">
                <a:ea typeface="Times New Roman" panose="02020603050405020304" pitchFamily="18" charset="0"/>
              </a:rPr>
              <a:t>"},</a:t>
            </a: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"variable": {</a:t>
            </a:r>
            <a:r>
              <a:rPr lang="en-US" dirty="0">
                <a:ea typeface="Times New Roman" panose="02020603050405020304" pitchFamily="18" charset="0"/>
              </a:rPr>
              <a:t>     "$type": "</a:t>
            </a:r>
            <a:r>
              <a:rPr lang="en-US" dirty="0" err="1">
                <a:ea typeface="Times New Roman" panose="02020603050405020304" pitchFamily="18" charset="0"/>
              </a:rPr>
              <a:t>VariableSymbolExpression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	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variableName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": "</a:t>
            </a:r>
            <a:r>
              <a:rPr lang="en-US" b="1" dirty="0" err="1">
                <a:solidFill>
                  <a:srgbClr val="FF0000"/>
                </a:solidFill>
                <a:ea typeface="Times New Roman" panose="02020603050405020304" pitchFamily="18" charset="0"/>
              </a:rPr>
              <a:t>age_years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</a:t>
            </a:r>
            <a:r>
              <a:rPr lang="en-US" dirty="0">
                <a:ea typeface="Times New Roman" panose="02020603050405020304" pitchFamily="18" charset="0"/>
              </a:rPr>
              <a:t> },</a:t>
            </a: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  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 "expression": {</a:t>
            </a:r>
            <a:r>
              <a:rPr lang="en-US" dirty="0">
                <a:ea typeface="Times New Roman" panose="02020603050405020304" pitchFamily="18" charset="0"/>
              </a:rPr>
              <a:t> "$type" : "</a:t>
            </a:r>
            <a:r>
              <a:rPr lang="en-US" dirty="0" err="1">
                <a:ea typeface="Times New Roman" panose="02020603050405020304" pitchFamily="18" charset="0"/>
              </a:rPr>
              <a:t>FunctionCallExpression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		"Function" : "</a:t>
            </a:r>
            <a:r>
              <a:rPr lang="en-US" b="1" dirty="0">
                <a:solidFill>
                  <a:srgbClr val="7030A0"/>
                </a:solidFill>
                <a:ea typeface="Times New Roman" panose="02020603050405020304" pitchFamily="18" charset="0"/>
              </a:rPr>
              <a:t>division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",</a:t>
            </a:r>
            <a:endParaRPr lang="en-US" dirty="0">
              <a:ea typeface="Times New Roman" panose="02020603050405020304" pitchFamily="18" charset="0"/>
            </a:endParaRP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IsSdtlName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true,</a:t>
            </a:r>
            <a:endParaRPr lang="en-US" dirty="0">
              <a:ea typeface="Times New Roman" panose="02020603050405020304" pitchFamily="18" charset="0"/>
            </a:endParaRP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		"Arguments" : [ 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					{</a:t>
            </a:r>
            <a:r>
              <a:rPr lang="en-US" dirty="0">
                <a:ea typeface="Times New Roman" panose="02020603050405020304" pitchFamily="18" charset="0"/>
              </a:rPr>
              <a:t>  “type" : "</a:t>
            </a:r>
            <a:r>
              <a:rPr lang="en-US" dirty="0" err="1">
                <a:ea typeface="Times New Roman" panose="02020603050405020304" pitchFamily="18" charset="0"/>
              </a:rPr>
              <a:t>FunctionArgument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		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ArgumentName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"</a:t>
            </a:r>
            <a:r>
              <a:rPr lang="en-US" b="1" dirty="0">
                <a:solidFill>
                  <a:srgbClr val="7030A0"/>
                </a:solidFill>
                <a:ea typeface="Times New Roman" panose="02020603050405020304" pitchFamily="18" charset="0"/>
              </a:rPr>
              <a:t>EXP1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",</a:t>
            </a:r>
            <a:endParaRPr lang="en-US" dirty="0">
              <a:ea typeface="Times New Roman" panose="02020603050405020304" pitchFamily="18" charset="0"/>
            </a:endParaRPr>
          </a:p>
          <a:p>
            <a:pPr marL="2286000"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ArgumentValue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{</a:t>
            </a:r>
            <a:r>
              <a:rPr lang="en-US" dirty="0">
                <a:ea typeface="Times New Roman" panose="02020603050405020304" pitchFamily="18" charset="0"/>
              </a:rPr>
              <a:t>"$type" : "</a:t>
            </a:r>
            <a:r>
              <a:rPr lang="en-US" dirty="0" err="1">
                <a:ea typeface="Times New Roman" panose="02020603050405020304" pitchFamily="18" charset="0"/>
              </a:rPr>
              <a:t>VariableSymbolExpression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  			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VariableName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" </a:t>
            </a:r>
            <a:r>
              <a:rPr lang="en-US" b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age_months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 "</a:t>
            </a:r>
            <a:r>
              <a:rPr lang="en-US" dirty="0">
                <a:ea typeface="Times New Roman" panose="02020603050405020304" pitchFamily="18" charset="0"/>
              </a:rPr>
              <a:t>}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				}, </a:t>
            </a:r>
            <a:endParaRPr lang="en-US" dirty="0">
              <a:ea typeface="Times New Roman" panose="02020603050405020304" pitchFamily="18" charset="0"/>
            </a:endParaRPr>
          </a:p>
          <a:p>
            <a:pPr marL="2286000" lvl="1" indent="457200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{</a:t>
            </a:r>
            <a:r>
              <a:rPr lang="en-US" dirty="0">
                <a:ea typeface="Times New Roman" panose="02020603050405020304" pitchFamily="18" charset="0"/>
              </a:rPr>
              <a:t>“type" : "</a:t>
            </a:r>
            <a:r>
              <a:rPr lang="en-US" dirty="0" err="1">
                <a:ea typeface="Times New Roman" panose="02020603050405020304" pitchFamily="18" charset="0"/>
              </a:rPr>
              <a:t>FunctionArgument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		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ArgumentName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"</a:t>
            </a:r>
            <a:r>
              <a:rPr lang="en-US" b="1" dirty="0">
                <a:solidFill>
                  <a:srgbClr val="7030A0"/>
                </a:solidFill>
                <a:ea typeface="Times New Roman" panose="02020603050405020304" pitchFamily="18" charset="0"/>
              </a:rPr>
              <a:t>EXP2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",</a:t>
            </a:r>
            <a:endParaRPr lang="en-US" dirty="0">
              <a:ea typeface="Times New Roman" panose="02020603050405020304" pitchFamily="18" charset="0"/>
            </a:endParaRP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		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ArgumentValue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{</a:t>
            </a:r>
            <a:r>
              <a:rPr lang="en-US" dirty="0">
                <a:ea typeface="Times New Roman" panose="02020603050405020304" pitchFamily="18" charset="0"/>
              </a:rPr>
              <a:t>  "$type" : "</a:t>
            </a:r>
            <a:r>
              <a:rPr lang="en-US" dirty="0" err="1">
                <a:ea typeface="Times New Roman" panose="02020603050405020304" pitchFamily="18" charset="0"/>
              </a:rPr>
              <a:t>NumericConstantExpression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  						"Value" : </a:t>
            </a:r>
            <a:r>
              <a:rPr lang="en-US" b="1" dirty="0">
                <a:solidFill>
                  <a:srgbClr val="00B050"/>
                </a:solidFill>
                <a:ea typeface="Times New Roman" panose="02020603050405020304" pitchFamily="18" charset="0"/>
              </a:rPr>
              <a:t>12</a:t>
            </a:r>
            <a:r>
              <a:rPr lang="en-US" dirty="0">
                <a:ea typeface="Times New Roman" panose="02020603050405020304" pitchFamily="18" charset="0"/>
              </a:rPr>
              <a:t>        }</a:t>
            </a: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				} ]      }</a:t>
            </a:r>
            <a:endParaRPr lang="en-US" dirty="0">
              <a:ea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	}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974522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111" y="319785"/>
            <a:ext cx="2195543" cy="330364"/>
          </a:xfrm>
          <a:prstGeom prst="rect">
            <a:avLst/>
          </a:prstGeom>
          <a:solidFill>
            <a:srgbClr val="FFFF00">
              <a:alpha val="6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23076" y="637367"/>
            <a:ext cx="2332212" cy="330364"/>
          </a:xfrm>
          <a:prstGeom prst="rect">
            <a:avLst/>
          </a:prstGeom>
          <a:solidFill>
            <a:srgbClr val="FFFF00">
              <a:alpha val="6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955577" y="899889"/>
            <a:ext cx="5751871" cy="330364"/>
          </a:xfrm>
          <a:prstGeom prst="rect">
            <a:avLst/>
          </a:prstGeom>
          <a:solidFill>
            <a:schemeClr val="accent5">
              <a:lumMod val="40000"/>
              <a:lumOff val="60000"/>
              <a:alpha val="68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23076" y="891039"/>
            <a:ext cx="1995949" cy="330364"/>
          </a:xfrm>
          <a:prstGeom prst="rect">
            <a:avLst/>
          </a:prstGeom>
          <a:solidFill>
            <a:srgbClr val="FFFF00">
              <a:alpha val="6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11668" y="1475075"/>
            <a:ext cx="1097772" cy="330364"/>
          </a:xfrm>
          <a:prstGeom prst="rect">
            <a:avLst/>
          </a:prstGeom>
          <a:solidFill>
            <a:srgbClr val="FFFF00">
              <a:alpha val="6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23076" y="2300001"/>
            <a:ext cx="1317523" cy="330364"/>
          </a:xfrm>
          <a:prstGeom prst="rect">
            <a:avLst/>
          </a:prstGeom>
          <a:solidFill>
            <a:srgbClr val="FFFF00">
              <a:alpha val="6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840599" y="1492775"/>
            <a:ext cx="3575009" cy="495780"/>
          </a:xfrm>
          <a:prstGeom prst="rect">
            <a:avLst/>
          </a:prstGeom>
          <a:solidFill>
            <a:schemeClr val="accent3">
              <a:lumMod val="40000"/>
              <a:lumOff val="60000"/>
              <a:alpha val="68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903526" y="2310552"/>
            <a:ext cx="3817865" cy="1044692"/>
          </a:xfrm>
          <a:prstGeom prst="rect">
            <a:avLst/>
          </a:prstGeom>
          <a:solidFill>
            <a:schemeClr val="accent4">
              <a:lumMod val="40000"/>
              <a:lumOff val="60000"/>
              <a:alpha val="68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782530" y="3355244"/>
            <a:ext cx="6007509" cy="1143472"/>
          </a:xfrm>
          <a:prstGeom prst="rect">
            <a:avLst/>
          </a:prstGeom>
          <a:solidFill>
            <a:schemeClr val="accent6">
              <a:lumMod val="40000"/>
              <a:lumOff val="60000"/>
              <a:alpha val="68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782530" y="4774771"/>
            <a:ext cx="5877724" cy="1077389"/>
          </a:xfrm>
          <a:prstGeom prst="rect">
            <a:avLst/>
          </a:prstGeom>
          <a:solidFill>
            <a:schemeClr val="accent6">
              <a:lumMod val="40000"/>
              <a:lumOff val="60000"/>
              <a:alpha val="68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313885"/>
            <a:ext cx="903889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{"$type": "Compute",</a:t>
            </a:r>
            <a:endParaRPr lang="en-US" dirty="0">
              <a:ea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"command": "compute",</a:t>
            </a:r>
            <a:endParaRPr lang="en-US" dirty="0">
              <a:ea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sourceInformation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":       {</a:t>
            </a:r>
            <a:r>
              <a:rPr lang="en-US" dirty="0">
                <a:ea typeface="Times New Roman" panose="02020603050405020304" pitchFamily="18" charset="0"/>
              </a:rPr>
              <a:t>"</a:t>
            </a:r>
            <a:r>
              <a:rPr lang="en-US" dirty="0" err="1">
                <a:ea typeface="Times New Roman" panose="02020603050405020304" pitchFamily="18" charset="0"/>
              </a:rPr>
              <a:t>originalSourceText</a:t>
            </a:r>
            <a:r>
              <a:rPr lang="en-US" dirty="0">
                <a:ea typeface="Times New Roman" panose="02020603050405020304" pitchFamily="18" charset="0"/>
              </a:rPr>
              <a:t>": "compute </a:t>
            </a:r>
            <a:r>
              <a:rPr lang="en-US" dirty="0"/>
              <a:t> </a:t>
            </a:r>
            <a:r>
              <a:rPr lang="en-US" b="1" dirty="0" err="1">
                <a:solidFill>
                  <a:srgbClr val="FF0000"/>
                </a:solidFill>
              </a:rPr>
              <a:t>age_years</a:t>
            </a:r>
            <a:r>
              <a:rPr lang="en-US" dirty="0">
                <a:ea typeface="Times New Roman" panose="02020603050405020304" pitchFamily="18" charset="0"/>
              </a:rPr>
              <a:t>=</a:t>
            </a:r>
            <a:r>
              <a:rPr lang="en-US" b="1" dirty="0" err="1">
                <a:solidFill>
                  <a:srgbClr val="0070C0"/>
                </a:solidFill>
              </a:rPr>
              <a:t>age_months</a:t>
            </a:r>
            <a:r>
              <a:rPr lang="en-US" b="1" dirty="0">
                <a:solidFill>
                  <a:srgbClr val="7030A0"/>
                </a:solidFill>
              </a:rPr>
              <a:t>/</a:t>
            </a:r>
            <a:r>
              <a:rPr lang="en-US" b="1" dirty="0">
                <a:solidFill>
                  <a:srgbClr val="00B050"/>
                </a:solidFill>
              </a:rPr>
              <a:t>12</a:t>
            </a:r>
            <a:r>
              <a:rPr lang="en-US" dirty="0">
                <a:ea typeface="Times New Roman" panose="02020603050405020304" pitchFamily="18" charset="0"/>
              </a:rPr>
              <a:t>"},</a:t>
            </a: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"variable": {</a:t>
            </a:r>
            <a:r>
              <a:rPr lang="en-US" dirty="0">
                <a:ea typeface="Times New Roman" panose="02020603050405020304" pitchFamily="18" charset="0"/>
              </a:rPr>
              <a:t>     "$type": "</a:t>
            </a:r>
            <a:r>
              <a:rPr lang="en-US" dirty="0" err="1">
                <a:ea typeface="Times New Roman" panose="02020603050405020304" pitchFamily="18" charset="0"/>
              </a:rPr>
              <a:t>VariableSymbolExpression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	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variableName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": "</a:t>
            </a:r>
            <a:r>
              <a:rPr lang="en-US" b="1" dirty="0" err="1">
                <a:solidFill>
                  <a:srgbClr val="FF0000"/>
                </a:solidFill>
                <a:ea typeface="Times New Roman" panose="02020603050405020304" pitchFamily="18" charset="0"/>
              </a:rPr>
              <a:t>age_years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</a:t>
            </a:r>
            <a:r>
              <a:rPr lang="en-US" dirty="0">
                <a:ea typeface="Times New Roman" panose="02020603050405020304" pitchFamily="18" charset="0"/>
              </a:rPr>
              <a:t> },</a:t>
            </a: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  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 "expression": {</a:t>
            </a:r>
            <a:r>
              <a:rPr lang="en-US" dirty="0">
                <a:ea typeface="Times New Roman" panose="02020603050405020304" pitchFamily="18" charset="0"/>
              </a:rPr>
              <a:t> "$type" : "</a:t>
            </a:r>
            <a:r>
              <a:rPr lang="en-US" dirty="0" err="1">
                <a:ea typeface="Times New Roman" panose="02020603050405020304" pitchFamily="18" charset="0"/>
              </a:rPr>
              <a:t>FunctionCallExpression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		"Function" : "</a:t>
            </a:r>
            <a:r>
              <a:rPr lang="en-US" b="1" dirty="0">
                <a:solidFill>
                  <a:srgbClr val="7030A0"/>
                </a:solidFill>
                <a:ea typeface="Times New Roman" panose="02020603050405020304" pitchFamily="18" charset="0"/>
              </a:rPr>
              <a:t>division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",</a:t>
            </a:r>
            <a:endParaRPr lang="en-US" dirty="0">
              <a:ea typeface="Times New Roman" panose="02020603050405020304" pitchFamily="18" charset="0"/>
            </a:endParaRP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IsSdtlName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true,</a:t>
            </a:r>
            <a:endParaRPr lang="en-US" dirty="0">
              <a:ea typeface="Times New Roman" panose="02020603050405020304" pitchFamily="18" charset="0"/>
            </a:endParaRP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		"Arguments" : [ 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					{</a:t>
            </a:r>
            <a:r>
              <a:rPr lang="en-US" dirty="0">
                <a:ea typeface="Times New Roman" panose="02020603050405020304" pitchFamily="18" charset="0"/>
              </a:rPr>
              <a:t>  “type" : "</a:t>
            </a:r>
            <a:r>
              <a:rPr lang="en-US" dirty="0" err="1">
                <a:ea typeface="Times New Roman" panose="02020603050405020304" pitchFamily="18" charset="0"/>
              </a:rPr>
              <a:t>FunctionArgument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		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ArgumentName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"</a:t>
            </a:r>
            <a:r>
              <a:rPr lang="en-US" b="1" dirty="0">
                <a:solidFill>
                  <a:srgbClr val="7030A0"/>
                </a:solidFill>
                <a:ea typeface="Times New Roman" panose="02020603050405020304" pitchFamily="18" charset="0"/>
              </a:rPr>
              <a:t>EXP1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",</a:t>
            </a:r>
            <a:endParaRPr lang="en-US" dirty="0">
              <a:ea typeface="Times New Roman" panose="02020603050405020304" pitchFamily="18" charset="0"/>
            </a:endParaRPr>
          </a:p>
          <a:p>
            <a:pPr marL="2286000"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ArgumentValue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{</a:t>
            </a:r>
            <a:r>
              <a:rPr lang="en-US" dirty="0">
                <a:ea typeface="Times New Roman" panose="02020603050405020304" pitchFamily="18" charset="0"/>
              </a:rPr>
              <a:t>"$type" : "</a:t>
            </a:r>
            <a:r>
              <a:rPr lang="en-US" dirty="0" err="1">
                <a:ea typeface="Times New Roman" panose="02020603050405020304" pitchFamily="18" charset="0"/>
              </a:rPr>
              <a:t>VariableSymbolExpression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  			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VariableName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" </a:t>
            </a:r>
            <a:r>
              <a:rPr lang="en-US" b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age_months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 "</a:t>
            </a:r>
            <a:r>
              <a:rPr lang="en-US" dirty="0">
                <a:ea typeface="Times New Roman" panose="02020603050405020304" pitchFamily="18" charset="0"/>
              </a:rPr>
              <a:t>}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				}, </a:t>
            </a:r>
            <a:endParaRPr lang="en-US" dirty="0">
              <a:ea typeface="Times New Roman" panose="02020603050405020304" pitchFamily="18" charset="0"/>
            </a:endParaRPr>
          </a:p>
          <a:p>
            <a:pPr marL="2286000" lvl="1" indent="457200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{</a:t>
            </a:r>
            <a:r>
              <a:rPr lang="en-US" dirty="0">
                <a:ea typeface="Times New Roman" panose="02020603050405020304" pitchFamily="18" charset="0"/>
              </a:rPr>
              <a:t>“type" : "</a:t>
            </a:r>
            <a:r>
              <a:rPr lang="en-US" dirty="0" err="1">
                <a:ea typeface="Times New Roman" panose="02020603050405020304" pitchFamily="18" charset="0"/>
              </a:rPr>
              <a:t>FunctionArgument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		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ArgumentName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"</a:t>
            </a:r>
            <a:r>
              <a:rPr lang="en-US" b="1" dirty="0">
                <a:solidFill>
                  <a:srgbClr val="7030A0"/>
                </a:solidFill>
                <a:ea typeface="Times New Roman" panose="02020603050405020304" pitchFamily="18" charset="0"/>
              </a:rPr>
              <a:t>EXP2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",</a:t>
            </a:r>
            <a:endParaRPr lang="en-US" dirty="0">
              <a:ea typeface="Times New Roman" panose="02020603050405020304" pitchFamily="18" charset="0"/>
            </a:endParaRP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					"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</a:rPr>
              <a:t>ArgumentValue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" : {</a:t>
            </a:r>
            <a:r>
              <a:rPr lang="en-US" dirty="0">
                <a:ea typeface="Times New Roman" panose="02020603050405020304" pitchFamily="18" charset="0"/>
              </a:rPr>
              <a:t>  "$type" : "</a:t>
            </a:r>
            <a:r>
              <a:rPr lang="en-US" dirty="0" err="1">
                <a:ea typeface="Times New Roman" panose="02020603050405020304" pitchFamily="18" charset="0"/>
              </a:rPr>
              <a:t>NumericConstantExpression</a:t>
            </a:r>
            <a:r>
              <a:rPr lang="en-US" dirty="0">
                <a:ea typeface="Times New Roman" panose="02020603050405020304" pitchFamily="18" charset="0"/>
              </a:rPr>
              <a:t>",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  						"Value" : </a:t>
            </a:r>
            <a:r>
              <a:rPr lang="en-US" b="1" dirty="0">
                <a:solidFill>
                  <a:srgbClr val="00B050"/>
                </a:solidFill>
                <a:ea typeface="Times New Roman" panose="02020603050405020304" pitchFamily="18" charset="0"/>
              </a:rPr>
              <a:t>12</a:t>
            </a:r>
            <a:r>
              <a:rPr lang="en-US" dirty="0">
                <a:ea typeface="Times New Roman" panose="02020603050405020304" pitchFamily="18" charset="0"/>
              </a:rPr>
              <a:t>        }</a:t>
            </a: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				} ]      }</a:t>
            </a:r>
            <a:endParaRPr lang="en-US" dirty="0">
              <a:ea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    	}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140343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SDTL inserted in DDI Codebook</a:t>
            </a:r>
            <a:endParaRPr lang="en-US" altLang="en-US" dirty="0">
              <a:latin typeface="Univers 55 Roman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7778" y="1243584"/>
            <a:ext cx="836902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ddi:var</a:t>
            </a:r>
            <a:r>
              <a:rPr lang="en-US" sz="1600" dirty="0"/>
              <a:t> ID="V13" name="reg2" files="F2"&gt;</a:t>
            </a:r>
          </a:p>
          <a:p>
            <a:r>
              <a:rPr lang="en-US" sz="1600" dirty="0"/>
              <a:t>&lt;</a:t>
            </a:r>
            <a:r>
              <a:rPr lang="en-US" sz="1600" dirty="0" err="1"/>
              <a:t>ddi:labl</a:t>
            </a:r>
            <a:r>
              <a:rPr lang="en-US" sz="1600" dirty="0"/>
              <a:t>&gt;REGION&lt;/</a:t>
            </a:r>
            <a:r>
              <a:rPr lang="en-US" sz="1600" dirty="0" err="1"/>
              <a:t>ddi:labl</a:t>
            </a:r>
            <a:r>
              <a:rPr lang="en-US" sz="1600" dirty="0"/>
              <a:t>&gt;</a:t>
            </a:r>
          </a:p>
          <a:p>
            <a:r>
              <a:rPr lang="en-US" sz="1600" dirty="0"/>
              <a:t>&lt;</a:t>
            </a:r>
            <a:r>
              <a:rPr lang="en-US" sz="1600" dirty="0" err="1"/>
              <a:t>ddi:derivation</a:t>
            </a:r>
            <a:r>
              <a:rPr lang="en-US" sz="1600" dirty="0"/>
              <a:t> </a:t>
            </a:r>
            <a:r>
              <a:rPr lang="en-US" sz="1600" dirty="0" err="1"/>
              <a:t>var</a:t>
            </a:r>
            <a:r>
              <a:rPr lang="en-US" sz="1600" dirty="0"/>
              <a:t>="REGION"&gt;</a:t>
            </a:r>
          </a:p>
          <a:p>
            <a:r>
              <a:rPr lang="en-US" sz="1600" dirty="0"/>
              <a:t>&lt;</a:t>
            </a:r>
            <a:r>
              <a:rPr lang="en-US" sz="1600" dirty="0" err="1"/>
              <a:t>ddi:drvdesc</a:t>
            </a:r>
            <a:r>
              <a:rPr lang="en-US" sz="1600" dirty="0"/>
              <a:t>&gt;Set reg2 to REGION&lt;/</a:t>
            </a:r>
            <a:r>
              <a:rPr lang="en-US" sz="1600" dirty="0" err="1"/>
              <a:t>ddi:drvdesc</a:t>
            </a:r>
            <a:r>
              <a:rPr lang="en-US" sz="1600" dirty="0"/>
              <a:t>&gt;</a:t>
            </a:r>
          </a:p>
          <a:p>
            <a:r>
              <a:rPr lang="en-US" sz="1600" dirty="0"/>
              <a:t>&lt;</a:t>
            </a:r>
            <a:r>
              <a:rPr lang="en-US" sz="1600" dirty="0" err="1"/>
              <a:t>ddi:drvcmd</a:t>
            </a:r>
            <a:r>
              <a:rPr lang="en-US" sz="1600" dirty="0"/>
              <a:t> source="producer" syntax="</a:t>
            </a:r>
            <a:r>
              <a:rPr lang="en-US" sz="1600" dirty="0" err="1"/>
              <a:t>spss</a:t>
            </a:r>
            <a:r>
              <a:rPr lang="en-US" sz="1600" dirty="0"/>
              <a:t>"&gt;compute reg2 = REGION.&lt;/</a:t>
            </a:r>
            <a:r>
              <a:rPr lang="en-US" sz="1600" dirty="0" err="1"/>
              <a:t>ddi:drvcmd</a:t>
            </a:r>
            <a:r>
              <a:rPr lang="en-US" sz="1600" dirty="0"/>
              <a:t>&gt;</a:t>
            </a:r>
          </a:p>
          <a:p>
            <a:r>
              <a:rPr lang="en-US" sz="1600" dirty="0"/>
              <a:t>&lt;</a:t>
            </a:r>
            <a:r>
              <a:rPr lang="en-US" sz="1600" dirty="0" err="1"/>
              <a:t>ddi:drvcmd</a:t>
            </a:r>
            <a:r>
              <a:rPr lang="en-US" sz="1600" dirty="0"/>
              <a:t> source="archive" syntax="</a:t>
            </a:r>
            <a:r>
              <a:rPr lang="en-US" sz="1600" dirty="0" err="1"/>
              <a:t>sdtl-pojo</a:t>
            </a:r>
            <a:r>
              <a:rPr lang="en-US" sz="1600" dirty="0"/>
              <a:t>"&gt;{</a:t>
            </a:r>
          </a:p>
          <a:p>
            <a:r>
              <a:rPr lang="en-US" sz="1600" dirty="0"/>
              <a:t>  "$type" : "Compute",</a:t>
            </a:r>
          </a:p>
          <a:p>
            <a:r>
              <a:rPr lang="en-US" sz="1600" dirty="0"/>
              <a:t>  "$type" : "Compute",</a:t>
            </a:r>
          </a:p>
          <a:p>
            <a:r>
              <a:rPr lang="en-US" sz="1600" dirty="0"/>
              <a:t>  "command" : "compute",</a:t>
            </a:r>
          </a:p>
          <a:p>
            <a:r>
              <a:rPr lang="en-US" sz="1600" dirty="0"/>
              <a:t>	"variable" : {</a:t>
            </a:r>
          </a:p>
          <a:p>
            <a:r>
              <a:rPr lang="en-US" sz="1600" dirty="0"/>
              <a:t>    		“$type" : "</a:t>
            </a:r>
            <a:r>
              <a:rPr lang="en-US" sz="1600" dirty="0" err="1"/>
              <a:t>VariableSymbolExpression</a:t>
            </a:r>
            <a:r>
              <a:rPr lang="en-US" sz="1600" dirty="0"/>
              <a:t>",</a:t>
            </a:r>
          </a:p>
          <a:p>
            <a:r>
              <a:rPr lang="en-US" sz="1600" dirty="0"/>
              <a:t>		"</a:t>
            </a:r>
            <a:r>
              <a:rPr lang="en-US" sz="1600" dirty="0" err="1"/>
              <a:t>variableName</a:t>
            </a:r>
            <a:r>
              <a:rPr lang="en-US" sz="1600" dirty="0"/>
              <a:t>" : "reg2“   }</a:t>
            </a:r>
          </a:p>
          <a:p>
            <a:r>
              <a:rPr lang="en-US" sz="1600" dirty="0"/>
              <a:t>  	"expression" : {</a:t>
            </a:r>
          </a:p>
          <a:p>
            <a:r>
              <a:rPr lang="en-US" sz="1600" dirty="0"/>
              <a:t>    		"$type" : "</a:t>
            </a:r>
            <a:r>
              <a:rPr lang="en-US" sz="1600" dirty="0" err="1"/>
              <a:t>VariableSymbolExpression</a:t>
            </a:r>
            <a:r>
              <a:rPr lang="en-US" sz="1600" dirty="0"/>
              <a:t>",</a:t>
            </a:r>
          </a:p>
          <a:p>
            <a:r>
              <a:rPr lang="en-US" sz="1600" dirty="0"/>
              <a:t>        		"</a:t>
            </a:r>
            <a:r>
              <a:rPr lang="en-US" sz="1600" dirty="0" err="1"/>
              <a:t>variableName</a:t>
            </a:r>
            <a:r>
              <a:rPr lang="en-US" sz="1600" dirty="0"/>
              <a:t>" : "REGION“    },</a:t>
            </a:r>
          </a:p>
          <a:p>
            <a:r>
              <a:rPr lang="en-US" sz="1600" dirty="0"/>
              <a:t>  	"</a:t>
            </a:r>
            <a:r>
              <a:rPr lang="en-US" sz="1600" dirty="0" err="1"/>
              <a:t>sourceInformation</a:t>
            </a:r>
            <a:r>
              <a:rPr lang="en-US" sz="1600" dirty="0"/>
              <a:t>" : {</a:t>
            </a:r>
          </a:p>
          <a:p>
            <a:r>
              <a:rPr lang="en-US" sz="1600" dirty="0"/>
              <a:t>	"</a:t>
            </a:r>
            <a:r>
              <a:rPr lang="en-US" sz="1600" dirty="0" err="1"/>
              <a:t>originalSourceText</a:t>
            </a:r>
            <a:r>
              <a:rPr lang="en-US" sz="1600" dirty="0"/>
              <a:t>" : "compute reg2 = REGION." },</a:t>
            </a:r>
          </a:p>
          <a:p>
            <a:r>
              <a:rPr lang="en-US" sz="1600" dirty="0"/>
              <a:t>   }&lt;/</a:t>
            </a:r>
            <a:r>
              <a:rPr lang="en-US" sz="1600" dirty="0" err="1"/>
              <a:t>ddi:drvcmd</a:t>
            </a:r>
            <a:r>
              <a:rPr lang="en-US" sz="1600" dirty="0"/>
              <a:t>&gt;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37744" y="2514282"/>
            <a:ext cx="4985742" cy="3301964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303520" y="3906221"/>
            <a:ext cx="2201442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SDTL</a:t>
            </a:r>
          </a:p>
        </p:txBody>
      </p:sp>
    </p:spTree>
    <p:extLst>
      <p:ext uri="{BB962C8B-B14F-4D97-AF65-F5344CB8AC3E}">
        <p14:creationId xmlns:p14="http://schemas.microsoft.com/office/powerpoint/2010/main" val="16082786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SDTL inserted in DDI Codebook XML</a:t>
            </a:r>
            <a:endParaRPr lang="en-US" altLang="en-US" dirty="0">
              <a:latin typeface="Univers 55 Roman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7778" y="1243584"/>
            <a:ext cx="836902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ddi:var</a:t>
            </a:r>
            <a:r>
              <a:rPr lang="en-US" sz="1600" dirty="0"/>
              <a:t> ID="V13" name="reg2" files="F2"&gt;</a:t>
            </a:r>
          </a:p>
          <a:p>
            <a:r>
              <a:rPr lang="en-US" sz="1600" dirty="0"/>
              <a:t>&lt;</a:t>
            </a:r>
            <a:r>
              <a:rPr lang="en-US" sz="1600" dirty="0" err="1"/>
              <a:t>ddi:labl</a:t>
            </a:r>
            <a:r>
              <a:rPr lang="en-US" sz="1600" dirty="0"/>
              <a:t>&gt;REGION&lt;/</a:t>
            </a:r>
            <a:r>
              <a:rPr lang="en-US" sz="1600" dirty="0" err="1"/>
              <a:t>ddi:labl</a:t>
            </a:r>
            <a:r>
              <a:rPr lang="en-US" sz="1600" dirty="0"/>
              <a:t>&gt;</a:t>
            </a:r>
          </a:p>
          <a:p>
            <a:r>
              <a:rPr lang="en-US" sz="1600" dirty="0"/>
              <a:t>&lt;</a:t>
            </a:r>
            <a:r>
              <a:rPr lang="en-US" sz="1600" dirty="0" err="1"/>
              <a:t>ddi:derivation</a:t>
            </a:r>
            <a:r>
              <a:rPr lang="en-US" sz="1600" dirty="0"/>
              <a:t> </a:t>
            </a:r>
            <a:r>
              <a:rPr lang="en-US" sz="1600" dirty="0" err="1"/>
              <a:t>var</a:t>
            </a:r>
            <a:r>
              <a:rPr lang="en-US" sz="1600" dirty="0"/>
              <a:t>="REGION"&gt;</a:t>
            </a:r>
          </a:p>
          <a:p>
            <a:r>
              <a:rPr lang="en-US" sz="1600" dirty="0"/>
              <a:t>&lt;</a:t>
            </a:r>
            <a:r>
              <a:rPr lang="en-US" sz="1600" dirty="0" err="1"/>
              <a:t>ddi:drvdesc</a:t>
            </a:r>
            <a:r>
              <a:rPr lang="en-US" sz="1600" dirty="0"/>
              <a:t>&gt;Set reg2 to REGION&lt;/</a:t>
            </a:r>
            <a:r>
              <a:rPr lang="en-US" sz="1600" dirty="0" err="1"/>
              <a:t>ddi:drvdesc</a:t>
            </a:r>
            <a:r>
              <a:rPr lang="en-US" sz="1600" dirty="0"/>
              <a:t>&gt;</a:t>
            </a:r>
          </a:p>
          <a:p>
            <a:r>
              <a:rPr lang="en-US" sz="1600" dirty="0"/>
              <a:t>&lt;</a:t>
            </a:r>
            <a:r>
              <a:rPr lang="en-US" sz="1600" dirty="0" err="1"/>
              <a:t>ddi:drvcmd</a:t>
            </a:r>
            <a:r>
              <a:rPr lang="en-US" sz="1600" dirty="0"/>
              <a:t> source="producer" syntax="</a:t>
            </a:r>
            <a:r>
              <a:rPr lang="en-US" sz="1600" dirty="0" err="1"/>
              <a:t>spss</a:t>
            </a:r>
            <a:r>
              <a:rPr lang="en-US" sz="1600" dirty="0"/>
              <a:t>"&gt;compute reg2 = REGION.&lt;/</a:t>
            </a:r>
            <a:r>
              <a:rPr lang="en-US" sz="1600" dirty="0" err="1"/>
              <a:t>ddi:drvcmd</a:t>
            </a:r>
            <a:r>
              <a:rPr lang="en-US" sz="1600" dirty="0"/>
              <a:t>&gt;</a:t>
            </a:r>
          </a:p>
          <a:p>
            <a:r>
              <a:rPr lang="en-US" sz="1600" dirty="0"/>
              <a:t>&lt;</a:t>
            </a:r>
            <a:r>
              <a:rPr lang="en-US" sz="1600" dirty="0" err="1"/>
              <a:t>ddi:drvcmd</a:t>
            </a:r>
            <a:r>
              <a:rPr lang="en-US" sz="1600" dirty="0"/>
              <a:t> source="archive" syntax="</a:t>
            </a:r>
            <a:r>
              <a:rPr lang="en-US" sz="1600" dirty="0" err="1"/>
              <a:t>sdtl-pojo</a:t>
            </a:r>
            <a:r>
              <a:rPr lang="en-US" sz="1600" dirty="0"/>
              <a:t>"&gt;{</a:t>
            </a:r>
          </a:p>
          <a:p>
            <a:r>
              <a:rPr lang="en-US" sz="1600" dirty="0"/>
              <a:t>  "$type" : "Compute",</a:t>
            </a:r>
          </a:p>
          <a:p>
            <a:r>
              <a:rPr lang="en-US" sz="1600" dirty="0"/>
              <a:t>  "$type" : "Compute",</a:t>
            </a:r>
          </a:p>
          <a:p>
            <a:r>
              <a:rPr lang="en-US" sz="1600" dirty="0"/>
              <a:t>  "command" : "compute",</a:t>
            </a:r>
          </a:p>
          <a:p>
            <a:r>
              <a:rPr lang="en-US" sz="1600" dirty="0"/>
              <a:t>	"variable" : {</a:t>
            </a:r>
          </a:p>
          <a:p>
            <a:r>
              <a:rPr lang="en-US" sz="1600" dirty="0"/>
              <a:t>    		“$type" : "</a:t>
            </a:r>
            <a:r>
              <a:rPr lang="en-US" sz="1600" dirty="0" err="1"/>
              <a:t>VariableSymbolExpression</a:t>
            </a:r>
            <a:r>
              <a:rPr lang="en-US" sz="1600" dirty="0"/>
              <a:t>",</a:t>
            </a:r>
          </a:p>
          <a:p>
            <a:r>
              <a:rPr lang="en-US" sz="1600" dirty="0"/>
              <a:t>		"</a:t>
            </a:r>
            <a:r>
              <a:rPr lang="en-US" sz="1600" dirty="0" err="1"/>
              <a:t>variableName</a:t>
            </a:r>
            <a:r>
              <a:rPr lang="en-US" sz="1600" dirty="0"/>
              <a:t>" : "reg2“   }</a:t>
            </a:r>
          </a:p>
          <a:p>
            <a:r>
              <a:rPr lang="en-US" sz="1600" dirty="0"/>
              <a:t>  	"expression" : {</a:t>
            </a:r>
          </a:p>
          <a:p>
            <a:r>
              <a:rPr lang="en-US" sz="1600" dirty="0"/>
              <a:t>    		"$type" : "</a:t>
            </a:r>
            <a:r>
              <a:rPr lang="en-US" sz="1600" dirty="0" err="1"/>
              <a:t>VariableSymbolExpression</a:t>
            </a:r>
            <a:r>
              <a:rPr lang="en-US" sz="1600" dirty="0"/>
              <a:t>",</a:t>
            </a:r>
          </a:p>
          <a:p>
            <a:r>
              <a:rPr lang="en-US" sz="1600" dirty="0"/>
              <a:t>        		"</a:t>
            </a:r>
            <a:r>
              <a:rPr lang="en-US" sz="1600" dirty="0" err="1"/>
              <a:t>variableName</a:t>
            </a:r>
            <a:r>
              <a:rPr lang="en-US" sz="1600" dirty="0"/>
              <a:t>" : "REGION“    },</a:t>
            </a:r>
          </a:p>
          <a:p>
            <a:r>
              <a:rPr lang="en-US" sz="1600" dirty="0"/>
              <a:t>  	"</a:t>
            </a:r>
            <a:r>
              <a:rPr lang="en-US" sz="1600" dirty="0" err="1"/>
              <a:t>sourceInformation</a:t>
            </a:r>
            <a:r>
              <a:rPr lang="en-US" sz="1600" dirty="0"/>
              <a:t>" : {</a:t>
            </a:r>
          </a:p>
          <a:p>
            <a:r>
              <a:rPr lang="en-US" sz="1600" dirty="0"/>
              <a:t>	"</a:t>
            </a:r>
            <a:r>
              <a:rPr lang="en-US" sz="1600" dirty="0" err="1"/>
              <a:t>originalSourceText</a:t>
            </a:r>
            <a:r>
              <a:rPr lang="en-US" sz="1600" dirty="0"/>
              <a:t>" : "compute reg2 = REGION." },</a:t>
            </a:r>
          </a:p>
          <a:p>
            <a:r>
              <a:rPr lang="en-US" sz="1600" dirty="0"/>
              <a:t>   }&lt;/</a:t>
            </a:r>
            <a:r>
              <a:rPr lang="en-US" sz="1600" dirty="0" err="1"/>
              <a:t>ddi:drvcmd</a:t>
            </a:r>
            <a:r>
              <a:rPr lang="en-US" sz="1600" dirty="0"/>
              <a:t>&gt;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17778" y="2258250"/>
            <a:ext cx="7472910" cy="256032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237744" y="2514282"/>
            <a:ext cx="4985742" cy="3301964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965900" y="2087854"/>
            <a:ext cx="814602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SPSS code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303520" y="3906221"/>
            <a:ext cx="2201442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SDTL</a:t>
            </a:r>
          </a:p>
        </p:txBody>
      </p:sp>
    </p:spTree>
    <p:extLst>
      <p:ext uri="{BB962C8B-B14F-4D97-AF65-F5344CB8AC3E}">
        <p14:creationId xmlns:p14="http://schemas.microsoft.com/office/powerpoint/2010/main" val="31307901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SDTL inserted in DDI Codebook</a:t>
            </a:r>
            <a:endParaRPr lang="en-US" altLang="en-US" dirty="0">
              <a:latin typeface="Univers 55 Roman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7778" y="1243584"/>
            <a:ext cx="836902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ddi:var</a:t>
            </a:r>
            <a:r>
              <a:rPr lang="en-US" sz="1600" dirty="0"/>
              <a:t> ID="V13" name="reg2" files="F2"&gt;</a:t>
            </a:r>
          </a:p>
          <a:p>
            <a:r>
              <a:rPr lang="en-US" sz="1600" dirty="0"/>
              <a:t>&lt;</a:t>
            </a:r>
            <a:r>
              <a:rPr lang="en-US" sz="1600" dirty="0" err="1"/>
              <a:t>ddi:labl</a:t>
            </a:r>
            <a:r>
              <a:rPr lang="en-US" sz="1600" dirty="0"/>
              <a:t>&gt;REGION&lt;/</a:t>
            </a:r>
            <a:r>
              <a:rPr lang="en-US" sz="1600" dirty="0" err="1"/>
              <a:t>ddi:labl</a:t>
            </a:r>
            <a:r>
              <a:rPr lang="en-US" sz="1600" dirty="0"/>
              <a:t>&gt;</a:t>
            </a:r>
          </a:p>
          <a:p>
            <a:r>
              <a:rPr lang="en-US" sz="1600" dirty="0"/>
              <a:t>&lt;</a:t>
            </a:r>
            <a:r>
              <a:rPr lang="en-US" sz="1600" dirty="0" err="1"/>
              <a:t>ddi:derivation</a:t>
            </a:r>
            <a:r>
              <a:rPr lang="en-US" sz="1600" dirty="0"/>
              <a:t> </a:t>
            </a:r>
            <a:r>
              <a:rPr lang="en-US" sz="1600" dirty="0" err="1"/>
              <a:t>var</a:t>
            </a:r>
            <a:r>
              <a:rPr lang="en-US" sz="1600" dirty="0"/>
              <a:t>="REGION"&gt;</a:t>
            </a:r>
          </a:p>
          <a:p>
            <a:r>
              <a:rPr lang="en-US" sz="1600" dirty="0"/>
              <a:t>&lt;</a:t>
            </a:r>
            <a:r>
              <a:rPr lang="en-US" sz="1600" dirty="0" err="1"/>
              <a:t>ddi:drvdesc</a:t>
            </a:r>
            <a:r>
              <a:rPr lang="en-US" sz="1600" dirty="0"/>
              <a:t>&gt;Set reg2 to REGION&lt;/</a:t>
            </a:r>
            <a:r>
              <a:rPr lang="en-US" sz="1600" dirty="0" err="1"/>
              <a:t>ddi:drvdesc</a:t>
            </a:r>
            <a:r>
              <a:rPr lang="en-US" sz="1600" dirty="0"/>
              <a:t>&gt;</a:t>
            </a:r>
          </a:p>
          <a:p>
            <a:r>
              <a:rPr lang="en-US" sz="1600" dirty="0"/>
              <a:t>&lt;</a:t>
            </a:r>
            <a:r>
              <a:rPr lang="en-US" sz="1600" dirty="0" err="1"/>
              <a:t>ddi:drvcmd</a:t>
            </a:r>
            <a:r>
              <a:rPr lang="en-US" sz="1600" dirty="0"/>
              <a:t> source="producer" syntax="</a:t>
            </a:r>
            <a:r>
              <a:rPr lang="en-US" sz="1600" dirty="0" err="1"/>
              <a:t>spss</a:t>
            </a:r>
            <a:r>
              <a:rPr lang="en-US" sz="1600" dirty="0"/>
              <a:t>"&gt;compute reg2 = REGION.&lt;/</a:t>
            </a:r>
            <a:r>
              <a:rPr lang="en-US" sz="1600" dirty="0" err="1"/>
              <a:t>ddi:drvcmd</a:t>
            </a:r>
            <a:r>
              <a:rPr lang="en-US" sz="1600" dirty="0"/>
              <a:t>&gt;</a:t>
            </a:r>
          </a:p>
          <a:p>
            <a:r>
              <a:rPr lang="en-US" sz="1600" dirty="0"/>
              <a:t>&lt;</a:t>
            </a:r>
            <a:r>
              <a:rPr lang="en-US" sz="1600" dirty="0" err="1"/>
              <a:t>ddi:drvcmd</a:t>
            </a:r>
            <a:r>
              <a:rPr lang="en-US" sz="1600" dirty="0"/>
              <a:t> source="archive" syntax="</a:t>
            </a:r>
            <a:r>
              <a:rPr lang="en-US" sz="1600" dirty="0" err="1"/>
              <a:t>sdtl-pojo</a:t>
            </a:r>
            <a:r>
              <a:rPr lang="en-US" sz="1600" dirty="0"/>
              <a:t>"&gt;{</a:t>
            </a:r>
          </a:p>
          <a:p>
            <a:r>
              <a:rPr lang="en-US" sz="1600" dirty="0"/>
              <a:t>  "$type" : "Compute",</a:t>
            </a:r>
          </a:p>
          <a:p>
            <a:r>
              <a:rPr lang="en-US" sz="1600" dirty="0"/>
              <a:t>  "$type" : "Compute",</a:t>
            </a:r>
          </a:p>
          <a:p>
            <a:r>
              <a:rPr lang="en-US" sz="1600" dirty="0"/>
              <a:t>  "command" : "compute",</a:t>
            </a:r>
          </a:p>
          <a:p>
            <a:r>
              <a:rPr lang="en-US" sz="1600" dirty="0"/>
              <a:t>	"variable" : {</a:t>
            </a:r>
          </a:p>
          <a:p>
            <a:r>
              <a:rPr lang="en-US" sz="1600" dirty="0"/>
              <a:t>    		“$type" : "</a:t>
            </a:r>
            <a:r>
              <a:rPr lang="en-US" sz="1600" dirty="0" err="1"/>
              <a:t>VariableSymbolExpression</a:t>
            </a:r>
            <a:r>
              <a:rPr lang="en-US" sz="1600" dirty="0"/>
              <a:t>",</a:t>
            </a:r>
          </a:p>
          <a:p>
            <a:r>
              <a:rPr lang="en-US" sz="1600" dirty="0"/>
              <a:t>		"</a:t>
            </a:r>
            <a:r>
              <a:rPr lang="en-US" sz="1600" dirty="0" err="1"/>
              <a:t>variableName</a:t>
            </a:r>
            <a:r>
              <a:rPr lang="en-US" sz="1600" dirty="0"/>
              <a:t>" : "reg2“   }</a:t>
            </a:r>
          </a:p>
          <a:p>
            <a:r>
              <a:rPr lang="en-US" sz="1600" dirty="0"/>
              <a:t>  	"expression" : {</a:t>
            </a:r>
          </a:p>
          <a:p>
            <a:r>
              <a:rPr lang="en-US" sz="1600" dirty="0"/>
              <a:t>    		"$type" : "</a:t>
            </a:r>
            <a:r>
              <a:rPr lang="en-US" sz="1600" dirty="0" err="1"/>
              <a:t>VariableSymbolExpression</a:t>
            </a:r>
            <a:r>
              <a:rPr lang="en-US" sz="1600" dirty="0"/>
              <a:t>",</a:t>
            </a:r>
          </a:p>
          <a:p>
            <a:r>
              <a:rPr lang="en-US" sz="1600" dirty="0"/>
              <a:t>        		"</a:t>
            </a:r>
            <a:r>
              <a:rPr lang="en-US" sz="1600" dirty="0" err="1"/>
              <a:t>variableName</a:t>
            </a:r>
            <a:r>
              <a:rPr lang="en-US" sz="1600" dirty="0"/>
              <a:t>" : "REGION“    },</a:t>
            </a:r>
          </a:p>
          <a:p>
            <a:r>
              <a:rPr lang="en-US" sz="1600" dirty="0"/>
              <a:t>  	"</a:t>
            </a:r>
            <a:r>
              <a:rPr lang="en-US" sz="1600" dirty="0" err="1"/>
              <a:t>sourceInformation</a:t>
            </a:r>
            <a:r>
              <a:rPr lang="en-US" sz="1600" dirty="0"/>
              <a:t>" : {</a:t>
            </a:r>
          </a:p>
          <a:p>
            <a:r>
              <a:rPr lang="en-US" sz="1600" dirty="0"/>
              <a:t>	"</a:t>
            </a:r>
            <a:r>
              <a:rPr lang="en-US" sz="1600" dirty="0" err="1"/>
              <a:t>originalSourceText</a:t>
            </a:r>
            <a:r>
              <a:rPr lang="en-US" sz="1600" dirty="0"/>
              <a:t>" : "compute reg2 = REGION." },</a:t>
            </a:r>
          </a:p>
          <a:p>
            <a:r>
              <a:rPr lang="en-US" sz="1600" dirty="0"/>
              <a:t>   }&lt;/</a:t>
            </a:r>
            <a:r>
              <a:rPr lang="en-US" sz="1600" dirty="0" err="1"/>
              <a:t>ddi:drvcmd</a:t>
            </a:r>
            <a:r>
              <a:rPr lang="en-US" sz="1600" dirty="0"/>
              <a:t>&gt;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17778" y="2029968"/>
            <a:ext cx="4181070" cy="256032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237744" y="2514282"/>
            <a:ext cx="4985742" cy="3301964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567910" y="1578786"/>
            <a:ext cx="2201442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Natural language (pseudocode)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303520" y="3906221"/>
            <a:ext cx="2201442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SDTL</a:t>
            </a:r>
          </a:p>
        </p:txBody>
      </p:sp>
    </p:spTree>
    <p:extLst>
      <p:ext uri="{BB962C8B-B14F-4D97-AF65-F5344CB8AC3E}">
        <p14:creationId xmlns:p14="http://schemas.microsoft.com/office/powerpoint/2010/main" val="7027876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SDTL inserted in DDI Codebook</a:t>
            </a:r>
            <a:endParaRPr lang="en-US" altLang="en-US" dirty="0">
              <a:latin typeface="Univers 55 Roman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7778" y="1243584"/>
            <a:ext cx="836902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</a:t>
            </a:r>
            <a:r>
              <a:rPr lang="en-US" sz="1600" dirty="0" err="1"/>
              <a:t>ddi:var</a:t>
            </a:r>
            <a:r>
              <a:rPr lang="en-US" sz="1600" dirty="0"/>
              <a:t> ID="V13" name="reg2" files="F2"&gt;</a:t>
            </a:r>
          </a:p>
          <a:p>
            <a:r>
              <a:rPr lang="en-US" sz="1600" dirty="0"/>
              <a:t>&lt;</a:t>
            </a:r>
            <a:r>
              <a:rPr lang="en-US" sz="1600" dirty="0" err="1"/>
              <a:t>ddi:labl</a:t>
            </a:r>
            <a:r>
              <a:rPr lang="en-US" sz="1600" dirty="0"/>
              <a:t>&gt;REGION&lt;/</a:t>
            </a:r>
            <a:r>
              <a:rPr lang="en-US" sz="1600" dirty="0" err="1"/>
              <a:t>ddi:labl</a:t>
            </a:r>
            <a:r>
              <a:rPr lang="en-US" sz="1600" dirty="0"/>
              <a:t>&gt;</a:t>
            </a:r>
          </a:p>
          <a:p>
            <a:r>
              <a:rPr lang="en-US" sz="1600" dirty="0"/>
              <a:t>&lt;</a:t>
            </a:r>
            <a:r>
              <a:rPr lang="en-US" sz="1600" dirty="0" err="1"/>
              <a:t>ddi:derivation</a:t>
            </a:r>
            <a:r>
              <a:rPr lang="en-US" sz="1600" dirty="0"/>
              <a:t> </a:t>
            </a:r>
            <a:r>
              <a:rPr lang="en-US" sz="1600" dirty="0" err="1"/>
              <a:t>var</a:t>
            </a:r>
            <a:r>
              <a:rPr lang="en-US" sz="1600" dirty="0"/>
              <a:t>="REGION"&gt;</a:t>
            </a:r>
          </a:p>
          <a:p>
            <a:r>
              <a:rPr lang="en-US" sz="1600" dirty="0"/>
              <a:t>&lt;</a:t>
            </a:r>
            <a:r>
              <a:rPr lang="en-US" sz="1600" dirty="0" err="1"/>
              <a:t>ddi:drvdesc</a:t>
            </a:r>
            <a:r>
              <a:rPr lang="en-US" sz="1600" dirty="0"/>
              <a:t>&gt;Set reg2 to REGION&lt;/</a:t>
            </a:r>
            <a:r>
              <a:rPr lang="en-US" sz="1600" dirty="0" err="1"/>
              <a:t>ddi:drvdesc</a:t>
            </a:r>
            <a:r>
              <a:rPr lang="en-US" sz="1600" dirty="0"/>
              <a:t>&gt;</a:t>
            </a:r>
          </a:p>
          <a:p>
            <a:r>
              <a:rPr lang="en-US" sz="1600" dirty="0"/>
              <a:t>&lt;</a:t>
            </a:r>
            <a:r>
              <a:rPr lang="en-US" sz="1600" dirty="0" err="1"/>
              <a:t>ddi:drvcmd</a:t>
            </a:r>
            <a:r>
              <a:rPr lang="en-US" sz="1600" dirty="0"/>
              <a:t> source="producer" syntax="</a:t>
            </a:r>
            <a:r>
              <a:rPr lang="en-US" sz="1600" dirty="0" err="1"/>
              <a:t>spss</a:t>
            </a:r>
            <a:r>
              <a:rPr lang="en-US" sz="1600" dirty="0"/>
              <a:t>"&gt;compute reg2 = REGION.&lt;/</a:t>
            </a:r>
            <a:r>
              <a:rPr lang="en-US" sz="1600" dirty="0" err="1"/>
              <a:t>ddi:drvcmd</a:t>
            </a:r>
            <a:r>
              <a:rPr lang="en-US" sz="1600" dirty="0"/>
              <a:t>&gt;</a:t>
            </a:r>
          </a:p>
          <a:p>
            <a:r>
              <a:rPr lang="en-US" sz="1600" dirty="0"/>
              <a:t>&lt;</a:t>
            </a:r>
            <a:r>
              <a:rPr lang="en-US" sz="1600" dirty="0" err="1"/>
              <a:t>ddi:drvcmd</a:t>
            </a:r>
            <a:r>
              <a:rPr lang="en-US" sz="1600" dirty="0"/>
              <a:t> source="archive" syntax="</a:t>
            </a:r>
            <a:r>
              <a:rPr lang="en-US" sz="1600" dirty="0" err="1"/>
              <a:t>sdtl-pojo</a:t>
            </a:r>
            <a:r>
              <a:rPr lang="en-US" sz="1600" dirty="0"/>
              <a:t>"&gt;{</a:t>
            </a:r>
          </a:p>
          <a:p>
            <a:r>
              <a:rPr lang="en-US" sz="1600" dirty="0"/>
              <a:t>  "$type" : "Compute",</a:t>
            </a:r>
          </a:p>
          <a:p>
            <a:r>
              <a:rPr lang="en-US" sz="1600" dirty="0"/>
              <a:t>  "$type" : "Compute",</a:t>
            </a:r>
          </a:p>
          <a:p>
            <a:r>
              <a:rPr lang="en-US" sz="1600" dirty="0"/>
              <a:t>  "command" : "compute",</a:t>
            </a:r>
          </a:p>
          <a:p>
            <a:r>
              <a:rPr lang="en-US" sz="1600" dirty="0"/>
              <a:t>	"variable" : {</a:t>
            </a:r>
          </a:p>
          <a:p>
            <a:r>
              <a:rPr lang="en-US" sz="1600" dirty="0"/>
              <a:t>    		“$type" : "</a:t>
            </a:r>
            <a:r>
              <a:rPr lang="en-US" sz="1600" dirty="0" err="1"/>
              <a:t>VariableSymbolExpression</a:t>
            </a:r>
            <a:r>
              <a:rPr lang="en-US" sz="1600" dirty="0"/>
              <a:t>",</a:t>
            </a:r>
          </a:p>
          <a:p>
            <a:r>
              <a:rPr lang="en-US" sz="1600" dirty="0"/>
              <a:t>		"</a:t>
            </a:r>
            <a:r>
              <a:rPr lang="en-US" sz="1600" dirty="0" err="1"/>
              <a:t>variableName</a:t>
            </a:r>
            <a:r>
              <a:rPr lang="en-US" sz="1600" dirty="0"/>
              <a:t>" : "reg2“   }</a:t>
            </a:r>
          </a:p>
          <a:p>
            <a:r>
              <a:rPr lang="en-US" sz="1600" dirty="0"/>
              <a:t>  	"expression" : {</a:t>
            </a:r>
          </a:p>
          <a:p>
            <a:r>
              <a:rPr lang="en-US" sz="1600" dirty="0"/>
              <a:t>    		"$type" : "</a:t>
            </a:r>
            <a:r>
              <a:rPr lang="en-US" sz="1600" dirty="0" err="1"/>
              <a:t>VariableSymbolExpression</a:t>
            </a:r>
            <a:r>
              <a:rPr lang="en-US" sz="1600" dirty="0"/>
              <a:t>",</a:t>
            </a:r>
          </a:p>
          <a:p>
            <a:r>
              <a:rPr lang="en-US" sz="1600" dirty="0"/>
              <a:t>        		"</a:t>
            </a:r>
            <a:r>
              <a:rPr lang="en-US" sz="1600" dirty="0" err="1"/>
              <a:t>variableName</a:t>
            </a:r>
            <a:r>
              <a:rPr lang="en-US" sz="1600" dirty="0"/>
              <a:t>" : "REGION“    },</a:t>
            </a:r>
          </a:p>
          <a:p>
            <a:r>
              <a:rPr lang="en-US" sz="1600" dirty="0"/>
              <a:t>  	"</a:t>
            </a:r>
            <a:r>
              <a:rPr lang="en-US" sz="1600" dirty="0" err="1"/>
              <a:t>sourceInformation</a:t>
            </a:r>
            <a:r>
              <a:rPr lang="en-US" sz="1600" dirty="0"/>
              <a:t>" : {</a:t>
            </a:r>
          </a:p>
          <a:p>
            <a:r>
              <a:rPr lang="en-US" sz="1600" dirty="0"/>
              <a:t>	"</a:t>
            </a:r>
            <a:r>
              <a:rPr lang="en-US" sz="1600" dirty="0" err="1"/>
              <a:t>originalSourceText</a:t>
            </a:r>
            <a:r>
              <a:rPr lang="en-US" sz="1600" dirty="0"/>
              <a:t>" : "compute reg2 = REGION." },</a:t>
            </a:r>
          </a:p>
          <a:p>
            <a:r>
              <a:rPr lang="en-US" sz="1600" dirty="0"/>
              <a:t>   }&lt;/</a:t>
            </a:r>
            <a:r>
              <a:rPr lang="en-US" sz="1600" dirty="0" err="1"/>
              <a:t>ddi:drvcmd</a:t>
            </a:r>
            <a:r>
              <a:rPr lang="en-US" sz="1600" dirty="0"/>
              <a:t>&gt;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17778" y="1773936"/>
            <a:ext cx="2782038" cy="256032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237744" y="2514282"/>
            <a:ext cx="4985742" cy="3301964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294102" y="1612289"/>
            <a:ext cx="2201442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Antecedent variable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303520" y="3906221"/>
            <a:ext cx="2201442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SDTL</a:t>
            </a:r>
          </a:p>
        </p:txBody>
      </p:sp>
    </p:spTree>
    <p:extLst>
      <p:ext uri="{BB962C8B-B14F-4D97-AF65-F5344CB8AC3E}">
        <p14:creationId xmlns:p14="http://schemas.microsoft.com/office/powerpoint/2010/main" val="9774001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0916" y="1020111"/>
            <a:ext cx="4658264" cy="1546577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350" dirty="0">
                <a:solidFill>
                  <a:srgbClr val="000000"/>
                </a:solidFill>
                <a:ea typeface="Times New Roman" panose="02020603050405020304" pitchFamily="18" charset="0"/>
              </a:rPr>
              <a:t>{"$type": "Compute",</a:t>
            </a:r>
            <a:endParaRPr lang="en-US" sz="1350" dirty="0">
              <a:ea typeface="Times New Roman" panose="02020603050405020304" pitchFamily="18" charset="0"/>
            </a:endParaRPr>
          </a:p>
          <a:p>
            <a:r>
              <a:rPr lang="en-US" sz="1350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	"command": "compute",   	</a:t>
            </a:r>
          </a:p>
          <a:p>
            <a:pPr lvl="1"/>
            <a:r>
              <a:rPr lang="en-US" sz="1350" dirty="0">
                <a:solidFill>
                  <a:srgbClr val="000000"/>
                </a:solidFill>
                <a:ea typeface="Times New Roman" panose="02020603050405020304" pitchFamily="18" charset="0"/>
              </a:rPr>
              <a:t>"variable": {</a:t>
            </a:r>
            <a:r>
              <a:rPr lang="en-US" sz="1350" dirty="0">
                <a:ea typeface="Times New Roman" panose="02020603050405020304" pitchFamily="18" charset="0"/>
              </a:rPr>
              <a:t>     "$type": "</a:t>
            </a:r>
            <a:r>
              <a:rPr lang="en-US" sz="1350" dirty="0" err="1">
                <a:ea typeface="Times New Roman" panose="02020603050405020304" pitchFamily="18" charset="0"/>
              </a:rPr>
              <a:t>VariableSymbolExpression</a:t>
            </a:r>
            <a:r>
              <a:rPr lang="en-US" sz="1350" dirty="0">
                <a:ea typeface="Times New Roman" panose="02020603050405020304" pitchFamily="18" charset="0"/>
              </a:rPr>
              <a:t>",</a:t>
            </a:r>
          </a:p>
          <a:p>
            <a:r>
              <a:rPr lang="en-US" sz="1350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			   "</a:t>
            </a:r>
            <a:r>
              <a:rPr lang="en-US" sz="1350" dirty="0" err="1">
                <a:solidFill>
                  <a:srgbClr val="000000"/>
                </a:solidFill>
                <a:ea typeface="Times New Roman" panose="02020603050405020304" pitchFamily="18" charset="0"/>
              </a:rPr>
              <a:t>variableName</a:t>
            </a:r>
            <a:r>
              <a:rPr lang="en-US" sz="1350" dirty="0">
                <a:solidFill>
                  <a:srgbClr val="000000"/>
                </a:solidFill>
                <a:ea typeface="Times New Roman" panose="02020603050405020304" pitchFamily="18" charset="0"/>
              </a:rPr>
              <a:t>": "</a:t>
            </a:r>
            <a:r>
              <a:rPr lang="en-US" sz="1350" b="1" dirty="0" err="1">
                <a:solidFill>
                  <a:srgbClr val="FF0000"/>
                </a:solidFill>
                <a:ea typeface="Times New Roman" panose="02020603050405020304" pitchFamily="18" charset="0"/>
              </a:rPr>
              <a:t>age_years</a:t>
            </a:r>
            <a:r>
              <a:rPr lang="en-US" sz="1350" dirty="0">
                <a:solidFill>
                  <a:srgbClr val="000000"/>
                </a:solidFill>
                <a:ea typeface="Times New Roman" panose="02020603050405020304" pitchFamily="18" charset="0"/>
              </a:rPr>
              <a:t>"</a:t>
            </a:r>
            <a:r>
              <a:rPr lang="en-US" sz="1350" dirty="0">
                <a:ea typeface="Times New Roman" panose="02020603050405020304" pitchFamily="18" charset="0"/>
              </a:rPr>
              <a:t> },</a:t>
            </a:r>
            <a:r>
              <a:rPr lang="en-US" sz="1350" dirty="0">
                <a:solidFill>
                  <a:srgbClr val="000000"/>
                </a:solidFill>
                <a:ea typeface="Times New Roman" panose="02020603050405020304" pitchFamily="18" charset="0"/>
              </a:rPr>
              <a:t>    </a:t>
            </a:r>
          </a:p>
          <a:p>
            <a:pPr lvl="1"/>
            <a:r>
              <a:rPr lang="en-US" sz="1350" dirty="0">
                <a:solidFill>
                  <a:srgbClr val="000000"/>
                </a:solidFill>
                <a:ea typeface="Times New Roman" panose="02020603050405020304" pitchFamily="18" charset="0"/>
              </a:rPr>
              <a:t> "expression": {</a:t>
            </a:r>
            <a:r>
              <a:rPr lang="en-US" sz="1350" dirty="0">
                <a:ea typeface="Times New Roman" panose="02020603050405020304" pitchFamily="18" charset="0"/>
              </a:rPr>
              <a:t>"$type" : "</a:t>
            </a:r>
            <a:r>
              <a:rPr lang="en-US" sz="1350" dirty="0" err="1">
                <a:ea typeface="Times New Roman" panose="02020603050405020304" pitchFamily="18" charset="0"/>
              </a:rPr>
              <a:t>NumericConstantExpression</a:t>
            </a:r>
            <a:r>
              <a:rPr lang="en-US" sz="1350" dirty="0">
                <a:ea typeface="Times New Roman" panose="02020603050405020304" pitchFamily="18" charset="0"/>
              </a:rPr>
              <a:t>", </a:t>
            </a:r>
          </a:p>
          <a:p>
            <a:pPr lvl="1"/>
            <a:r>
              <a:rPr lang="en-US" sz="1350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    		    “value" : </a:t>
            </a:r>
            <a:r>
              <a:rPr lang="en-US" sz="1350" b="1" dirty="0">
                <a:solidFill>
                  <a:srgbClr val="0070C0"/>
                </a:solidFill>
                <a:ea typeface="Times New Roman" panose="02020603050405020304" pitchFamily="18" charset="0"/>
              </a:rPr>
              <a:t>12</a:t>
            </a:r>
            <a:r>
              <a:rPr lang="en-US" sz="1350" dirty="0">
                <a:ea typeface="Times New Roman" panose="02020603050405020304" pitchFamily="18" charset="0"/>
              </a:rPr>
              <a:t>        }</a:t>
            </a:r>
          </a:p>
          <a:p>
            <a:r>
              <a:rPr lang="en-US" sz="1350" dirty="0">
                <a:solidFill>
                  <a:srgbClr val="000000"/>
                </a:solidFill>
                <a:ea typeface="Times New Roman" panose="02020603050405020304" pitchFamily="18" charset="0"/>
              </a:rPr>
              <a:t>      }</a:t>
            </a:r>
            <a:r>
              <a:rPr lang="en-US" sz="135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31052" y="3622275"/>
          <a:ext cx="7145661" cy="6665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55147">
                  <a:extLst>
                    <a:ext uri="{9D8B030D-6E8A-4147-A177-3AD203B41FA5}">
                      <a16:colId xmlns:a16="http://schemas.microsoft.com/office/drawing/2014/main" val="933906063"/>
                    </a:ext>
                  </a:extLst>
                </a:gridCol>
                <a:gridCol w="2217420">
                  <a:extLst>
                    <a:ext uri="{9D8B030D-6E8A-4147-A177-3AD203B41FA5}">
                      <a16:colId xmlns:a16="http://schemas.microsoft.com/office/drawing/2014/main" val="3398170978"/>
                    </a:ext>
                  </a:extLst>
                </a:gridCol>
                <a:gridCol w="1673094">
                  <a:extLst>
                    <a:ext uri="{9D8B030D-6E8A-4147-A177-3AD203B41FA5}">
                      <a16:colId xmlns:a16="http://schemas.microsoft.com/office/drawing/2014/main" val="2797852198"/>
                    </a:ext>
                  </a:extLst>
                </a:gridCol>
              </a:tblGrid>
              <a:tr h="2201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SDTL JSON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Template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Result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570425"/>
                  </a:ext>
                </a:extLst>
              </a:tr>
              <a:tr h="4402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{"$type" : "</a:t>
                      </a:r>
                      <a:r>
                        <a:rPr lang="en-US" sz="1400" dirty="0" err="1">
                          <a:effectLst/>
                        </a:rPr>
                        <a:t>NumericConstantExpression</a:t>
                      </a:r>
                      <a:r>
                        <a:rPr lang="en-US" sz="1400" dirty="0">
                          <a:effectLst/>
                        </a:rPr>
                        <a:t>",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         		“value" : 12        }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{value}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37958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31053" y="2836838"/>
          <a:ext cx="7145661" cy="6665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70388">
                  <a:extLst>
                    <a:ext uri="{9D8B030D-6E8A-4147-A177-3AD203B41FA5}">
                      <a16:colId xmlns:a16="http://schemas.microsoft.com/office/drawing/2014/main" val="2330385804"/>
                    </a:ext>
                  </a:extLst>
                </a:gridCol>
                <a:gridCol w="2225040">
                  <a:extLst>
                    <a:ext uri="{9D8B030D-6E8A-4147-A177-3AD203B41FA5}">
                      <a16:colId xmlns:a16="http://schemas.microsoft.com/office/drawing/2014/main" val="1565311830"/>
                    </a:ext>
                  </a:extLst>
                </a:gridCol>
                <a:gridCol w="1650233">
                  <a:extLst>
                    <a:ext uri="{9D8B030D-6E8A-4147-A177-3AD203B41FA5}">
                      <a16:colId xmlns:a16="http://schemas.microsoft.com/office/drawing/2014/main" val="4082092567"/>
                    </a:ext>
                  </a:extLst>
                </a:gridCol>
              </a:tblGrid>
              <a:tr h="2201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SDTL JSON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Template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Result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430907"/>
                  </a:ext>
                </a:extLst>
              </a:tr>
              <a:tr h="4402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{     "$type": "</a:t>
                      </a:r>
                      <a:r>
                        <a:rPr lang="en-US" sz="1400" dirty="0" err="1">
                          <a:effectLst/>
                        </a:rPr>
                        <a:t>VariableSymbolExpression</a:t>
                      </a:r>
                      <a:r>
                        <a:rPr lang="en-US" sz="1400" dirty="0">
                          <a:effectLst/>
                        </a:rPr>
                        <a:t>",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       	"</a:t>
                      </a:r>
                      <a:r>
                        <a:rPr lang="en-US" sz="1400" dirty="0" err="1">
                          <a:effectLst/>
                        </a:rPr>
                        <a:t>variableName</a:t>
                      </a:r>
                      <a:r>
                        <a:rPr lang="en-US" sz="1400" dirty="0">
                          <a:effectLst/>
                        </a:rPr>
                        <a:t>": "</a:t>
                      </a:r>
                      <a:r>
                        <a:rPr lang="en-US" sz="1400" dirty="0" err="1">
                          <a:effectLst/>
                        </a:rPr>
                        <a:t>age_years</a:t>
                      </a:r>
                      <a:r>
                        <a:rPr lang="en-US" sz="1400" dirty="0">
                          <a:effectLst/>
                        </a:rPr>
                        <a:t>" },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{</a:t>
                      </a:r>
                      <a:r>
                        <a:rPr lang="en-US" sz="1400" dirty="0" err="1">
                          <a:effectLst/>
                        </a:rPr>
                        <a:t>variableName</a:t>
                      </a:r>
                      <a:r>
                        <a:rPr lang="en-US" sz="1400" dirty="0">
                          <a:effectLst/>
                        </a:rPr>
                        <a:t>}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ECD8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age_years</a:t>
                      </a: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ECD8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07096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31052" y="4418600"/>
          <a:ext cx="7145662" cy="13514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70389">
                  <a:extLst>
                    <a:ext uri="{9D8B030D-6E8A-4147-A177-3AD203B41FA5}">
                      <a16:colId xmlns:a16="http://schemas.microsoft.com/office/drawing/2014/main" val="3723125944"/>
                    </a:ext>
                  </a:extLst>
                </a:gridCol>
                <a:gridCol w="2232660">
                  <a:extLst>
                    <a:ext uri="{9D8B030D-6E8A-4147-A177-3AD203B41FA5}">
                      <a16:colId xmlns:a16="http://schemas.microsoft.com/office/drawing/2014/main" val="1218697625"/>
                    </a:ext>
                  </a:extLst>
                </a:gridCol>
                <a:gridCol w="1642613">
                  <a:extLst>
                    <a:ext uri="{9D8B030D-6E8A-4147-A177-3AD203B41FA5}">
                      <a16:colId xmlns:a16="http://schemas.microsoft.com/office/drawing/2014/main" val="2418652694"/>
                    </a:ext>
                  </a:extLst>
                </a:gridCol>
              </a:tblGrid>
              <a:tr h="2201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SDTL JSON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Template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Result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651543"/>
                  </a:ext>
                </a:extLst>
              </a:tr>
              <a:tr h="11006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{"$type": "Compute",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     	"command": "compute",   	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            "variable": {  "</a:t>
                      </a:r>
                      <a:r>
                        <a:rPr lang="en-US" sz="1400" dirty="0" err="1">
                          <a:effectLst/>
                        </a:rPr>
                        <a:t>age_years</a:t>
                      </a:r>
                      <a:r>
                        <a:rPr lang="en-US" sz="1400" dirty="0">
                          <a:effectLst/>
                        </a:rPr>
                        <a:t>"   },   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            "expression": {  12     }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     }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Set {variable} to {expression}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Set </a:t>
                      </a:r>
                      <a:r>
                        <a:rPr lang="en-US" sz="1400" dirty="0" err="1">
                          <a:effectLst/>
                        </a:rPr>
                        <a:t>age_years</a:t>
                      </a:r>
                      <a:r>
                        <a:rPr lang="en-US" sz="1400" dirty="0">
                          <a:effectLst/>
                        </a:rPr>
                        <a:t> to 12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212658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6299691" y="1323583"/>
            <a:ext cx="2012730" cy="388696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</a:pPr>
            <a:r>
              <a:rPr lang="en-US" dirty="0"/>
              <a:t>Set </a:t>
            </a:r>
            <a:r>
              <a:rPr lang="en-US" dirty="0" err="1"/>
              <a:t>age_years</a:t>
            </a:r>
            <a:r>
              <a:rPr lang="en-US" dirty="0"/>
              <a:t> to 12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8585"/>
          </a:xfrm>
        </p:spPr>
        <p:txBody>
          <a:bodyPr>
            <a:normAutofit fontScale="90000"/>
          </a:bodyPr>
          <a:lstStyle/>
          <a:p>
            <a:r>
              <a:rPr lang="en-US" dirty="0"/>
              <a:t>SDTL JSON to Natural Language</a:t>
            </a:r>
          </a:p>
        </p:txBody>
      </p:sp>
      <p:sp>
        <p:nvSpPr>
          <p:cNvPr id="8" name="Right Arrow 7"/>
          <p:cNvSpPr/>
          <p:nvPr/>
        </p:nvSpPr>
        <p:spPr>
          <a:xfrm>
            <a:off x="5138928" y="1275615"/>
            <a:ext cx="978408" cy="484632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755648" y="1910468"/>
            <a:ext cx="2907792" cy="397129"/>
          </a:xfrm>
          <a:prstGeom prst="rect">
            <a:avLst/>
          </a:prstGeom>
          <a:solidFill>
            <a:srgbClr val="0070C0">
              <a:alpha val="2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40634" y="1031135"/>
            <a:ext cx="4628546" cy="1538437"/>
          </a:xfrm>
          <a:prstGeom prst="rect">
            <a:avLst/>
          </a:prstGeom>
          <a:solidFill>
            <a:srgbClr val="00B050">
              <a:alpha val="28000"/>
            </a:srgbClr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55648" y="1482859"/>
            <a:ext cx="2907792" cy="397129"/>
          </a:xfrm>
          <a:prstGeom prst="rect">
            <a:avLst/>
          </a:prstGeom>
          <a:solidFill>
            <a:srgbClr val="C00000">
              <a:alpha val="28000"/>
            </a:srgbClr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624328" y="4023360"/>
            <a:ext cx="3493008" cy="144475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2776728" y="3255890"/>
            <a:ext cx="3651504" cy="190132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2706624" y="4818888"/>
            <a:ext cx="2852928" cy="649224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2926080" y="4818888"/>
            <a:ext cx="1627632" cy="33832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6117336" y="4617720"/>
            <a:ext cx="1659377" cy="374904"/>
          </a:xfrm>
          <a:prstGeom prst="roundRect">
            <a:avLst/>
          </a:prstGeom>
          <a:noFill/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4259573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0" grpId="0" animBg="1"/>
      <p:bldP spid="3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670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Other Uses for SDTL and </a:t>
            </a:r>
            <a:r>
              <a:rPr lang="en-GB" dirty="0"/>
              <a:t>C</a:t>
            </a:r>
            <a:r>
              <a:rPr lang="en-GB" baseline="30000" dirty="0"/>
              <a:t>2</a:t>
            </a:r>
            <a:r>
              <a:rPr lang="en-GB" dirty="0"/>
              <a:t>Metadata </a:t>
            </a:r>
            <a:r>
              <a:rPr lang="en-US" dirty="0"/>
              <a:t>Tools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10032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10000"/>
              </a:lnSpc>
              <a:buFont typeface="+mj-lt"/>
              <a:buAutoNum type="arabicPeriod" startAt="2"/>
            </a:pPr>
            <a:r>
              <a:rPr lang="en-US" dirty="0"/>
              <a:t>SDTL and the PROV Model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 startAt="2"/>
            </a:pPr>
            <a:r>
              <a:rPr lang="en-US" dirty="0"/>
              <a:t>Describing data restructuring with SDTL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 startAt="2"/>
            </a:pPr>
            <a:r>
              <a:rPr lang="en-US" dirty="0"/>
              <a:t>Translation among statistical software languages</a:t>
            </a:r>
          </a:p>
        </p:txBody>
      </p:sp>
    </p:spTree>
    <p:extLst>
      <p:ext uri="{BB962C8B-B14F-4D97-AF65-F5344CB8AC3E}">
        <p14:creationId xmlns:p14="http://schemas.microsoft.com/office/powerpoint/2010/main" val="17349237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00747"/>
            <a:ext cx="8229600" cy="114300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10000"/>
              </a:lnSpc>
              <a:buFont typeface="+mj-lt"/>
              <a:buAutoNum type="arabicPeriod" startAt="2"/>
            </a:pPr>
            <a:r>
              <a:rPr lang="en-US" dirty="0"/>
              <a:t>SDTL and the PROV Model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10032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SDTL can be queried to answer:</a:t>
            </a:r>
          </a:p>
          <a:p>
            <a:pPr lvl="1"/>
            <a:r>
              <a:rPr lang="en-GB" dirty="0"/>
              <a:t>Which commands affected the values of </a:t>
            </a:r>
            <a:r>
              <a:rPr lang="en-GB" dirty="0" err="1"/>
              <a:t>varX</a:t>
            </a:r>
            <a:r>
              <a:rPr lang="en-GB" dirty="0"/>
              <a:t>?</a:t>
            </a:r>
            <a:endParaRPr lang="en-US" dirty="0"/>
          </a:p>
          <a:p>
            <a:pPr lvl="1"/>
            <a:r>
              <a:rPr lang="en-GB" dirty="0"/>
              <a:t>Which variables affected </a:t>
            </a:r>
            <a:r>
              <a:rPr lang="en-GB" dirty="0" err="1"/>
              <a:t>varX</a:t>
            </a:r>
            <a:r>
              <a:rPr lang="en-GB" dirty="0"/>
              <a:t>?</a:t>
            </a:r>
            <a:endParaRPr lang="en-US" dirty="0"/>
          </a:p>
          <a:p>
            <a:pPr lvl="1"/>
            <a:r>
              <a:rPr lang="en-GB" dirty="0"/>
              <a:t>Which variables were affected by command Z?</a:t>
            </a:r>
            <a:endParaRPr lang="en-US" dirty="0"/>
          </a:p>
          <a:p>
            <a:pPr lvl="1"/>
            <a:r>
              <a:rPr lang="en-GB" dirty="0"/>
              <a:t>Which variables were affected by </a:t>
            </a:r>
            <a:r>
              <a:rPr lang="en-GB" dirty="0" err="1"/>
              <a:t>varY</a:t>
            </a:r>
            <a:r>
              <a:rPr lang="en-GB" dirty="0"/>
              <a:t>?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SDTL can be translated into RDF and queried with SPARQL</a:t>
            </a:r>
          </a:p>
          <a:p>
            <a:pPr>
              <a:lnSpc>
                <a:spcPct val="110000"/>
              </a:lnSpc>
            </a:pPr>
            <a:r>
              <a:rPr lang="en-US" dirty="0"/>
              <a:t>SDTL elements can be mapped to the </a:t>
            </a:r>
            <a:r>
              <a:rPr lang="en-US" dirty="0" err="1"/>
              <a:t>ProvONE</a:t>
            </a:r>
            <a:r>
              <a:rPr lang="en-US" dirty="0"/>
              <a:t> extension of PROV</a:t>
            </a:r>
          </a:p>
        </p:txBody>
      </p:sp>
    </p:spTree>
    <p:extLst>
      <p:ext uri="{BB962C8B-B14F-4D97-AF65-F5344CB8AC3E}">
        <p14:creationId xmlns:p14="http://schemas.microsoft.com/office/powerpoint/2010/main" val="32314020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6667"/>
            <a:ext cx="9245600" cy="948029"/>
          </a:xfrm>
        </p:spPr>
        <p:txBody>
          <a:bodyPr>
            <a:normAutofit fontScale="90000"/>
          </a:bodyPr>
          <a:lstStyle/>
          <a:p>
            <a:r>
              <a:rPr lang="en-US" dirty="0"/>
              <a:t>3. Describing data restructuring with SDTL</a:t>
            </a:r>
          </a:p>
        </p:txBody>
      </p:sp>
      <p:pic>
        <p:nvPicPr>
          <p:cNvPr id="4" name="Picture 2" descr="https://lh4.googleusercontent.com/GPDG2bgLc1q1jmGw8qnTbRaHaAWHxBm6lMZtscFQYygHAXC36MEh8CKeItzpZLvn1ZpxHHniKZvyxTXOtP4zc7Ee0rQJCRR3uOBYMfuGDMso2UILelOQQ-UaLReEKYkXRcP15DF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43" y="1707002"/>
            <a:ext cx="3838575" cy="1657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1270649"/>
            <a:ext cx="32475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rgbClr val="000000"/>
                </a:solidFill>
                <a:latin typeface="Arial" panose="020B0604020202020204" pitchFamily="34" charset="0"/>
              </a:rPr>
              <a:t>Wide format individual-level</a:t>
            </a:r>
            <a:endParaRPr lang="en-US" dirty="0"/>
          </a:p>
        </p:txBody>
      </p:sp>
      <p:pic>
        <p:nvPicPr>
          <p:cNvPr id="6" name="Picture 4" descr="https://lh4.googleusercontent.com/esLW4u-6AaRl-I506qOGn1Px8azFOuDdE5NHrLky4G9Gh_ERhn4_wKFGsIXQLz0ZvG6wFknOvNh6ao58azjkYLVNoW0PVksSGS8Q0df9iNShNzGPIqth6IjMPVN-Vygd_MyyMJ2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131" y="1575417"/>
            <a:ext cx="3810000" cy="252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5687842" y="1206085"/>
            <a:ext cx="31726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 err="1">
                <a:solidFill>
                  <a:srgbClr val="000000"/>
                </a:solidFill>
                <a:latin typeface="Arial" panose="020B0604020202020204" pitchFamily="34" charset="0"/>
              </a:rPr>
              <a:t>Datacube</a:t>
            </a:r>
            <a:r>
              <a:rPr lang="en-US" b="1" u="sng" dirty="0">
                <a:solidFill>
                  <a:srgbClr val="000000"/>
                </a:solidFill>
                <a:latin typeface="Arial" panose="020B0604020202020204" pitchFamily="34" charset="0"/>
              </a:rPr>
              <a:t> after aggregation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32197" y="4464289"/>
            <a:ext cx="6761411" cy="1815882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/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Command: Collapse</a:t>
            </a:r>
            <a:endParaRPr lang="en-US" sz="1600" b="0" dirty="0">
              <a:effectLst/>
            </a:endParaRPr>
          </a:p>
          <a:p>
            <a:pPr marL="914400"/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GroupByVariables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: State, Sex,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Age_group</a:t>
            </a:r>
            <a:endParaRPr lang="en-US" sz="1600" b="0" dirty="0">
              <a:effectLst/>
            </a:endParaRPr>
          </a:p>
          <a:p>
            <a:pPr marL="914400"/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AggregateVariables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:  Compute Count =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col_count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(Name)</a:t>
            </a:r>
            <a:endParaRPr lang="en-US" sz="1600" b="0" dirty="0">
              <a:effectLst/>
            </a:endParaRPr>
          </a:p>
          <a:p>
            <a:pPr marL="914400"/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ProducesDataframe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: </a:t>
            </a:r>
            <a:endParaRPr lang="en-US" sz="1600" b="0" dirty="0">
              <a:effectLst/>
            </a:endParaRPr>
          </a:p>
          <a:p>
            <a:pPr marL="914400" indent="457200"/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DataframeDescription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:</a:t>
            </a:r>
            <a:endParaRPr lang="en-US" sz="1600" b="0" dirty="0">
              <a:effectLst/>
            </a:endParaRPr>
          </a:p>
          <a:p>
            <a:pPr marL="1371600" indent="457200"/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DataframeName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Population_State_Sex_Age</a:t>
            </a:r>
            <a:endParaRPr lang="en-US" sz="1600" b="0" dirty="0">
              <a:effectLst/>
            </a:endParaRPr>
          </a:p>
          <a:p>
            <a:pPr marL="1371600" indent="457200"/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RowDimensions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: State, Sex,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Age_group</a:t>
            </a:r>
            <a:endParaRPr lang="en-US" sz="1600" dirty="0"/>
          </a:p>
        </p:txBody>
      </p:sp>
      <p:cxnSp>
        <p:nvCxnSpPr>
          <p:cNvPr id="9" name="Straight Arrow Connector 8"/>
          <p:cNvCxnSpPr>
            <a:stCxn id="4" idx="2"/>
          </p:cNvCxnSpPr>
          <p:nvPr/>
        </p:nvCxnSpPr>
        <p:spPr>
          <a:xfrm>
            <a:off x="2031431" y="3364353"/>
            <a:ext cx="1726753" cy="747186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893699" y="4082961"/>
            <a:ext cx="4805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>
                <a:solidFill>
                  <a:srgbClr val="000000"/>
                </a:solidFill>
                <a:latin typeface="Arial" panose="020B0604020202020204" pitchFamily="34" charset="0"/>
              </a:rPr>
              <a:t>SDTL description of the aggregation process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177154" y="3126391"/>
            <a:ext cx="887478" cy="1025892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181131" y="1575417"/>
            <a:ext cx="3112477" cy="2576866"/>
          </a:xfrm>
          <a:prstGeom prst="rect">
            <a:avLst/>
          </a:prstGeom>
          <a:noFill/>
          <a:ln w="34925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335219" y="1575417"/>
            <a:ext cx="703162" cy="2576866"/>
          </a:xfrm>
          <a:prstGeom prst="rect">
            <a:avLst/>
          </a:prstGeom>
          <a:noFill/>
          <a:ln w="34925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893939" y="1784782"/>
            <a:ext cx="138023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Dimensions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92440" y="1851849"/>
            <a:ext cx="105156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Measure</a:t>
            </a:r>
          </a:p>
        </p:txBody>
      </p:sp>
    </p:spTree>
    <p:extLst>
      <p:ext uri="{BB962C8B-B14F-4D97-AF65-F5344CB8AC3E}">
        <p14:creationId xmlns:p14="http://schemas.microsoft.com/office/powerpoint/2010/main" val="2230627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BB26E-1242-45E9-9E7E-F8A7EC8D2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235"/>
          </a:xfrm>
        </p:spPr>
        <p:txBody>
          <a:bodyPr>
            <a:normAutofit fontScale="90000"/>
          </a:bodyPr>
          <a:lstStyle/>
          <a:p>
            <a:r>
              <a:rPr lang="en-US" dirty="0"/>
              <a:t>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869721-B531-49C4-916B-A534BB909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32873"/>
            <a:ext cx="8229600" cy="572654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Data repositories in the social sciences and other domains rely on structured metadata files</a:t>
            </a:r>
          </a:p>
          <a:p>
            <a:pPr lvl="1"/>
            <a:r>
              <a:rPr lang="en-US" dirty="0"/>
              <a:t>Structured metadata is used for data catalogs, data discovery, codebooks</a:t>
            </a:r>
          </a:p>
          <a:p>
            <a:pPr lvl="1"/>
            <a:r>
              <a:rPr lang="en-US" dirty="0"/>
              <a:t>Social sciences: Data Documentation Initiative (DDI)</a:t>
            </a:r>
          </a:p>
          <a:p>
            <a:pPr lvl="2"/>
            <a:r>
              <a:rPr lang="en-US" dirty="0"/>
              <a:t>ICPSR, </a:t>
            </a:r>
            <a:r>
              <a:rPr lang="en-US" dirty="0" err="1"/>
              <a:t>Dataverse</a:t>
            </a:r>
            <a:r>
              <a:rPr lang="en-US" dirty="0"/>
              <a:t>, IPUMS, 21 members of CESSDA, </a:t>
            </a:r>
            <a:r>
              <a:rPr lang="en-GB" dirty="0"/>
              <a:t>International Household Survey Network</a:t>
            </a:r>
          </a:p>
          <a:p>
            <a:pPr lvl="1"/>
            <a:r>
              <a:rPr lang="en-GB" dirty="0"/>
              <a:t>Environmental sciences: Ecological Metadata Language (EML)</a:t>
            </a:r>
          </a:p>
          <a:p>
            <a:pPr lvl="2"/>
            <a:r>
              <a:rPr lang="en-GB" dirty="0" err="1"/>
              <a:t>DataONE</a:t>
            </a:r>
            <a:r>
              <a:rPr lang="en-GB" dirty="0"/>
              <a:t>, the Global Biodiversity Information Facility, the Knowledge Network for Biocomplexity, and the Long-Term Ecological Research Network</a:t>
            </a:r>
          </a:p>
          <a:p>
            <a:r>
              <a:rPr lang="en-GB" dirty="0"/>
              <a:t>Researchers use statistical packages to manage and transform data</a:t>
            </a:r>
          </a:p>
          <a:p>
            <a:pPr lvl="1"/>
            <a:r>
              <a:rPr lang="en-GB" dirty="0"/>
              <a:t>Statistical packages do not process structured metadata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/>
              <a:t>Problem: </a:t>
            </a:r>
          </a:p>
          <a:p>
            <a:pPr lvl="1"/>
            <a:r>
              <a:rPr lang="en-GB" sz="2800" dirty="0"/>
              <a:t>When data are changed by statistical packages, all of the information in the metadata file becomes obsolete and useless.</a:t>
            </a:r>
          </a:p>
          <a:p>
            <a:pPr lvl="1"/>
            <a:r>
              <a:rPr lang="en-GB" sz="2800" dirty="0"/>
              <a:t>Transformations are recorded in a script that does not describe the data either before or after transformation</a:t>
            </a:r>
          </a:p>
        </p:txBody>
      </p:sp>
    </p:spTree>
    <p:extLst>
      <p:ext uri="{BB962C8B-B14F-4D97-AF65-F5344CB8AC3E}">
        <p14:creationId xmlns:p14="http://schemas.microsoft.com/office/powerpoint/2010/main" val="148756286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E4DBF-E356-4498-AA65-AC5C12CF4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 Translation among statistical software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D131F-A6A7-4924-910B-E52E7FBB0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3147"/>
            <a:ext cx="8229600" cy="3752417"/>
          </a:xfrm>
        </p:spPr>
        <p:txBody>
          <a:bodyPr>
            <a:normAutofit/>
          </a:bodyPr>
          <a:lstStyle/>
          <a:p>
            <a:r>
              <a:rPr lang="en-GB" dirty="0"/>
              <a:t>Many organizations rely on large bodies of code in languages that have become difficult to maintain.   </a:t>
            </a:r>
          </a:p>
          <a:p>
            <a:r>
              <a:rPr lang="en-GB" dirty="0"/>
              <a:t>Younger analysts are often unfamiliar with languages that were prevalent a decade earlier.  </a:t>
            </a:r>
          </a:p>
          <a:p>
            <a:r>
              <a:rPr lang="en-GB" dirty="0"/>
              <a:t>SDTL can be used as an intermediate step in translating between statistical languages.  </a:t>
            </a:r>
          </a:p>
          <a:p>
            <a:pPr lvl="1"/>
            <a:r>
              <a:rPr lang="en-GB" dirty="0"/>
              <a:t>We have translations from five languages into SDTL</a:t>
            </a:r>
          </a:p>
          <a:p>
            <a:pPr lvl="1"/>
            <a:r>
              <a:rPr lang="en-GB" dirty="0"/>
              <a:t>Translators from SDTL to other language are feasible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8126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844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u="sng" dirty="0"/>
              <a:t>Limitations of C</a:t>
            </a:r>
            <a:r>
              <a:rPr lang="en-US" u="sng" baseline="30000" dirty="0"/>
              <a:t>2</a:t>
            </a:r>
            <a:r>
              <a:rPr lang="en-US" u="sng" dirty="0"/>
              <a:t>Metadata Project software</a:t>
            </a:r>
          </a:p>
          <a:p>
            <a:pPr lvl="1"/>
            <a:r>
              <a:rPr lang="en-US" dirty="0"/>
              <a:t>Metadata only</a:t>
            </a:r>
          </a:p>
          <a:p>
            <a:pPr lvl="1"/>
            <a:r>
              <a:rPr lang="en-US" dirty="0"/>
              <a:t>Selected libraries in R (</a:t>
            </a:r>
            <a:r>
              <a:rPr lang="en-US" dirty="0" err="1"/>
              <a:t>tidyverse</a:t>
            </a:r>
            <a:r>
              <a:rPr lang="en-US" dirty="0"/>
              <a:t>) and Python (Pandas)</a:t>
            </a:r>
          </a:p>
          <a:p>
            <a:pPr lvl="1"/>
            <a:r>
              <a:rPr lang="en-US" dirty="0"/>
              <a:t>Limited support for macros and user-defined functions</a:t>
            </a:r>
          </a:p>
          <a:p>
            <a:pPr lvl="1"/>
            <a:r>
              <a:rPr lang="en-US" b="1" dirty="0"/>
              <a:t>Software limitations are not limitations of the SDTL language</a:t>
            </a:r>
          </a:p>
          <a:p>
            <a:pPr lvl="1"/>
            <a:endParaRPr lang="en-US" b="1" dirty="0"/>
          </a:p>
          <a:p>
            <a:r>
              <a:rPr lang="en-US" u="sng" dirty="0"/>
              <a:t>Analysis commands</a:t>
            </a:r>
          </a:p>
          <a:p>
            <a:pPr lvl="1"/>
            <a:r>
              <a:rPr lang="en-US" dirty="0"/>
              <a:t>Analytical results are not part of SDTL</a:t>
            </a:r>
          </a:p>
          <a:p>
            <a:pPr lvl="1"/>
            <a:r>
              <a:rPr lang="en-US" dirty="0"/>
              <a:t>Analysis procedures that create data, such as predicted values from regression models, are TBD</a:t>
            </a:r>
          </a:p>
        </p:txBody>
      </p:sp>
    </p:spTree>
    <p:extLst>
      <p:ext uri="{BB962C8B-B14F-4D97-AF65-F5344CB8AC3E}">
        <p14:creationId xmlns:p14="http://schemas.microsoft.com/office/powerpoint/2010/main" val="100776546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347790"/>
            <a:ext cx="8229600" cy="1143000"/>
          </a:xfrm>
        </p:spPr>
        <p:txBody>
          <a:bodyPr/>
          <a:lstStyle/>
          <a:p>
            <a:r>
              <a:rPr lang="en-US" dirty="0"/>
              <a:t>Reference links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000" dirty="0"/>
              <a:t>C</a:t>
            </a:r>
            <a:r>
              <a:rPr lang="en-US" sz="3000" baseline="30000" dirty="0"/>
              <a:t>2</a:t>
            </a:r>
            <a:r>
              <a:rPr lang="en-US" sz="3000" dirty="0"/>
              <a:t>Metadata Project: </a:t>
            </a:r>
            <a:r>
              <a:rPr lang="en-US" sz="3000" dirty="0">
                <a:hlinkClick r:id="rId2"/>
              </a:rPr>
              <a:t>https://c2metadata.org/</a:t>
            </a:r>
            <a:endParaRPr lang="en-US" sz="30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000" dirty="0"/>
              <a:t>C</a:t>
            </a:r>
            <a:r>
              <a:rPr lang="en-US" sz="3000" baseline="30000" dirty="0"/>
              <a:t>2</a:t>
            </a:r>
            <a:r>
              <a:rPr lang="en-US" sz="3000" dirty="0"/>
              <a:t>Metadata Resource Page: </a:t>
            </a:r>
            <a:r>
              <a:rPr lang="en-US" sz="3000" dirty="0">
                <a:hlinkClick r:id="rId3"/>
              </a:rPr>
              <a:t>http://c2metadata.mtna.us/</a:t>
            </a:r>
            <a:endParaRPr lang="en-US" sz="30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000" dirty="0"/>
              <a:t>Overview of the C</a:t>
            </a:r>
            <a:r>
              <a:rPr lang="en-US" sz="3000" baseline="30000" dirty="0"/>
              <a:t>2</a:t>
            </a:r>
            <a:r>
              <a:rPr lang="en-US" sz="3000" dirty="0"/>
              <a:t>Metadata Project: https://deepblue.lib.umich.edu/handle/2027.42/156014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000" dirty="0"/>
              <a:t>SDTL User Guide: </a:t>
            </a:r>
            <a:r>
              <a:rPr lang="en-US" sz="3000" dirty="0">
                <a:hlinkClick r:id="rId4"/>
              </a:rPr>
              <a:t>http://c2metadata.gitlab.io/sdtl-docs/master/</a:t>
            </a:r>
            <a:endParaRPr lang="en-US" sz="30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000" dirty="0"/>
              <a:t>Introduction to SDTL: </a:t>
            </a:r>
            <a:r>
              <a:rPr lang="en-US" sz="3000" dirty="0">
                <a:hlinkClick r:id="rId5"/>
              </a:rPr>
              <a:t>https://deepblue.lib.umich.edu/handle/2027.42/156015</a:t>
            </a:r>
            <a:endParaRPr lang="en-US" sz="30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000" dirty="0"/>
              <a:t>SDTL Working Group: </a:t>
            </a:r>
            <a:r>
              <a:rPr lang="en-US" sz="3000" dirty="0">
                <a:hlinkClick r:id="rId6"/>
              </a:rPr>
              <a:t>https://ddi-alliance.atlassian.net/wiki/spaces/DDI4/pages/899547182/SDTL+-+Structured+Data+Transformation+Language</a:t>
            </a:r>
            <a:endParaRPr lang="en-US" sz="3000" dirty="0"/>
          </a:p>
          <a:p>
            <a:endParaRPr lang="en-US" sz="1800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285848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390EE-13E4-4982-9CBC-057BA4A7D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Thanks to Coauthors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35979D3-1282-405B-8682-DD0E1E75AC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0020368"/>
              </p:ext>
            </p:extLst>
          </p:nvPr>
        </p:nvGraphicFramePr>
        <p:xfrm>
          <a:off x="1838036" y="1491529"/>
          <a:ext cx="6391564" cy="43877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95782">
                  <a:extLst>
                    <a:ext uri="{9D8B030D-6E8A-4147-A177-3AD203B41FA5}">
                      <a16:colId xmlns:a16="http://schemas.microsoft.com/office/drawing/2014/main" val="2058225504"/>
                    </a:ext>
                  </a:extLst>
                </a:gridCol>
                <a:gridCol w="3195782">
                  <a:extLst>
                    <a:ext uri="{9D8B030D-6E8A-4147-A177-3AD203B41FA5}">
                      <a16:colId xmlns:a16="http://schemas.microsoft.com/office/drawing/2014/main" val="38372541"/>
                    </a:ext>
                  </a:extLst>
                </a:gridCol>
              </a:tblGrid>
              <a:tr h="7629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</a:rPr>
                        <a:t>Colectica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Jeremy Iverson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Dan Smith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Baskervill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1968118"/>
                  </a:ext>
                </a:extLst>
              </a:tr>
              <a:tr h="11466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Metadata Technology North America Inc.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Jack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effectLst/>
                        </a:rPr>
                        <a:t>Gager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Pascal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effectLst/>
                        </a:rPr>
                        <a:t>Heus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Carson Hunter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3235947"/>
                  </a:ext>
                </a:extLst>
              </a:tr>
              <a:tr h="9033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</a:rPr>
                        <a:t>Norwegian Centre for Research Data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</a:rPr>
                        <a:t>Sigve Nordgaard 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</a:rPr>
                        <a:t>Ørnulf Risnes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61515"/>
                  </a:ext>
                </a:extLst>
              </a:tr>
              <a:tr h="13898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University of Michigan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b="0" dirty="0" err="1">
                          <a:solidFill>
                            <a:schemeClr val="tx1"/>
                          </a:solidFill>
                          <a:effectLst/>
                        </a:rPr>
                        <a:t>Sanda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 Ionescu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H V Jagadish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Jared Lyle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Alexander Mueller</a:t>
                      </a:r>
                    </a:p>
                    <a:p>
                      <a:pPr marL="0" marR="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b="0" dirty="0" err="1">
                          <a:solidFill>
                            <a:schemeClr val="tx1"/>
                          </a:solidFill>
                          <a:effectLst/>
                        </a:rPr>
                        <a:t>Jie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 Song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6000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807201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2" name="Rectangle 1"/>
          <p:cNvSpPr/>
          <p:nvPr/>
        </p:nvSpPr>
        <p:spPr>
          <a:xfrm>
            <a:off x="2478024" y="120388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Supported by National Science Foundation grant NSF ACI-1640575</a:t>
            </a:r>
          </a:p>
        </p:txBody>
      </p:sp>
    </p:spTree>
    <p:extLst>
      <p:ext uri="{BB962C8B-B14F-4D97-AF65-F5344CB8AC3E}">
        <p14:creationId xmlns:p14="http://schemas.microsoft.com/office/powerpoint/2010/main" val="2627750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SPSS command script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1170432"/>
            <a:ext cx="8229600" cy="51846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/>
              <a:t>GET </a:t>
            </a:r>
          </a:p>
          <a:p>
            <a:pPr marL="0" indent="0">
              <a:buNone/>
            </a:pPr>
            <a:r>
              <a:rPr lang="en-US" sz="1400" dirty="0"/>
              <a:t>  FILE='C:\Users\</a:t>
            </a:r>
            <a:r>
              <a:rPr lang="en-US" sz="1400" dirty="0" err="1"/>
              <a:t>altergc</a:t>
            </a:r>
            <a:r>
              <a:rPr lang="en-US" sz="1400" dirty="0"/>
              <a:t>\Documents\DATA\IPUMS\US1910ceb\usa_00007.sav'.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compute </a:t>
            </a:r>
            <a:r>
              <a:rPr lang="en-US" sz="1400" dirty="0" err="1"/>
              <a:t>ceb</a:t>
            </a:r>
            <a:r>
              <a:rPr lang="en-US" sz="1400" dirty="0"/>
              <a:t>=</a:t>
            </a:r>
            <a:r>
              <a:rPr lang="en-US" sz="1400" dirty="0" err="1"/>
              <a:t>ceb</a:t>
            </a:r>
            <a:r>
              <a:rPr lang="en-US" sz="1400" dirty="0"/>
              <a:t> + CHBORN.</a:t>
            </a:r>
          </a:p>
          <a:p>
            <a:pPr marL="0" indent="0">
              <a:buNone/>
            </a:pPr>
            <a:r>
              <a:rPr lang="en-US" sz="1400" dirty="0"/>
              <a:t>compute age5=5*</a:t>
            </a:r>
            <a:r>
              <a:rPr lang="en-US" sz="1400" dirty="0" err="1"/>
              <a:t>trunc</a:t>
            </a:r>
            <a:r>
              <a:rPr lang="en-US" sz="1400" dirty="0"/>
              <a:t>(AGE/5).</a:t>
            </a:r>
          </a:p>
          <a:p>
            <a:pPr marL="0" indent="0">
              <a:buNone/>
            </a:pPr>
            <a:r>
              <a:rPr lang="en-US" sz="1400" dirty="0"/>
              <a:t>variable labels age5 "Age by 5yr groups".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compute reg2 = REGION.</a:t>
            </a:r>
          </a:p>
          <a:p>
            <a:pPr marL="0" indent="0">
              <a:buNone/>
            </a:pPr>
            <a:r>
              <a:rPr lang="en-US" sz="1400" dirty="0"/>
              <a:t>missing values reg2  (43 thru hi).</a:t>
            </a:r>
          </a:p>
          <a:p>
            <a:pPr marL="0" indent="0">
              <a:buNone/>
            </a:pPr>
            <a:r>
              <a:rPr lang="en-US" sz="1400" dirty="0"/>
              <a:t>recode reg2 (13 12=11) (22=21) (32 33 = 31)  (42=41).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value labels  reg2  11 "Northeast"   21 "Midwest"  31  "South" 41 "West".</a:t>
            </a:r>
          </a:p>
          <a:p>
            <a:pPr marL="0" indent="0">
              <a:buNone/>
            </a:pPr>
            <a:r>
              <a:rPr lang="en-US" sz="1400" dirty="0"/>
              <a:t>variable labels reg2 "REGION".</a:t>
            </a:r>
          </a:p>
          <a:p>
            <a:pPr marL="0" indent="0">
              <a:buNone/>
            </a:pPr>
            <a:r>
              <a:rPr lang="en-US" sz="1400" dirty="0"/>
              <a:t>Execute.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delete variables AGE CHBORN REGION.</a:t>
            </a:r>
          </a:p>
          <a:p>
            <a:pPr marL="0" indent="0">
              <a:buNone/>
            </a:pPr>
            <a:r>
              <a:rPr lang="en-US" sz="1400" dirty="0"/>
              <a:t>Execute.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SAVE OUTFILE='CEB_usa_00007.sav' .</a:t>
            </a:r>
          </a:p>
          <a:p>
            <a:pPr marL="0" indent="0">
              <a:buNone/>
            </a:pPr>
            <a:r>
              <a:rPr lang="en-US" sz="1400" dirty="0"/>
              <a:t>Execute.</a:t>
            </a:r>
          </a:p>
        </p:txBody>
      </p:sp>
    </p:spTree>
    <p:extLst>
      <p:ext uri="{BB962C8B-B14F-4D97-AF65-F5344CB8AC3E}">
        <p14:creationId xmlns:p14="http://schemas.microsoft.com/office/powerpoint/2010/main" val="1229935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45" y="0"/>
            <a:ext cx="9029855" cy="6711696"/>
          </a:xfrm>
          <a:prstGeom prst="rect">
            <a:avLst/>
          </a:prstGeom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181726" y="2118704"/>
            <a:ext cx="2861691" cy="1323439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alibri" panose="020F0502020204030204" pitchFamily="34" charset="0"/>
              </a:rPr>
              <a:t>Inputs: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2000" b="1" dirty="0">
                <a:latin typeface="Calibri" panose="020F0502020204030204" pitchFamily="34" charset="0"/>
              </a:rPr>
              <a:t>Command script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2000" b="1" dirty="0">
                <a:latin typeface="Calibri" panose="020F0502020204030204" pitchFamily="34" charset="0"/>
              </a:rPr>
              <a:t>Input file name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2000" b="1" dirty="0">
                <a:latin typeface="Calibri" panose="020F0502020204030204" pitchFamily="34" charset="0"/>
              </a:rPr>
              <a:t>XML metadata file</a:t>
            </a:r>
          </a:p>
        </p:txBody>
      </p:sp>
      <p:cxnSp>
        <p:nvCxnSpPr>
          <p:cNvPr id="4" name="Straight Arrow Connector 3"/>
          <p:cNvCxnSpPr>
            <a:cxnSpLocks noChangeShapeType="1"/>
          </p:cNvCxnSpPr>
          <p:nvPr/>
        </p:nvCxnSpPr>
        <p:spPr bwMode="auto">
          <a:xfrm flipH="1" flipV="1">
            <a:off x="2212846" y="2248151"/>
            <a:ext cx="3968878" cy="365286"/>
          </a:xfrm>
          <a:prstGeom prst="straightConnector1">
            <a:avLst/>
          </a:prstGeom>
          <a:noFill/>
          <a:ln w="635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495544" y="105981"/>
            <a:ext cx="3343657" cy="707886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alibri" panose="020F0502020204030204" pitchFamily="34" charset="0"/>
              </a:rPr>
              <a:t>Prototype “Data Transformation Recorder”</a:t>
            </a:r>
          </a:p>
        </p:txBody>
      </p:sp>
    </p:spTree>
    <p:extLst>
      <p:ext uri="{BB962C8B-B14F-4D97-AF65-F5344CB8AC3E}">
        <p14:creationId xmlns:p14="http://schemas.microsoft.com/office/powerpoint/2010/main" val="3068769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45" y="0"/>
            <a:ext cx="9029855" cy="6711696"/>
          </a:xfrm>
          <a:prstGeom prst="rect">
            <a:avLst/>
          </a:prstGeom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181726" y="2118704"/>
            <a:ext cx="2861691" cy="1323439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alibri" panose="020F0502020204030204" pitchFamily="34" charset="0"/>
              </a:rPr>
              <a:t>Inputs: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2000" b="1" dirty="0">
                <a:latin typeface="Calibri" panose="020F0502020204030204" pitchFamily="34" charset="0"/>
              </a:rPr>
              <a:t>Command script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2000" b="1" dirty="0">
                <a:latin typeface="Calibri" panose="020F0502020204030204" pitchFamily="34" charset="0"/>
              </a:rPr>
              <a:t>Input file name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2000" b="1" dirty="0">
                <a:latin typeface="Calibri" panose="020F0502020204030204" pitchFamily="34" charset="0"/>
              </a:rPr>
              <a:t>XML metadata file</a:t>
            </a:r>
          </a:p>
        </p:txBody>
      </p:sp>
      <p:cxnSp>
        <p:nvCxnSpPr>
          <p:cNvPr id="4" name="Straight Arrow Connector 3"/>
          <p:cNvCxnSpPr>
            <a:cxnSpLocks noChangeShapeType="1"/>
          </p:cNvCxnSpPr>
          <p:nvPr/>
        </p:nvCxnSpPr>
        <p:spPr bwMode="auto">
          <a:xfrm flipH="1" flipV="1">
            <a:off x="2212846" y="2248151"/>
            <a:ext cx="3968878" cy="365286"/>
          </a:xfrm>
          <a:prstGeom prst="straightConnector1">
            <a:avLst/>
          </a:prstGeom>
          <a:noFill/>
          <a:ln w="635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495544" y="105981"/>
            <a:ext cx="3343657" cy="707886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alibri" panose="020F0502020204030204" pitchFamily="34" charset="0"/>
              </a:rPr>
              <a:t>Prototype “Data Transformation Recorder”</a:t>
            </a:r>
          </a:p>
        </p:txBody>
      </p:sp>
    </p:spTree>
    <p:extLst>
      <p:ext uri="{BB962C8B-B14F-4D97-AF65-F5344CB8AC3E}">
        <p14:creationId xmlns:p14="http://schemas.microsoft.com/office/powerpoint/2010/main" val="2824707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45" y="0"/>
            <a:ext cx="9029855" cy="6711696"/>
          </a:xfrm>
          <a:prstGeom prst="rect">
            <a:avLst/>
          </a:prstGeom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181726" y="2118704"/>
            <a:ext cx="2861691" cy="1323439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alibri" panose="020F0502020204030204" pitchFamily="34" charset="0"/>
              </a:rPr>
              <a:t>Inputs: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2000" b="1" dirty="0">
                <a:latin typeface="Calibri" panose="020F0502020204030204" pitchFamily="34" charset="0"/>
              </a:rPr>
              <a:t>Command script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2000" b="1" dirty="0">
                <a:latin typeface="Calibri" panose="020F0502020204030204" pitchFamily="34" charset="0"/>
              </a:rPr>
              <a:t>Input file name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2000" b="1" dirty="0">
                <a:latin typeface="Calibri" panose="020F0502020204030204" pitchFamily="34" charset="0"/>
              </a:rPr>
              <a:t>XML metadata file</a:t>
            </a:r>
          </a:p>
        </p:txBody>
      </p:sp>
      <p:cxnSp>
        <p:nvCxnSpPr>
          <p:cNvPr id="4" name="Straight Arrow Connector 3"/>
          <p:cNvCxnSpPr>
            <a:cxnSpLocks noChangeShapeType="1"/>
          </p:cNvCxnSpPr>
          <p:nvPr/>
        </p:nvCxnSpPr>
        <p:spPr bwMode="auto">
          <a:xfrm flipH="1" flipV="1">
            <a:off x="2212846" y="2248151"/>
            <a:ext cx="3968878" cy="365286"/>
          </a:xfrm>
          <a:prstGeom prst="straightConnector1">
            <a:avLst/>
          </a:prstGeom>
          <a:noFill/>
          <a:ln w="635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Straight Arrow Connector 4"/>
          <p:cNvCxnSpPr>
            <a:cxnSpLocks noChangeShapeType="1"/>
          </p:cNvCxnSpPr>
          <p:nvPr/>
        </p:nvCxnSpPr>
        <p:spPr bwMode="auto">
          <a:xfrm flipH="1">
            <a:off x="1417320" y="2927460"/>
            <a:ext cx="4837176" cy="428388"/>
          </a:xfrm>
          <a:prstGeom prst="straightConnector1">
            <a:avLst/>
          </a:prstGeom>
          <a:noFill/>
          <a:ln w="635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495544" y="105981"/>
            <a:ext cx="3343657" cy="707886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alibri" panose="020F0502020204030204" pitchFamily="34" charset="0"/>
              </a:rPr>
              <a:t>Prototype “Data Transformation Recorder”</a:t>
            </a:r>
          </a:p>
        </p:txBody>
      </p:sp>
    </p:spTree>
    <p:extLst>
      <p:ext uri="{BB962C8B-B14F-4D97-AF65-F5344CB8AC3E}">
        <p14:creationId xmlns:p14="http://schemas.microsoft.com/office/powerpoint/2010/main" val="2107708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45" y="0"/>
            <a:ext cx="9029855" cy="6711696"/>
          </a:xfrm>
          <a:prstGeom prst="rect">
            <a:avLst/>
          </a:prstGeom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181726" y="2118704"/>
            <a:ext cx="2861691" cy="1323439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alibri" panose="020F0502020204030204" pitchFamily="34" charset="0"/>
              </a:rPr>
              <a:t>Inputs: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2000" b="1" dirty="0">
                <a:latin typeface="Calibri" panose="020F0502020204030204" pitchFamily="34" charset="0"/>
              </a:rPr>
              <a:t>Command script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2000" b="1" dirty="0">
                <a:latin typeface="Calibri" panose="020F0502020204030204" pitchFamily="34" charset="0"/>
              </a:rPr>
              <a:t>Input file name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2000" b="1" dirty="0">
                <a:latin typeface="Calibri" panose="020F0502020204030204" pitchFamily="34" charset="0"/>
              </a:rPr>
              <a:t>XML metadata file</a:t>
            </a:r>
          </a:p>
        </p:txBody>
      </p:sp>
      <p:cxnSp>
        <p:nvCxnSpPr>
          <p:cNvPr id="4" name="Straight Arrow Connector 3"/>
          <p:cNvCxnSpPr>
            <a:cxnSpLocks noChangeShapeType="1"/>
          </p:cNvCxnSpPr>
          <p:nvPr/>
        </p:nvCxnSpPr>
        <p:spPr bwMode="auto">
          <a:xfrm flipH="1" flipV="1">
            <a:off x="2212846" y="2248151"/>
            <a:ext cx="3968878" cy="365286"/>
          </a:xfrm>
          <a:prstGeom prst="straightConnector1">
            <a:avLst/>
          </a:prstGeom>
          <a:noFill/>
          <a:ln w="635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Straight Arrow Connector 4"/>
          <p:cNvCxnSpPr>
            <a:cxnSpLocks noChangeShapeType="1"/>
          </p:cNvCxnSpPr>
          <p:nvPr/>
        </p:nvCxnSpPr>
        <p:spPr bwMode="auto">
          <a:xfrm flipH="1">
            <a:off x="1417320" y="2927460"/>
            <a:ext cx="4837176" cy="428388"/>
          </a:xfrm>
          <a:prstGeom prst="straightConnector1">
            <a:avLst/>
          </a:prstGeom>
          <a:noFill/>
          <a:ln w="635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Arrow Connector 5"/>
          <p:cNvCxnSpPr>
            <a:cxnSpLocks noChangeShapeType="1"/>
          </p:cNvCxnSpPr>
          <p:nvPr/>
        </p:nvCxnSpPr>
        <p:spPr bwMode="auto">
          <a:xfrm flipH="1">
            <a:off x="3749232" y="3207558"/>
            <a:ext cx="2432494" cy="148290"/>
          </a:xfrm>
          <a:prstGeom prst="straightConnector1">
            <a:avLst/>
          </a:prstGeom>
          <a:noFill/>
          <a:ln w="635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495544" y="105981"/>
            <a:ext cx="3343657" cy="707886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Univers 55" charset="0"/>
                <a:ea typeface="MS PGothic" panose="020B0600070205080204" pitchFamily="34" charset="-128"/>
                <a:cs typeface="Univers 55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alibri" panose="020F0502020204030204" pitchFamily="34" charset="0"/>
              </a:rPr>
              <a:t>Prototype “Data Transformation Recorder”</a:t>
            </a:r>
          </a:p>
        </p:txBody>
      </p:sp>
    </p:spTree>
    <p:extLst>
      <p:ext uri="{BB962C8B-B14F-4D97-AF65-F5344CB8AC3E}">
        <p14:creationId xmlns:p14="http://schemas.microsoft.com/office/powerpoint/2010/main" val="1722233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8">
      <a:dk1>
        <a:sysClr val="windowText" lastClr="000000"/>
      </a:dk1>
      <a:lt1>
        <a:sysClr val="window" lastClr="FFFFFF"/>
      </a:lt1>
      <a:dk2>
        <a:srgbClr val="556368"/>
      </a:dk2>
      <a:lt2>
        <a:srgbClr val="EEECE1"/>
      </a:lt2>
      <a:accent1>
        <a:srgbClr val="1C8441"/>
      </a:accent1>
      <a:accent2>
        <a:srgbClr val="3C0000"/>
      </a:accent2>
      <a:accent3>
        <a:srgbClr val="76BA45"/>
      </a:accent3>
      <a:accent4>
        <a:srgbClr val="FD5E21"/>
      </a:accent4>
      <a:accent5>
        <a:srgbClr val="4BACC6"/>
      </a:accent5>
      <a:accent6>
        <a:srgbClr val="87898A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8905</TotalTime>
  <Words>4530</Words>
  <Application>Microsoft Office PowerPoint</Application>
  <PresentationFormat>On-screen Show (4:3)</PresentationFormat>
  <Paragraphs>538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1" baseType="lpstr">
      <vt:lpstr>Arial</vt:lpstr>
      <vt:lpstr>Baskerville</vt:lpstr>
      <vt:lpstr>Calibri</vt:lpstr>
      <vt:lpstr>Univers 55</vt:lpstr>
      <vt:lpstr>Univers 55 Roman</vt:lpstr>
      <vt:lpstr>Wingdings</vt:lpstr>
      <vt:lpstr>Office Theme</vt:lpstr>
      <vt:lpstr>Capturing Data Provenance from Statistical Software</vt:lpstr>
      <vt:lpstr>Continuous Capture of Metadata for Statistical Data</vt:lpstr>
      <vt:lpstr>Use Case 1</vt:lpstr>
      <vt:lpstr>Context</vt:lpstr>
      <vt:lpstr>An SPSS command script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Interactive Codebook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Structured Data Transformation Language</vt:lpstr>
      <vt:lpstr>Structured Data Transformation Language</vt:lpstr>
      <vt:lpstr>Why create a new language?</vt:lpstr>
      <vt:lpstr>Why create a new language?</vt:lpstr>
      <vt:lpstr>What does SDTL look like?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SDTL inserted in DDI Codebook</vt:lpstr>
      <vt:lpstr>SDTL inserted in DDI Codebook XML</vt:lpstr>
      <vt:lpstr>SDTL inserted in DDI Codebook</vt:lpstr>
      <vt:lpstr>SDTL inserted in DDI Codebook</vt:lpstr>
      <vt:lpstr>SDTL JSON to Natural Language</vt:lpstr>
      <vt:lpstr>Other Uses for SDTL and C2Metadata Tools</vt:lpstr>
      <vt:lpstr>SDTL and the PROV Model</vt:lpstr>
      <vt:lpstr>3. Describing data restructuring with SDTL</vt:lpstr>
      <vt:lpstr>4. Translation among statistical software languages</vt:lpstr>
      <vt:lpstr>Limitations</vt:lpstr>
      <vt:lpstr>Reference links</vt:lpstr>
      <vt:lpstr>Thanks to Coauthors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Tyson</dc:creator>
  <cp:lastModifiedBy>Alter, George</cp:lastModifiedBy>
  <cp:revision>175</cp:revision>
  <dcterms:created xsi:type="dcterms:W3CDTF">2016-10-24T13:26:37Z</dcterms:created>
  <dcterms:modified xsi:type="dcterms:W3CDTF">2021-04-19T12:11:59Z</dcterms:modified>
</cp:coreProperties>
</file>