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410" r:id="rId2"/>
    <p:sldId id="413" r:id="rId3"/>
    <p:sldId id="412" r:id="rId4"/>
    <p:sldId id="414" r:id="rId5"/>
    <p:sldId id="421" r:id="rId6"/>
    <p:sldId id="416" r:id="rId7"/>
    <p:sldId id="418" r:id="rId8"/>
    <p:sldId id="419" r:id="rId9"/>
    <p:sldId id="420" r:id="rId10"/>
    <p:sldId id="422" r:id="rId11"/>
    <p:sldId id="417" r:id="rId12"/>
    <p:sldId id="423" r:id="rId13"/>
    <p:sldId id="424" r:id="rId14"/>
    <p:sldId id="425" r:id="rId15"/>
    <p:sldId id="415" r:id="rId16"/>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505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9" autoAdjust="0"/>
    <p:restoredTop sz="88220" autoAdjust="0"/>
  </p:normalViewPr>
  <p:slideViewPr>
    <p:cSldViewPr snapToObjects="1">
      <p:cViewPr varScale="1">
        <p:scale>
          <a:sx n="61" d="100"/>
          <a:sy n="61" d="100"/>
        </p:scale>
        <p:origin x="1576" y="44"/>
      </p:cViewPr>
      <p:guideLst>
        <p:guide orient="horz" pos="2160"/>
        <p:guide pos="5057"/>
      </p:guideLst>
    </p:cSldViewPr>
  </p:slideViewPr>
  <p:outlineViewPr>
    <p:cViewPr>
      <p:scale>
        <a:sx n="33" d="100"/>
        <a:sy n="33" d="100"/>
      </p:scale>
      <p:origin x="0" y="9235"/>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49688" y="1"/>
            <a:ext cx="2946400" cy="496888"/>
          </a:xfrm>
          <a:prstGeom prst="rect">
            <a:avLst/>
          </a:prstGeom>
        </p:spPr>
        <p:txBody>
          <a:bodyPr vert="horz" lIns="91440" tIns="45720" rIns="91440" bIns="45720" rtlCol="0"/>
          <a:lstStyle>
            <a:lvl1pPr algn="r">
              <a:defRPr sz="1200"/>
            </a:lvl1pPr>
          </a:lstStyle>
          <a:p>
            <a:fld id="{DB84943E-4D99-4B2A-B6F4-1A4ADAD29DE9}" type="datetimeFigureOut">
              <a:rPr lang="de-DE" smtClean="0"/>
              <a:t>18.10.2021</a:t>
            </a:fld>
            <a:endParaRPr lang="de-DE"/>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8C622AAB-BC72-4714-A916-D4BEE8BFA17C}" type="slidenum">
              <a:rPr lang="de-DE" smtClean="0"/>
              <a:t>‹Nr.›</a:t>
            </a:fld>
            <a:endParaRPr lang="de-DE"/>
          </a:p>
        </p:txBody>
      </p:sp>
    </p:spTree>
    <p:extLst>
      <p:ext uri="{BB962C8B-B14F-4D97-AF65-F5344CB8AC3E}">
        <p14:creationId xmlns:p14="http://schemas.microsoft.com/office/powerpoint/2010/main" val="34993539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1"/>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5" y="1"/>
            <a:ext cx="2945659" cy="496332"/>
          </a:xfrm>
          <a:prstGeom prst="rect">
            <a:avLst/>
          </a:prstGeom>
        </p:spPr>
        <p:txBody>
          <a:bodyPr vert="horz" lIns="91440" tIns="45720" rIns="91440" bIns="45720" rtlCol="0"/>
          <a:lstStyle>
            <a:lvl1pPr algn="r">
              <a:defRPr sz="1200"/>
            </a:lvl1pPr>
          </a:lstStyle>
          <a:p>
            <a:fld id="{0AB632F0-4AF6-4709-BC67-BB57CF98FE4F}" type="datetimeFigureOut">
              <a:rPr lang="de-DE" smtClean="0"/>
              <a:t>18.10.2021</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2" y="9428584"/>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5" y="9428584"/>
            <a:ext cx="2945659" cy="496332"/>
          </a:xfrm>
          <a:prstGeom prst="rect">
            <a:avLst/>
          </a:prstGeom>
        </p:spPr>
        <p:txBody>
          <a:bodyPr vert="horz" lIns="91440" tIns="45720" rIns="91440" bIns="45720" rtlCol="0" anchor="b"/>
          <a:lstStyle>
            <a:lvl1pPr algn="r">
              <a:defRPr sz="1200"/>
            </a:lvl1pPr>
          </a:lstStyle>
          <a:p>
            <a:fld id="{07A04AD9-75CF-45E8-B195-A9D1F1EE2EEE}" type="slidenum">
              <a:rPr lang="de-DE" smtClean="0"/>
              <a:t>‹Nr.›</a:t>
            </a:fld>
            <a:endParaRPr lang="de-DE"/>
          </a:p>
        </p:txBody>
      </p:sp>
    </p:spTree>
    <p:extLst>
      <p:ext uri="{BB962C8B-B14F-4D97-AF65-F5344CB8AC3E}">
        <p14:creationId xmlns:p14="http://schemas.microsoft.com/office/powerpoint/2010/main" val="4077622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DF220CB-FD71-400C-8D89-0C3001A4285C}" type="slidenum">
              <a:rPr lang="de-DE" smtClean="0"/>
              <a:pPr/>
              <a:t>1</a:t>
            </a:fld>
            <a:endParaRPr lang="de-DE" dirty="0"/>
          </a:p>
        </p:txBody>
      </p:sp>
    </p:spTree>
    <p:extLst>
      <p:ext uri="{BB962C8B-B14F-4D97-AF65-F5344CB8AC3E}">
        <p14:creationId xmlns:p14="http://schemas.microsoft.com/office/powerpoint/2010/main" val="9022611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7A04AD9-75CF-45E8-B195-A9D1F1EE2EEE}" type="slidenum">
              <a:rPr lang="de-DE" smtClean="0"/>
              <a:t>10</a:t>
            </a:fld>
            <a:endParaRPr lang="de-DE"/>
          </a:p>
        </p:txBody>
      </p:sp>
    </p:spTree>
    <p:extLst>
      <p:ext uri="{BB962C8B-B14F-4D97-AF65-F5344CB8AC3E}">
        <p14:creationId xmlns:p14="http://schemas.microsoft.com/office/powerpoint/2010/main" val="3359595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7A04AD9-75CF-45E8-B195-A9D1F1EE2EEE}" type="slidenum">
              <a:rPr lang="de-DE" smtClean="0"/>
              <a:t>11</a:t>
            </a:fld>
            <a:endParaRPr lang="de-DE"/>
          </a:p>
        </p:txBody>
      </p:sp>
    </p:spTree>
    <p:extLst>
      <p:ext uri="{BB962C8B-B14F-4D97-AF65-F5344CB8AC3E}">
        <p14:creationId xmlns:p14="http://schemas.microsoft.com/office/powerpoint/2010/main" val="2487970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7A04AD9-75CF-45E8-B195-A9D1F1EE2EEE}" type="slidenum">
              <a:rPr lang="de-DE" smtClean="0"/>
              <a:t>12</a:t>
            </a:fld>
            <a:endParaRPr lang="de-DE"/>
          </a:p>
        </p:txBody>
      </p:sp>
    </p:spTree>
    <p:extLst>
      <p:ext uri="{BB962C8B-B14F-4D97-AF65-F5344CB8AC3E}">
        <p14:creationId xmlns:p14="http://schemas.microsoft.com/office/powerpoint/2010/main" val="42540088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7A04AD9-75CF-45E8-B195-A9D1F1EE2EEE}" type="slidenum">
              <a:rPr lang="de-DE" smtClean="0"/>
              <a:t>13</a:t>
            </a:fld>
            <a:endParaRPr lang="de-DE"/>
          </a:p>
        </p:txBody>
      </p:sp>
    </p:spTree>
    <p:extLst>
      <p:ext uri="{BB962C8B-B14F-4D97-AF65-F5344CB8AC3E}">
        <p14:creationId xmlns:p14="http://schemas.microsoft.com/office/powerpoint/2010/main" val="9178396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7A04AD9-75CF-45E8-B195-A9D1F1EE2EEE}" type="slidenum">
              <a:rPr lang="de-DE" smtClean="0"/>
              <a:t>14</a:t>
            </a:fld>
            <a:endParaRPr lang="de-DE"/>
          </a:p>
        </p:txBody>
      </p:sp>
    </p:spTree>
    <p:extLst>
      <p:ext uri="{BB962C8B-B14F-4D97-AF65-F5344CB8AC3E}">
        <p14:creationId xmlns:p14="http://schemas.microsoft.com/office/powerpoint/2010/main" val="42154774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7A04AD9-75CF-45E8-B195-A9D1F1EE2EEE}" type="slidenum">
              <a:rPr lang="de-DE" smtClean="0"/>
              <a:t>15</a:t>
            </a:fld>
            <a:endParaRPr lang="de-DE"/>
          </a:p>
        </p:txBody>
      </p:sp>
    </p:spTree>
    <p:extLst>
      <p:ext uri="{BB962C8B-B14F-4D97-AF65-F5344CB8AC3E}">
        <p14:creationId xmlns:p14="http://schemas.microsoft.com/office/powerpoint/2010/main" val="3744320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7A04AD9-75CF-45E8-B195-A9D1F1EE2EEE}" type="slidenum">
              <a:rPr lang="de-DE" smtClean="0"/>
              <a:t>2</a:t>
            </a:fld>
            <a:endParaRPr lang="de-DE"/>
          </a:p>
        </p:txBody>
      </p:sp>
    </p:spTree>
    <p:extLst>
      <p:ext uri="{BB962C8B-B14F-4D97-AF65-F5344CB8AC3E}">
        <p14:creationId xmlns:p14="http://schemas.microsoft.com/office/powerpoint/2010/main" val="3214506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7A04AD9-75CF-45E8-B195-A9D1F1EE2EEE}" type="slidenum">
              <a:rPr lang="de-DE" smtClean="0"/>
              <a:t>3</a:t>
            </a:fld>
            <a:endParaRPr lang="de-DE"/>
          </a:p>
        </p:txBody>
      </p:sp>
    </p:spTree>
    <p:extLst>
      <p:ext uri="{BB962C8B-B14F-4D97-AF65-F5344CB8AC3E}">
        <p14:creationId xmlns:p14="http://schemas.microsoft.com/office/powerpoint/2010/main" val="341141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7A04AD9-75CF-45E8-B195-A9D1F1EE2EEE}" type="slidenum">
              <a:rPr lang="de-DE" smtClean="0"/>
              <a:t>4</a:t>
            </a:fld>
            <a:endParaRPr lang="de-DE"/>
          </a:p>
        </p:txBody>
      </p:sp>
    </p:spTree>
    <p:extLst>
      <p:ext uri="{BB962C8B-B14F-4D97-AF65-F5344CB8AC3E}">
        <p14:creationId xmlns:p14="http://schemas.microsoft.com/office/powerpoint/2010/main" val="3487991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Zum FDM in Vechta (</a:t>
            </a:r>
            <a:r>
              <a:rPr lang="de-DE" dirty="0" err="1" smtClean="0"/>
              <a:t>UniV</a:t>
            </a:r>
            <a:r>
              <a:rPr lang="de-DE" dirty="0" smtClean="0"/>
              <a:t>): Das Projektteam hat am Workshop "Wissenstransfer in Lehre und Forschung" mitgewirkt und einen Slot zum Themengebiet "Forschungsdatenmanagement" angeboten. Frau </a:t>
            </a:r>
            <a:r>
              <a:rPr lang="de-DE" dirty="0" err="1" smtClean="0"/>
              <a:t>Leppla</a:t>
            </a:r>
            <a:r>
              <a:rPr lang="de-DE" dirty="0" smtClean="0"/>
              <a:t>, Frau </a:t>
            </a:r>
            <a:r>
              <a:rPr lang="de-DE" dirty="0" err="1" smtClean="0"/>
              <a:t>Erkeling</a:t>
            </a:r>
            <a:r>
              <a:rPr lang="de-DE" dirty="0" smtClean="0"/>
              <a:t> und Herr Wolf haben eine kompakte Schulung zum FDM abgehalten: die Teilnehmenden wurden ins Thema eingeführt, darauf aufbauend fanden interaktive Praxisübungen statt. Der Workshop wurde vom Projekt BRIDGES, welches im Rahmen der gemeinsamen Qualitätsoffensive Lehrerbildung von Bund und Ländern aus Mitteln des Bundesministeriums für Bildung und Forschung gefördert wird, angeboten. </a:t>
            </a:r>
            <a:br>
              <a:rPr lang="de-DE" dirty="0" smtClean="0"/>
            </a:br>
            <a:r>
              <a:rPr lang="de-DE" dirty="0" smtClean="0"/>
              <a:t/>
            </a:r>
            <a:br>
              <a:rPr lang="de-DE" dirty="0" smtClean="0"/>
            </a:br>
            <a:r>
              <a:rPr lang="de-DE" dirty="0" smtClean="0"/>
              <a:t>https://bibliothek.uni-vechta.de/management-von-forschungsdaten/aktuelles/</a:t>
            </a:r>
          </a:p>
          <a:p>
            <a:endParaRPr lang="de-DE" dirty="0"/>
          </a:p>
        </p:txBody>
      </p:sp>
      <p:sp>
        <p:nvSpPr>
          <p:cNvPr id="4" name="Foliennummernplatzhalter 3"/>
          <p:cNvSpPr>
            <a:spLocks noGrp="1"/>
          </p:cNvSpPr>
          <p:nvPr>
            <p:ph type="sldNum" sz="quarter" idx="10"/>
          </p:nvPr>
        </p:nvSpPr>
        <p:spPr/>
        <p:txBody>
          <a:bodyPr/>
          <a:lstStyle/>
          <a:p>
            <a:fld id="{07A04AD9-75CF-45E8-B195-A9D1F1EE2EEE}" type="slidenum">
              <a:rPr lang="de-DE" smtClean="0"/>
              <a:t>5</a:t>
            </a:fld>
            <a:endParaRPr lang="de-DE"/>
          </a:p>
        </p:txBody>
      </p:sp>
    </p:spTree>
    <p:extLst>
      <p:ext uri="{BB962C8B-B14F-4D97-AF65-F5344CB8AC3E}">
        <p14:creationId xmlns:p14="http://schemas.microsoft.com/office/powerpoint/2010/main" val="4083659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7A04AD9-75CF-45E8-B195-A9D1F1EE2EEE}" type="slidenum">
              <a:rPr lang="de-DE" smtClean="0"/>
              <a:t>6</a:t>
            </a:fld>
            <a:endParaRPr lang="de-DE"/>
          </a:p>
        </p:txBody>
      </p:sp>
    </p:spTree>
    <p:extLst>
      <p:ext uri="{BB962C8B-B14F-4D97-AF65-F5344CB8AC3E}">
        <p14:creationId xmlns:p14="http://schemas.microsoft.com/office/powerpoint/2010/main" val="2813916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7A04AD9-75CF-45E8-B195-A9D1F1EE2EEE}" type="slidenum">
              <a:rPr lang="de-DE" smtClean="0"/>
              <a:t>7</a:t>
            </a:fld>
            <a:endParaRPr lang="de-DE"/>
          </a:p>
        </p:txBody>
      </p:sp>
    </p:spTree>
    <p:extLst>
      <p:ext uri="{BB962C8B-B14F-4D97-AF65-F5344CB8AC3E}">
        <p14:creationId xmlns:p14="http://schemas.microsoft.com/office/powerpoint/2010/main" val="3744960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7A04AD9-75CF-45E8-B195-A9D1F1EE2EEE}" type="slidenum">
              <a:rPr lang="de-DE" smtClean="0"/>
              <a:t>8</a:t>
            </a:fld>
            <a:endParaRPr lang="de-DE"/>
          </a:p>
        </p:txBody>
      </p:sp>
    </p:spTree>
    <p:extLst>
      <p:ext uri="{BB962C8B-B14F-4D97-AF65-F5344CB8AC3E}">
        <p14:creationId xmlns:p14="http://schemas.microsoft.com/office/powerpoint/2010/main" val="14211266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7A04AD9-75CF-45E8-B195-A9D1F1EE2EEE}" type="slidenum">
              <a:rPr lang="de-DE" smtClean="0"/>
              <a:t>9</a:t>
            </a:fld>
            <a:endParaRPr lang="de-DE"/>
          </a:p>
        </p:txBody>
      </p:sp>
    </p:spTree>
    <p:extLst>
      <p:ext uri="{BB962C8B-B14F-4D97-AF65-F5344CB8AC3E}">
        <p14:creationId xmlns:p14="http://schemas.microsoft.com/office/powerpoint/2010/main" val="1351517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086600" cy="1470025"/>
          </a:xfrm>
        </p:spPr>
        <p:txBody>
          <a:bodyPr/>
          <a:lstStyle/>
          <a:p>
            <a:r>
              <a:rPr lang="de-DE"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dirty="0"/>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r>
              <a:rPr lang="en-US" smtClean="0"/>
              <a:t>GO Unite! Autumn Workshop am 21. Oktober 2021</a:t>
            </a:r>
            <a:endParaRPr lang="de-DE"/>
          </a:p>
        </p:txBody>
      </p:sp>
      <p:sp>
        <p:nvSpPr>
          <p:cNvPr id="6" name="Foliennummernplatzhalter 5"/>
          <p:cNvSpPr>
            <a:spLocks noGrp="1"/>
          </p:cNvSpPr>
          <p:nvPr>
            <p:ph type="sldNum" sz="quarter" idx="12"/>
          </p:nvPr>
        </p:nvSpPr>
        <p:spPr>
          <a:xfrm>
            <a:off x="7483152" y="6433567"/>
            <a:ext cx="1378496" cy="365125"/>
          </a:xfrm>
          <a:prstGeom prst="rect">
            <a:avLst/>
          </a:prstGeom>
        </p:spPr>
        <p:txBody>
          <a:bodyPr/>
          <a:lstStyle/>
          <a:p>
            <a:fld id="{1B2FA0FF-ED3C-4AB6-94B4-54922A2A1827}" type="slidenum">
              <a:rPr lang="de-DE" smtClean="0"/>
              <a:t>‹Nr.›</a:t>
            </a:fld>
            <a:endParaRPr lang="de-DE"/>
          </a:p>
        </p:txBody>
      </p:sp>
      <p:sp>
        <p:nvSpPr>
          <p:cNvPr id="8" name="Rechteck 7"/>
          <p:cNvSpPr/>
          <p:nvPr userDrawn="1"/>
        </p:nvSpPr>
        <p:spPr>
          <a:xfrm>
            <a:off x="978" y="6413797"/>
            <a:ext cx="9144000" cy="404664"/>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Tree>
    <p:extLst>
      <p:ext uri="{BB962C8B-B14F-4D97-AF65-F5344CB8AC3E}">
        <p14:creationId xmlns:p14="http://schemas.microsoft.com/office/powerpoint/2010/main" val="18402799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3" name="Datumsplatzhalter 2"/>
          <p:cNvSpPr>
            <a:spLocks noGrp="1"/>
          </p:cNvSpPr>
          <p:nvPr>
            <p:ph type="dt" sz="half" idx="10"/>
          </p:nvPr>
        </p:nvSpPr>
        <p:spPr>
          <a:xfrm>
            <a:off x="184433" y="6433567"/>
            <a:ext cx="3379455" cy="365125"/>
          </a:xfrm>
        </p:spPr>
        <p:txBody>
          <a:bodyPr/>
          <a:lstStyle/>
          <a:p>
            <a:endParaRPr lang="de-DE" dirty="0"/>
          </a:p>
        </p:txBody>
      </p:sp>
      <p:sp>
        <p:nvSpPr>
          <p:cNvPr id="4" name="Fußzeilenplatzhalter 3"/>
          <p:cNvSpPr>
            <a:spLocks noGrp="1"/>
          </p:cNvSpPr>
          <p:nvPr>
            <p:ph type="ftr" sz="quarter" idx="11"/>
          </p:nvPr>
        </p:nvSpPr>
        <p:spPr>
          <a:xfrm>
            <a:off x="2195736" y="6433567"/>
            <a:ext cx="4752528" cy="307801"/>
          </a:xfrm>
        </p:spPr>
        <p:txBody>
          <a:bodyPr/>
          <a:lstStyle>
            <a:lvl1pPr>
              <a:defRPr sz="1000"/>
            </a:lvl1pPr>
          </a:lstStyle>
          <a:p>
            <a:r>
              <a:rPr lang="en-US" smtClean="0"/>
              <a:t>GO Unite! Autumn Workshop am 21. Oktober 2021</a:t>
            </a:r>
            <a:endParaRPr lang="de-DE" dirty="0"/>
          </a:p>
        </p:txBody>
      </p:sp>
      <p:sp>
        <p:nvSpPr>
          <p:cNvPr id="6" name="Inhaltsplatzhalter 2"/>
          <p:cNvSpPr>
            <a:spLocks noGrp="1"/>
          </p:cNvSpPr>
          <p:nvPr>
            <p:ph sz="half" idx="1"/>
          </p:nvPr>
        </p:nvSpPr>
        <p:spPr>
          <a:xfrm>
            <a:off x="457200" y="1600200"/>
            <a:ext cx="7571184" cy="4525963"/>
          </a:xfrm>
        </p:spPr>
        <p:txBody>
          <a:bodyPr/>
          <a:lstStyle>
            <a:lvl1pPr marL="0" indent="0">
              <a:buFont typeface="Arial" panose="020B0604020202020204" pitchFamily="34" charset="0"/>
              <a:buNone/>
              <a:defRPr sz="2400"/>
            </a:lvl1pPr>
            <a:lvl2pPr>
              <a:defRPr sz="2000"/>
            </a:lvl2pPr>
            <a:lvl3pPr>
              <a:defRPr sz="1600"/>
            </a:lvl3pPr>
            <a:lvl4pPr>
              <a:defRPr sz="1800"/>
            </a:lvl4pPr>
            <a:lvl5pPr>
              <a:defRPr sz="1400"/>
            </a:lvl5pPr>
            <a:lvl6pPr>
              <a:defRPr sz="1200"/>
            </a:lvl6pPr>
            <a:lvl7pPr>
              <a:defRPr sz="1800"/>
            </a:lvl7pPr>
            <a:lvl8pPr>
              <a:defRPr sz="1800"/>
            </a:lvl8pPr>
            <a:lvl9pPr>
              <a:defRPr sz="1800"/>
            </a:lvl9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Foliennummernplatzhalter 5"/>
          <p:cNvSpPr>
            <a:spLocks noGrp="1"/>
          </p:cNvSpPr>
          <p:nvPr>
            <p:ph type="sldNum" sz="quarter" idx="12"/>
          </p:nvPr>
        </p:nvSpPr>
        <p:spPr>
          <a:xfrm>
            <a:off x="7483152" y="6433567"/>
            <a:ext cx="1378496" cy="365125"/>
          </a:xfrm>
          <a:prstGeom prst="rect">
            <a:avLst/>
          </a:prstGeom>
        </p:spPr>
        <p:txBody>
          <a:bodyPr/>
          <a:lstStyle/>
          <a:p>
            <a:fld id="{1B2FA0FF-ED3C-4AB6-94B4-54922A2A1827}" type="slidenum">
              <a:rPr lang="de-DE" smtClean="0"/>
              <a:t>‹Nr.›</a:t>
            </a:fld>
            <a:endParaRPr lang="de-DE"/>
          </a:p>
        </p:txBody>
      </p:sp>
    </p:spTree>
    <p:extLst>
      <p:ext uri="{BB962C8B-B14F-4D97-AF65-F5344CB8AC3E}">
        <p14:creationId xmlns:p14="http://schemas.microsoft.com/office/powerpoint/2010/main" val="16955205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alt mit Zwischenüberschrif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smtClean="0"/>
              <a:t>Titelmasterformat durch Klicken bearbeiten </a:t>
            </a:r>
            <a:endParaRPr lang="de-DE" dirty="0"/>
          </a:p>
        </p:txBody>
      </p:sp>
      <p:sp>
        <p:nvSpPr>
          <p:cNvPr id="3" name="Inhaltsplatzhalter 2"/>
          <p:cNvSpPr>
            <a:spLocks noGrp="1"/>
          </p:cNvSpPr>
          <p:nvPr>
            <p:ph idx="1" hasCustomPrompt="1"/>
          </p:nvPr>
        </p:nvSpPr>
        <p:spPr>
          <a:xfrm>
            <a:off x="467544" y="2276872"/>
            <a:ext cx="7560840" cy="3849291"/>
          </a:xfrm>
        </p:spPr>
        <p:txBody>
          <a:bodyPr>
            <a:noAutofit/>
          </a:bodyPr>
          <a:lstStyle>
            <a:lvl1pPr>
              <a:defRPr sz="2400"/>
            </a:lvl1pPr>
            <a:lvl2pPr marL="742950" indent="-285750">
              <a:buFont typeface="Arial" panose="020B0604020202020204" pitchFamily="34" charset="0"/>
              <a:buChar char="•"/>
              <a:defRPr sz="2000"/>
            </a:lvl2pPr>
            <a:lvl3pPr>
              <a:defRPr sz="1600"/>
            </a:lvl3pPr>
            <a:lvl4pPr marL="1714500" indent="-342900">
              <a:buFont typeface="Arial" panose="020B0604020202020204" pitchFamily="34" charset="0"/>
              <a:buChar char="•"/>
              <a:defRPr sz="1400"/>
            </a:lvl4pPr>
            <a:lvl5pPr marL="2057400" indent="-228600">
              <a:buFont typeface="Arial" panose="020B0604020202020204" pitchFamily="34" charset="0"/>
              <a:buChar char="•"/>
              <a:defRPr sz="1200"/>
            </a:lvl5pPr>
          </a:lstStyle>
          <a:p>
            <a:pPr lvl="0"/>
            <a:r>
              <a:rPr lang="de-DE" dirty="0" smtClean="0"/>
              <a:t>Textmasterformat bearbeiten </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10"/>
          </p:nvPr>
        </p:nvSpPr>
        <p:spPr/>
        <p:txBody>
          <a:bodyPr/>
          <a:lstStyle/>
          <a:p>
            <a:endParaRPr lang="de-DE" dirty="0"/>
          </a:p>
        </p:txBody>
      </p:sp>
      <p:sp>
        <p:nvSpPr>
          <p:cNvPr id="5" name="Fußzeilenplatzhalter 4"/>
          <p:cNvSpPr>
            <a:spLocks noGrp="1"/>
          </p:cNvSpPr>
          <p:nvPr>
            <p:ph type="ftr" sz="quarter" idx="11"/>
          </p:nvPr>
        </p:nvSpPr>
        <p:spPr/>
        <p:txBody>
          <a:bodyPr/>
          <a:lstStyle/>
          <a:p>
            <a:r>
              <a:rPr lang="en-US" smtClean="0"/>
              <a:t>GO Unite! Autumn Workshop am 21. Oktober 2021</a:t>
            </a:r>
            <a:endParaRPr lang="de-DE"/>
          </a:p>
        </p:txBody>
      </p:sp>
      <p:sp>
        <p:nvSpPr>
          <p:cNvPr id="6" name="Foliennummernplatzhalter 5"/>
          <p:cNvSpPr>
            <a:spLocks noGrp="1"/>
          </p:cNvSpPr>
          <p:nvPr>
            <p:ph type="sldNum" sz="quarter" idx="12"/>
          </p:nvPr>
        </p:nvSpPr>
        <p:spPr>
          <a:xfrm>
            <a:off x="7483152" y="6433567"/>
            <a:ext cx="1378496" cy="365125"/>
          </a:xfrm>
          <a:prstGeom prst="rect">
            <a:avLst/>
          </a:prstGeom>
        </p:spPr>
        <p:txBody>
          <a:bodyPr/>
          <a:lstStyle/>
          <a:p>
            <a:fld id="{1B2FA0FF-ED3C-4AB6-94B4-54922A2A1827}" type="slidenum">
              <a:rPr lang="de-DE" smtClean="0"/>
              <a:t>‹Nr.›</a:t>
            </a:fld>
            <a:endParaRPr lang="de-DE"/>
          </a:p>
        </p:txBody>
      </p:sp>
      <p:sp>
        <p:nvSpPr>
          <p:cNvPr id="8" name="Rechteck 7"/>
          <p:cNvSpPr/>
          <p:nvPr userDrawn="1"/>
        </p:nvSpPr>
        <p:spPr>
          <a:xfrm>
            <a:off x="467544" y="1700808"/>
            <a:ext cx="820891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platzhalter 8"/>
          <p:cNvSpPr>
            <a:spLocks noGrp="1"/>
          </p:cNvSpPr>
          <p:nvPr>
            <p:ph type="body" sz="quarter" idx="13" hasCustomPrompt="1"/>
          </p:nvPr>
        </p:nvSpPr>
        <p:spPr>
          <a:xfrm>
            <a:off x="467544" y="1628428"/>
            <a:ext cx="7560444" cy="576808"/>
          </a:xfrm>
        </p:spPr>
        <p:txBody>
          <a:bodyPr>
            <a:noAutofit/>
          </a:bodyPr>
          <a:lstStyle>
            <a:lvl1pPr>
              <a:defRPr sz="2800">
                <a:solidFill>
                  <a:schemeClr val="tx1"/>
                </a:solidFill>
              </a:defRPr>
            </a:lvl1pPr>
          </a:lstStyle>
          <a:p>
            <a:pPr lvl="0"/>
            <a:r>
              <a:rPr lang="de-DE" dirty="0" smtClean="0"/>
              <a:t>Zwischenüberschrift</a:t>
            </a:r>
            <a:endParaRPr lang="de-DE" dirty="0"/>
          </a:p>
        </p:txBody>
      </p:sp>
    </p:spTree>
    <p:extLst>
      <p:ext uri="{BB962C8B-B14F-4D97-AF65-F5344CB8AC3E}">
        <p14:creationId xmlns:p14="http://schemas.microsoft.com/office/powerpoint/2010/main" val="16270834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3" name="Datumsplatzhalter 2"/>
          <p:cNvSpPr>
            <a:spLocks noGrp="1"/>
          </p:cNvSpPr>
          <p:nvPr>
            <p:ph type="dt" sz="half" idx="10"/>
          </p:nvPr>
        </p:nvSpPr>
        <p:spPr/>
        <p:txBody>
          <a:bodyPr/>
          <a:lstStyle/>
          <a:p>
            <a:endParaRPr lang="de-DE" dirty="0"/>
          </a:p>
        </p:txBody>
      </p:sp>
      <p:sp>
        <p:nvSpPr>
          <p:cNvPr id="4" name="Fußzeilenplatzhalter 3"/>
          <p:cNvSpPr>
            <a:spLocks noGrp="1"/>
          </p:cNvSpPr>
          <p:nvPr>
            <p:ph type="ftr" sz="quarter" idx="11"/>
          </p:nvPr>
        </p:nvSpPr>
        <p:spPr/>
        <p:txBody>
          <a:bodyPr/>
          <a:lstStyle/>
          <a:p>
            <a:r>
              <a:rPr lang="en-US" smtClean="0"/>
              <a:t>GO Unite! Autumn Workshop am 21. Oktober 2021</a:t>
            </a:r>
            <a:endParaRPr lang="de-DE" dirty="0"/>
          </a:p>
        </p:txBody>
      </p:sp>
      <p:sp>
        <p:nvSpPr>
          <p:cNvPr id="5" name="Foliennummernplatzhalter 4"/>
          <p:cNvSpPr>
            <a:spLocks noGrp="1"/>
          </p:cNvSpPr>
          <p:nvPr>
            <p:ph type="sldNum" sz="quarter" idx="12"/>
          </p:nvPr>
        </p:nvSpPr>
        <p:spPr>
          <a:xfrm>
            <a:off x="7483152" y="6433567"/>
            <a:ext cx="1378496" cy="365125"/>
          </a:xfrm>
          <a:prstGeom prst="rect">
            <a:avLst/>
          </a:prstGeom>
        </p:spPr>
        <p:txBody>
          <a:bodyPr/>
          <a:lstStyle/>
          <a:p>
            <a:fld id="{1B2FA0FF-ED3C-4AB6-94B4-54922A2A1827}" type="slidenum">
              <a:rPr lang="de-DE" smtClean="0"/>
              <a:pPr/>
              <a:t>‹Nr.›</a:t>
            </a:fld>
            <a:endParaRPr lang="de-DE" dirty="0"/>
          </a:p>
        </p:txBody>
      </p:sp>
    </p:spTree>
    <p:extLst>
      <p:ext uri="{BB962C8B-B14F-4D97-AF65-F5344CB8AC3E}">
        <p14:creationId xmlns:p14="http://schemas.microsoft.com/office/powerpoint/2010/main" val="34234853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400"/>
            </a:lvl1pPr>
            <a:lvl2pPr>
              <a:defRPr sz="2000"/>
            </a:lvl2pPr>
            <a:lvl3pPr>
              <a:defRPr sz="1600"/>
            </a:lvl3pPr>
            <a:lvl4pPr>
              <a:defRPr sz="1800"/>
            </a:lvl4pPr>
            <a:lvl5pPr>
              <a:defRPr sz="1400"/>
            </a:lvl5pPr>
            <a:lvl6pPr>
              <a:defRPr sz="12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Inhaltsplatzhalter 3"/>
          <p:cNvSpPr>
            <a:spLocks noGrp="1"/>
          </p:cNvSpPr>
          <p:nvPr>
            <p:ph sz="half" idx="2"/>
          </p:nvPr>
        </p:nvSpPr>
        <p:spPr>
          <a:xfrm>
            <a:off x="4648200" y="1600200"/>
            <a:ext cx="4038600" cy="4525963"/>
          </a:xfrm>
        </p:spPr>
        <p:txBody>
          <a:bodyPr/>
          <a:lstStyle>
            <a:lvl1pPr>
              <a:defRPr sz="2400"/>
            </a:lvl1pPr>
            <a:lvl2pPr>
              <a:defRPr sz="2000"/>
            </a:lvl2pPr>
            <a:lvl3pPr>
              <a:defRPr sz="1600"/>
            </a:lvl3pPr>
            <a:lvl4pPr>
              <a:defRPr sz="1400"/>
            </a:lvl4pPr>
            <a:lvl5pPr>
              <a:defRPr sz="12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Datumsplatzhalter 4"/>
          <p:cNvSpPr>
            <a:spLocks noGrp="1"/>
          </p:cNvSpPr>
          <p:nvPr>
            <p:ph type="dt" sz="half" idx="10"/>
          </p:nvPr>
        </p:nvSpPr>
        <p:spPr/>
        <p:txBody>
          <a:bodyPr/>
          <a:lstStyle/>
          <a:p>
            <a:endParaRPr lang="de-DE"/>
          </a:p>
        </p:txBody>
      </p:sp>
      <p:sp>
        <p:nvSpPr>
          <p:cNvPr id="6" name="Fußzeilenplatzhalter 5"/>
          <p:cNvSpPr>
            <a:spLocks noGrp="1"/>
          </p:cNvSpPr>
          <p:nvPr>
            <p:ph type="ftr" sz="quarter" idx="11"/>
          </p:nvPr>
        </p:nvSpPr>
        <p:spPr/>
        <p:txBody>
          <a:bodyPr/>
          <a:lstStyle/>
          <a:p>
            <a:r>
              <a:rPr lang="en-US" smtClean="0"/>
              <a:t>GO Unite! Autumn Workshop am 21. Oktober 2021</a:t>
            </a:r>
            <a:endParaRPr lang="de-DE"/>
          </a:p>
        </p:txBody>
      </p:sp>
      <p:sp>
        <p:nvSpPr>
          <p:cNvPr id="7" name="Foliennummernplatzhalter 6"/>
          <p:cNvSpPr>
            <a:spLocks noGrp="1"/>
          </p:cNvSpPr>
          <p:nvPr>
            <p:ph type="sldNum" sz="quarter" idx="12"/>
          </p:nvPr>
        </p:nvSpPr>
        <p:spPr>
          <a:xfrm>
            <a:off x="7483152" y="6433567"/>
            <a:ext cx="1378496" cy="365125"/>
          </a:xfrm>
          <a:prstGeom prst="rect">
            <a:avLst/>
          </a:prstGeom>
        </p:spPr>
        <p:txBody>
          <a:bodyPr/>
          <a:lstStyle/>
          <a:p>
            <a:fld id="{1B2FA0FF-ED3C-4AB6-94B4-54922A2A1827}" type="slidenum">
              <a:rPr lang="de-DE" smtClean="0"/>
              <a:t>‹Nr.›</a:t>
            </a:fld>
            <a:endParaRPr lang="de-DE"/>
          </a:p>
        </p:txBody>
      </p:sp>
    </p:spTree>
    <p:extLst>
      <p:ext uri="{BB962C8B-B14F-4D97-AF65-F5344CB8AC3E}">
        <p14:creationId xmlns:p14="http://schemas.microsoft.com/office/powerpoint/2010/main" val="93766307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endParaRPr lang="de-DE"/>
          </a:p>
        </p:txBody>
      </p:sp>
      <p:sp>
        <p:nvSpPr>
          <p:cNvPr id="3" name="Fußzeilenplatzhalter 2"/>
          <p:cNvSpPr>
            <a:spLocks noGrp="1"/>
          </p:cNvSpPr>
          <p:nvPr>
            <p:ph type="ftr" sz="quarter" idx="11"/>
          </p:nvPr>
        </p:nvSpPr>
        <p:spPr/>
        <p:txBody>
          <a:bodyPr/>
          <a:lstStyle/>
          <a:p>
            <a:r>
              <a:rPr lang="en-US" smtClean="0"/>
              <a:t>GO Unite! Autumn Workshop am 21. Oktober 2021</a:t>
            </a:r>
            <a:endParaRPr lang="de-DE"/>
          </a:p>
        </p:txBody>
      </p:sp>
      <p:sp>
        <p:nvSpPr>
          <p:cNvPr id="4" name="Foliennummernplatzhalter 3"/>
          <p:cNvSpPr>
            <a:spLocks noGrp="1"/>
          </p:cNvSpPr>
          <p:nvPr>
            <p:ph type="sldNum" sz="quarter" idx="12"/>
          </p:nvPr>
        </p:nvSpPr>
        <p:spPr>
          <a:xfrm>
            <a:off x="7483152" y="6433567"/>
            <a:ext cx="1378496" cy="365125"/>
          </a:xfrm>
          <a:prstGeom prst="rect">
            <a:avLst/>
          </a:prstGeom>
        </p:spPr>
        <p:txBody>
          <a:bodyPr/>
          <a:lstStyle/>
          <a:p>
            <a:fld id="{1B2FA0FF-ED3C-4AB6-94B4-54922A2A1827}" type="slidenum">
              <a:rPr lang="de-DE" smtClean="0"/>
              <a:t>‹Nr.›</a:t>
            </a:fld>
            <a:endParaRPr lang="de-DE"/>
          </a:p>
        </p:txBody>
      </p:sp>
    </p:spTree>
    <p:extLst>
      <p:ext uri="{BB962C8B-B14F-4D97-AF65-F5344CB8AC3E}">
        <p14:creationId xmlns:p14="http://schemas.microsoft.com/office/powerpoint/2010/main" val="347455555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5240" y="4964907"/>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endParaRPr lang="de-DE"/>
          </a:p>
        </p:txBody>
      </p:sp>
      <p:sp>
        <p:nvSpPr>
          <p:cNvPr id="6" name="Fußzeilenplatzhalter 5"/>
          <p:cNvSpPr>
            <a:spLocks noGrp="1"/>
          </p:cNvSpPr>
          <p:nvPr>
            <p:ph type="ftr" sz="quarter" idx="11"/>
          </p:nvPr>
        </p:nvSpPr>
        <p:spPr/>
        <p:txBody>
          <a:bodyPr/>
          <a:lstStyle/>
          <a:p>
            <a:r>
              <a:rPr lang="en-US" smtClean="0"/>
              <a:t>GO Unite! Autumn Workshop am 21. Oktober 2021</a:t>
            </a:r>
            <a:endParaRPr lang="de-DE"/>
          </a:p>
        </p:txBody>
      </p:sp>
      <p:sp>
        <p:nvSpPr>
          <p:cNvPr id="7" name="Foliennummernplatzhalter 6"/>
          <p:cNvSpPr>
            <a:spLocks noGrp="1"/>
          </p:cNvSpPr>
          <p:nvPr>
            <p:ph type="sldNum" sz="quarter" idx="12"/>
          </p:nvPr>
        </p:nvSpPr>
        <p:spPr>
          <a:xfrm>
            <a:off x="7483152" y="6433567"/>
            <a:ext cx="1378496" cy="365125"/>
          </a:xfrm>
          <a:prstGeom prst="rect">
            <a:avLst/>
          </a:prstGeom>
        </p:spPr>
        <p:txBody>
          <a:bodyPr/>
          <a:lstStyle/>
          <a:p>
            <a:fld id="{1B2FA0FF-ED3C-4AB6-94B4-54922A2A1827}" type="slidenum">
              <a:rPr lang="de-DE" smtClean="0"/>
              <a:t>‹Nr.›</a:t>
            </a:fld>
            <a:endParaRPr lang="de-DE"/>
          </a:p>
        </p:txBody>
      </p:sp>
    </p:spTree>
    <p:extLst>
      <p:ext uri="{BB962C8B-B14F-4D97-AF65-F5344CB8AC3E}">
        <p14:creationId xmlns:p14="http://schemas.microsoft.com/office/powerpoint/2010/main" val="96173233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306071" cy="1362075"/>
          </a:xfrm>
        </p:spPr>
        <p:txBody>
          <a:bodyPr anchor="t"/>
          <a:lstStyle>
            <a:lvl1pPr algn="l">
              <a:defRPr sz="2800" b="0" cap="all"/>
            </a:lvl1pPr>
          </a:lstStyle>
          <a:p>
            <a:r>
              <a:rPr lang="de-DE" smtClean="0"/>
              <a:t>Titelmasterformat durch Klicken bearbeiten</a:t>
            </a:r>
            <a:endParaRPr lang="de-DE" dirty="0"/>
          </a:p>
        </p:txBody>
      </p:sp>
      <p:sp>
        <p:nvSpPr>
          <p:cNvPr id="3" name="Textplatzhalter 2"/>
          <p:cNvSpPr>
            <a:spLocks noGrp="1"/>
          </p:cNvSpPr>
          <p:nvPr>
            <p:ph type="body" idx="1"/>
          </p:nvPr>
        </p:nvSpPr>
        <p:spPr>
          <a:xfrm>
            <a:off x="722313" y="2906713"/>
            <a:ext cx="7306071"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r>
              <a:rPr lang="en-US" smtClean="0"/>
              <a:t>GO Unite! Autumn Workshop am 21. Oktober 2021</a:t>
            </a:r>
            <a:endParaRPr lang="de-DE"/>
          </a:p>
        </p:txBody>
      </p:sp>
      <p:sp>
        <p:nvSpPr>
          <p:cNvPr id="6" name="Foliennummernplatzhalter 5"/>
          <p:cNvSpPr>
            <a:spLocks noGrp="1"/>
          </p:cNvSpPr>
          <p:nvPr>
            <p:ph type="sldNum" sz="quarter" idx="12"/>
          </p:nvPr>
        </p:nvSpPr>
        <p:spPr>
          <a:xfrm>
            <a:off x="7483152" y="6433567"/>
            <a:ext cx="1378496" cy="365125"/>
          </a:xfrm>
          <a:prstGeom prst="rect">
            <a:avLst/>
          </a:prstGeom>
        </p:spPr>
        <p:txBody>
          <a:bodyPr/>
          <a:lstStyle/>
          <a:p>
            <a:fld id="{1B2FA0FF-ED3C-4AB6-94B4-54922A2A1827}" type="slidenum">
              <a:rPr lang="de-DE" smtClean="0"/>
              <a:t>‹Nr.›</a:t>
            </a:fld>
            <a:endParaRPr lang="de-DE"/>
          </a:p>
        </p:txBody>
      </p:sp>
    </p:spTree>
    <p:extLst>
      <p:ext uri="{BB962C8B-B14F-4D97-AF65-F5344CB8AC3E}">
        <p14:creationId xmlns:p14="http://schemas.microsoft.com/office/powerpoint/2010/main" val="109324093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hteck 6"/>
          <p:cNvSpPr/>
          <p:nvPr/>
        </p:nvSpPr>
        <p:spPr>
          <a:xfrm>
            <a:off x="978" y="6413797"/>
            <a:ext cx="9144000" cy="404664"/>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 name="Titelplatzhalter 1"/>
          <p:cNvSpPr>
            <a:spLocks noGrp="1"/>
          </p:cNvSpPr>
          <p:nvPr>
            <p:ph type="title"/>
          </p:nvPr>
        </p:nvSpPr>
        <p:spPr>
          <a:xfrm>
            <a:off x="457200" y="274638"/>
            <a:ext cx="7571184" cy="1143000"/>
          </a:xfrm>
          <a:prstGeom prst="rect">
            <a:avLst/>
          </a:prstGeom>
        </p:spPr>
        <p:txBody>
          <a:bodyPr vert="horz" lIns="91440" tIns="45720" rIns="91440" bIns="45720" rtlCol="0" anchor="t">
            <a:noAutofit/>
          </a:bodyPr>
          <a:lstStyle/>
          <a:p>
            <a:r>
              <a:rPr lang="de-DE" dirty="0" smtClean="0"/>
              <a:t>Titel</a:t>
            </a:r>
            <a:endParaRPr lang="de-DE" dirty="0"/>
          </a:p>
        </p:txBody>
      </p:sp>
      <p:sp>
        <p:nvSpPr>
          <p:cNvPr id="3" name="Textplatzhalter 2"/>
          <p:cNvSpPr>
            <a:spLocks noGrp="1"/>
          </p:cNvSpPr>
          <p:nvPr>
            <p:ph type="body" idx="1"/>
          </p:nvPr>
        </p:nvSpPr>
        <p:spPr>
          <a:xfrm>
            <a:off x="457200" y="1600200"/>
            <a:ext cx="7571184" cy="4525963"/>
          </a:xfrm>
          <a:prstGeom prst="rect">
            <a:avLst/>
          </a:prstGeom>
        </p:spPr>
        <p:txBody>
          <a:bodyPr vert="horz" lIns="91440" tIns="45720" rIns="91440" bIns="45720" rtlCol="0">
            <a:normAutofit/>
          </a:bodyPr>
          <a:lstStyle/>
          <a:p>
            <a:pPr lvl="0"/>
            <a:endParaRPr lang="de-DE" dirty="0"/>
          </a:p>
        </p:txBody>
      </p:sp>
      <p:sp>
        <p:nvSpPr>
          <p:cNvPr id="4" name="Datumsplatzhalter 3"/>
          <p:cNvSpPr>
            <a:spLocks noGrp="1"/>
          </p:cNvSpPr>
          <p:nvPr>
            <p:ph type="dt" sz="half" idx="2"/>
          </p:nvPr>
        </p:nvSpPr>
        <p:spPr>
          <a:xfrm>
            <a:off x="184433" y="6433567"/>
            <a:ext cx="2371343" cy="365125"/>
          </a:xfrm>
          <a:prstGeom prst="rect">
            <a:avLst/>
          </a:prstGeom>
        </p:spPr>
        <p:txBody>
          <a:bodyPr vert="horz" lIns="91440" tIns="45720" rIns="91440" bIns="45720" rtlCol="0" anchor="ctr"/>
          <a:lstStyle>
            <a:lvl1pPr algn="l">
              <a:defRPr sz="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endParaRPr lang="de-DE" dirty="0"/>
          </a:p>
        </p:txBody>
      </p:sp>
      <p:sp>
        <p:nvSpPr>
          <p:cNvPr id="5" name="Fußzeilenplatzhalter 4"/>
          <p:cNvSpPr>
            <a:spLocks noGrp="1"/>
          </p:cNvSpPr>
          <p:nvPr>
            <p:ph type="ftr" sz="quarter" idx="3"/>
          </p:nvPr>
        </p:nvSpPr>
        <p:spPr>
          <a:xfrm>
            <a:off x="2591780" y="6433567"/>
            <a:ext cx="3960440" cy="365125"/>
          </a:xfrm>
          <a:prstGeom prst="rect">
            <a:avLst/>
          </a:prstGeom>
        </p:spPr>
        <p:txBody>
          <a:bodyPr vert="horz" lIns="91440" tIns="45720" rIns="91440" bIns="45720" rtlCol="0" anchor="ctr"/>
          <a:lstStyle>
            <a:lvl1pPr algn="ctr">
              <a:defRPr sz="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GO Unite! Autumn Workshop am 21. Oktober 2021</a:t>
            </a:r>
            <a:endParaRPr lang="de-DE" dirty="0"/>
          </a:p>
        </p:txBody>
      </p:sp>
      <p:sp>
        <p:nvSpPr>
          <p:cNvPr id="9" name="Foliennummernplatzhalter 5"/>
          <p:cNvSpPr>
            <a:spLocks noGrp="1"/>
          </p:cNvSpPr>
          <p:nvPr>
            <p:ph type="sldNum" sz="quarter" idx="4"/>
          </p:nvPr>
        </p:nvSpPr>
        <p:spPr>
          <a:xfrm>
            <a:off x="7483152" y="6433567"/>
            <a:ext cx="1378496" cy="365125"/>
          </a:xfrm>
          <a:prstGeom prst="rect">
            <a:avLst/>
          </a:prstGeom>
        </p:spPr>
        <p:txBody>
          <a:bodyPr anchor="ctr"/>
          <a:lstStyle>
            <a:lvl1pPr algn="r">
              <a:defRPr sz="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fld id="{1B2FA0FF-ED3C-4AB6-94B4-54922A2A1827}" type="slidenum">
              <a:rPr lang="de-DE" smtClean="0"/>
              <a:pPr/>
              <a:t>‹Nr.›</a:t>
            </a:fld>
            <a:endParaRPr lang="de-DE"/>
          </a:p>
        </p:txBody>
      </p:sp>
      <p:pic>
        <p:nvPicPr>
          <p:cNvPr id="6" name="Grafik 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236296" y="274638"/>
            <a:ext cx="1764000" cy="364443"/>
          </a:xfrm>
          <a:prstGeom prst="rect">
            <a:avLst/>
          </a:prstGeom>
        </p:spPr>
      </p:pic>
    </p:spTree>
    <p:extLst>
      <p:ext uri="{BB962C8B-B14F-4D97-AF65-F5344CB8AC3E}">
        <p14:creationId xmlns:p14="http://schemas.microsoft.com/office/powerpoint/2010/main" val="3067082282"/>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9" r:id="rId4"/>
    <p:sldLayoutId id="2147483652" r:id="rId5"/>
    <p:sldLayoutId id="2147483655" r:id="rId6"/>
    <p:sldLayoutId id="2147483657" r:id="rId7"/>
    <p:sldLayoutId id="2147483651" r:id="rId8"/>
  </p:sldLayoutIdLst>
  <p:timing>
    <p:tnLst>
      <p:par>
        <p:cTn id="1" dur="indefinite" restart="never" nodeType="tmRoot"/>
      </p:par>
    </p:tnLst>
  </p:timing>
  <p:hf sldNum="0" hdr="0" dt="0"/>
  <p:txStyles>
    <p:titleStyle>
      <a:lvl1pPr algn="l" defTabSz="914400" rtl="0" eaLnBrk="1" latinLnBrk="0" hangingPunct="1">
        <a:spcBef>
          <a:spcPct val="0"/>
        </a:spcBef>
        <a:buNone/>
        <a:defRPr sz="28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0" indent="0" algn="l" defTabSz="914400" rtl="0" eaLnBrk="1" latinLnBrk="0" hangingPunct="1">
        <a:spcBef>
          <a:spcPct val="20000"/>
        </a:spcBef>
        <a:buFont typeface="Arial" panose="020B0604020202020204" pitchFamily="34" charset="0"/>
        <a:buNone/>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oi.org/10.17169/fqs-19.3.3120"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hyperlink" Target="https://www.go-fair.org/implementation-networks/overview/dsc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mailto:Monika.Linne@gesis.org" TargetMode="External"/><Relationship Id="rId5" Type="http://schemas.openxmlformats.org/officeDocument/2006/relationships/hyperlink" Target="mailto:patrick.helling@uni-koeln.de" TargetMode="External"/><Relationship Id="rId4" Type="http://schemas.openxmlformats.org/officeDocument/2006/relationships/hyperlink" Target="https://www.go-fair.org/events/go-unite-autumn-worksho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ec.europa.eu/research/openscience/pdf/realising_the_european_open_science_cloud_2016.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eosc-portal.e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nfdi4culture.de/de/aktuelles/nachrichten/forschungsdatenmanagement-als-teil-der-hochschullehre-in-der-culture-community-ein-forum-der-cultural-research-data-academy-crda-der-nfdi4culture.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sz="4000" dirty="0">
                <a:latin typeface="+mn-lt"/>
              </a:rPr>
              <a:t>GO Unite! Autumn Workshop </a:t>
            </a:r>
            <a:r>
              <a:rPr lang="en-US" sz="4000" dirty="0" smtClean="0">
                <a:latin typeface="+mn-lt"/>
              </a:rPr>
              <a:t/>
            </a:r>
            <a:br>
              <a:rPr lang="en-US" sz="4000" dirty="0" smtClean="0">
                <a:latin typeface="+mn-lt"/>
              </a:rPr>
            </a:br>
            <a:r>
              <a:rPr lang="en-US" sz="4000" dirty="0" smtClean="0">
                <a:latin typeface="+mn-lt"/>
              </a:rPr>
              <a:t>(</a:t>
            </a:r>
            <a:r>
              <a:rPr lang="en-US" sz="4000" dirty="0">
                <a:latin typeface="+mn-lt"/>
              </a:rPr>
              <a:t>in German)</a:t>
            </a:r>
            <a:br>
              <a:rPr lang="en-US" sz="4000" dirty="0">
                <a:latin typeface="+mn-lt"/>
              </a:rPr>
            </a:br>
            <a:endParaRPr lang="de-DE" sz="4000" dirty="0">
              <a:latin typeface="+mn-lt"/>
            </a:endParaRPr>
          </a:p>
        </p:txBody>
      </p:sp>
      <p:sp>
        <p:nvSpPr>
          <p:cNvPr id="3" name="Untertitel 2"/>
          <p:cNvSpPr>
            <a:spLocks noGrp="1"/>
          </p:cNvSpPr>
          <p:nvPr>
            <p:ph type="subTitle" idx="1"/>
          </p:nvPr>
        </p:nvSpPr>
        <p:spPr/>
        <p:txBody>
          <a:bodyPr>
            <a:normAutofit/>
          </a:bodyPr>
          <a:lstStyle/>
          <a:p>
            <a:r>
              <a:rPr lang="de-DE" sz="2800" b="1" dirty="0" smtClean="0">
                <a:latin typeface="+mn-lt"/>
              </a:rPr>
              <a:t>Universitätsbibliothek Hildesheim, FDM</a:t>
            </a:r>
            <a:br>
              <a:rPr lang="de-DE" sz="2800" b="1" dirty="0" smtClean="0">
                <a:latin typeface="+mn-lt"/>
              </a:rPr>
            </a:br>
            <a:r>
              <a:rPr lang="de-DE" b="1" dirty="0" smtClean="0">
                <a:latin typeface="+mn-lt"/>
              </a:rPr>
              <a:t>Annette Strauch-</a:t>
            </a:r>
            <a:r>
              <a:rPr lang="de-DE" b="1" dirty="0" err="1" smtClean="0">
                <a:latin typeface="+mn-lt"/>
              </a:rPr>
              <a:t>Davey</a:t>
            </a:r>
            <a:r>
              <a:rPr lang="de-DE" b="1" dirty="0" smtClean="0">
                <a:latin typeface="+mn-lt"/>
              </a:rPr>
              <a:t>, M.A.</a:t>
            </a:r>
          </a:p>
        </p:txBody>
      </p:sp>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3009" y="4941168"/>
            <a:ext cx="2267332" cy="1134404"/>
          </a:xfrm>
          <a:prstGeom prst="rect">
            <a:avLst/>
          </a:prstGeom>
        </p:spPr>
      </p:pic>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32674" y="4952936"/>
            <a:ext cx="2857500" cy="1181100"/>
          </a:xfrm>
          <a:prstGeom prst="rect">
            <a:avLst/>
          </a:prstGeom>
        </p:spPr>
      </p:pic>
      <p:pic>
        <p:nvPicPr>
          <p:cNvPr id="7" name="Grafik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98401" y="5597850"/>
            <a:ext cx="1171614" cy="326700"/>
          </a:xfrm>
          <a:prstGeom prst="rect">
            <a:avLst/>
          </a:prstGeom>
        </p:spPr>
      </p:pic>
    </p:spTree>
    <p:extLst>
      <p:ext uri="{BB962C8B-B14F-4D97-AF65-F5344CB8AC3E}">
        <p14:creationId xmlns:p14="http://schemas.microsoft.com/office/powerpoint/2010/main" val="32591157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latin typeface="+mn-lt"/>
              </a:rPr>
              <a:t>Konsolidierung/Weiterentwicklung von Beratungen </a:t>
            </a:r>
            <a:r>
              <a:rPr lang="de-DE" sz="2400" dirty="0" smtClean="0">
                <a:latin typeface="+mn-lt"/>
              </a:rPr>
              <a:t/>
            </a:r>
            <a:br>
              <a:rPr lang="de-DE" sz="2400" dirty="0" smtClean="0">
                <a:latin typeface="+mn-lt"/>
              </a:rPr>
            </a:br>
            <a:r>
              <a:rPr lang="de-DE" sz="2400" dirty="0" smtClean="0">
                <a:latin typeface="+mn-lt"/>
              </a:rPr>
              <a:t>an </a:t>
            </a:r>
            <a:r>
              <a:rPr lang="de-DE" sz="2400" dirty="0">
                <a:latin typeface="+mn-lt"/>
              </a:rPr>
              <a:t>einzelnen Standorten</a:t>
            </a:r>
          </a:p>
        </p:txBody>
      </p:sp>
      <p:sp>
        <p:nvSpPr>
          <p:cNvPr id="4" name="Inhaltsplatzhalter 3"/>
          <p:cNvSpPr>
            <a:spLocks noGrp="1"/>
          </p:cNvSpPr>
          <p:nvPr>
            <p:ph sz="half" idx="1"/>
          </p:nvPr>
        </p:nvSpPr>
        <p:spPr/>
        <p:txBody>
          <a:bodyPr>
            <a:normAutofit fontScale="92500" lnSpcReduction="10000"/>
          </a:bodyPr>
          <a:lstStyle/>
          <a:p>
            <a:r>
              <a:rPr lang="de-DE" sz="1700" dirty="0">
                <a:latin typeface="+mn-lt"/>
              </a:rPr>
              <a:t>Der Verbund FDB hat als </a:t>
            </a:r>
            <a:r>
              <a:rPr lang="de-DE" sz="1700" dirty="0" smtClean="0">
                <a:latin typeface="+mn-lt"/>
              </a:rPr>
              <a:t>ein Beispiel </a:t>
            </a:r>
            <a:r>
              <a:rPr lang="de-DE" sz="1700" dirty="0">
                <a:latin typeface="+mn-lt"/>
              </a:rPr>
              <a:t>eine sehr hilfreiche Webseite </a:t>
            </a:r>
            <a:r>
              <a:rPr lang="de-DE" sz="1700" dirty="0" smtClean="0">
                <a:latin typeface="+mn-lt"/>
              </a:rPr>
              <a:t/>
            </a:r>
            <a:br>
              <a:rPr lang="de-DE" sz="1700" dirty="0" smtClean="0">
                <a:latin typeface="+mn-lt"/>
              </a:rPr>
            </a:br>
            <a:r>
              <a:rPr lang="de-DE" sz="1700" dirty="0" smtClean="0">
                <a:latin typeface="+mn-lt"/>
              </a:rPr>
              <a:t>zu den Beratungsangeboten, um </a:t>
            </a:r>
            <a:r>
              <a:rPr lang="de-DE" sz="1700" dirty="0">
                <a:latin typeface="+mn-lt"/>
              </a:rPr>
              <a:t>für die Institute DIPF | Leibniz-Institut</a:t>
            </a:r>
          </a:p>
          <a:p>
            <a:r>
              <a:rPr lang="de-DE" sz="1700" dirty="0">
                <a:latin typeface="+mn-lt"/>
              </a:rPr>
              <a:t>für Bildungsforschung und Bildungsinformation, GESIS –</a:t>
            </a:r>
          </a:p>
          <a:p>
            <a:r>
              <a:rPr lang="de-DE" sz="1700" dirty="0">
                <a:latin typeface="+mn-lt"/>
              </a:rPr>
              <a:t>Leibniz-Institut für Sozialwissenschaften </a:t>
            </a:r>
            <a:r>
              <a:rPr lang="de-DE" sz="1700" dirty="0" smtClean="0">
                <a:latin typeface="+mn-lt"/>
              </a:rPr>
              <a:t>(und andere!) für </a:t>
            </a:r>
            <a:r>
              <a:rPr lang="de-DE" sz="1700" dirty="0">
                <a:latin typeface="+mn-lt"/>
              </a:rPr>
              <a:t>die empirische</a:t>
            </a:r>
          </a:p>
          <a:p>
            <a:r>
              <a:rPr lang="de-DE" sz="1700" dirty="0">
                <a:latin typeface="+mn-lt"/>
              </a:rPr>
              <a:t>Bildungsforschung in den Bereichen Datenarchivierung und</a:t>
            </a:r>
          </a:p>
          <a:p>
            <a:r>
              <a:rPr lang="de-DE" sz="1700" dirty="0">
                <a:latin typeface="+mn-lt"/>
              </a:rPr>
              <a:t>Datenbereitstellung zu informieren. </a:t>
            </a:r>
            <a:endParaRPr lang="de-DE" sz="1700" dirty="0" smtClean="0">
              <a:latin typeface="+mn-lt"/>
            </a:endParaRPr>
          </a:p>
          <a:p>
            <a:r>
              <a:rPr lang="de-DE" sz="1700" dirty="0" smtClean="0">
                <a:latin typeface="+mn-lt"/>
              </a:rPr>
              <a:t/>
            </a:r>
            <a:br>
              <a:rPr lang="de-DE" sz="1700" dirty="0" smtClean="0">
                <a:latin typeface="+mn-lt"/>
              </a:rPr>
            </a:br>
            <a:r>
              <a:rPr lang="de-DE" b="1" dirty="0" smtClean="0">
                <a:latin typeface="+mn-lt"/>
              </a:rPr>
              <a:t>Wir </a:t>
            </a:r>
            <a:r>
              <a:rPr lang="de-DE" b="1" dirty="0">
                <a:latin typeface="+mn-lt"/>
              </a:rPr>
              <a:t>alle haben so eine Seite.</a:t>
            </a:r>
          </a:p>
          <a:p>
            <a:r>
              <a:rPr lang="de-DE" b="1" dirty="0">
                <a:latin typeface="+mn-lt"/>
              </a:rPr>
              <a:t>Ist das ein guter Einstieg? </a:t>
            </a:r>
            <a:r>
              <a:rPr lang="de-DE" b="1" dirty="0" smtClean="0">
                <a:latin typeface="+mn-lt"/>
              </a:rPr>
              <a:t/>
            </a:r>
            <a:br>
              <a:rPr lang="de-DE" b="1" dirty="0" smtClean="0">
                <a:latin typeface="+mn-lt"/>
              </a:rPr>
            </a:br>
            <a:r>
              <a:rPr lang="de-DE" sz="1700" dirty="0" smtClean="0">
                <a:latin typeface="+mn-lt"/>
              </a:rPr>
              <a:t>Wie sollten </a:t>
            </a:r>
            <a:r>
              <a:rPr lang="de-DE" sz="1700" dirty="0">
                <a:latin typeface="+mn-lt"/>
              </a:rPr>
              <a:t>wir die Seiten</a:t>
            </a:r>
          </a:p>
          <a:p>
            <a:r>
              <a:rPr lang="de-DE" sz="1700" dirty="0">
                <a:latin typeface="+mn-lt"/>
              </a:rPr>
              <a:t>weiterentwickeln? </a:t>
            </a:r>
            <a:r>
              <a:rPr lang="de-DE" sz="1700" dirty="0" smtClean="0">
                <a:latin typeface="+mn-lt"/>
              </a:rPr>
              <a:t/>
            </a:r>
            <a:br>
              <a:rPr lang="de-DE" sz="1700" dirty="0" smtClean="0">
                <a:latin typeface="+mn-lt"/>
              </a:rPr>
            </a:br>
            <a:r>
              <a:rPr lang="de-DE" sz="1700" dirty="0" smtClean="0">
                <a:latin typeface="+mn-lt"/>
              </a:rPr>
              <a:t/>
            </a:r>
            <a:br>
              <a:rPr lang="de-DE" sz="1700" dirty="0" smtClean="0">
                <a:latin typeface="+mn-lt"/>
              </a:rPr>
            </a:br>
            <a:r>
              <a:rPr lang="de-DE" b="1" dirty="0" smtClean="0">
                <a:latin typeface="+mn-lt"/>
              </a:rPr>
              <a:t>Wozu </a:t>
            </a:r>
            <a:r>
              <a:rPr lang="de-DE" b="1" dirty="0">
                <a:latin typeface="+mn-lt"/>
              </a:rPr>
              <a:t>reicht z.B. die Plattform</a:t>
            </a:r>
          </a:p>
          <a:p>
            <a:r>
              <a:rPr lang="de-DE" b="1" dirty="0">
                <a:latin typeface="+mn-lt"/>
              </a:rPr>
              <a:t>“forschungsdaten.info</a:t>
            </a:r>
            <a:r>
              <a:rPr lang="de-DE" b="1" dirty="0" smtClean="0">
                <a:latin typeface="+mn-lt"/>
              </a:rPr>
              <a:t>”?</a:t>
            </a:r>
            <a:br>
              <a:rPr lang="de-DE" b="1" dirty="0" smtClean="0">
                <a:latin typeface="+mn-lt"/>
              </a:rPr>
            </a:br>
            <a:r>
              <a:rPr lang="de-DE" sz="1700" dirty="0">
                <a:latin typeface="+mn-lt"/>
              </a:rPr>
              <a:t>Keine Doppelarbeit!</a:t>
            </a:r>
          </a:p>
          <a:p>
            <a:endParaRPr lang="en-US" dirty="0"/>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de-DE" dirty="0">
              <a:latin typeface="+mn-lt"/>
            </a:endParaRPr>
          </a:p>
          <a:p>
            <a:endParaRPr lang="de-DE" sz="1200" dirty="0">
              <a:solidFill>
                <a:schemeClr val="bg1"/>
              </a:solidFill>
            </a:endParaRPr>
          </a:p>
        </p:txBody>
      </p:sp>
      <p:sp>
        <p:nvSpPr>
          <p:cNvPr id="6" name="Fußzeilenplatzhalter 3"/>
          <p:cNvSpPr>
            <a:spLocks noGrp="1"/>
          </p:cNvSpPr>
          <p:nvPr>
            <p:ph type="ftr" sz="quarter" idx="11"/>
          </p:nvPr>
        </p:nvSpPr>
        <p:spPr>
          <a:xfrm>
            <a:off x="1187624" y="6433567"/>
            <a:ext cx="6336704" cy="307801"/>
          </a:xfrm>
        </p:spPr>
        <p:txBody>
          <a:bodyPr/>
          <a:lstStyle/>
          <a:p>
            <a:pPr fontAlgn="auto">
              <a:spcBef>
                <a:spcPts val="0"/>
              </a:spcBef>
              <a:spcAft>
                <a:spcPts val="0"/>
              </a:spcAft>
            </a:pPr>
            <a:r>
              <a:rPr lang="en-US" smtClean="0">
                <a:solidFill>
                  <a:prstClr val="white"/>
                </a:solidFill>
              </a:rPr>
              <a:t>GO Unite! Autumn Workshop am 21. Oktober 2021</a:t>
            </a:r>
            <a:endParaRPr lang="de-DE" dirty="0">
              <a:solidFill>
                <a:prstClr val="white"/>
              </a:solidFill>
            </a:endParaRPr>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4088" y="5301208"/>
            <a:ext cx="2467744" cy="688121"/>
          </a:xfrm>
          <a:prstGeom prst="rect">
            <a:avLst/>
          </a:prstGeom>
        </p:spPr>
      </p:pic>
    </p:spTree>
    <p:extLst>
      <p:ext uri="{BB962C8B-B14F-4D97-AF65-F5344CB8AC3E}">
        <p14:creationId xmlns:p14="http://schemas.microsoft.com/office/powerpoint/2010/main" val="23922868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latin typeface="+mn-lt"/>
              </a:rPr>
              <a:t>Forschungsethik</a:t>
            </a:r>
          </a:p>
        </p:txBody>
      </p:sp>
      <p:sp>
        <p:nvSpPr>
          <p:cNvPr id="4" name="Inhaltsplatzhalter 3"/>
          <p:cNvSpPr>
            <a:spLocks noGrp="1"/>
          </p:cNvSpPr>
          <p:nvPr>
            <p:ph sz="half" idx="1"/>
          </p:nvPr>
        </p:nvSpPr>
        <p:spPr/>
        <p:txBody>
          <a:bodyPr>
            <a:normAutofit/>
          </a:bodyPr>
          <a:lstStyle/>
          <a:p>
            <a:pPr marL="342900" indent="-342900">
              <a:buFont typeface="Arial" panose="020B0604020202020204" pitchFamily="34" charset="0"/>
              <a:buChar char="•"/>
            </a:pPr>
            <a:r>
              <a:rPr lang="de-DE" b="1" dirty="0">
                <a:latin typeface="+mn-lt"/>
              </a:rPr>
              <a:t>Forschungsethik</a:t>
            </a:r>
          </a:p>
        </p:txBody>
      </p:sp>
      <p:sp>
        <p:nvSpPr>
          <p:cNvPr id="6" name="Fußzeilenplatzhalter 3"/>
          <p:cNvSpPr>
            <a:spLocks noGrp="1"/>
          </p:cNvSpPr>
          <p:nvPr>
            <p:ph type="ftr" sz="quarter" idx="11"/>
          </p:nvPr>
        </p:nvSpPr>
        <p:spPr>
          <a:xfrm>
            <a:off x="1187624" y="6433567"/>
            <a:ext cx="6336704" cy="307801"/>
          </a:xfrm>
        </p:spPr>
        <p:txBody>
          <a:bodyPr/>
          <a:lstStyle/>
          <a:p>
            <a:pPr fontAlgn="auto">
              <a:spcBef>
                <a:spcPts val="0"/>
              </a:spcBef>
              <a:spcAft>
                <a:spcPts val="0"/>
              </a:spcAft>
            </a:pPr>
            <a:r>
              <a:rPr lang="en-US" smtClean="0">
                <a:solidFill>
                  <a:prstClr val="white"/>
                </a:solidFill>
              </a:rPr>
              <a:t>GO Unite! Autumn Workshop am 21. Oktober 2021</a:t>
            </a:r>
            <a:endParaRPr lang="de-DE" dirty="0">
              <a:solidFill>
                <a:prstClr val="white"/>
              </a:solidFill>
            </a:endParaRPr>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4088" y="5301208"/>
            <a:ext cx="2467744" cy="688121"/>
          </a:xfrm>
          <a:prstGeom prst="rect">
            <a:avLst/>
          </a:prstGeom>
        </p:spPr>
      </p:pic>
    </p:spTree>
    <p:extLst>
      <p:ext uri="{BB962C8B-B14F-4D97-AF65-F5344CB8AC3E}">
        <p14:creationId xmlns:p14="http://schemas.microsoft.com/office/powerpoint/2010/main" val="4101184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latin typeface="+mn-lt"/>
              </a:rPr>
              <a:t>Forschungsethik</a:t>
            </a:r>
          </a:p>
        </p:txBody>
      </p:sp>
      <p:sp>
        <p:nvSpPr>
          <p:cNvPr id="4" name="Inhaltsplatzhalter 3"/>
          <p:cNvSpPr>
            <a:spLocks noGrp="1"/>
          </p:cNvSpPr>
          <p:nvPr>
            <p:ph sz="half" idx="1"/>
          </p:nvPr>
        </p:nvSpPr>
        <p:spPr/>
        <p:txBody>
          <a:bodyPr>
            <a:normAutofit/>
          </a:bodyPr>
          <a:lstStyle/>
          <a:p>
            <a:pPr marL="342900" indent="-342900">
              <a:buFont typeface="Arial" panose="020B0604020202020204" pitchFamily="34" charset="0"/>
              <a:buChar char="•"/>
            </a:pPr>
            <a:r>
              <a:rPr lang="de-DE" dirty="0">
                <a:latin typeface="+mn-lt"/>
              </a:rPr>
              <a:t>Forscherinnen und Forscher tragen eine </a:t>
            </a:r>
            <a:r>
              <a:rPr lang="de-DE" dirty="0" smtClean="0">
                <a:latin typeface="+mn-lt"/>
              </a:rPr>
              <a:t/>
            </a:r>
            <a:br>
              <a:rPr lang="de-DE" dirty="0" smtClean="0">
                <a:latin typeface="+mn-lt"/>
              </a:rPr>
            </a:br>
            <a:r>
              <a:rPr lang="de-DE" b="1" dirty="0" smtClean="0">
                <a:latin typeface="+mn-lt"/>
              </a:rPr>
              <a:t>Verantwortung </a:t>
            </a:r>
            <a:r>
              <a:rPr lang="de-DE" b="1" dirty="0">
                <a:latin typeface="+mn-lt"/>
              </a:rPr>
              <a:t>gegenüber der „</a:t>
            </a:r>
            <a:r>
              <a:rPr lang="de-DE" b="1" dirty="0" smtClean="0">
                <a:latin typeface="+mn-lt"/>
              </a:rPr>
              <a:t>Scientific Community”</a:t>
            </a:r>
            <a:br>
              <a:rPr lang="de-DE" b="1" dirty="0" smtClean="0">
                <a:latin typeface="+mn-lt"/>
              </a:rPr>
            </a:br>
            <a:endParaRPr lang="de-DE" b="1" dirty="0" smtClean="0">
              <a:latin typeface="+mn-lt"/>
            </a:endParaRPr>
          </a:p>
          <a:p>
            <a:pPr marL="342900" indent="-342900">
              <a:buFont typeface="Arial" panose="020B0604020202020204" pitchFamily="34" charset="0"/>
              <a:buChar char="•"/>
            </a:pPr>
            <a:r>
              <a:rPr lang="de-DE" b="1" dirty="0" smtClean="0">
                <a:latin typeface="+mn-lt"/>
              </a:rPr>
              <a:t>Vertraulichkeiten</a:t>
            </a:r>
            <a:r>
              <a:rPr lang="de-DE" dirty="0" smtClean="0">
                <a:latin typeface="+mn-lt"/>
              </a:rPr>
              <a:t> </a:t>
            </a:r>
            <a:r>
              <a:rPr lang="de-DE" dirty="0">
                <a:latin typeface="+mn-lt"/>
              </a:rPr>
              <a:t>sind rechtlich </a:t>
            </a:r>
            <a:r>
              <a:rPr lang="de-DE" dirty="0" smtClean="0">
                <a:latin typeface="+mn-lt"/>
              </a:rPr>
              <a:t>verankert</a:t>
            </a:r>
            <a:br>
              <a:rPr lang="de-DE" dirty="0" smtClean="0">
                <a:latin typeface="+mn-lt"/>
              </a:rPr>
            </a:br>
            <a:endParaRPr lang="de-DE" dirty="0" smtClean="0">
              <a:latin typeface="+mn-lt"/>
            </a:endParaRPr>
          </a:p>
          <a:p>
            <a:pPr marL="342900" indent="-342900">
              <a:buFont typeface="Arial" panose="020B0604020202020204" pitchFamily="34" charset="0"/>
              <a:buChar char="•"/>
            </a:pPr>
            <a:r>
              <a:rPr lang="de-DE" dirty="0" smtClean="0">
                <a:latin typeface="+mn-lt"/>
              </a:rPr>
              <a:t>FDM kann helfen</a:t>
            </a:r>
            <a:r>
              <a:rPr lang="de-DE" dirty="0">
                <a:latin typeface="+mn-lt"/>
              </a:rPr>
              <a:t>, noch vor der Datenerhebung und während des Forschungsprozesses </a:t>
            </a:r>
            <a:r>
              <a:rPr lang="de-DE" b="1" dirty="0" smtClean="0">
                <a:latin typeface="+mn-lt"/>
              </a:rPr>
              <a:t>ein </a:t>
            </a:r>
            <a:r>
              <a:rPr lang="de-DE" b="1" dirty="0" err="1" smtClean="0">
                <a:latin typeface="+mn-lt"/>
              </a:rPr>
              <a:t>Bewußtsein</a:t>
            </a:r>
            <a:r>
              <a:rPr lang="de-DE" b="1" dirty="0" smtClean="0">
                <a:latin typeface="+mn-lt"/>
              </a:rPr>
              <a:t> </a:t>
            </a:r>
            <a:r>
              <a:rPr lang="de-DE" b="1" dirty="0">
                <a:latin typeface="+mn-lt"/>
              </a:rPr>
              <a:t>für sensible Themenbereiche </a:t>
            </a:r>
            <a:r>
              <a:rPr lang="de-DE" dirty="0">
                <a:latin typeface="+mn-lt"/>
              </a:rPr>
              <a:t>zu </a:t>
            </a:r>
            <a:r>
              <a:rPr lang="de-DE" dirty="0" smtClean="0">
                <a:latin typeface="+mn-lt"/>
              </a:rPr>
              <a:t>schaffen</a:t>
            </a:r>
          </a:p>
          <a:p>
            <a:pPr marL="1085850" lvl="1" indent="-342900">
              <a:buFont typeface="Arial" panose="020B0604020202020204" pitchFamily="34" charset="0"/>
              <a:buChar char="•"/>
            </a:pPr>
            <a:r>
              <a:rPr lang="de-DE" sz="1800" dirty="0" smtClean="0">
                <a:latin typeface="+mn-lt"/>
              </a:rPr>
              <a:t>Wir </a:t>
            </a:r>
            <a:r>
              <a:rPr lang="de-DE" sz="1800" dirty="0">
                <a:latin typeface="+mn-lt"/>
              </a:rPr>
              <a:t>beschäftigen uns mit den Anforderungen der Ethikstandards in </a:t>
            </a:r>
            <a:r>
              <a:rPr lang="de-DE" sz="1800" dirty="0" smtClean="0">
                <a:latin typeface="+mn-lt"/>
              </a:rPr>
              <a:t>den Fachgesellschaften</a:t>
            </a:r>
            <a:r>
              <a:rPr lang="de-DE" sz="1800" dirty="0">
                <a:latin typeface="+mn-lt"/>
              </a:rPr>
              <a:t>, </a:t>
            </a:r>
            <a:r>
              <a:rPr lang="de-DE" sz="1800" dirty="0" smtClean="0">
                <a:latin typeface="+mn-lt"/>
              </a:rPr>
              <a:t>die </a:t>
            </a:r>
            <a:r>
              <a:rPr lang="de-DE" sz="1800" dirty="0">
                <a:latin typeface="+mn-lt"/>
              </a:rPr>
              <a:t>erfüllt werden </a:t>
            </a:r>
            <a:r>
              <a:rPr lang="de-DE" sz="1800" dirty="0" smtClean="0">
                <a:latin typeface="+mn-lt"/>
              </a:rPr>
              <a:t>müssen</a:t>
            </a:r>
            <a:endParaRPr lang="de-DE" sz="1800" dirty="0">
              <a:latin typeface="+mn-lt"/>
            </a:endParaRPr>
          </a:p>
          <a:p>
            <a:pPr marL="342900" indent="-342900">
              <a:buFont typeface="+mj-lt"/>
              <a:buAutoNum type="arabicPeriod"/>
            </a:pPr>
            <a:endParaRPr lang="de-DE" sz="2000" dirty="0" smtClean="0">
              <a:latin typeface="+mn-lt"/>
            </a:endParaRPr>
          </a:p>
          <a:p>
            <a:endParaRPr lang="de-DE" sz="1800" dirty="0" smtClean="0"/>
          </a:p>
          <a:p>
            <a:endParaRPr lang="en-US" dirty="0"/>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de-DE" dirty="0">
              <a:latin typeface="+mn-lt"/>
            </a:endParaRPr>
          </a:p>
          <a:p>
            <a:endParaRPr lang="de-DE" sz="1200" dirty="0">
              <a:solidFill>
                <a:schemeClr val="bg1"/>
              </a:solidFill>
            </a:endParaRPr>
          </a:p>
        </p:txBody>
      </p:sp>
      <p:sp>
        <p:nvSpPr>
          <p:cNvPr id="6" name="Fußzeilenplatzhalter 3"/>
          <p:cNvSpPr>
            <a:spLocks noGrp="1"/>
          </p:cNvSpPr>
          <p:nvPr>
            <p:ph type="ftr" sz="quarter" idx="11"/>
          </p:nvPr>
        </p:nvSpPr>
        <p:spPr>
          <a:xfrm>
            <a:off x="1187624" y="6433567"/>
            <a:ext cx="6336704" cy="307801"/>
          </a:xfrm>
        </p:spPr>
        <p:txBody>
          <a:bodyPr/>
          <a:lstStyle/>
          <a:p>
            <a:pPr fontAlgn="auto">
              <a:spcBef>
                <a:spcPts val="0"/>
              </a:spcBef>
              <a:spcAft>
                <a:spcPts val="0"/>
              </a:spcAft>
            </a:pPr>
            <a:r>
              <a:rPr lang="en-US" smtClean="0">
                <a:solidFill>
                  <a:prstClr val="white"/>
                </a:solidFill>
              </a:rPr>
              <a:t>GO Unite! Autumn Workshop am 21. Oktober 2021</a:t>
            </a:r>
            <a:endParaRPr lang="de-DE" dirty="0">
              <a:solidFill>
                <a:prstClr val="white"/>
              </a:solidFill>
            </a:endParaRPr>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4088" y="5301208"/>
            <a:ext cx="2467744" cy="688121"/>
          </a:xfrm>
          <a:prstGeom prst="rect">
            <a:avLst/>
          </a:prstGeom>
        </p:spPr>
      </p:pic>
    </p:spTree>
    <p:extLst>
      <p:ext uri="{BB962C8B-B14F-4D97-AF65-F5344CB8AC3E}">
        <p14:creationId xmlns:p14="http://schemas.microsoft.com/office/powerpoint/2010/main" val="4718690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latin typeface="+mn-lt"/>
              </a:rPr>
              <a:t>Forschungsethik</a:t>
            </a:r>
          </a:p>
        </p:txBody>
      </p:sp>
      <p:sp>
        <p:nvSpPr>
          <p:cNvPr id="4" name="Inhaltsplatzhalter 3"/>
          <p:cNvSpPr>
            <a:spLocks noGrp="1"/>
          </p:cNvSpPr>
          <p:nvPr>
            <p:ph sz="half" idx="1"/>
          </p:nvPr>
        </p:nvSpPr>
        <p:spPr/>
        <p:txBody>
          <a:bodyPr>
            <a:normAutofit/>
          </a:bodyPr>
          <a:lstStyle/>
          <a:p>
            <a:pPr marL="342900" indent="-342900">
              <a:buFont typeface="Arial" panose="020B0604020202020204" pitchFamily="34" charset="0"/>
              <a:buChar char="•"/>
            </a:pPr>
            <a:r>
              <a:rPr lang="de-DE" dirty="0" smtClean="0">
                <a:latin typeface="+mn-lt"/>
              </a:rPr>
              <a:t>Alle </a:t>
            </a:r>
            <a:r>
              <a:rPr lang="de-DE" b="1" dirty="0" smtClean="0">
                <a:latin typeface="+mn-lt"/>
              </a:rPr>
              <a:t>wissenschaftlichen </a:t>
            </a:r>
            <a:r>
              <a:rPr lang="de-DE" b="1" dirty="0">
                <a:latin typeface="+mn-lt"/>
              </a:rPr>
              <a:t>Qualitätskriterien </a:t>
            </a:r>
            <a:r>
              <a:rPr lang="de-DE" dirty="0" smtClean="0">
                <a:latin typeface="+mn-lt"/>
              </a:rPr>
              <a:t/>
            </a:r>
            <a:br>
              <a:rPr lang="de-DE" dirty="0" smtClean="0">
                <a:latin typeface="+mn-lt"/>
              </a:rPr>
            </a:br>
            <a:r>
              <a:rPr lang="de-DE" dirty="0" smtClean="0">
                <a:latin typeface="+mn-lt"/>
              </a:rPr>
              <a:t>und </a:t>
            </a:r>
            <a:r>
              <a:rPr lang="de-DE" b="1" dirty="0">
                <a:latin typeface="+mn-lt"/>
              </a:rPr>
              <a:t>Grundsätze „</a:t>
            </a:r>
            <a:r>
              <a:rPr lang="de-DE" b="1" dirty="0" smtClean="0">
                <a:latin typeface="+mn-lt"/>
              </a:rPr>
              <a:t>guter“ wissenschaftlicher </a:t>
            </a:r>
            <a:r>
              <a:rPr lang="de-DE" b="1" dirty="0">
                <a:latin typeface="+mn-lt"/>
              </a:rPr>
              <a:t>Praxis </a:t>
            </a:r>
            <a:r>
              <a:rPr lang="de-DE" b="1" dirty="0" smtClean="0">
                <a:latin typeface="+mn-lt"/>
              </a:rPr>
              <a:t/>
            </a:r>
            <a:br>
              <a:rPr lang="de-DE" b="1" dirty="0" smtClean="0">
                <a:latin typeface="+mn-lt"/>
              </a:rPr>
            </a:br>
            <a:r>
              <a:rPr lang="de-DE" b="1" dirty="0" smtClean="0">
                <a:latin typeface="+mn-lt"/>
              </a:rPr>
              <a:t>(DFG z.B.) </a:t>
            </a:r>
            <a:r>
              <a:rPr lang="de-DE" dirty="0">
                <a:latin typeface="+mn-lt"/>
              </a:rPr>
              <a:t>gegenüber der „Scientific Community“ </a:t>
            </a:r>
            <a:r>
              <a:rPr lang="de-DE" dirty="0" smtClean="0">
                <a:latin typeface="+mn-lt"/>
              </a:rPr>
              <a:t>müssen in jedem Forschungsprojekt </a:t>
            </a:r>
            <a:r>
              <a:rPr lang="de-DE" dirty="0">
                <a:latin typeface="+mn-lt"/>
              </a:rPr>
              <a:t>eingehalten </a:t>
            </a:r>
            <a:r>
              <a:rPr lang="de-DE" dirty="0" smtClean="0">
                <a:latin typeface="+mn-lt"/>
              </a:rPr>
              <a:t>werden</a:t>
            </a:r>
            <a:br>
              <a:rPr lang="de-DE" dirty="0" smtClean="0">
                <a:latin typeface="+mn-lt"/>
              </a:rPr>
            </a:br>
            <a:endParaRPr lang="de-DE" dirty="0" smtClean="0">
              <a:latin typeface="+mn-lt"/>
            </a:endParaRPr>
          </a:p>
          <a:p>
            <a:pPr marL="1085850" lvl="1" indent="-342900">
              <a:buFont typeface="Arial" panose="020B0604020202020204" pitchFamily="34" charset="0"/>
              <a:buChar char="•"/>
            </a:pPr>
            <a:r>
              <a:rPr lang="de-DE" dirty="0" smtClean="0">
                <a:latin typeface="+mn-lt"/>
              </a:rPr>
              <a:t>Sie </a:t>
            </a:r>
            <a:r>
              <a:rPr lang="de-DE" dirty="0">
                <a:latin typeface="+mn-lt"/>
              </a:rPr>
              <a:t>sind ein Kernelement </a:t>
            </a:r>
            <a:r>
              <a:rPr lang="de-DE" dirty="0" smtClean="0">
                <a:latin typeface="+mn-lt"/>
              </a:rPr>
              <a:t>des vertrauenswürdigen </a:t>
            </a:r>
            <a:br>
              <a:rPr lang="de-DE" dirty="0" smtClean="0">
                <a:latin typeface="+mn-lt"/>
              </a:rPr>
            </a:br>
            <a:r>
              <a:rPr lang="de-DE" dirty="0" smtClean="0">
                <a:latin typeface="+mn-lt"/>
              </a:rPr>
              <a:t>und </a:t>
            </a:r>
            <a:r>
              <a:rPr lang="de-DE" dirty="0">
                <a:latin typeface="+mn-lt"/>
              </a:rPr>
              <a:t>nachhaltigen Forschungsdatenmanagement </a:t>
            </a:r>
            <a:r>
              <a:rPr lang="de-DE" dirty="0" smtClean="0">
                <a:latin typeface="+mn-lt"/>
              </a:rPr>
              <a:t/>
            </a:r>
            <a:br>
              <a:rPr lang="de-DE" dirty="0" smtClean="0">
                <a:latin typeface="+mn-lt"/>
              </a:rPr>
            </a:br>
            <a:r>
              <a:rPr lang="de-DE" dirty="0" smtClean="0">
                <a:latin typeface="+mn-lt"/>
              </a:rPr>
              <a:t>im </a:t>
            </a:r>
            <a:r>
              <a:rPr lang="de-DE" dirty="0">
                <a:latin typeface="+mn-lt"/>
              </a:rPr>
              <a:t>Sinne </a:t>
            </a:r>
            <a:r>
              <a:rPr lang="de-DE" dirty="0" smtClean="0">
                <a:latin typeface="+mn-lt"/>
              </a:rPr>
              <a:t>der FAIR-Prinzipien </a:t>
            </a:r>
            <a:r>
              <a:rPr lang="de-DE" dirty="0">
                <a:latin typeface="+mn-lt"/>
              </a:rPr>
              <a:t>(“Go FAIR!”) </a:t>
            </a:r>
            <a:r>
              <a:rPr lang="de-DE" dirty="0" smtClean="0">
                <a:latin typeface="+mn-lt"/>
              </a:rPr>
              <a:t/>
            </a:r>
            <a:br>
              <a:rPr lang="de-DE" dirty="0" smtClean="0">
                <a:latin typeface="+mn-lt"/>
              </a:rPr>
            </a:br>
            <a:r>
              <a:rPr lang="de-DE" dirty="0" smtClean="0">
                <a:latin typeface="+mn-lt"/>
              </a:rPr>
              <a:t>in </a:t>
            </a:r>
            <a:r>
              <a:rPr lang="de-DE" dirty="0">
                <a:latin typeface="+mn-lt"/>
              </a:rPr>
              <a:t>einer sehr heterogenen </a:t>
            </a:r>
            <a:r>
              <a:rPr lang="de-DE" dirty="0" smtClean="0">
                <a:latin typeface="+mn-lt"/>
              </a:rPr>
              <a:t>Datenvielfalt</a:t>
            </a:r>
          </a:p>
          <a:p>
            <a:endParaRPr lang="de-DE" sz="1800" dirty="0" smtClean="0"/>
          </a:p>
          <a:p>
            <a:endParaRPr lang="en-US" dirty="0"/>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de-DE" dirty="0">
              <a:latin typeface="+mn-lt"/>
            </a:endParaRPr>
          </a:p>
          <a:p>
            <a:endParaRPr lang="de-DE" sz="1200" dirty="0">
              <a:solidFill>
                <a:schemeClr val="bg1"/>
              </a:solidFill>
            </a:endParaRPr>
          </a:p>
        </p:txBody>
      </p:sp>
      <p:sp>
        <p:nvSpPr>
          <p:cNvPr id="6" name="Fußzeilenplatzhalter 3"/>
          <p:cNvSpPr>
            <a:spLocks noGrp="1"/>
          </p:cNvSpPr>
          <p:nvPr>
            <p:ph type="ftr" sz="quarter" idx="11"/>
          </p:nvPr>
        </p:nvSpPr>
        <p:spPr>
          <a:xfrm>
            <a:off x="1187624" y="6433567"/>
            <a:ext cx="6336704" cy="307801"/>
          </a:xfrm>
        </p:spPr>
        <p:txBody>
          <a:bodyPr/>
          <a:lstStyle/>
          <a:p>
            <a:pPr fontAlgn="auto">
              <a:spcBef>
                <a:spcPts val="0"/>
              </a:spcBef>
              <a:spcAft>
                <a:spcPts val="0"/>
              </a:spcAft>
            </a:pPr>
            <a:r>
              <a:rPr lang="en-US" smtClean="0">
                <a:solidFill>
                  <a:prstClr val="white"/>
                </a:solidFill>
              </a:rPr>
              <a:t>GO Unite! Autumn Workshop am 21. Oktober 2021</a:t>
            </a:r>
            <a:endParaRPr lang="de-DE" dirty="0">
              <a:solidFill>
                <a:prstClr val="white"/>
              </a:solidFill>
            </a:endParaRPr>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4088" y="5301208"/>
            <a:ext cx="2467744" cy="688121"/>
          </a:xfrm>
          <a:prstGeom prst="rect">
            <a:avLst/>
          </a:prstGeom>
        </p:spPr>
      </p:pic>
    </p:spTree>
    <p:extLst>
      <p:ext uri="{BB962C8B-B14F-4D97-AF65-F5344CB8AC3E}">
        <p14:creationId xmlns:p14="http://schemas.microsoft.com/office/powerpoint/2010/main" val="2729286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latin typeface="+mn-lt"/>
              </a:rPr>
              <a:t>Forschungsethik</a:t>
            </a:r>
          </a:p>
        </p:txBody>
      </p:sp>
      <p:sp>
        <p:nvSpPr>
          <p:cNvPr id="4" name="Inhaltsplatzhalter 3"/>
          <p:cNvSpPr>
            <a:spLocks noGrp="1"/>
          </p:cNvSpPr>
          <p:nvPr>
            <p:ph sz="half" idx="1"/>
          </p:nvPr>
        </p:nvSpPr>
        <p:spPr/>
        <p:txBody>
          <a:bodyPr>
            <a:normAutofit/>
          </a:bodyPr>
          <a:lstStyle/>
          <a:p>
            <a:r>
              <a:rPr lang="de-DE" dirty="0">
                <a:solidFill>
                  <a:srgbClr val="FF0000"/>
                </a:solidFill>
                <a:latin typeface="+mn-lt"/>
              </a:rPr>
              <a:t>„</a:t>
            </a:r>
            <a:r>
              <a:rPr lang="de-DE" i="1" dirty="0">
                <a:solidFill>
                  <a:srgbClr val="FF0000"/>
                </a:solidFill>
                <a:latin typeface="+mn-lt"/>
              </a:rPr>
              <a:t>inwieweit akademisch Forschende bei der Initiierung von Forschung bereits </a:t>
            </a:r>
            <a:r>
              <a:rPr lang="de-DE" i="1" dirty="0" smtClean="0">
                <a:solidFill>
                  <a:srgbClr val="FF0000"/>
                </a:solidFill>
                <a:latin typeface="+mn-lt"/>
              </a:rPr>
              <a:t>eine Agenda </a:t>
            </a:r>
            <a:r>
              <a:rPr lang="de-DE" i="1" dirty="0">
                <a:solidFill>
                  <a:srgbClr val="FF0000"/>
                </a:solidFill>
                <a:latin typeface="+mn-lt"/>
              </a:rPr>
              <a:t>setzen müssen, </a:t>
            </a:r>
            <a:r>
              <a:rPr lang="de-DE" i="1" dirty="0" smtClean="0">
                <a:solidFill>
                  <a:srgbClr val="FF0000"/>
                </a:solidFill>
                <a:latin typeface="+mn-lt"/>
              </a:rPr>
              <a:t/>
            </a:r>
            <a:br>
              <a:rPr lang="de-DE" i="1" dirty="0" smtClean="0">
                <a:solidFill>
                  <a:srgbClr val="FF0000"/>
                </a:solidFill>
                <a:latin typeface="+mn-lt"/>
              </a:rPr>
            </a:br>
            <a:r>
              <a:rPr lang="de-DE" i="1" dirty="0" smtClean="0">
                <a:solidFill>
                  <a:srgbClr val="FF0000"/>
                </a:solidFill>
                <a:latin typeface="+mn-lt"/>
              </a:rPr>
              <a:t>damit </a:t>
            </a:r>
            <a:r>
              <a:rPr lang="de-DE" i="1" dirty="0">
                <a:solidFill>
                  <a:srgbClr val="FF0000"/>
                </a:solidFill>
                <a:latin typeface="+mn-lt"/>
              </a:rPr>
              <a:t>sie Kinder hierzu informiert einladen können, </a:t>
            </a:r>
            <a:r>
              <a:rPr lang="de-DE" i="1" dirty="0" smtClean="0">
                <a:solidFill>
                  <a:srgbClr val="FF0000"/>
                </a:solidFill>
                <a:latin typeface="+mn-lt"/>
              </a:rPr>
              <a:t/>
            </a:r>
            <a:br>
              <a:rPr lang="de-DE" i="1" dirty="0" smtClean="0">
                <a:solidFill>
                  <a:srgbClr val="FF0000"/>
                </a:solidFill>
                <a:latin typeface="+mn-lt"/>
              </a:rPr>
            </a:br>
            <a:r>
              <a:rPr lang="de-DE" i="1" dirty="0" smtClean="0">
                <a:solidFill>
                  <a:srgbClr val="FF0000"/>
                </a:solidFill>
                <a:latin typeface="+mn-lt"/>
              </a:rPr>
              <a:t>und wie dies </a:t>
            </a:r>
            <a:r>
              <a:rPr lang="de-DE" i="1" dirty="0">
                <a:solidFill>
                  <a:srgbClr val="FF0000"/>
                </a:solidFill>
                <a:latin typeface="+mn-lt"/>
              </a:rPr>
              <a:t>mit dem Postulat der Offenheit zu vereinbaren ist, das für eine </a:t>
            </a:r>
            <a:r>
              <a:rPr lang="de-DE" i="1" dirty="0" smtClean="0">
                <a:solidFill>
                  <a:srgbClr val="FF0000"/>
                </a:solidFill>
                <a:latin typeface="+mn-lt"/>
              </a:rPr>
              <a:t>geteilte Verantwortung </a:t>
            </a:r>
            <a:r>
              <a:rPr lang="de-DE" i="1" dirty="0">
                <a:solidFill>
                  <a:srgbClr val="FF0000"/>
                </a:solidFill>
                <a:latin typeface="+mn-lt"/>
              </a:rPr>
              <a:t>steht.” </a:t>
            </a:r>
            <a:r>
              <a:rPr lang="de-DE" i="1" dirty="0" smtClean="0">
                <a:latin typeface="+mn-lt"/>
              </a:rPr>
              <a:t/>
            </a:r>
            <a:br>
              <a:rPr lang="de-DE" i="1" dirty="0" smtClean="0">
                <a:latin typeface="+mn-lt"/>
              </a:rPr>
            </a:br>
            <a:r>
              <a:rPr lang="de-DE" i="1" dirty="0" smtClean="0">
                <a:latin typeface="+mn-lt"/>
              </a:rPr>
              <a:t/>
            </a:r>
            <a:br>
              <a:rPr lang="de-DE" i="1" dirty="0" smtClean="0">
                <a:latin typeface="+mn-lt"/>
              </a:rPr>
            </a:br>
            <a:r>
              <a:rPr lang="de-DE" i="1" smtClean="0">
                <a:latin typeface="+mn-lt"/>
              </a:rPr>
              <a:t/>
            </a:r>
            <a:br>
              <a:rPr lang="de-DE" i="1" smtClean="0">
                <a:latin typeface="+mn-lt"/>
              </a:rPr>
            </a:br>
            <a:r>
              <a:rPr lang="de-DE" sz="2000" smtClean="0">
                <a:latin typeface="+mn-lt"/>
              </a:rPr>
              <a:t>Vgl</a:t>
            </a:r>
            <a:r>
              <a:rPr lang="de-DE" sz="2000" dirty="0">
                <a:latin typeface="+mn-lt"/>
              </a:rPr>
              <a:t>. </a:t>
            </a:r>
            <a:r>
              <a:rPr lang="de-DE" sz="2000" dirty="0" err="1">
                <a:latin typeface="+mn-lt"/>
              </a:rPr>
              <a:t>Eßer</a:t>
            </a:r>
            <a:r>
              <a:rPr lang="de-DE" sz="2000" dirty="0">
                <a:latin typeface="+mn-lt"/>
              </a:rPr>
              <a:t>, Florian/Sitter, Miriam (2018). Ethische </a:t>
            </a:r>
            <a:r>
              <a:rPr lang="de-DE" sz="2000" dirty="0" smtClean="0">
                <a:latin typeface="+mn-lt"/>
              </a:rPr>
              <a:t>Symmetrie in </a:t>
            </a:r>
            <a:r>
              <a:rPr lang="de-DE" sz="2000" dirty="0">
                <a:latin typeface="+mn-lt"/>
              </a:rPr>
              <a:t>der partizipativen Forschung mit Kindern. Forum: Qualitative Sozialforschung, </a:t>
            </a:r>
            <a:r>
              <a:rPr lang="de-DE" sz="2000" dirty="0" smtClean="0">
                <a:latin typeface="+mn-lt"/>
              </a:rPr>
              <a:t>19. Jg</a:t>
            </a:r>
            <a:r>
              <a:rPr lang="de-DE" sz="2000" dirty="0">
                <a:latin typeface="+mn-lt"/>
              </a:rPr>
              <a:t>., H. 3, </a:t>
            </a:r>
            <a:r>
              <a:rPr lang="de-DE" sz="2000" dirty="0">
                <a:latin typeface="+mn-lt"/>
                <a:hlinkClick r:id="rId3"/>
              </a:rPr>
              <a:t>https://</a:t>
            </a:r>
            <a:r>
              <a:rPr lang="de-DE" sz="2000" dirty="0" smtClean="0">
                <a:latin typeface="+mn-lt"/>
                <a:hlinkClick r:id="rId3"/>
              </a:rPr>
              <a:t>doi.org/10.17169/fqs-19.3.3120</a:t>
            </a:r>
            <a:endParaRPr lang="de-DE" sz="2000" dirty="0" smtClean="0">
              <a:latin typeface="+mn-lt"/>
            </a:endParaRPr>
          </a:p>
          <a:p>
            <a:r>
              <a:rPr lang="de-DE" sz="2000" dirty="0" smtClean="0">
                <a:latin typeface="+mn-lt"/>
              </a:rPr>
              <a:t>(</a:t>
            </a:r>
            <a:r>
              <a:rPr lang="de-DE" sz="2000" dirty="0">
                <a:latin typeface="+mn-lt"/>
              </a:rPr>
              <a:t>Zugriff am </a:t>
            </a:r>
            <a:r>
              <a:rPr lang="de-DE" sz="2000" dirty="0" smtClean="0">
                <a:latin typeface="+mn-lt"/>
              </a:rPr>
              <a:t>18.10.2021</a:t>
            </a:r>
            <a:r>
              <a:rPr lang="de-DE" sz="2000" dirty="0">
                <a:latin typeface="+mn-lt"/>
              </a:rPr>
              <a:t>)</a:t>
            </a:r>
            <a:endParaRPr lang="de-DE" sz="2000" dirty="0" smtClean="0">
              <a:latin typeface="+mn-lt"/>
            </a:endParaRPr>
          </a:p>
          <a:p>
            <a:endParaRPr lang="en-US" dirty="0"/>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de-DE" dirty="0">
              <a:latin typeface="+mn-lt"/>
            </a:endParaRPr>
          </a:p>
          <a:p>
            <a:endParaRPr lang="de-DE" sz="1200" dirty="0">
              <a:solidFill>
                <a:schemeClr val="bg1"/>
              </a:solidFill>
            </a:endParaRPr>
          </a:p>
        </p:txBody>
      </p:sp>
      <p:sp>
        <p:nvSpPr>
          <p:cNvPr id="6" name="Fußzeilenplatzhalter 3"/>
          <p:cNvSpPr>
            <a:spLocks noGrp="1"/>
          </p:cNvSpPr>
          <p:nvPr>
            <p:ph type="ftr" sz="quarter" idx="11"/>
          </p:nvPr>
        </p:nvSpPr>
        <p:spPr>
          <a:xfrm>
            <a:off x="1187624" y="6433567"/>
            <a:ext cx="6336704" cy="307801"/>
          </a:xfrm>
        </p:spPr>
        <p:txBody>
          <a:bodyPr/>
          <a:lstStyle/>
          <a:p>
            <a:pPr fontAlgn="auto">
              <a:spcBef>
                <a:spcPts val="0"/>
              </a:spcBef>
              <a:spcAft>
                <a:spcPts val="0"/>
              </a:spcAft>
            </a:pPr>
            <a:r>
              <a:rPr lang="en-US" smtClean="0">
                <a:solidFill>
                  <a:prstClr val="white"/>
                </a:solidFill>
              </a:rPr>
              <a:t>GO Unite! Autumn Workshop am 21. Oktober 2021</a:t>
            </a:r>
            <a:endParaRPr lang="de-DE" dirty="0">
              <a:solidFill>
                <a:prstClr val="white"/>
              </a:solidFill>
            </a:endParaRPr>
          </a:p>
        </p:txBody>
      </p:sp>
      <p:pic>
        <p:nvPicPr>
          <p:cNvPr id="3" name="Grafik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64088" y="5301208"/>
            <a:ext cx="2467744" cy="688121"/>
          </a:xfrm>
          <a:prstGeom prst="rect">
            <a:avLst/>
          </a:prstGeom>
        </p:spPr>
      </p:pic>
    </p:spTree>
    <p:extLst>
      <p:ext uri="{BB962C8B-B14F-4D97-AF65-F5344CB8AC3E}">
        <p14:creationId xmlns:p14="http://schemas.microsoft.com/office/powerpoint/2010/main" val="2447546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2400" dirty="0">
                <a:latin typeface="+mj-lt"/>
              </a:rPr>
              <a:t>Organizer: GO Unite!, German chapter of the Data Stewardship Competence Centers IN</a:t>
            </a:r>
            <a:r>
              <a:rPr lang="de-DE" sz="2400" dirty="0">
                <a:latin typeface="+mj-lt"/>
              </a:rPr>
              <a:t/>
            </a:r>
            <a:br>
              <a:rPr lang="de-DE" sz="2400" dirty="0">
                <a:latin typeface="+mj-lt"/>
              </a:rPr>
            </a:br>
            <a:r>
              <a:rPr lang="de-DE" sz="3600" dirty="0"/>
              <a:t/>
            </a:r>
            <a:br>
              <a:rPr lang="de-DE" sz="3600" dirty="0"/>
            </a:br>
            <a:endParaRPr lang="de-DE" sz="3200" dirty="0">
              <a:latin typeface="+mn-lt"/>
            </a:endParaRPr>
          </a:p>
        </p:txBody>
      </p:sp>
      <p:sp>
        <p:nvSpPr>
          <p:cNvPr id="9" name="Fußzeilenplatzhalter 3"/>
          <p:cNvSpPr>
            <a:spLocks noGrp="1"/>
          </p:cNvSpPr>
          <p:nvPr>
            <p:ph type="ftr" sz="quarter" idx="11"/>
          </p:nvPr>
        </p:nvSpPr>
        <p:spPr>
          <a:xfrm>
            <a:off x="2195736" y="6433567"/>
            <a:ext cx="4752528" cy="307801"/>
          </a:xfrm>
        </p:spPr>
        <p:txBody>
          <a:bodyPr/>
          <a:lstStyle/>
          <a:p>
            <a:pPr fontAlgn="auto">
              <a:spcBef>
                <a:spcPts val="0"/>
              </a:spcBef>
              <a:spcAft>
                <a:spcPts val="0"/>
              </a:spcAft>
            </a:pPr>
            <a:r>
              <a:rPr lang="en-US" smtClean="0">
                <a:solidFill>
                  <a:prstClr val="white"/>
                </a:solidFill>
              </a:rPr>
              <a:t>GO Unite! Autumn Workshop am 21. Oktober 2021</a:t>
            </a:r>
            <a:endParaRPr lang="de-DE" dirty="0">
              <a:solidFill>
                <a:prstClr val="white"/>
              </a:solidFill>
            </a:endParaRPr>
          </a:p>
        </p:txBody>
      </p:sp>
      <p:sp>
        <p:nvSpPr>
          <p:cNvPr id="10" name="Inhaltsplatzhalter 3"/>
          <p:cNvSpPr>
            <a:spLocks noGrp="1"/>
          </p:cNvSpPr>
          <p:nvPr>
            <p:ph sz="half" idx="1"/>
          </p:nvPr>
        </p:nvSpPr>
        <p:spPr>
          <a:xfrm>
            <a:off x="457200" y="1600200"/>
            <a:ext cx="7571184" cy="4525963"/>
          </a:xfrm>
        </p:spPr>
        <p:txBody>
          <a:bodyPr>
            <a:normAutofit fontScale="25000" lnSpcReduction="20000"/>
          </a:bodyPr>
          <a:lstStyle/>
          <a:p>
            <a:r>
              <a:rPr lang="de-DE" sz="9600" dirty="0">
                <a:latin typeface="+mn-lt"/>
              </a:rPr>
              <a:t>This </a:t>
            </a:r>
            <a:r>
              <a:rPr lang="de-DE" sz="9600" dirty="0" err="1">
                <a:latin typeface="+mn-lt"/>
              </a:rPr>
              <a:t>workshop</a:t>
            </a:r>
            <a:r>
              <a:rPr lang="de-DE" sz="9600" dirty="0">
                <a:latin typeface="+mn-lt"/>
              </a:rPr>
              <a:t> </a:t>
            </a:r>
            <a:r>
              <a:rPr lang="de-DE" sz="9600" dirty="0" err="1">
                <a:latin typeface="+mn-lt"/>
              </a:rPr>
              <a:t>is</a:t>
            </a:r>
            <a:r>
              <a:rPr lang="de-DE" sz="9600" dirty="0">
                <a:latin typeface="+mn-lt"/>
              </a:rPr>
              <a:t> </a:t>
            </a:r>
            <a:r>
              <a:rPr lang="de-DE" sz="9600" dirty="0" err="1">
                <a:latin typeface="+mn-lt"/>
              </a:rPr>
              <a:t>organized</a:t>
            </a:r>
            <a:r>
              <a:rPr lang="de-DE" sz="9600" dirty="0">
                <a:latin typeface="+mn-lt"/>
              </a:rPr>
              <a:t> </a:t>
            </a:r>
            <a:r>
              <a:rPr lang="de-DE" sz="9600" dirty="0" err="1">
                <a:latin typeface="+mn-lt"/>
              </a:rPr>
              <a:t>by</a:t>
            </a:r>
            <a:r>
              <a:rPr lang="de-DE" sz="9600" dirty="0">
                <a:latin typeface="+mn-lt"/>
              </a:rPr>
              <a:t> </a:t>
            </a:r>
            <a:r>
              <a:rPr lang="de-DE" sz="9600" dirty="0" err="1">
                <a:latin typeface="+mn-lt"/>
              </a:rPr>
              <a:t>the</a:t>
            </a:r>
            <a:r>
              <a:rPr lang="de-DE" sz="9600" dirty="0">
                <a:latin typeface="+mn-lt"/>
              </a:rPr>
              <a:t> German </a:t>
            </a:r>
            <a:r>
              <a:rPr lang="de-DE" sz="9600" dirty="0" err="1">
                <a:latin typeface="+mn-lt"/>
              </a:rPr>
              <a:t>chapter</a:t>
            </a:r>
            <a:r>
              <a:rPr lang="de-DE" sz="9600" dirty="0">
                <a:latin typeface="+mn-lt"/>
              </a:rPr>
              <a:t> </a:t>
            </a:r>
            <a:r>
              <a:rPr lang="de-DE" sz="9600" dirty="0" err="1">
                <a:latin typeface="+mn-lt"/>
              </a:rPr>
              <a:t>of</a:t>
            </a:r>
            <a:r>
              <a:rPr lang="de-DE" sz="9600" dirty="0">
                <a:latin typeface="+mn-lt"/>
              </a:rPr>
              <a:t> </a:t>
            </a:r>
            <a:r>
              <a:rPr lang="de-DE" sz="9600" dirty="0" err="1">
                <a:latin typeface="+mn-lt"/>
              </a:rPr>
              <a:t>the</a:t>
            </a:r>
            <a:r>
              <a:rPr lang="de-DE" sz="9600" dirty="0">
                <a:latin typeface="+mn-lt"/>
              </a:rPr>
              <a:t> </a:t>
            </a:r>
            <a:r>
              <a:rPr lang="de-DE" sz="9600" dirty="0">
                <a:latin typeface="+mn-lt"/>
                <a:hlinkClick r:id="rId3"/>
              </a:rPr>
              <a:t>Data </a:t>
            </a:r>
            <a:r>
              <a:rPr lang="de-DE" sz="9600" dirty="0" err="1">
                <a:latin typeface="+mn-lt"/>
                <a:hlinkClick r:id="rId3"/>
              </a:rPr>
              <a:t>Stewardship</a:t>
            </a:r>
            <a:r>
              <a:rPr lang="de-DE" sz="9600" dirty="0">
                <a:latin typeface="+mn-lt"/>
                <a:hlinkClick r:id="rId3"/>
              </a:rPr>
              <a:t> Competence Centers IN</a:t>
            </a:r>
            <a:r>
              <a:rPr lang="de-DE" sz="9600" dirty="0">
                <a:latin typeface="+mn-lt"/>
              </a:rPr>
              <a:t>, </a:t>
            </a:r>
            <a:r>
              <a:rPr lang="de-DE" sz="9600" dirty="0" err="1">
                <a:latin typeface="+mn-lt"/>
              </a:rPr>
              <a:t>and</a:t>
            </a:r>
            <a:r>
              <a:rPr lang="de-DE" sz="9600" dirty="0">
                <a:latin typeface="+mn-lt"/>
              </a:rPr>
              <a:t> will </a:t>
            </a:r>
            <a:r>
              <a:rPr lang="de-DE" sz="9600" dirty="0" err="1">
                <a:latin typeface="+mn-lt"/>
              </a:rPr>
              <a:t>be</a:t>
            </a:r>
            <a:r>
              <a:rPr lang="de-DE" sz="9600" dirty="0">
                <a:latin typeface="+mn-lt"/>
              </a:rPr>
              <a:t> </a:t>
            </a:r>
            <a:r>
              <a:rPr lang="de-DE" sz="9600" b="1" dirty="0" err="1">
                <a:latin typeface="+mn-lt"/>
              </a:rPr>
              <a:t>held</a:t>
            </a:r>
            <a:r>
              <a:rPr lang="de-DE" sz="9600" b="1" dirty="0">
                <a:latin typeface="+mn-lt"/>
              </a:rPr>
              <a:t> in German</a:t>
            </a:r>
            <a:r>
              <a:rPr lang="de-DE" sz="9600" dirty="0">
                <a:latin typeface="+mn-lt"/>
              </a:rPr>
              <a:t>. </a:t>
            </a:r>
            <a:r>
              <a:rPr lang="de-DE" sz="9600" dirty="0" smtClean="0">
                <a:latin typeface="+mn-lt"/>
              </a:rPr>
              <a:t/>
            </a:r>
            <a:br>
              <a:rPr lang="de-DE" sz="9600" dirty="0" smtClean="0">
                <a:latin typeface="+mn-lt"/>
              </a:rPr>
            </a:br>
            <a:endParaRPr lang="de-DE" sz="9600" dirty="0" smtClean="0">
              <a:latin typeface="+mn-lt"/>
            </a:endParaRPr>
          </a:p>
          <a:p>
            <a:r>
              <a:rPr lang="de-DE" sz="9600" dirty="0">
                <a:latin typeface="+mn-lt"/>
                <a:hlinkClick r:id="rId4"/>
              </a:rPr>
              <a:t>https://www.go-fair.org/events/go-unite-autumn-workshop</a:t>
            </a:r>
            <a:r>
              <a:rPr lang="de-DE" sz="9600" dirty="0" smtClean="0">
                <a:latin typeface="+mn-lt"/>
                <a:hlinkClick r:id="rId4"/>
              </a:rPr>
              <a:t>/</a:t>
            </a:r>
            <a:endParaRPr lang="de-DE" sz="9600" dirty="0" smtClean="0">
              <a:latin typeface="+mn-lt"/>
            </a:endParaRPr>
          </a:p>
          <a:p>
            <a:r>
              <a:rPr lang="de-DE" sz="9600" dirty="0" smtClean="0">
                <a:latin typeface="+mn-lt"/>
              </a:rPr>
              <a:t/>
            </a:r>
            <a:br>
              <a:rPr lang="de-DE" sz="9600" dirty="0" smtClean="0">
                <a:latin typeface="+mn-lt"/>
              </a:rPr>
            </a:br>
            <a:r>
              <a:rPr lang="de-DE" sz="9600" dirty="0" err="1" smtClean="0">
                <a:latin typeface="+mn-lt"/>
              </a:rPr>
              <a:t>Please</a:t>
            </a:r>
            <a:r>
              <a:rPr lang="de-DE" sz="9600" dirty="0" smtClean="0">
                <a:latin typeface="+mn-lt"/>
              </a:rPr>
              <a:t> </a:t>
            </a:r>
            <a:r>
              <a:rPr lang="de-DE" sz="9600" dirty="0" err="1">
                <a:latin typeface="+mn-lt"/>
              </a:rPr>
              <a:t>contact</a:t>
            </a:r>
            <a:r>
              <a:rPr lang="de-DE" sz="9600" dirty="0">
                <a:latin typeface="+mn-lt"/>
              </a:rPr>
              <a:t> </a:t>
            </a:r>
            <a:r>
              <a:rPr lang="de-DE" sz="9600" dirty="0" err="1">
                <a:latin typeface="+mn-lt"/>
              </a:rPr>
              <a:t>the</a:t>
            </a:r>
            <a:r>
              <a:rPr lang="de-DE" sz="9600" dirty="0">
                <a:latin typeface="+mn-lt"/>
              </a:rPr>
              <a:t> GO UNITE! IN </a:t>
            </a:r>
            <a:r>
              <a:rPr lang="de-DE" sz="9600" dirty="0" err="1">
                <a:latin typeface="+mn-lt"/>
              </a:rPr>
              <a:t>coordinators</a:t>
            </a:r>
            <a:r>
              <a:rPr lang="de-DE" sz="9600" dirty="0">
                <a:latin typeface="+mn-lt"/>
              </a:rPr>
              <a:t> </a:t>
            </a:r>
            <a:r>
              <a:rPr lang="de-DE" sz="9600" dirty="0">
                <a:latin typeface="+mn-lt"/>
                <a:hlinkClick r:id="rId5"/>
              </a:rPr>
              <a:t>Patrick Helling</a:t>
            </a:r>
            <a:r>
              <a:rPr lang="de-DE" sz="9600" dirty="0">
                <a:latin typeface="+mn-lt"/>
              </a:rPr>
              <a:t> </a:t>
            </a:r>
            <a:r>
              <a:rPr lang="de-DE" sz="9600" dirty="0" err="1">
                <a:latin typeface="+mn-lt"/>
              </a:rPr>
              <a:t>and</a:t>
            </a:r>
            <a:r>
              <a:rPr lang="de-DE" sz="9600" dirty="0">
                <a:latin typeface="+mn-lt"/>
              </a:rPr>
              <a:t> </a:t>
            </a:r>
            <a:r>
              <a:rPr lang="de-DE" sz="9600" dirty="0">
                <a:latin typeface="+mn-lt"/>
                <a:hlinkClick r:id="rId6"/>
              </a:rPr>
              <a:t>Monika </a:t>
            </a:r>
            <a:r>
              <a:rPr lang="de-DE" sz="9600" dirty="0" err="1">
                <a:latin typeface="+mn-lt"/>
                <a:hlinkClick r:id="rId6"/>
              </a:rPr>
              <a:t>Linne</a:t>
            </a:r>
            <a:r>
              <a:rPr lang="de-DE" sz="9600" dirty="0">
                <a:latin typeface="+mn-lt"/>
              </a:rPr>
              <a:t> </a:t>
            </a:r>
            <a:r>
              <a:rPr lang="de-DE" sz="9600" dirty="0" err="1">
                <a:latin typeface="+mn-lt"/>
              </a:rPr>
              <a:t>for</a:t>
            </a:r>
            <a:r>
              <a:rPr lang="de-DE" sz="9600" dirty="0">
                <a:latin typeface="+mn-lt"/>
              </a:rPr>
              <a:t> </a:t>
            </a:r>
            <a:r>
              <a:rPr lang="de-DE" sz="9600" dirty="0" err="1">
                <a:latin typeface="+mn-lt"/>
              </a:rPr>
              <a:t>any</a:t>
            </a:r>
            <a:r>
              <a:rPr lang="de-DE" sz="9600" dirty="0">
                <a:latin typeface="+mn-lt"/>
              </a:rPr>
              <a:t> </a:t>
            </a:r>
            <a:r>
              <a:rPr lang="de-DE" sz="9600" dirty="0" err="1">
                <a:latin typeface="+mn-lt"/>
              </a:rPr>
              <a:t>questions</a:t>
            </a:r>
            <a:r>
              <a:rPr lang="de-DE" sz="9600" dirty="0" smtClean="0">
                <a:latin typeface="+mn-lt"/>
              </a:rPr>
              <a:t>.</a:t>
            </a:r>
            <a:br>
              <a:rPr lang="de-DE" sz="9600" dirty="0" smtClean="0">
                <a:latin typeface="+mn-lt"/>
              </a:rPr>
            </a:br>
            <a:r>
              <a:rPr lang="de-DE" sz="9600" dirty="0" smtClean="0">
                <a:latin typeface="+mn-lt"/>
              </a:rPr>
              <a:t/>
            </a:r>
            <a:br>
              <a:rPr lang="de-DE" sz="9600" dirty="0" smtClean="0">
                <a:latin typeface="+mn-lt"/>
              </a:rPr>
            </a:br>
            <a:r>
              <a:rPr lang="de-DE" sz="9600" dirty="0" smtClean="0">
                <a:latin typeface="+mn-lt"/>
              </a:rPr>
              <a:t/>
            </a:r>
            <a:br>
              <a:rPr lang="de-DE" sz="9600" dirty="0" smtClean="0">
                <a:latin typeface="+mn-lt"/>
              </a:rPr>
            </a:br>
            <a:r>
              <a:rPr lang="de-DE" sz="9600" b="1" dirty="0" err="1" smtClean="0">
                <a:solidFill>
                  <a:srgbClr val="FF0000"/>
                </a:solidFill>
                <a:latin typeface="+mn-lt"/>
              </a:rPr>
              <a:t>Thank</a:t>
            </a:r>
            <a:r>
              <a:rPr lang="de-DE" sz="9600" b="1" dirty="0" smtClean="0">
                <a:solidFill>
                  <a:srgbClr val="FF0000"/>
                </a:solidFill>
                <a:latin typeface="+mn-lt"/>
              </a:rPr>
              <a:t> </a:t>
            </a:r>
            <a:r>
              <a:rPr lang="de-DE" sz="9600" b="1" dirty="0" err="1" smtClean="0">
                <a:solidFill>
                  <a:srgbClr val="FF0000"/>
                </a:solidFill>
                <a:latin typeface="+mn-lt"/>
              </a:rPr>
              <a:t>you</a:t>
            </a:r>
            <a:r>
              <a:rPr lang="de-DE" sz="9600" b="1" dirty="0" smtClean="0">
                <a:solidFill>
                  <a:srgbClr val="FF0000"/>
                </a:solidFill>
                <a:latin typeface="+mn-lt"/>
              </a:rPr>
              <a:t> </a:t>
            </a:r>
            <a:r>
              <a:rPr lang="de-DE" sz="9600" b="1" dirty="0" err="1" smtClean="0">
                <a:solidFill>
                  <a:srgbClr val="FF0000"/>
                </a:solidFill>
                <a:latin typeface="+mn-lt"/>
              </a:rPr>
              <a:t>to</a:t>
            </a:r>
            <a:r>
              <a:rPr lang="de-DE" sz="9600" b="1" dirty="0" smtClean="0">
                <a:solidFill>
                  <a:srgbClr val="FF0000"/>
                </a:solidFill>
                <a:latin typeface="+mn-lt"/>
              </a:rPr>
              <a:t> </a:t>
            </a:r>
            <a:r>
              <a:rPr lang="de-DE" sz="9600" b="1" dirty="0" err="1" smtClean="0">
                <a:solidFill>
                  <a:srgbClr val="FF0000"/>
                </a:solidFill>
                <a:latin typeface="+mn-lt"/>
              </a:rPr>
              <a:t>the</a:t>
            </a:r>
            <a:r>
              <a:rPr lang="de-DE" sz="9600" b="1" dirty="0" smtClean="0">
                <a:solidFill>
                  <a:srgbClr val="FF0000"/>
                </a:solidFill>
                <a:latin typeface="+mn-lt"/>
              </a:rPr>
              <a:t> </a:t>
            </a:r>
            <a:r>
              <a:rPr lang="de-DE" sz="9600" b="1" dirty="0" err="1" smtClean="0">
                <a:solidFill>
                  <a:srgbClr val="FF0000"/>
                </a:solidFill>
                <a:latin typeface="+mn-lt"/>
              </a:rPr>
              <a:t>organisers</a:t>
            </a:r>
            <a:r>
              <a:rPr lang="de-DE" sz="9600" b="1" dirty="0" smtClean="0">
                <a:solidFill>
                  <a:srgbClr val="FF0000"/>
                </a:solidFill>
                <a:latin typeface="+mn-lt"/>
              </a:rPr>
              <a:t> </a:t>
            </a:r>
            <a:r>
              <a:rPr lang="de-DE" sz="9600" b="1" dirty="0" err="1" smtClean="0">
                <a:solidFill>
                  <a:srgbClr val="FF0000"/>
                </a:solidFill>
                <a:latin typeface="+mn-lt"/>
              </a:rPr>
              <a:t>and</a:t>
            </a:r>
            <a:r>
              <a:rPr lang="de-DE" sz="9600" b="1" dirty="0" smtClean="0">
                <a:solidFill>
                  <a:srgbClr val="FF0000"/>
                </a:solidFill>
                <a:latin typeface="+mn-lt"/>
              </a:rPr>
              <a:t> </a:t>
            </a:r>
            <a:r>
              <a:rPr lang="de-DE" sz="9600" b="1" dirty="0" err="1" smtClean="0">
                <a:solidFill>
                  <a:srgbClr val="FF0000"/>
                </a:solidFill>
                <a:latin typeface="+mn-lt"/>
              </a:rPr>
              <a:t>to</a:t>
            </a:r>
            <a:r>
              <a:rPr lang="de-DE" sz="9600" b="1" dirty="0" smtClean="0">
                <a:solidFill>
                  <a:srgbClr val="FF0000"/>
                </a:solidFill>
                <a:latin typeface="+mn-lt"/>
              </a:rPr>
              <a:t> all </a:t>
            </a:r>
            <a:r>
              <a:rPr lang="de-DE" sz="9600" b="1" dirty="0" err="1" smtClean="0">
                <a:solidFill>
                  <a:srgbClr val="FF0000"/>
                </a:solidFill>
                <a:latin typeface="+mn-lt"/>
              </a:rPr>
              <a:t>the</a:t>
            </a:r>
            <a:r>
              <a:rPr lang="de-DE" sz="9600" b="1" dirty="0" smtClean="0">
                <a:solidFill>
                  <a:srgbClr val="FF0000"/>
                </a:solidFill>
                <a:latin typeface="+mn-lt"/>
              </a:rPr>
              <a:t> </a:t>
            </a:r>
            <a:r>
              <a:rPr lang="de-DE" sz="9600" b="1" dirty="0" err="1" smtClean="0">
                <a:solidFill>
                  <a:srgbClr val="FF0000"/>
                </a:solidFill>
                <a:latin typeface="+mn-lt"/>
              </a:rPr>
              <a:t>participants</a:t>
            </a:r>
            <a:r>
              <a:rPr lang="de-DE" sz="9600" b="1" dirty="0" smtClean="0">
                <a:solidFill>
                  <a:srgbClr val="FF0000"/>
                </a:solidFill>
                <a:latin typeface="+mn-lt"/>
              </a:rPr>
              <a:t> </a:t>
            </a:r>
            <a:r>
              <a:rPr lang="de-DE" sz="9600" b="1" dirty="0" err="1" smtClean="0">
                <a:solidFill>
                  <a:srgbClr val="FF0000"/>
                </a:solidFill>
                <a:latin typeface="+mn-lt"/>
              </a:rPr>
              <a:t>for</a:t>
            </a:r>
            <a:r>
              <a:rPr lang="de-DE" sz="9600" b="1" dirty="0" smtClean="0">
                <a:solidFill>
                  <a:srgbClr val="FF0000"/>
                </a:solidFill>
                <a:latin typeface="+mn-lt"/>
              </a:rPr>
              <a:t> </a:t>
            </a:r>
            <a:r>
              <a:rPr lang="de-DE" sz="9600" b="1" dirty="0" err="1" smtClean="0">
                <a:solidFill>
                  <a:srgbClr val="FF0000"/>
                </a:solidFill>
                <a:latin typeface="+mn-lt"/>
              </a:rPr>
              <a:t>valuable</a:t>
            </a:r>
            <a:r>
              <a:rPr lang="de-DE" sz="9600" b="1" dirty="0" smtClean="0">
                <a:solidFill>
                  <a:srgbClr val="FF0000"/>
                </a:solidFill>
                <a:latin typeface="+mn-lt"/>
              </a:rPr>
              <a:t> </a:t>
            </a:r>
            <a:r>
              <a:rPr lang="de-DE" sz="9600" b="1" dirty="0" err="1" smtClean="0">
                <a:solidFill>
                  <a:srgbClr val="FF0000"/>
                </a:solidFill>
                <a:latin typeface="+mn-lt"/>
              </a:rPr>
              <a:t>discussions</a:t>
            </a:r>
            <a:r>
              <a:rPr lang="de-DE" sz="9600" b="1" dirty="0" smtClean="0">
                <a:solidFill>
                  <a:srgbClr val="FF0000"/>
                </a:solidFill>
                <a:latin typeface="+mn-lt"/>
              </a:rPr>
              <a:t>!</a:t>
            </a:r>
            <a:endParaRPr lang="de-DE" sz="9600" dirty="0">
              <a:latin typeface="+mn-lt"/>
            </a:endParaRPr>
          </a:p>
          <a:p>
            <a:r>
              <a:rPr lang="de-DE" sz="4800" dirty="0">
                <a:latin typeface="+mn-lt"/>
              </a:rPr>
              <a:t>Am 21. Oktober trifft sich die Community des GO FAIR-Implementierungsnetzwerks GO </a:t>
            </a:r>
            <a:r>
              <a:rPr lang="de-DE" sz="4800" dirty="0" err="1">
                <a:latin typeface="+mn-lt"/>
              </a:rPr>
              <a:t>Unite</a:t>
            </a:r>
            <a:r>
              <a:rPr lang="de-DE" sz="4800" dirty="0">
                <a:latin typeface="+mn-lt"/>
              </a:rPr>
              <a:t>! Alle Mitglieder und FDM-Interessierten sind herzlich eingeladen, an dem Austausch zu FDM-relevanten Themen teilzunehmen und mitzuwirken. </a:t>
            </a:r>
          </a:p>
          <a:p>
            <a:endParaRPr lang="en-US" sz="5500" i="1" dirty="0" smtClean="0">
              <a:latin typeface="+mn-lt"/>
            </a:endParaRPr>
          </a:p>
          <a:p>
            <a:endParaRPr lang="de-DE" sz="1800" b="1" dirty="0" smtClean="0">
              <a:latin typeface="+mn-lt"/>
            </a:endParaRPr>
          </a:p>
          <a:p>
            <a:r>
              <a:rPr lang="de-DE" sz="1800" b="1" dirty="0" smtClean="0">
                <a:latin typeface="+mn-lt"/>
              </a:rPr>
              <a:t>						</a:t>
            </a:r>
            <a:endParaRPr lang="de-DE" sz="1200" b="1" dirty="0">
              <a:latin typeface="+mn-lt"/>
            </a:endParaRPr>
          </a:p>
          <a:p>
            <a:pPr marL="171450" indent="-171450">
              <a:buFont typeface="Arial" panose="020B0604020202020204" pitchFamily="34" charset="0"/>
              <a:buChar char="•"/>
            </a:pPr>
            <a:endParaRPr lang="de-DE" sz="1200" b="1" dirty="0" smtClean="0"/>
          </a:p>
          <a:p>
            <a:endParaRPr lang="de-DE" sz="1200" b="1" dirty="0"/>
          </a:p>
          <a:p>
            <a:endParaRPr lang="de-DE" sz="1200" dirty="0" smtClean="0"/>
          </a:p>
          <a:p>
            <a:endParaRPr lang="de-DE" sz="1200" dirty="0"/>
          </a:p>
          <a:p>
            <a:endParaRPr lang="de-DE" sz="1200" dirty="0" smtClean="0"/>
          </a:p>
          <a:p>
            <a:endParaRPr lang="de-DE" sz="1200" dirty="0"/>
          </a:p>
          <a:p>
            <a:endParaRPr lang="de-DE" sz="1000" dirty="0">
              <a:latin typeface="+mj-lt"/>
            </a:endParaRPr>
          </a:p>
          <a:p>
            <a:endParaRPr lang="de-DE" sz="1200" dirty="0">
              <a:solidFill>
                <a:schemeClr val="bg1"/>
              </a:solidFill>
              <a:latin typeface="+mn-lt"/>
            </a:endParaRPr>
          </a:p>
        </p:txBody>
      </p:sp>
    </p:spTree>
    <p:extLst>
      <p:ext uri="{BB962C8B-B14F-4D97-AF65-F5344CB8AC3E}">
        <p14:creationId xmlns:p14="http://schemas.microsoft.com/office/powerpoint/2010/main" val="2891852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latin typeface="+mj-lt"/>
              </a:rPr>
              <a:t>Open </a:t>
            </a:r>
            <a:r>
              <a:rPr lang="de-DE" sz="2400" dirty="0" smtClean="0">
                <a:latin typeface="+mj-lt"/>
              </a:rPr>
              <a:t>Science. NFDI. </a:t>
            </a:r>
            <a:r>
              <a:rPr lang="de-DE" sz="2400" dirty="0" smtClean="0">
                <a:latin typeface="+mj-lt"/>
              </a:rPr>
              <a:t>EOSC</a:t>
            </a:r>
            <a:r>
              <a:rPr lang="de-DE" sz="4800" dirty="0"/>
              <a:t/>
            </a:r>
            <a:br>
              <a:rPr lang="de-DE" sz="4800" dirty="0"/>
            </a:br>
            <a:r>
              <a:rPr lang="de-DE" sz="3600" dirty="0" smtClean="0"/>
              <a:t/>
            </a:r>
            <a:br>
              <a:rPr lang="de-DE" sz="3600" dirty="0" smtClean="0"/>
            </a:br>
            <a:r>
              <a:rPr lang="de-DE" sz="3600" dirty="0"/>
              <a:t/>
            </a:r>
            <a:br>
              <a:rPr lang="de-DE" sz="3600" dirty="0"/>
            </a:br>
            <a:endParaRPr lang="de-DE" sz="3200" dirty="0">
              <a:latin typeface="+mn-lt"/>
            </a:endParaRPr>
          </a:p>
        </p:txBody>
      </p:sp>
      <p:sp>
        <p:nvSpPr>
          <p:cNvPr id="9" name="Fußzeilenplatzhalter 3"/>
          <p:cNvSpPr>
            <a:spLocks noGrp="1"/>
          </p:cNvSpPr>
          <p:nvPr>
            <p:ph type="ftr" sz="quarter" idx="11"/>
          </p:nvPr>
        </p:nvSpPr>
        <p:spPr>
          <a:xfrm>
            <a:off x="2195736" y="6433567"/>
            <a:ext cx="4752528" cy="307801"/>
          </a:xfrm>
        </p:spPr>
        <p:txBody>
          <a:bodyPr/>
          <a:lstStyle/>
          <a:p>
            <a:pPr fontAlgn="auto">
              <a:spcBef>
                <a:spcPts val="0"/>
              </a:spcBef>
              <a:spcAft>
                <a:spcPts val="0"/>
              </a:spcAft>
            </a:pPr>
            <a:r>
              <a:rPr lang="en-US" smtClean="0">
                <a:solidFill>
                  <a:prstClr val="white"/>
                </a:solidFill>
              </a:rPr>
              <a:t>GO Unite! Autumn Workshop am 21. Oktober 2021</a:t>
            </a:r>
            <a:endParaRPr lang="de-DE" dirty="0">
              <a:solidFill>
                <a:prstClr val="white"/>
              </a:solidFill>
            </a:endParaRPr>
          </a:p>
        </p:txBody>
      </p:sp>
      <p:sp>
        <p:nvSpPr>
          <p:cNvPr id="10" name="Inhaltsplatzhalter 3"/>
          <p:cNvSpPr>
            <a:spLocks noGrp="1"/>
          </p:cNvSpPr>
          <p:nvPr>
            <p:ph sz="half" idx="1"/>
          </p:nvPr>
        </p:nvSpPr>
        <p:spPr>
          <a:xfrm>
            <a:off x="457200" y="1600200"/>
            <a:ext cx="7571184" cy="4525963"/>
          </a:xfrm>
        </p:spPr>
        <p:txBody>
          <a:bodyPr>
            <a:normAutofit/>
          </a:bodyPr>
          <a:lstStyle/>
          <a:p>
            <a:r>
              <a:rPr lang="en-US" i="1" dirty="0">
                <a:latin typeface="+mn-lt"/>
              </a:rPr>
              <a:t>“Imagine a federated, globally accessible environment where researchers, innovators, companies and citizens </a:t>
            </a:r>
            <a:br>
              <a:rPr lang="en-US" i="1" dirty="0">
                <a:latin typeface="+mn-lt"/>
              </a:rPr>
            </a:br>
            <a:r>
              <a:rPr lang="en-US" i="1" dirty="0" smtClean="0">
                <a:latin typeface="+mn-lt"/>
              </a:rPr>
              <a:t>can </a:t>
            </a:r>
            <a:r>
              <a:rPr lang="en-US" i="1" dirty="0">
                <a:latin typeface="+mn-lt"/>
              </a:rPr>
              <a:t>publish, find and re-use each other's data and tools </a:t>
            </a:r>
            <a:r>
              <a:rPr lang="en-US" i="1" dirty="0" smtClean="0">
                <a:latin typeface="+mn-lt"/>
              </a:rPr>
              <a:t/>
            </a:r>
            <a:br>
              <a:rPr lang="en-US" i="1" dirty="0" smtClean="0">
                <a:latin typeface="+mn-lt"/>
              </a:rPr>
            </a:br>
            <a:r>
              <a:rPr lang="en-US" i="1" dirty="0" smtClean="0">
                <a:latin typeface="+mn-lt"/>
              </a:rPr>
              <a:t>for </a:t>
            </a:r>
            <a:r>
              <a:rPr lang="en-US" i="1" dirty="0">
                <a:latin typeface="+mn-lt"/>
              </a:rPr>
              <a:t>research, innovation and educational purposes</a:t>
            </a:r>
            <a:r>
              <a:rPr lang="en-US" i="1" dirty="0" smtClean="0">
                <a:latin typeface="+mn-lt"/>
              </a:rPr>
              <a:t>.” </a:t>
            </a:r>
            <a:br>
              <a:rPr lang="en-US" i="1" dirty="0" smtClean="0">
                <a:latin typeface="+mn-lt"/>
              </a:rPr>
            </a:br>
            <a:endParaRPr lang="en-US" i="1" dirty="0" smtClean="0">
              <a:latin typeface="+mn-lt"/>
            </a:endParaRPr>
          </a:p>
          <a:p>
            <a:r>
              <a:rPr lang="en-US" dirty="0" err="1" smtClean="0">
                <a:latin typeface="+mn-lt"/>
                <a:hlinkClick r:id="rId3"/>
              </a:rPr>
              <a:t>Realising</a:t>
            </a:r>
            <a:r>
              <a:rPr lang="en-US" dirty="0" smtClean="0">
                <a:latin typeface="+mn-lt"/>
                <a:hlinkClick r:id="rId3"/>
              </a:rPr>
              <a:t> </a:t>
            </a:r>
            <a:r>
              <a:rPr lang="en-US" dirty="0">
                <a:latin typeface="+mn-lt"/>
                <a:hlinkClick r:id="rId3"/>
              </a:rPr>
              <a:t>the European Open Science </a:t>
            </a:r>
            <a:r>
              <a:rPr lang="en-US" dirty="0" smtClean="0">
                <a:latin typeface="+mn-lt"/>
                <a:hlinkClick r:id="rId3"/>
              </a:rPr>
              <a:t>Cloud Report</a:t>
            </a:r>
            <a:endParaRPr lang="en-US" sz="1800" dirty="0">
              <a:latin typeface="+mn-lt"/>
            </a:endParaRPr>
          </a:p>
          <a:p>
            <a:endParaRPr lang="de-DE" sz="1800" b="1" dirty="0" smtClean="0">
              <a:latin typeface="+mn-lt"/>
            </a:endParaRPr>
          </a:p>
          <a:p>
            <a:r>
              <a:rPr lang="de-DE" sz="1800" b="1" dirty="0" smtClean="0">
                <a:latin typeface="+mn-lt"/>
              </a:rPr>
              <a:t>						</a:t>
            </a:r>
            <a:endParaRPr lang="de-DE" sz="1200" b="1" dirty="0">
              <a:latin typeface="+mn-lt"/>
            </a:endParaRPr>
          </a:p>
          <a:p>
            <a:pPr marL="171450" indent="-171450">
              <a:buFont typeface="Arial" panose="020B0604020202020204" pitchFamily="34" charset="0"/>
              <a:buChar char="•"/>
            </a:pPr>
            <a:endParaRPr lang="de-DE" sz="1200" b="1" dirty="0" smtClean="0"/>
          </a:p>
          <a:p>
            <a:endParaRPr lang="de-DE" sz="1200" b="1" dirty="0"/>
          </a:p>
          <a:p>
            <a:endParaRPr lang="de-DE" sz="1200" dirty="0" smtClean="0">
              <a:hlinkClick r:id="rId4"/>
            </a:endParaRPr>
          </a:p>
          <a:p>
            <a:endParaRPr lang="de-DE" sz="1200" dirty="0">
              <a:hlinkClick r:id="rId4"/>
            </a:endParaRPr>
          </a:p>
          <a:p>
            <a:endParaRPr lang="de-DE" sz="1200" dirty="0" smtClean="0">
              <a:hlinkClick r:id="rId4"/>
            </a:endParaRPr>
          </a:p>
          <a:p>
            <a:endParaRPr lang="de-DE" sz="1200" dirty="0">
              <a:hlinkClick r:id="rId4"/>
            </a:endParaRPr>
          </a:p>
          <a:p>
            <a:r>
              <a:rPr lang="de-DE" sz="1000" dirty="0" smtClean="0">
                <a:latin typeface="+mj-lt"/>
                <a:hlinkClick r:id="rId4"/>
              </a:rPr>
              <a:t>https</a:t>
            </a:r>
            <a:r>
              <a:rPr lang="de-DE" sz="1000" dirty="0">
                <a:latin typeface="+mj-lt"/>
                <a:hlinkClick r:id="rId4"/>
              </a:rPr>
              <a:t>://eosc-portal.eu/</a:t>
            </a:r>
            <a:endParaRPr lang="de-DE" sz="1000" dirty="0">
              <a:latin typeface="+mj-lt"/>
            </a:endParaRPr>
          </a:p>
          <a:p>
            <a:endParaRPr lang="de-DE" sz="1200" dirty="0">
              <a:solidFill>
                <a:schemeClr val="bg1"/>
              </a:solidFill>
              <a:latin typeface="+mn-lt"/>
            </a:endParaRPr>
          </a:p>
        </p:txBody>
      </p:sp>
      <p:pic>
        <p:nvPicPr>
          <p:cNvPr id="11" name="Grafik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1560" y="4093621"/>
            <a:ext cx="4608512" cy="1638038"/>
          </a:xfrm>
          <a:prstGeom prst="rect">
            <a:avLst/>
          </a:prstGeom>
        </p:spPr>
      </p:pic>
    </p:spTree>
    <p:extLst>
      <p:ext uri="{BB962C8B-B14F-4D97-AF65-F5344CB8AC3E}">
        <p14:creationId xmlns:p14="http://schemas.microsoft.com/office/powerpoint/2010/main" val="3226714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latin typeface="+mn-lt"/>
              </a:rPr>
              <a:t>3 „Pitches“ (jeweils „5 Minuten“- Input)</a:t>
            </a:r>
            <a:endParaRPr lang="de-DE" sz="2400" dirty="0">
              <a:latin typeface="+mn-lt"/>
            </a:endParaRPr>
          </a:p>
        </p:txBody>
      </p:sp>
      <p:sp>
        <p:nvSpPr>
          <p:cNvPr id="4" name="Inhaltsplatzhalter 3"/>
          <p:cNvSpPr>
            <a:spLocks noGrp="1"/>
          </p:cNvSpPr>
          <p:nvPr>
            <p:ph sz="half" idx="1"/>
          </p:nvPr>
        </p:nvSpPr>
        <p:spPr/>
        <p:txBody>
          <a:bodyPr>
            <a:normAutofit/>
          </a:bodyPr>
          <a:lstStyle/>
          <a:p>
            <a:r>
              <a:rPr lang="de-DE" dirty="0" smtClean="0">
                <a:latin typeface="+mn-lt"/>
              </a:rPr>
              <a:t>Im </a:t>
            </a:r>
            <a:r>
              <a:rPr lang="de-DE" dirty="0">
                <a:latin typeface="+mn-lt"/>
              </a:rPr>
              <a:t>Herbst-Workshop </a:t>
            </a:r>
            <a:r>
              <a:rPr lang="de-DE" dirty="0" smtClean="0">
                <a:latin typeface="+mn-lt"/>
              </a:rPr>
              <a:t>lenken wir die </a:t>
            </a:r>
            <a:r>
              <a:rPr lang="de-DE" dirty="0">
                <a:latin typeface="+mn-lt"/>
              </a:rPr>
              <a:t>Aufmerksamkeit u.a. auf </a:t>
            </a:r>
            <a:r>
              <a:rPr lang="de-DE" b="1" dirty="0" smtClean="0">
                <a:latin typeface="+mn-lt"/>
              </a:rPr>
              <a:t>folgende Themen</a:t>
            </a:r>
            <a:r>
              <a:rPr lang="de-DE" dirty="0" smtClean="0">
                <a:latin typeface="+mn-lt"/>
              </a:rPr>
              <a:t>:</a:t>
            </a:r>
            <a:br>
              <a:rPr lang="de-DE" dirty="0" smtClean="0">
                <a:latin typeface="+mn-lt"/>
              </a:rPr>
            </a:br>
            <a:endParaRPr lang="de-DE" dirty="0">
              <a:latin typeface="+mn-lt"/>
            </a:endParaRPr>
          </a:p>
          <a:p>
            <a:pPr marL="342900" indent="-342900">
              <a:buFont typeface="Arial" panose="020B0604020202020204" pitchFamily="34" charset="0"/>
              <a:buChar char="•"/>
            </a:pPr>
            <a:r>
              <a:rPr lang="de-DE" dirty="0">
                <a:latin typeface="+mn-lt"/>
              </a:rPr>
              <a:t>Etablierung von FDM in der </a:t>
            </a:r>
            <a:r>
              <a:rPr lang="de-DE" b="1" dirty="0">
                <a:latin typeface="+mn-lt"/>
              </a:rPr>
              <a:t>universitären </a:t>
            </a:r>
            <a:r>
              <a:rPr lang="de-DE" b="1" dirty="0" smtClean="0">
                <a:latin typeface="+mn-lt"/>
              </a:rPr>
              <a:t>Lehre</a:t>
            </a:r>
            <a:br>
              <a:rPr lang="de-DE" b="1" dirty="0" smtClean="0">
                <a:latin typeface="+mn-lt"/>
              </a:rPr>
            </a:br>
            <a:endParaRPr lang="de-DE" b="1" dirty="0" smtClean="0">
              <a:latin typeface="+mn-lt"/>
            </a:endParaRPr>
          </a:p>
          <a:p>
            <a:pPr marL="342900" indent="-342900">
              <a:buFont typeface="Arial" panose="020B0604020202020204" pitchFamily="34" charset="0"/>
              <a:buChar char="•"/>
            </a:pPr>
            <a:r>
              <a:rPr lang="de-DE" b="1" dirty="0" smtClean="0">
                <a:latin typeface="+mn-lt"/>
              </a:rPr>
              <a:t>Konsolidierung/Weiterentwicklung </a:t>
            </a:r>
            <a:r>
              <a:rPr lang="de-DE" b="1" dirty="0">
                <a:latin typeface="+mn-lt"/>
              </a:rPr>
              <a:t>von Beratungen </a:t>
            </a:r>
            <a:r>
              <a:rPr lang="de-DE" b="1" dirty="0" smtClean="0">
                <a:latin typeface="+mn-lt"/>
              </a:rPr>
              <a:t/>
            </a:r>
            <a:br>
              <a:rPr lang="de-DE" b="1" dirty="0" smtClean="0">
                <a:latin typeface="+mn-lt"/>
              </a:rPr>
            </a:br>
            <a:r>
              <a:rPr lang="de-DE" b="1" dirty="0" smtClean="0">
                <a:latin typeface="+mn-lt"/>
              </a:rPr>
              <a:t>an </a:t>
            </a:r>
            <a:r>
              <a:rPr lang="de-DE" b="1" dirty="0">
                <a:latin typeface="+mn-lt"/>
              </a:rPr>
              <a:t>einzelnen </a:t>
            </a:r>
            <a:r>
              <a:rPr lang="de-DE" b="1" dirty="0" smtClean="0">
                <a:latin typeface="+mn-lt"/>
              </a:rPr>
              <a:t>Standorten</a:t>
            </a:r>
          </a:p>
          <a:p>
            <a:pPr marL="342900" indent="-342900">
              <a:buFont typeface="Arial" panose="020B0604020202020204" pitchFamily="34" charset="0"/>
              <a:buChar char="•"/>
            </a:pPr>
            <a:endParaRPr lang="de-DE" dirty="0">
              <a:latin typeface="+mn-lt"/>
            </a:endParaRPr>
          </a:p>
          <a:p>
            <a:pPr marL="342900" indent="-342900">
              <a:buFont typeface="Arial" panose="020B0604020202020204" pitchFamily="34" charset="0"/>
              <a:buChar char="•"/>
            </a:pPr>
            <a:r>
              <a:rPr lang="de-DE" b="1" dirty="0" smtClean="0">
                <a:latin typeface="+mn-lt"/>
              </a:rPr>
              <a:t>Forschungsethik</a:t>
            </a:r>
          </a:p>
          <a:p>
            <a:pPr marL="342900" indent="-342900">
              <a:buFont typeface="Arial" panose="020B0604020202020204" pitchFamily="34" charset="0"/>
              <a:buChar char="•"/>
            </a:pPr>
            <a:endParaRPr lang="de-DE" sz="2000" dirty="0">
              <a:latin typeface="+mn-lt"/>
            </a:endParaRPr>
          </a:p>
          <a:p>
            <a:endParaRPr lang="de-DE" sz="2000" dirty="0">
              <a:latin typeface="+mn-lt"/>
            </a:endParaRPr>
          </a:p>
          <a:p>
            <a:pPr marL="342900" indent="-342900">
              <a:buFont typeface="+mj-lt"/>
              <a:buAutoNum type="arabicPeriod"/>
            </a:pPr>
            <a:endParaRPr lang="de-DE" sz="2000" dirty="0" smtClean="0">
              <a:latin typeface="+mn-lt"/>
            </a:endParaRPr>
          </a:p>
          <a:p>
            <a:endParaRPr lang="de-DE" sz="1800" dirty="0" smtClean="0"/>
          </a:p>
          <a:p>
            <a:endParaRPr lang="en-US" dirty="0"/>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de-DE" dirty="0">
              <a:latin typeface="+mn-lt"/>
            </a:endParaRPr>
          </a:p>
          <a:p>
            <a:endParaRPr lang="de-DE" sz="1200" dirty="0">
              <a:solidFill>
                <a:schemeClr val="bg1"/>
              </a:solidFill>
            </a:endParaRPr>
          </a:p>
        </p:txBody>
      </p:sp>
      <p:sp>
        <p:nvSpPr>
          <p:cNvPr id="6" name="Fußzeilenplatzhalter 3"/>
          <p:cNvSpPr>
            <a:spLocks noGrp="1"/>
          </p:cNvSpPr>
          <p:nvPr>
            <p:ph type="ftr" sz="quarter" idx="11"/>
          </p:nvPr>
        </p:nvSpPr>
        <p:spPr>
          <a:xfrm>
            <a:off x="1187624" y="6433567"/>
            <a:ext cx="6336704" cy="307801"/>
          </a:xfrm>
        </p:spPr>
        <p:txBody>
          <a:bodyPr/>
          <a:lstStyle/>
          <a:p>
            <a:pPr fontAlgn="auto">
              <a:spcBef>
                <a:spcPts val="0"/>
              </a:spcBef>
              <a:spcAft>
                <a:spcPts val="0"/>
              </a:spcAft>
            </a:pPr>
            <a:r>
              <a:rPr lang="en-US" smtClean="0">
                <a:solidFill>
                  <a:prstClr val="white"/>
                </a:solidFill>
              </a:rPr>
              <a:t>GO Unite! Autumn Workshop am 21. Oktober 2021</a:t>
            </a:r>
            <a:endParaRPr lang="de-DE" dirty="0">
              <a:solidFill>
                <a:prstClr val="white"/>
              </a:solidFill>
            </a:endParaRPr>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4088" y="5301208"/>
            <a:ext cx="2467744" cy="688121"/>
          </a:xfrm>
          <a:prstGeom prst="rect">
            <a:avLst/>
          </a:prstGeom>
        </p:spPr>
      </p:pic>
    </p:spTree>
    <p:extLst>
      <p:ext uri="{BB962C8B-B14F-4D97-AF65-F5344CB8AC3E}">
        <p14:creationId xmlns:p14="http://schemas.microsoft.com/office/powerpoint/2010/main" val="3940931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latin typeface="+mn-lt"/>
              </a:rPr>
              <a:t>Etablierung von FDM in der universitären Lehre</a:t>
            </a:r>
            <a:br>
              <a:rPr lang="de-DE" sz="2400" dirty="0">
                <a:latin typeface="+mn-lt"/>
              </a:rPr>
            </a:br>
            <a:endParaRPr lang="de-DE" sz="2400" dirty="0">
              <a:latin typeface="+mn-lt"/>
            </a:endParaRPr>
          </a:p>
        </p:txBody>
      </p:sp>
      <p:sp>
        <p:nvSpPr>
          <p:cNvPr id="4" name="Inhaltsplatzhalter 3"/>
          <p:cNvSpPr>
            <a:spLocks noGrp="1"/>
          </p:cNvSpPr>
          <p:nvPr>
            <p:ph sz="half" idx="1"/>
          </p:nvPr>
        </p:nvSpPr>
        <p:spPr/>
        <p:txBody>
          <a:bodyPr>
            <a:normAutofit/>
          </a:bodyPr>
          <a:lstStyle/>
          <a:p>
            <a:pPr marL="342900" indent="-342900">
              <a:buFont typeface="Arial" panose="020B0604020202020204" pitchFamily="34" charset="0"/>
              <a:buChar char="•"/>
            </a:pPr>
            <a:r>
              <a:rPr lang="de-DE" b="1" dirty="0" smtClean="0">
                <a:latin typeface="+mn-lt"/>
              </a:rPr>
              <a:t>Etablierung </a:t>
            </a:r>
            <a:r>
              <a:rPr lang="de-DE" b="1" dirty="0">
                <a:latin typeface="+mn-lt"/>
              </a:rPr>
              <a:t>von FDM in der universitären </a:t>
            </a:r>
            <a:r>
              <a:rPr lang="de-DE" b="1" dirty="0" smtClean="0">
                <a:latin typeface="+mn-lt"/>
              </a:rPr>
              <a:t>Lehre</a:t>
            </a:r>
            <a:br>
              <a:rPr lang="de-DE" b="1" dirty="0" smtClean="0">
                <a:latin typeface="+mn-lt"/>
              </a:rPr>
            </a:br>
            <a:endParaRPr lang="de-DE" b="1" dirty="0">
              <a:latin typeface="+mn-lt"/>
            </a:endParaRPr>
          </a:p>
          <a:p>
            <a:pPr marL="342900" indent="-342900">
              <a:buFont typeface="+mj-lt"/>
              <a:buAutoNum type="arabicPeriod"/>
            </a:pPr>
            <a:endParaRPr lang="de-DE" sz="2000" dirty="0" smtClean="0">
              <a:latin typeface="+mn-lt"/>
            </a:endParaRPr>
          </a:p>
          <a:p>
            <a:endParaRPr lang="de-DE" sz="1800" dirty="0" smtClean="0"/>
          </a:p>
          <a:p>
            <a:endParaRPr lang="en-US" dirty="0"/>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de-DE" dirty="0">
              <a:latin typeface="+mn-lt"/>
            </a:endParaRPr>
          </a:p>
          <a:p>
            <a:endParaRPr lang="de-DE" sz="1200" dirty="0">
              <a:solidFill>
                <a:schemeClr val="bg1"/>
              </a:solidFill>
            </a:endParaRPr>
          </a:p>
        </p:txBody>
      </p:sp>
      <p:sp>
        <p:nvSpPr>
          <p:cNvPr id="6" name="Fußzeilenplatzhalter 3"/>
          <p:cNvSpPr>
            <a:spLocks noGrp="1"/>
          </p:cNvSpPr>
          <p:nvPr>
            <p:ph type="ftr" sz="quarter" idx="11"/>
          </p:nvPr>
        </p:nvSpPr>
        <p:spPr>
          <a:xfrm>
            <a:off x="1187624" y="6433567"/>
            <a:ext cx="6336704" cy="307801"/>
          </a:xfrm>
        </p:spPr>
        <p:txBody>
          <a:bodyPr/>
          <a:lstStyle/>
          <a:p>
            <a:pPr fontAlgn="auto">
              <a:spcBef>
                <a:spcPts val="0"/>
              </a:spcBef>
              <a:spcAft>
                <a:spcPts val="0"/>
              </a:spcAft>
            </a:pPr>
            <a:r>
              <a:rPr lang="en-US" smtClean="0">
                <a:solidFill>
                  <a:prstClr val="white"/>
                </a:solidFill>
              </a:rPr>
              <a:t>GO Unite! Autumn Workshop am 21. Oktober 2021</a:t>
            </a:r>
            <a:endParaRPr lang="de-DE" dirty="0">
              <a:solidFill>
                <a:prstClr val="white"/>
              </a:solidFill>
            </a:endParaRPr>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4088" y="5301208"/>
            <a:ext cx="2467744" cy="688121"/>
          </a:xfrm>
          <a:prstGeom prst="rect">
            <a:avLst/>
          </a:prstGeom>
        </p:spPr>
      </p:pic>
    </p:spTree>
    <p:extLst>
      <p:ext uri="{BB962C8B-B14F-4D97-AF65-F5344CB8AC3E}">
        <p14:creationId xmlns:p14="http://schemas.microsoft.com/office/powerpoint/2010/main" val="33176302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latin typeface="+mn-lt"/>
              </a:rPr>
              <a:t>Etablierung von FDM in der universitären Lehre</a:t>
            </a:r>
            <a:br>
              <a:rPr lang="de-DE" sz="2400" dirty="0">
                <a:latin typeface="+mn-lt"/>
              </a:rPr>
            </a:br>
            <a:endParaRPr lang="de-DE" sz="2400" dirty="0">
              <a:latin typeface="+mn-lt"/>
            </a:endParaRPr>
          </a:p>
        </p:txBody>
      </p:sp>
      <p:sp>
        <p:nvSpPr>
          <p:cNvPr id="4" name="Inhaltsplatzhalter 3"/>
          <p:cNvSpPr>
            <a:spLocks noGrp="1"/>
          </p:cNvSpPr>
          <p:nvPr>
            <p:ph sz="half" idx="1"/>
          </p:nvPr>
        </p:nvSpPr>
        <p:spPr/>
        <p:txBody>
          <a:bodyPr>
            <a:normAutofit/>
          </a:bodyPr>
          <a:lstStyle/>
          <a:p>
            <a:pPr marL="342900" indent="-342900">
              <a:buFont typeface="Arial" panose="020B0604020202020204" pitchFamily="34" charset="0"/>
              <a:buChar char="•"/>
            </a:pPr>
            <a:r>
              <a:rPr lang="de-DE" b="1" dirty="0" smtClean="0">
                <a:latin typeface="+mn-lt"/>
              </a:rPr>
              <a:t>Etablierung </a:t>
            </a:r>
            <a:r>
              <a:rPr lang="de-DE" b="1" dirty="0">
                <a:latin typeface="+mn-lt"/>
              </a:rPr>
              <a:t>von FDM in der universitären </a:t>
            </a:r>
            <a:r>
              <a:rPr lang="de-DE" b="1" dirty="0" smtClean="0">
                <a:latin typeface="+mn-lt"/>
              </a:rPr>
              <a:t>Lehre</a:t>
            </a:r>
            <a:br>
              <a:rPr lang="de-DE" b="1" dirty="0" smtClean="0">
                <a:latin typeface="+mn-lt"/>
              </a:rPr>
            </a:br>
            <a:endParaRPr lang="de-DE" b="1" dirty="0">
              <a:latin typeface="+mn-lt"/>
            </a:endParaRPr>
          </a:p>
          <a:p>
            <a:pPr marL="342900" indent="-342900">
              <a:buFont typeface="Arial" panose="020B0604020202020204" pitchFamily="34" charset="0"/>
              <a:buChar char="•"/>
            </a:pPr>
            <a:r>
              <a:rPr lang="de-DE" sz="2000" dirty="0">
                <a:latin typeface="+mn-lt"/>
              </a:rPr>
              <a:t>Orientierung (auch für eigene </a:t>
            </a:r>
            <a:r>
              <a:rPr lang="de-DE" sz="2000" dirty="0" smtClean="0">
                <a:latin typeface="+mn-lt"/>
              </a:rPr>
              <a:t>Lehrveranstaltungen)</a:t>
            </a:r>
          </a:p>
          <a:p>
            <a:pPr marL="1085850" lvl="1" indent="-342900">
              <a:buFont typeface="Arial" panose="020B0604020202020204" pitchFamily="34" charset="0"/>
              <a:buChar char="•"/>
            </a:pPr>
            <a:r>
              <a:rPr lang="de-DE" sz="1200" dirty="0">
                <a:latin typeface="+mn-lt"/>
              </a:rPr>
              <a:t>Dient der Klärung von Grundfragen und der Verständigung auf </a:t>
            </a:r>
            <a:r>
              <a:rPr lang="de-DE" sz="1600" dirty="0">
                <a:latin typeface="+mn-lt"/>
              </a:rPr>
              <a:t>Grundkompetenzen</a:t>
            </a:r>
          </a:p>
          <a:p>
            <a:pPr marL="342900" indent="-342900">
              <a:buFont typeface="Arial" panose="020B0604020202020204" pitchFamily="34" charset="0"/>
              <a:buChar char="•"/>
            </a:pPr>
            <a:r>
              <a:rPr lang="de-DE" sz="2000" dirty="0" smtClean="0">
                <a:latin typeface="+mn-lt"/>
              </a:rPr>
              <a:t>offizielle </a:t>
            </a:r>
            <a:r>
              <a:rPr lang="de-DE" sz="2000" dirty="0">
                <a:latin typeface="+mn-lt"/>
              </a:rPr>
              <a:t>Verstetigung/Empfehlung von </a:t>
            </a:r>
            <a:r>
              <a:rPr lang="de-DE" sz="2000" dirty="0" smtClean="0">
                <a:latin typeface="+mn-lt"/>
              </a:rPr>
              <a:t>Inhalten</a:t>
            </a:r>
          </a:p>
          <a:p>
            <a:pPr marL="1085850" lvl="1" indent="-342900">
              <a:buFont typeface="Arial" panose="020B0604020202020204" pitchFamily="34" charset="0"/>
              <a:buChar char="•"/>
            </a:pPr>
            <a:r>
              <a:rPr lang="de-DE" sz="1200" dirty="0" smtClean="0">
                <a:latin typeface="+mn-lt"/>
              </a:rPr>
              <a:t>Standards </a:t>
            </a:r>
            <a:r>
              <a:rPr lang="de-DE" sz="1200" dirty="0">
                <a:latin typeface="+mn-lt"/>
              </a:rPr>
              <a:t>sind enorm wichtig</a:t>
            </a:r>
          </a:p>
          <a:p>
            <a:pPr marL="342900" indent="-342900">
              <a:buFont typeface="Arial" panose="020B0604020202020204" pitchFamily="34" charset="0"/>
              <a:buChar char="•"/>
            </a:pPr>
            <a:r>
              <a:rPr lang="de-DE" sz="2000" dirty="0" smtClean="0">
                <a:latin typeface="+mn-lt"/>
              </a:rPr>
              <a:t>Eine </a:t>
            </a:r>
            <a:r>
              <a:rPr lang="de-DE" sz="2000" dirty="0">
                <a:latin typeface="+mn-lt"/>
              </a:rPr>
              <a:t>basale FDM-Ausbildung gehört in alle Studiengänge (spätestens auf Masterniveau</a:t>
            </a:r>
            <a:r>
              <a:rPr lang="de-DE" sz="2000" dirty="0" smtClean="0">
                <a:latin typeface="+mn-lt"/>
              </a:rPr>
              <a:t>)</a:t>
            </a:r>
          </a:p>
          <a:p>
            <a:pPr marL="342900" indent="-342900">
              <a:buFont typeface="Arial" panose="020B0604020202020204" pitchFamily="34" charset="0"/>
              <a:buChar char="•"/>
            </a:pPr>
            <a:r>
              <a:rPr lang="de-DE" sz="2000" dirty="0" err="1" smtClean="0">
                <a:latin typeface="+mn-lt"/>
              </a:rPr>
              <a:t>Workshopbericht</a:t>
            </a:r>
            <a:r>
              <a:rPr lang="de-DE" sz="2000" dirty="0" smtClean="0">
                <a:latin typeface="+mn-lt"/>
              </a:rPr>
              <a:t>: </a:t>
            </a:r>
            <a:r>
              <a:rPr lang="de-DE" sz="2000" dirty="0">
                <a:latin typeface="+mn-lt"/>
              </a:rPr>
              <a:t>"Forschungsdatenmanagement als Teil der Hochschullehre in der Culture-Community" – Ein Forum der Cultural Research Data Academy (CRDA) der NFDI4Culture</a:t>
            </a:r>
          </a:p>
          <a:p>
            <a:pPr marL="1085850" lvl="1" indent="-342900">
              <a:buFont typeface="Arial" panose="020B0604020202020204" pitchFamily="34" charset="0"/>
              <a:buChar char="•"/>
            </a:pPr>
            <a:r>
              <a:rPr lang="de-DE" sz="800" dirty="0">
                <a:latin typeface="+mn-lt"/>
                <a:hlinkClick r:id="rId3"/>
              </a:rPr>
              <a:t>https://nfdi4culture.de/de/aktuelles/nachrichten/forschungsdatenmanagement-als-teil-der-hochschullehre-in-der-culture-community-ein-forum-der-cultural-research-data-academy-crda-der-nfdi4culture.html</a:t>
            </a:r>
            <a:endParaRPr lang="de-DE" sz="800" dirty="0">
              <a:latin typeface="+mn-lt"/>
            </a:endParaRPr>
          </a:p>
          <a:p>
            <a:pPr marL="342900" indent="-342900">
              <a:buFont typeface="Arial" panose="020B0604020202020204" pitchFamily="34" charset="0"/>
              <a:buChar char="•"/>
            </a:pPr>
            <a:endParaRPr lang="de-DE" sz="2000" dirty="0">
              <a:latin typeface="+mn-lt"/>
            </a:endParaRPr>
          </a:p>
          <a:p>
            <a:pPr marL="342900" indent="-342900">
              <a:buFont typeface="+mj-lt"/>
              <a:buAutoNum type="arabicPeriod"/>
            </a:pPr>
            <a:endParaRPr lang="de-DE" sz="2000" dirty="0" smtClean="0">
              <a:latin typeface="+mn-lt"/>
            </a:endParaRPr>
          </a:p>
          <a:p>
            <a:endParaRPr lang="de-DE" sz="1800" dirty="0" smtClean="0"/>
          </a:p>
          <a:p>
            <a:endParaRPr lang="en-US" dirty="0"/>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de-DE" dirty="0">
              <a:latin typeface="+mn-lt"/>
            </a:endParaRPr>
          </a:p>
          <a:p>
            <a:endParaRPr lang="de-DE" sz="1200" dirty="0">
              <a:solidFill>
                <a:schemeClr val="bg1"/>
              </a:solidFill>
            </a:endParaRPr>
          </a:p>
        </p:txBody>
      </p:sp>
      <p:sp>
        <p:nvSpPr>
          <p:cNvPr id="6" name="Fußzeilenplatzhalter 3"/>
          <p:cNvSpPr>
            <a:spLocks noGrp="1"/>
          </p:cNvSpPr>
          <p:nvPr>
            <p:ph type="ftr" sz="quarter" idx="11"/>
          </p:nvPr>
        </p:nvSpPr>
        <p:spPr>
          <a:xfrm>
            <a:off x="1187624" y="6433567"/>
            <a:ext cx="6336704" cy="307801"/>
          </a:xfrm>
        </p:spPr>
        <p:txBody>
          <a:bodyPr/>
          <a:lstStyle/>
          <a:p>
            <a:pPr fontAlgn="auto">
              <a:spcBef>
                <a:spcPts val="0"/>
              </a:spcBef>
              <a:spcAft>
                <a:spcPts val="0"/>
              </a:spcAft>
            </a:pPr>
            <a:r>
              <a:rPr lang="en-US" smtClean="0">
                <a:solidFill>
                  <a:prstClr val="white"/>
                </a:solidFill>
              </a:rPr>
              <a:t>GO Unite! Autumn Workshop am 21. Oktober 2021</a:t>
            </a:r>
            <a:endParaRPr lang="de-DE" dirty="0">
              <a:solidFill>
                <a:prstClr val="white"/>
              </a:solidFill>
            </a:endParaRPr>
          </a:p>
        </p:txBody>
      </p:sp>
      <p:pic>
        <p:nvPicPr>
          <p:cNvPr id="3" name="Grafik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40152" y="5461841"/>
            <a:ext cx="1891680" cy="527488"/>
          </a:xfrm>
          <a:prstGeom prst="rect">
            <a:avLst/>
          </a:prstGeom>
        </p:spPr>
      </p:pic>
    </p:spTree>
    <p:extLst>
      <p:ext uri="{BB962C8B-B14F-4D97-AF65-F5344CB8AC3E}">
        <p14:creationId xmlns:p14="http://schemas.microsoft.com/office/powerpoint/2010/main" val="995591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latin typeface="+mn-lt"/>
              </a:rPr>
              <a:t>Konsolidierung/Weiterentwicklung von Beratungen </a:t>
            </a:r>
            <a:r>
              <a:rPr lang="de-DE" sz="2400" dirty="0" smtClean="0">
                <a:latin typeface="+mn-lt"/>
              </a:rPr>
              <a:t/>
            </a:r>
            <a:br>
              <a:rPr lang="de-DE" sz="2400" dirty="0" smtClean="0">
                <a:latin typeface="+mn-lt"/>
              </a:rPr>
            </a:br>
            <a:r>
              <a:rPr lang="de-DE" sz="2400" dirty="0" smtClean="0">
                <a:latin typeface="+mn-lt"/>
              </a:rPr>
              <a:t>an </a:t>
            </a:r>
            <a:r>
              <a:rPr lang="de-DE" sz="2400" dirty="0">
                <a:latin typeface="+mn-lt"/>
              </a:rPr>
              <a:t>einzelnen Standorten</a:t>
            </a:r>
          </a:p>
        </p:txBody>
      </p:sp>
      <p:sp>
        <p:nvSpPr>
          <p:cNvPr id="4" name="Inhaltsplatzhalter 3"/>
          <p:cNvSpPr>
            <a:spLocks noGrp="1"/>
          </p:cNvSpPr>
          <p:nvPr>
            <p:ph sz="half" idx="1"/>
          </p:nvPr>
        </p:nvSpPr>
        <p:spPr/>
        <p:txBody>
          <a:bodyPr>
            <a:normAutofit/>
          </a:bodyPr>
          <a:lstStyle/>
          <a:p>
            <a:pPr marL="342900" indent="-342900">
              <a:buFont typeface="Arial" panose="020B0604020202020204" pitchFamily="34" charset="0"/>
              <a:buChar char="•"/>
            </a:pPr>
            <a:r>
              <a:rPr lang="de-DE" b="1" dirty="0">
                <a:latin typeface="+mn-lt"/>
              </a:rPr>
              <a:t>Konsolidierung/Weiterentwicklung von Beratungen an einzelnen Standorten</a:t>
            </a:r>
          </a:p>
          <a:p>
            <a:pPr marL="342900" indent="-342900">
              <a:buFont typeface="Arial" panose="020B0604020202020204" pitchFamily="34" charset="0"/>
              <a:buChar char="•"/>
            </a:pPr>
            <a:endParaRPr lang="de-DE" sz="2000" dirty="0">
              <a:latin typeface="+mn-lt"/>
            </a:endParaRPr>
          </a:p>
          <a:p>
            <a:pPr marL="342900" indent="-342900">
              <a:buFont typeface="+mj-lt"/>
              <a:buAutoNum type="arabicPeriod"/>
            </a:pPr>
            <a:endParaRPr lang="de-DE" sz="2000" dirty="0">
              <a:latin typeface="+mn-lt"/>
            </a:endParaRPr>
          </a:p>
          <a:p>
            <a:pPr marL="342900" indent="-342900">
              <a:buFont typeface="+mj-lt"/>
              <a:buAutoNum type="arabicPeriod"/>
            </a:pPr>
            <a:endParaRPr lang="de-DE" sz="2000" dirty="0" smtClean="0">
              <a:latin typeface="+mn-lt"/>
            </a:endParaRPr>
          </a:p>
          <a:p>
            <a:endParaRPr lang="de-DE" sz="1800" dirty="0" smtClean="0"/>
          </a:p>
          <a:p>
            <a:endParaRPr lang="en-US" dirty="0"/>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de-DE" dirty="0">
              <a:latin typeface="+mn-lt"/>
            </a:endParaRPr>
          </a:p>
          <a:p>
            <a:endParaRPr lang="de-DE" sz="1200" dirty="0">
              <a:solidFill>
                <a:schemeClr val="bg1"/>
              </a:solidFill>
            </a:endParaRPr>
          </a:p>
        </p:txBody>
      </p:sp>
      <p:sp>
        <p:nvSpPr>
          <p:cNvPr id="6" name="Fußzeilenplatzhalter 3"/>
          <p:cNvSpPr>
            <a:spLocks noGrp="1"/>
          </p:cNvSpPr>
          <p:nvPr>
            <p:ph type="ftr" sz="quarter" idx="11"/>
          </p:nvPr>
        </p:nvSpPr>
        <p:spPr>
          <a:xfrm>
            <a:off x="1187624" y="6433567"/>
            <a:ext cx="6336704" cy="307801"/>
          </a:xfrm>
        </p:spPr>
        <p:txBody>
          <a:bodyPr/>
          <a:lstStyle/>
          <a:p>
            <a:pPr fontAlgn="auto">
              <a:spcBef>
                <a:spcPts val="0"/>
              </a:spcBef>
              <a:spcAft>
                <a:spcPts val="0"/>
              </a:spcAft>
            </a:pPr>
            <a:r>
              <a:rPr lang="en-US" smtClean="0">
                <a:solidFill>
                  <a:prstClr val="white"/>
                </a:solidFill>
              </a:rPr>
              <a:t>GO Unite! Autumn Workshop am 21. Oktober 2021</a:t>
            </a:r>
            <a:endParaRPr lang="de-DE" dirty="0">
              <a:solidFill>
                <a:prstClr val="white"/>
              </a:solidFill>
            </a:endParaRPr>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4088" y="5301208"/>
            <a:ext cx="2467744" cy="688121"/>
          </a:xfrm>
          <a:prstGeom prst="rect">
            <a:avLst/>
          </a:prstGeom>
        </p:spPr>
      </p:pic>
    </p:spTree>
    <p:extLst>
      <p:ext uri="{BB962C8B-B14F-4D97-AF65-F5344CB8AC3E}">
        <p14:creationId xmlns:p14="http://schemas.microsoft.com/office/powerpoint/2010/main" val="745528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3"/>
          <p:cNvSpPr>
            <a:spLocks noGrp="1"/>
          </p:cNvSpPr>
          <p:nvPr>
            <p:ph sz="half" idx="1"/>
          </p:nvPr>
        </p:nvSpPr>
        <p:spPr/>
        <p:txBody>
          <a:bodyPr>
            <a:normAutofit/>
          </a:bodyPr>
          <a:lstStyle/>
          <a:p>
            <a:pPr marL="342900" indent="-342900">
              <a:buFont typeface="Arial" panose="020B0604020202020204" pitchFamily="34" charset="0"/>
              <a:buChar char="•"/>
            </a:pPr>
            <a:r>
              <a:rPr lang="de-DE" b="1" dirty="0">
                <a:latin typeface="+mn-lt"/>
              </a:rPr>
              <a:t>Beratungen zum FDM </a:t>
            </a:r>
            <a:r>
              <a:rPr lang="de-DE" dirty="0" smtClean="0">
                <a:latin typeface="+mn-lt"/>
              </a:rPr>
              <a:t>sollten</a:t>
            </a:r>
            <a:r>
              <a:rPr lang="de-DE" dirty="0">
                <a:latin typeface="+mn-lt"/>
              </a:rPr>
              <a:t> </a:t>
            </a:r>
            <a:r>
              <a:rPr lang="de-DE" b="1" dirty="0" smtClean="0">
                <a:latin typeface="+mn-lt"/>
              </a:rPr>
              <a:t>von </a:t>
            </a:r>
            <a:r>
              <a:rPr lang="de-DE" b="1" dirty="0">
                <a:latin typeface="+mn-lt"/>
              </a:rPr>
              <a:t>allen Playern </a:t>
            </a:r>
            <a:r>
              <a:rPr lang="de-DE" b="1" dirty="0" smtClean="0">
                <a:latin typeface="+mn-lt"/>
              </a:rPr>
              <a:t> im Forschungsbereich </a:t>
            </a:r>
            <a:r>
              <a:rPr lang="de-DE" dirty="0" smtClean="0">
                <a:latin typeface="+mn-lt"/>
              </a:rPr>
              <a:t>an der </a:t>
            </a:r>
            <a:r>
              <a:rPr lang="de-DE" dirty="0">
                <a:latin typeface="+mn-lt"/>
              </a:rPr>
              <a:t>Universität </a:t>
            </a:r>
            <a:r>
              <a:rPr lang="de-DE" dirty="0" smtClean="0">
                <a:latin typeface="+mn-lt"/>
              </a:rPr>
              <a:t>stattfinden</a:t>
            </a:r>
          </a:p>
          <a:p>
            <a:pPr marL="342900" indent="-342900">
              <a:buFont typeface="Arial" panose="020B0604020202020204" pitchFamily="34" charset="0"/>
              <a:buChar char="•"/>
            </a:pPr>
            <a:endParaRPr lang="de-DE" dirty="0">
              <a:latin typeface="+mn-lt"/>
            </a:endParaRPr>
          </a:p>
          <a:p>
            <a:pPr marL="342900" indent="-342900">
              <a:buFont typeface="Arial" panose="020B0604020202020204" pitchFamily="34" charset="0"/>
              <a:buChar char="•"/>
            </a:pPr>
            <a:r>
              <a:rPr lang="de-DE" dirty="0" smtClean="0">
                <a:latin typeface="+mn-lt"/>
              </a:rPr>
              <a:t>Ein </a:t>
            </a:r>
            <a:r>
              <a:rPr lang="de-DE" b="1" dirty="0">
                <a:latin typeface="+mn-lt"/>
              </a:rPr>
              <a:t>zentraler Einstieg </a:t>
            </a:r>
            <a:r>
              <a:rPr lang="de-DE" dirty="0">
                <a:latin typeface="+mn-lt"/>
              </a:rPr>
              <a:t>in einer Universitätsbibliothek o.ä. mit </a:t>
            </a:r>
            <a:r>
              <a:rPr lang="de-DE" b="1" dirty="0" smtClean="0">
                <a:latin typeface="+mn-lt"/>
              </a:rPr>
              <a:t>Vermittlung an </a:t>
            </a:r>
            <a:r>
              <a:rPr lang="de-DE" b="1" dirty="0">
                <a:latin typeface="+mn-lt"/>
              </a:rPr>
              <a:t>einzelne NFDI-Konsortien </a:t>
            </a:r>
            <a:r>
              <a:rPr lang="de-DE" dirty="0">
                <a:latin typeface="+mn-lt"/>
              </a:rPr>
              <a:t>vereinfacht die Suche und spart </a:t>
            </a:r>
            <a:r>
              <a:rPr lang="de-DE" dirty="0" smtClean="0">
                <a:latin typeface="+mn-lt"/>
              </a:rPr>
              <a:t>den Forschenden Zeit</a:t>
            </a:r>
          </a:p>
          <a:p>
            <a:pPr marL="1085850" lvl="1" indent="-342900">
              <a:buFont typeface="Arial" panose="020B0604020202020204" pitchFamily="34" charset="0"/>
              <a:buChar char="•"/>
            </a:pPr>
            <a:r>
              <a:rPr lang="de-DE" dirty="0" smtClean="0">
                <a:latin typeface="+mn-lt"/>
              </a:rPr>
              <a:t>Uns interessiert </a:t>
            </a:r>
            <a:r>
              <a:rPr lang="de-DE" dirty="0">
                <a:latin typeface="+mn-lt"/>
              </a:rPr>
              <a:t>beim “Go FAIR”-</a:t>
            </a:r>
            <a:r>
              <a:rPr lang="de-DE" dirty="0" err="1">
                <a:latin typeface="+mn-lt"/>
              </a:rPr>
              <a:t>Worskshop</a:t>
            </a:r>
            <a:r>
              <a:rPr lang="de-DE" dirty="0">
                <a:latin typeface="+mn-lt"/>
              </a:rPr>
              <a:t> die Frage, wie </a:t>
            </a:r>
            <a:r>
              <a:rPr lang="de-DE" dirty="0" smtClean="0">
                <a:latin typeface="+mn-lt"/>
              </a:rPr>
              <a:t>die FDM-Dienste </a:t>
            </a:r>
            <a:r>
              <a:rPr lang="de-DE" dirty="0">
                <a:latin typeface="+mn-lt"/>
              </a:rPr>
              <a:t>nach den Anfangsjahren ihre Beratungen </a:t>
            </a:r>
            <a:r>
              <a:rPr lang="de-DE" dirty="0" smtClean="0">
                <a:latin typeface="+mn-lt"/>
              </a:rPr>
              <a:t>als forschungsnahen </a:t>
            </a:r>
            <a:r>
              <a:rPr lang="de-DE" dirty="0">
                <a:latin typeface="+mn-lt"/>
              </a:rPr>
              <a:t>Dienst nachoptimieren (aktiv im </a:t>
            </a:r>
            <a:r>
              <a:rPr lang="de-DE" dirty="0" smtClean="0">
                <a:latin typeface="+mn-lt"/>
              </a:rPr>
              <a:t>Alltag, strategische </a:t>
            </a:r>
            <a:r>
              <a:rPr lang="de-DE" dirty="0">
                <a:latin typeface="+mn-lt"/>
              </a:rPr>
              <a:t>Portfolioentwicklung, usw. Was sind dabei </a:t>
            </a:r>
            <a:r>
              <a:rPr lang="de-DE" dirty="0" smtClean="0">
                <a:latin typeface="+mn-lt"/>
              </a:rPr>
              <a:t>die größten Herausforderungen?)</a:t>
            </a:r>
            <a:endParaRPr lang="de-DE" sz="2000" dirty="0" smtClean="0">
              <a:latin typeface="+mn-lt"/>
            </a:endParaRPr>
          </a:p>
          <a:p>
            <a:endParaRPr lang="de-DE" sz="1800" dirty="0" smtClean="0"/>
          </a:p>
          <a:p>
            <a:endParaRPr lang="en-US" dirty="0"/>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de-DE" dirty="0">
              <a:latin typeface="+mn-lt"/>
            </a:endParaRPr>
          </a:p>
          <a:p>
            <a:endParaRPr lang="de-DE" sz="1200" dirty="0">
              <a:solidFill>
                <a:schemeClr val="bg1"/>
              </a:solidFill>
            </a:endParaRPr>
          </a:p>
        </p:txBody>
      </p:sp>
      <p:sp>
        <p:nvSpPr>
          <p:cNvPr id="6" name="Fußzeilenplatzhalter 3"/>
          <p:cNvSpPr>
            <a:spLocks noGrp="1"/>
          </p:cNvSpPr>
          <p:nvPr>
            <p:ph type="ftr" sz="quarter" idx="11"/>
          </p:nvPr>
        </p:nvSpPr>
        <p:spPr>
          <a:xfrm>
            <a:off x="1187624" y="6433567"/>
            <a:ext cx="6336704" cy="307801"/>
          </a:xfrm>
        </p:spPr>
        <p:txBody>
          <a:bodyPr/>
          <a:lstStyle/>
          <a:p>
            <a:pPr fontAlgn="auto">
              <a:spcBef>
                <a:spcPts val="0"/>
              </a:spcBef>
              <a:spcAft>
                <a:spcPts val="0"/>
              </a:spcAft>
            </a:pPr>
            <a:r>
              <a:rPr lang="en-US" smtClean="0">
                <a:solidFill>
                  <a:prstClr val="white"/>
                </a:solidFill>
              </a:rPr>
              <a:t>GO Unite! Autumn Workshop am 21. Oktober 2021</a:t>
            </a:r>
            <a:endParaRPr lang="de-DE" dirty="0">
              <a:solidFill>
                <a:prstClr val="white"/>
              </a:solidFill>
            </a:endParaRPr>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4088" y="5301208"/>
            <a:ext cx="2467744" cy="688121"/>
          </a:xfrm>
          <a:prstGeom prst="rect">
            <a:avLst/>
          </a:prstGeom>
        </p:spPr>
      </p:pic>
      <p:sp>
        <p:nvSpPr>
          <p:cNvPr id="7" name="Titel 1"/>
          <p:cNvSpPr>
            <a:spLocks noGrp="1"/>
          </p:cNvSpPr>
          <p:nvPr>
            <p:ph type="title"/>
          </p:nvPr>
        </p:nvSpPr>
        <p:spPr>
          <a:xfrm>
            <a:off x="457200" y="274638"/>
            <a:ext cx="7571184" cy="1143000"/>
          </a:xfrm>
        </p:spPr>
        <p:txBody>
          <a:bodyPr/>
          <a:lstStyle/>
          <a:p>
            <a:r>
              <a:rPr lang="de-DE" sz="2400" dirty="0">
                <a:latin typeface="+mn-lt"/>
              </a:rPr>
              <a:t>Konsolidierung/Weiterentwicklung von Beratungen </a:t>
            </a:r>
            <a:r>
              <a:rPr lang="de-DE" sz="2400" dirty="0" smtClean="0">
                <a:latin typeface="+mn-lt"/>
              </a:rPr>
              <a:t/>
            </a:r>
            <a:br>
              <a:rPr lang="de-DE" sz="2400" dirty="0" smtClean="0">
                <a:latin typeface="+mn-lt"/>
              </a:rPr>
            </a:br>
            <a:r>
              <a:rPr lang="de-DE" sz="2400" dirty="0" smtClean="0">
                <a:latin typeface="+mn-lt"/>
              </a:rPr>
              <a:t>an </a:t>
            </a:r>
            <a:r>
              <a:rPr lang="de-DE" sz="2400" dirty="0">
                <a:latin typeface="+mn-lt"/>
              </a:rPr>
              <a:t>einzelnen Standorten</a:t>
            </a:r>
          </a:p>
        </p:txBody>
      </p:sp>
    </p:spTree>
    <p:extLst>
      <p:ext uri="{BB962C8B-B14F-4D97-AF65-F5344CB8AC3E}">
        <p14:creationId xmlns:p14="http://schemas.microsoft.com/office/powerpoint/2010/main" val="24286945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latin typeface="+mn-lt"/>
              </a:rPr>
              <a:t>Konsolidierung/Weiterentwicklung von Beratungen </a:t>
            </a:r>
            <a:r>
              <a:rPr lang="de-DE" sz="2400" dirty="0" smtClean="0">
                <a:latin typeface="+mn-lt"/>
              </a:rPr>
              <a:t/>
            </a:r>
            <a:br>
              <a:rPr lang="de-DE" sz="2400" dirty="0" smtClean="0">
                <a:latin typeface="+mn-lt"/>
              </a:rPr>
            </a:br>
            <a:r>
              <a:rPr lang="de-DE" sz="2400" dirty="0" smtClean="0">
                <a:latin typeface="+mn-lt"/>
              </a:rPr>
              <a:t>an </a:t>
            </a:r>
            <a:r>
              <a:rPr lang="de-DE" sz="2400" dirty="0">
                <a:latin typeface="+mn-lt"/>
              </a:rPr>
              <a:t>einzelnen Standorten</a:t>
            </a:r>
          </a:p>
        </p:txBody>
      </p:sp>
      <p:sp>
        <p:nvSpPr>
          <p:cNvPr id="4" name="Inhaltsplatzhalter 3"/>
          <p:cNvSpPr>
            <a:spLocks noGrp="1"/>
          </p:cNvSpPr>
          <p:nvPr>
            <p:ph sz="half" idx="1"/>
          </p:nvPr>
        </p:nvSpPr>
        <p:spPr/>
        <p:txBody>
          <a:bodyPr>
            <a:normAutofit/>
          </a:bodyPr>
          <a:lstStyle/>
          <a:p>
            <a:pPr marL="342900" indent="-342900">
              <a:buFont typeface="Arial" panose="020B0604020202020204" pitchFamily="34" charset="0"/>
              <a:buChar char="•"/>
            </a:pPr>
            <a:r>
              <a:rPr lang="de-DE" dirty="0">
                <a:latin typeface="+mn-lt"/>
              </a:rPr>
              <a:t>Die </a:t>
            </a:r>
            <a:r>
              <a:rPr lang="de-DE" b="1" dirty="0">
                <a:latin typeface="+mn-lt"/>
              </a:rPr>
              <a:t>FDM-Unterstützung</a:t>
            </a:r>
            <a:r>
              <a:rPr lang="de-DE" dirty="0">
                <a:latin typeface="+mn-lt"/>
              </a:rPr>
              <a:t> kann </a:t>
            </a:r>
            <a:r>
              <a:rPr lang="de-DE" b="1" dirty="0">
                <a:latin typeface="+mn-lt"/>
              </a:rPr>
              <a:t>persönlich</a:t>
            </a:r>
            <a:r>
              <a:rPr lang="de-DE" dirty="0">
                <a:latin typeface="+mn-lt"/>
              </a:rPr>
              <a:t>, per </a:t>
            </a:r>
            <a:r>
              <a:rPr lang="de-DE" b="1" dirty="0">
                <a:latin typeface="+mn-lt"/>
              </a:rPr>
              <a:t>Mail</a:t>
            </a:r>
            <a:r>
              <a:rPr lang="de-DE" dirty="0">
                <a:latin typeface="+mn-lt"/>
              </a:rPr>
              <a:t>, </a:t>
            </a:r>
            <a:r>
              <a:rPr lang="de-DE" dirty="0" smtClean="0">
                <a:latin typeface="+mn-lt"/>
              </a:rPr>
              <a:t/>
            </a:r>
            <a:br>
              <a:rPr lang="de-DE" dirty="0" smtClean="0">
                <a:latin typeface="+mn-lt"/>
              </a:rPr>
            </a:br>
            <a:r>
              <a:rPr lang="de-DE" dirty="0" smtClean="0">
                <a:latin typeface="+mn-lt"/>
              </a:rPr>
              <a:t>am </a:t>
            </a:r>
            <a:r>
              <a:rPr lang="de-DE" b="1" dirty="0" smtClean="0">
                <a:latin typeface="+mn-lt"/>
              </a:rPr>
              <a:t>Telefon</a:t>
            </a:r>
            <a:r>
              <a:rPr lang="de-DE" dirty="0" smtClean="0">
                <a:latin typeface="+mn-lt"/>
              </a:rPr>
              <a:t> oder </a:t>
            </a:r>
            <a:r>
              <a:rPr lang="de-DE" dirty="0">
                <a:latin typeface="+mn-lt"/>
              </a:rPr>
              <a:t>in einer </a:t>
            </a:r>
            <a:r>
              <a:rPr lang="de-DE" b="1" dirty="0">
                <a:latin typeface="+mn-lt"/>
              </a:rPr>
              <a:t>Videokonferenz</a:t>
            </a:r>
            <a:r>
              <a:rPr lang="de-DE" dirty="0">
                <a:latin typeface="+mn-lt"/>
              </a:rPr>
              <a:t> </a:t>
            </a:r>
            <a:r>
              <a:rPr lang="de-DE" dirty="0" smtClean="0">
                <a:latin typeface="+mn-lt"/>
              </a:rPr>
              <a:t/>
            </a:r>
            <a:br>
              <a:rPr lang="de-DE" dirty="0" smtClean="0">
                <a:latin typeface="+mn-lt"/>
              </a:rPr>
            </a:br>
            <a:r>
              <a:rPr lang="de-DE" dirty="0" smtClean="0">
                <a:latin typeface="+mn-lt"/>
              </a:rPr>
              <a:t>(wir </a:t>
            </a:r>
            <a:r>
              <a:rPr lang="de-DE" dirty="0">
                <a:latin typeface="+mn-lt"/>
              </a:rPr>
              <a:t>nutzen das BBB-Tool </a:t>
            </a:r>
            <a:r>
              <a:rPr lang="de-DE" dirty="0" smtClean="0">
                <a:latin typeface="+mn-lt"/>
              </a:rPr>
              <a:t>oder manchmal </a:t>
            </a:r>
            <a:r>
              <a:rPr lang="de-DE" dirty="0">
                <a:latin typeface="+mn-lt"/>
              </a:rPr>
              <a:t>auch Zoom), </a:t>
            </a:r>
            <a:r>
              <a:rPr lang="de-DE" dirty="0" smtClean="0">
                <a:latin typeface="+mn-lt"/>
              </a:rPr>
              <a:t/>
            </a:r>
            <a:br>
              <a:rPr lang="de-DE" dirty="0" smtClean="0">
                <a:latin typeface="+mn-lt"/>
              </a:rPr>
            </a:br>
            <a:r>
              <a:rPr lang="de-DE" dirty="0" smtClean="0">
                <a:latin typeface="+mn-lt"/>
              </a:rPr>
              <a:t>in </a:t>
            </a:r>
            <a:r>
              <a:rPr lang="de-DE" dirty="0">
                <a:latin typeface="+mn-lt"/>
              </a:rPr>
              <a:t>Einzel- oder </a:t>
            </a:r>
            <a:r>
              <a:rPr lang="de-DE" dirty="0" smtClean="0">
                <a:latin typeface="+mn-lt"/>
              </a:rPr>
              <a:t>Gruppenberatungen stattfinden</a:t>
            </a:r>
            <a:endParaRPr lang="de-DE" dirty="0">
              <a:latin typeface="+mn-lt"/>
            </a:endParaRPr>
          </a:p>
          <a:p>
            <a:pPr marL="342900" indent="-342900">
              <a:buFont typeface="Arial" panose="020B0604020202020204" pitchFamily="34" charset="0"/>
              <a:buChar char="•"/>
            </a:pPr>
            <a:endParaRPr lang="de-DE" dirty="0">
              <a:latin typeface="+mn-lt"/>
            </a:endParaRPr>
          </a:p>
          <a:p>
            <a:pPr marL="342900" indent="-342900">
              <a:buFont typeface="Arial" panose="020B0604020202020204" pitchFamily="34" charset="0"/>
              <a:buChar char="•"/>
            </a:pPr>
            <a:r>
              <a:rPr lang="de-DE" dirty="0" smtClean="0">
                <a:latin typeface="+mn-lt"/>
              </a:rPr>
              <a:t>Die </a:t>
            </a:r>
            <a:r>
              <a:rPr lang="de-DE" b="1" dirty="0">
                <a:latin typeface="+mn-lt"/>
              </a:rPr>
              <a:t>Online-Erreichbarkeit</a:t>
            </a:r>
            <a:r>
              <a:rPr lang="de-DE" dirty="0">
                <a:latin typeface="+mn-lt"/>
              </a:rPr>
              <a:t> hat eine hohe </a:t>
            </a:r>
            <a:r>
              <a:rPr lang="de-DE" dirty="0" smtClean="0">
                <a:latin typeface="+mn-lt"/>
              </a:rPr>
              <a:t>Bedeutung für </a:t>
            </a:r>
            <a:r>
              <a:rPr lang="de-DE" dirty="0">
                <a:latin typeface="+mn-lt"/>
              </a:rPr>
              <a:t>den Beratungsservice, und </a:t>
            </a:r>
            <a:r>
              <a:rPr lang="de-DE" dirty="0" smtClean="0">
                <a:latin typeface="+mn-lt"/>
              </a:rPr>
              <a:t>sie war </a:t>
            </a:r>
            <a:r>
              <a:rPr lang="de-DE" dirty="0">
                <a:latin typeface="+mn-lt"/>
              </a:rPr>
              <a:t>bei den Forschenden </a:t>
            </a:r>
            <a:r>
              <a:rPr lang="de-DE" dirty="0" smtClean="0">
                <a:latin typeface="+mn-lt"/>
              </a:rPr>
              <a:t>schon </a:t>
            </a:r>
            <a:r>
              <a:rPr lang="de-DE" dirty="0">
                <a:latin typeface="+mn-lt"/>
              </a:rPr>
              <a:t>vor der Covid-19 Pandemie sehr </a:t>
            </a:r>
            <a:r>
              <a:rPr lang="de-DE" dirty="0" smtClean="0">
                <a:latin typeface="+mn-lt"/>
              </a:rPr>
              <a:t>beliebt </a:t>
            </a:r>
            <a:br>
              <a:rPr lang="de-DE" dirty="0" smtClean="0">
                <a:latin typeface="+mn-lt"/>
              </a:rPr>
            </a:br>
            <a:r>
              <a:rPr lang="de-DE" b="1" dirty="0" smtClean="0">
                <a:latin typeface="+mn-lt"/>
              </a:rPr>
              <a:t>(aktuell: Digitalisierungsschub)</a:t>
            </a:r>
            <a:endParaRPr lang="de-DE" b="1" dirty="0">
              <a:latin typeface="+mn-lt"/>
            </a:endParaRPr>
          </a:p>
          <a:p>
            <a:pPr marL="342900" indent="-342900">
              <a:buFont typeface="Arial" panose="020B0604020202020204" pitchFamily="34" charset="0"/>
              <a:buChar char="•"/>
            </a:pPr>
            <a:endParaRPr lang="de-DE" sz="2000" dirty="0">
              <a:latin typeface="+mn-lt"/>
            </a:endParaRPr>
          </a:p>
          <a:p>
            <a:pPr marL="342900" indent="-342900">
              <a:buFont typeface="+mj-lt"/>
              <a:buAutoNum type="arabicPeriod"/>
            </a:pPr>
            <a:endParaRPr lang="de-DE" sz="2000" dirty="0">
              <a:latin typeface="+mn-lt"/>
            </a:endParaRPr>
          </a:p>
          <a:p>
            <a:pPr marL="342900" indent="-342900">
              <a:buFont typeface="+mj-lt"/>
              <a:buAutoNum type="arabicPeriod"/>
            </a:pPr>
            <a:endParaRPr lang="de-DE" sz="2000" dirty="0" smtClean="0">
              <a:latin typeface="+mn-lt"/>
            </a:endParaRPr>
          </a:p>
          <a:p>
            <a:endParaRPr lang="de-DE" sz="1800" dirty="0" smtClean="0"/>
          </a:p>
          <a:p>
            <a:endParaRPr lang="en-US" dirty="0"/>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de-DE" dirty="0">
              <a:latin typeface="+mn-lt"/>
            </a:endParaRPr>
          </a:p>
          <a:p>
            <a:endParaRPr lang="de-DE" sz="1200" dirty="0">
              <a:solidFill>
                <a:schemeClr val="bg1"/>
              </a:solidFill>
            </a:endParaRPr>
          </a:p>
        </p:txBody>
      </p:sp>
      <p:sp>
        <p:nvSpPr>
          <p:cNvPr id="6" name="Fußzeilenplatzhalter 3"/>
          <p:cNvSpPr>
            <a:spLocks noGrp="1"/>
          </p:cNvSpPr>
          <p:nvPr>
            <p:ph type="ftr" sz="quarter" idx="11"/>
          </p:nvPr>
        </p:nvSpPr>
        <p:spPr>
          <a:xfrm>
            <a:off x="1187624" y="6433567"/>
            <a:ext cx="6336704" cy="307801"/>
          </a:xfrm>
        </p:spPr>
        <p:txBody>
          <a:bodyPr/>
          <a:lstStyle/>
          <a:p>
            <a:pPr fontAlgn="auto">
              <a:spcBef>
                <a:spcPts val="0"/>
              </a:spcBef>
              <a:spcAft>
                <a:spcPts val="0"/>
              </a:spcAft>
            </a:pPr>
            <a:r>
              <a:rPr lang="en-US" smtClean="0">
                <a:solidFill>
                  <a:prstClr val="white"/>
                </a:solidFill>
              </a:rPr>
              <a:t>GO Unite! Autumn Workshop am 21. Oktober 2021</a:t>
            </a:r>
            <a:endParaRPr lang="de-DE" dirty="0">
              <a:solidFill>
                <a:prstClr val="white"/>
              </a:solidFill>
            </a:endParaRPr>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4088" y="5301208"/>
            <a:ext cx="2467744" cy="688121"/>
          </a:xfrm>
          <a:prstGeom prst="rect">
            <a:avLst/>
          </a:prstGeom>
        </p:spPr>
      </p:pic>
    </p:spTree>
    <p:extLst>
      <p:ext uri="{BB962C8B-B14F-4D97-AF65-F5344CB8AC3E}">
        <p14:creationId xmlns:p14="http://schemas.microsoft.com/office/powerpoint/2010/main" val="4200911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latin typeface="+mn-lt"/>
              </a:rPr>
              <a:t>Konsolidierung/Weiterentwicklung von Beratungen </a:t>
            </a:r>
            <a:r>
              <a:rPr lang="de-DE" sz="2400" dirty="0" smtClean="0">
                <a:latin typeface="+mn-lt"/>
              </a:rPr>
              <a:t/>
            </a:r>
            <a:br>
              <a:rPr lang="de-DE" sz="2400" dirty="0" smtClean="0">
                <a:latin typeface="+mn-lt"/>
              </a:rPr>
            </a:br>
            <a:r>
              <a:rPr lang="de-DE" sz="2400" dirty="0" smtClean="0">
                <a:latin typeface="+mn-lt"/>
              </a:rPr>
              <a:t>an </a:t>
            </a:r>
            <a:r>
              <a:rPr lang="de-DE" sz="2400" dirty="0">
                <a:latin typeface="+mn-lt"/>
              </a:rPr>
              <a:t>einzelnen Standorten</a:t>
            </a:r>
          </a:p>
        </p:txBody>
      </p:sp>
      <p:sp>
        <p:nvSpPr>
          <p:cNvPr id="4" name="Inhaltsplatzhalter 3"/>
          <p:cNvSpPr>
            <a:spLocks noGrp="1"/>
          </p:cNvSpPr>
          <p:nvPr>
            <p:ph sz="half" idx="1"/>
          </p:nvPr>
        </p:nvSpPr>
        <p:spPr/>
        <p:txBody>
          <a:bodyPr>
            <a:normAutofit/>
          </a:bodyPr>
          <a:lstStyle/>
          <a:p>
            <a:pPr marL="342900" indent="-342900">
              <a:buFont typeface="Arial" panose="020B0604020202020204" pitchFamily="34" charset="0"/>
              <a:buChar char="•"/>
            </a:pPr>
            <a:r>
              <a:rPr lang="de-DE" dirty="0">
                <a:latin typeface="+mn-lt"/>
              </a:rPr>
              <a:t>Was hat sich </a:t>
            </a:r>
            <a:r>
              <a:rPr lang="de-DE" b="1" dirty="0">
                <a:latin typeface="+mn-lt"/>
              </a:rPr>
              <a:t>bei den Beratungsdiensten bewährt </a:t>
            </a:r>
            <a:r>
              <a:rPr lang="de-DE" dirty="0" smtClean="0">
                <a:latin typeface="+mn-lt"/>
              </a:rPr>
              <a:t/>
            </a:r>
            <a:br>
              <a:rPr lang="de-DE" dirty="0" smtClean="0">
                <a:latin typeface="+mn-lt"/>
              </a:rPr>
            </a:br>
            <a:r>
              <a:rPr lang="de-DE" dirty="0" smtClean="0">
                <a:latin typeface="+mn-lt"/>
              </a:rPr>
              <a:t>und </a:t>
            </a:r>
            <a:r>
              <a:rPr lang="de-DE" b="1" dirty="0" smtClean="0">
                <a:latin typeface="+mn-lt"/>
              </a:rPr>
              <a:t>was nicht</a:t>
            </a:r>
            <a:r>
              <a:rPr lang="de-DE" b="1" dirty="0">
                <a:latin typeface="+mn-lt"/>
              </a:rPr>
              <a:t>? </a:t>
            </a:r>
            <a:r>
              <a:rPr lang="de-DE" dirty="0" smtClean="0">
                <a:latin typeface="+mn-lt"/>
              </a:rPr>
              <a:t/>
            </a:r>
            <a:br>
              <a:rPr lang="de-DE" dirty="0" smtClean="0">
                <a:latin typeface="+mn-lt"/>
              </a:rPr>
            </a:br>
            <a:r>
              <a:rPr lang="de-DE" b="1" dirty="0" smtClean="0">
                <a:latin typeface="+mn-lt"/>
              </a:rPr>
              <a:t>Synergien</a:t>
            </a:r>
            <a:r>
              <a:rPr lang="de-DE" dirty="0" smtClean="0">
                <a:latin typeface="+mn-lt"/>
              </a:rPr>
              <a:t> </a:t>
            </a:r>
            <a:r>
              <a:rPr lang="de-DE" dirty="0">
                <a:latin typeface="+mn-lt"/>
              </a:rPr>
              <a:t>auch hier. </a:t>
            </a:r>
            <a:r>
              <a:rPr lang="de-DE" dirty="0" smtClean="0">
                <a:latin typeface="+mn-lt"/>
              </a:rPr>
              <a:t/>
            </a:r>
            <a:br>
              <a:rPr lang="de-DE" dirty="0" smtClean="0">
                <a:latin typeface="+mn-lt"/>
              </a:rPr>
            </a:br>
            <a:r>
              <a:rPr lang="de-DE" dirty="0" smtClean="0">
                <a:latin typeface="+mn-lt"/>
              </a:rPr>
              <a:t>Was können </a:t>
            </a:r>
            <a:r>
              <a:rPr lang="de-DE" dirty="0">
                <a:latin typeface="+mn-lt"/>
              </a:rPr>
              <a:t>wir voneinander </a:t>
            </a:r>
            <a:r>
              <a:rPr lang="de-DE" dirty="0" smtClean="0">
                <a:latin typeface="+mn-lt"/>
              </a:rPr>
              <a:t>lernen?</a:t>
            </a:r>
            <a:endParaRPr lang="de-DE" dirty="0">
              <a:latin typeface="+mn-lt"/>
            </a:endParaRPr>
          </a:p>
          <a:p>
            <a:pPr marL="342900" indent="-342900">
              <a:buFont typeface="Arial" panose="020B0604020202020204" pitchFamily="34" charset="0"/>
              <a:buChar char="•"/>
            </a:pPr>
            <a:endParaRPr lang="de-DE" dirty="0" smtClean="0">
              <a:latin typeface="+mn-lt"/>
            </a:endParaRPr>
          </a:p>
          <a:p>
            <a:pPr marL="342900" indent="-342900">
              <a:buFont typeface="Arial" panose="020B0604020202020204" pitchFamily="34" charset="0"/>
              <a:buChar char="•"/>
            </a:pPr>
            <a:r>
              <a:rPr lang="de-DE" dirty="0" smtClean="0">
                <a:latin typeface="+mn-lt"/>
              </a:rPr>
              <a:t>Bestehende </a:t>
            </a:r>
            <a:r>
              <a:rPr lang="de-DE" dirty="0">
                <a:latin typeface="+mn-lt"/>
              </a:rPr>
              <a:t>Angebote zum FDM werden </a:t>
            </a:r>
            <a:r>
              <a:rPr lang="de-DE" dirty="0" smtClean="0">
                <a:latin typeface="+mn-lt"/>
              </a:rPr>
              <a:t/>
            </a:r>
            <a:br>
              <a:rPr lang="de-DE" dirty="0" smtClean="0">
                <a:latin typeface="+mn-lt"/>
              </a:rPr>
            </a:br>
            <a:r>
              <a:rPr lang="de-DE" dirty="0" smtClean="0">
                <a:latin typeface="+mn-lt"/>
              </a:rPr>
              <a:t>z.B. in </a:t>
            </a:r>
            <a:r>
              <a:rPr lang="de-DE" dirty="0">
                <a:latin typeface="+mn-lt"/>
              </a:rPr>
              <a:t>den </a:t>
            </a:r>
            <a:r>
              <a:rPr lang="de-DE" dirty="0" smtClean="0">
                <a:latin typeface="+mn-lt"/>
              </a:rPr>
              <a:t>Bibliotheken kontinuierlich </a:t>
            </a:r>
            <a:r>
              <a:rPr lang="de-DE" dirty="0">
                <a:latin typeface="+mn-lt"/>
              </a:rPr>
              <a:t>weiterentwickelt und </a:t>
            </a:r>
            <a:r>
              <a:rPr lang="de-DE" dirty="0" smtClean="0">
                <a:latin typeface="+mn-lt"/>
              </a:rPr>
              <a:t>anfänglichen Beratungsangebote konsolidiert </a:t>
            </a:r>
            <a:br>
              <a:rPr lang="de-DE" dirty="0" smtClean="0">
                <a:latin typeface="+mn-lt"/>
              </a:rPr>
            </a:br>
            <a:r>
              <a:rPr lang="de-DE" b="1" dirty="0" smtClean="0">
                <a:latin typeface="+mn-lt"/>
              </a:rPr>
              <a:t>(Research </a:t>
            </a:r>
            <a:r>
              <a:rPr lang="de-DE" b="1" dirty="0" err="1" smtClean="0">
                <a:latin typeface="+mn-lt"/>
              </a:rPr>
              <a:t>Commons</a:t>
            </a:r>
            <a:r>
              <a:rPr lang="de-DE" b="1" dirty="0" smtClean="0">
                <a:latin typeface="+mn-lt"/>
              </a:rPr>
              <a:t>)</a:t>
            </a:r>
            <a:endParaRPr lang="de-DE" b="1" dirty="0">
              <a:latin typeface="+mn-lt"/>
            </a:endParaRPr>
          </a:p>
          <a:p>
            <a:endParaRPr lang="de-DE" sz="1800" dirty="0" smtClean="0"/>
          </a:p>
          <a:p>
            <a:endParaRPr lang="en-US" dirty="0"/>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en-US" sz="2000" dirty="0" smtClean="0">
              <a:latin typeface="+mn-lt"/>
            </a:endParaRPr>
          </a:p>
          <a:p>
            <a:endParaRPr lang="en-US" sz="2000" dirty="0">
              <a:latin typeface="+mn-lt"/>
            </a:endParaRPr>
          </a:p>
          <a:p>
            <a:endParaRPr lang="de-DE" dirty="0">
              <a:latin typeface="+mn-lt"/>
            </a:endParaRPr>
          </a:p>
          <a:p>
            <a:endParaRPr lang="de-DE" sz="1200" dirty="0">
              <a:solidFill>
                <a:schemeClr val="bg1"/>
              </a:solidFill>
            </a:endParaRPr>
          </a:p>
        </p:txBody>
      </p:sp>
      <p:sp>
        <p:nvSpPr>
          <p:cNvPr id="6" name="Fußzeilenplatzhalter 3"/>
          <p:cNvSpPr>
            <a:spLocks noGrp="1"/>
          </p:cNvSpPr>
          <p:nvPr>
            <p:ph type="ftr" sz="quarter" idx="11"/>
          </p:nvPr>
        </p:nvSpPr>
        <p:spPr>
          <a:xfrm>
            <a:off x="1187624" y="6433567"/>
            <a:ext cx="6336704" cy="307801"/>
          </a:xfrm>
        </p:spPr>
        <p:txBody>
          <a:bodyPr/>
          <a:lstStyle/>
          <a:p>
            <a:pPr fontAlgn="auto">
              <a:spcBef>
                <a:spcPts val="0"/>
              </a:spcBef>
              <a:spcAft>
                <a:spcPts val="0"/>
              </a:spcAft>
            </a:pPr>
            <a:r>
              <a:rPr lang="en-US" smtClean="0">
                <a:solidFill>
                  <a:prstClr val="white"/>
                </a:solidFill>
              </a:rPr>
              <a:t>GO Unite! Autumn Workshop am 21. Oktober 2021</a:t>
            </a:r>
            <a:endParaRPr lang="de-DE" dirty="0">
              <a:solidFill>
                <a:prstClr val="white"/>
              </a:solidFill>
            </a:endParaRPr>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4088" y="5301208"/>
            <a:ext cx="2467744" cy="688121"/>
          </a:xfrm>
          <a:prstGeom prst="rect">
            <a:avLst/>
          </a:prstGeom>
        </p:spPr>
      </p:pic>
    </p:spTree>
    <p:extLst>
      <p:ext uri="{BB962C8B-B14F-4D97-AF65-F5344CB8AC3E}">
        <p14:creationId xmlns:p14="http://schemas.microsoft.com/office/powerpoint/2010/main" val="34149302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pen Access_FoKo_23.04.2015">
  <a:themeElements>
    <a:clrScheme name="Benutzerdefiniert 1">
      <a:dk1>
        <a:sysClr val="windowText" lastClr="000000"/>
      </a:dk1>
      <a:lt1>
        <a:sysClr val="window" lastClr="FFFFFF"/>
      </a:lt1>
      <a:dk2>
        <a:srgbClr val="1F497D"/>
      </a:dk2>
      <a:lt2>
        <a:srgbClr val="EEECE1"/>
      </a:lt2>
      <a:accent1>
        <a:srgbClr val="4F81BD"/>
      </a:accent1>
      <a:accent2>
        <a:srgbClr val="CC0000"/>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Open Access_FoKo_23.04.2015</Template>
  <TotalTime>0</TotalTime>
  <Words>1101</Words>
  <Application>Microsoft Office PowerPoint</Application>
  <PresentationFormat>Bildschirmpräsentation (4:3)</PresentationFormat>
  <Paragraphs>212</Paragraphs>
  <Slides>15</Slides>
  <Notes>15</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15</vt:i4>
      </vt:variant>
    </vt:vector>
  </HeadingPairs>
  <TitlesOfParts>
    <vt:vector size="19" baseType="lpstr">
      <vt:lpstr>Arial</vt:lpstr>
      <vt:lpstr>Calibri</vt:lpstr>
      <vt:lpstr>Verdana</vt:lpstr>
      <vt:lpstr>Open Access_FoKo_23.04.2015</vt:lpstr>
      <vt:lpstr>GO Unite! Autumn Workshop  (in German) </vt:lpstr>
      <vt:lpstr>Open Science. NFDI. EOSC   </vt:lpstr>
      <vt:lpstr>3 „Pitches“ (jeweils „5 Minuten“- Input)</vt:lpstr>
      <vt:lpstr>Etablierung von FDM in der universitären Lehre </vt:lpstr>
      <vt:lpstr>Etablierung von FDM in der universitären Lehre </vt:lpstr>
      <vt:lpstr>Konsolidierung/Weiterentwicklung von Beratungen  an einzelnen Standorten</vt:lpstr>
      <vt:lpstr>Konsolidierung/Weiterentwicklung von Beratungen  an einzelnen Standorten</vt:lpstr>
      <vt:lpstr>Konsolidierung/Weiterentwicklung von Beratungen  an einzelnen Standorten</vt:lpstr>
      <vt:lpstr>Konsolidierung/Weiterentwicklung von Beratungen  an einzelnen Standorten</vt:lpstr>
      <vt:lpstr>Konsolidierung/Weiterentwicklung von Beratungen  an einzelnen Standorten</vt:lpstr>
      <vt:lpstr>Forschungsethik</vt:lpstr>
      <vt:lpstr>Forschungsethik</vt:lpstr>
      <vt:lpstr>Forschungsethik</vt:lpstr>
      <vt:lpstr>Forschungsethik</vt:lpstr>
      <vt:lpstr>Organizer: GO Unite!, German chapter of the Data Stewardship Competence Centers IN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Forschungsdatenmanagement</dc:title>
  <dc:creator>Annette Strauch</dc:creator>
  <cp:lastModifiedBy>Annette Strauch</cp:lastModifiedBy>
  <cp:revision>532</cp:revision>
  <cp:lastPrinted>2018-11-22T17:55:32Z</cp:lastPrinted>
  <dcterms:created xsi:type="dcterms:W3CDTF">2015-04-20T06:56:48Z</dcterms:created>
  <dcterms:modified xsi:type="dcterms:W3CDTF">2021-10-18T10:56:25Z</dcterms:modified>
</cp:coreProperties>
</file>