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66"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3/31/2020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3/31/2020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zoom.us/support/download"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452004" y="426026"/>
            <a:ext cx="10079182" cy="707886"/>
          </a:xfrm>
          <a:prstGeom prst="rect">
            <a:avLst/>
          </a:prstGeom>
          <a:noFill/>
        </p:spPr>
        <p:txBody>
          <a:bodyPr wrap="square" rtlCol="0">
            <a:spAutoFit/>
          </a:bodyPr>
          <a:lstStyle/>
          <a:p>
            <a:pPr algn="ctr"/>
            <a:r>
              <a:rPr lang="fr-FR" sz="4000" b="1" dirty="0" smtClean="0"/>
              <a:t>GUIDE UTILISATEUR ZOOM</a:t>
            </a:r>
            <a:endParaRPr lang="fr-FR" sz="4000" b="1" dirty="0"/>
          </a:p>
        </p:txBody>
      </p:sp>
      <p:sp>
        <p:nvSpPr>
          <p:cNvPr id="7" name="ZoneTexte 6"/>
          <p:cNvSpPr txBox="1"/>
          <p:nvPr/>
        </p:nvSpPr>
        <p:spPr>
          <a:xfrm>
            <a:off x="478476" y="-2305645"/>
            <a:ext cx="10338954" cy="3252354"/>
          </a:xfrm>
          <a:prstGeom prst="rect">
            <a:avLst/>
          </a:prstGeom>
          <a:noFill/>
        </p:spPr>
        <p:txBody>
          <a:bodyPr wrap="square" rtlCol="0">
            <a:spAutoFit/>
          </a:bodyPr>
          <a:lstStyle/>
          <a:p>
            <a:endParaRPr lang="fr-FR" dirty="0"/>
          </a:p>
        </p:txBody>
      </p:sp>
      <p:sp>
        <p:nvSpPr>
          <p:cNvPr id="9" name="ZoneTexte 8"/>
          <p:cNvSpPr txBox="1"/>
          <p:nvPr/>
        </p:nvSpPr>
        <p:spPr>
          <a:xfrm>
            <a:off x="758536" y="1110657"/>
            <a:ext cx="4572000" cy="369332"/>
          </a:xfrm>
          <a:prstGeom prst="rect">
            <a:avLst/>
          </a:prstGeom>
          <a:noFill/>
        </p:spPr>
        <p:txBody>
          <a:bodyPr wrap="square" rtlCol="0">
            <a:spAutoFit/>
          </a:bodyPr>
          <a:lstStyle/>
          <a:p>
            <a:r>
              <a:rPr lang="fr-FR" b="1" dirty="0" smtClean="0"/>
              <a:t>I- INSTALLATION DE ZOOM MEETING</a:t>
            </a:r>
            <a:endParaRPr lang="fr-FR" b="1" dirty="0"/>
          </a:p>
        </p:txBody>
      </p:sp>
      <p:sp>
        <p:nvSpPr>
          <p:cNvPr id="10" name="ZoneTexte 9"/>
          <p:cNvSpPr txBox="1"/>
          <p:nvPr/>
        </p:nvSpPr>
        <p:spPr>
          <a:xfrm>
            <a:off x="758536" y="1505353"/>
            <a:ext cx="10525991" cy="1754326"/>
          </a:xfrm>
          <a:prstGeom prst="rect">
            <a:avLst/>
          </a:prstGeom>
          <a:noFill/>
        </p:spPr>
        <p:txBody>
          <a:bodyPr wrap="square" rtlCol="0">
            <a:spAutoFit/>
          </a:bodyPr>
          <a:lstStyle/>
          <a:p>
            <a:pPr marL="285750" indent="-285750">
              <a:buFont typeface="Wingdings" panose="05000000000000000000" pitchFamily="2" charset="2"/>
              <a:buChar char="q"/>
            </a:pPr>
            <a:r>
              <a:rPr lang="fr-FR" b="1" dirty="0" smtClean="0"/>
              <a:t>INSTALLATION DU CLIENT ZOOM POUR PC ( Personal Computeur)</a:t>
            </a:r>
          </a:p>
          <a:p>
            <a:r>
              <a:rPr lang="fr-FR" dirty="0" smtClean="0"/>
              <a:t>A partir de votre navigateur de préférence Google chrome ou Mozilla </a:t>
            </a:r>
            <a:r>
              <a:rPr lang="fr-FR" dirty="0" err="1" smtClean="0"/>
              <a:t>FireFox</a:t>
            </a:r>
            <a:endParaRPr lang="fr-FR" dirty="0" smtClean="0"/>
          </a:p>
          <a:p>
            <a:r>
              <a:rPr lang="fr-FR" dirty="0">
                <a:hlinkClick r:id="rId2"/>
              </a:rPr>
              <a:t>https://</a:t>
            </a:r>
            <a:r>
              <a:rPr lang="fr-FR" dirty="0" smtClean="0">
                <a:hlinkClick r:id="rId2"/>
              </a:rPr>
              <a:t>zoom.us/support/download</a:t>
            </a:r>
            <a:r>
              <a:rPr lang="fr-FR" dirty="0" smtClean="0"/>
              <a:t>. Le téléchargement se lance automatiquement,</a:t>
            </a:r>
          </a:p>
          <a:p>
            <a:endParaRPr lang="fr-FR" dirty="0"/>
          </a:p>
          <a:p>
            <a:endParaRPr lang="fr-FR" dirty="0" smtClean="0"/>
          </a:p>
          <a:p>
            <a:endParaRPr lang="fr-FR" dirty="0"/>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6136" y="2382516"/>
            <a:ext cx="5228607" cy="4294139"/>
          </a:xfrm>
          <a:prstGeom prst="rect">
            <a:avLst/>
          </a:prstGeom>
        </p:spPr>
      </p:pic>
      <p:sp>
        <p:nvSpPr>
          <p:cNvPr id="3" name="ZoneTexte 2"/>
          <p:cNvSpPr txBox="1"/>
          <p:nvPr/>
        </p:nvSpPr>
        <p:spPr>
          <a:xfrm>
            <a:off x="6204857" y="2471057"/>
            <a:ext cx="5704114" cy="923330"/>
          </a:xfrm>
          <a:prstGeom prst="rect">
            <a:avLst/>
          </a:prstGeom>
          <a:noFill/>
        </p:spPr>
        <p:txBody>
          <a:bodyPr wrap="square" rtlCol="0">
            <a:spAutoFit/>
          </a:bodyPr>
          <a:lstStyle/>
          <a:p>
            <a:r>
              <a:rPr lang="fr-FR" dirty="0" smtClean="0"/>
              <a:t>Après téléchargement, se rendre dans Explorateur Windows de votre pc. Dans l’onglet téléchargement (</a:t>
            </a:r>
            <a:r>
              <a:rPr lang="fr-FR" dirty="0" err="1" smtClean="0"/>
              <a:t>Download</a:t>
            </a:r>
            <a:r>
              <a:rPr lang="fr-FR" dirty="0" smtClean="0"/>
              <a:t>), chercher Zoom et lancer l’installation. </a:t>
            </a:r>
            <a:endParaRPr lang="fr-FR" dirty="0"/>
          </a:p>
        </p:txBody>
      </p:sp>
      <p:sp>
        <p:nvSpPr>
          <p:cNvPr id="4" name="ZoneTexte 3"/>
          <p:cNvSpPr txBox="1"/>
          <p:nvPr/>
        </p:nvSpPr>
        <p:spPr>
          <a:xfrm>
            <a:off x="6322142" y="3529781"/>
            <a:ext cx="5348748" cy="3224980"/>
          </a:xfrm>
          <a:prstGeom prst="rect">
            <a:avLst/>
          </a:prstGeom>
          <a:noFill/>
        </p:spPr>
        <p:txBody>
          <a:bodyPr wrap="square" rtlCol="0">
            <a:spAutoFit/>
          </a:bodyPr>
          <a:lstStyle/>
          <a:p>
            <a:endParaRPr lang="fr-FR"/>
          </a:p>
        </p:txBody>
      </p:sp>
      <p:pic>
        <p:nvPicPr>
          <p:cNvPr id="5" name="Imag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41838" y="3394387"/>
            <a:ext cx="5329052" cy="3652694"/>
          </a:xfrm>
          <a:prstGeom prst="rect">
            <a:avLst/>
          </a:prstGeom>
        </p:spPr>
      </p:pic>
    </p:spTree>
    <p:extLst>
      <p:ext uri="{BB962C8B-B14F-4D97-AF65-F5344CB8AC3E}">
        <p14:creationId xmlns:p14="http://schemas.microsoft.com/office/powerpoint/2010/main" val="3507133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7107" y="173182"/>
            <a:ext cx="8596668" cy="616527"/>
          </a:xfrm>
        </p:spPr>
        <p:txBody>
          <a:bodyPr>
            <a:normAutofit fontScale="90000"/>
          </a:bodyPr>
          <a:lstStyle/>
          <a:p>
            <a:r>
              <a:rPr lang="fr-FR" b="1" dirty="0">
                <a:solidFill>
                  <a:schemeClr val="tx1"/>
                </a:solidFill>
              </a:rPr>
              <a:t>Discussion pendant les </a:t>
            </a:r>
            <a:r>
              <a:rPr lang="fr-FR" b="1" dirty="0" smtClean="0">
                <a:solidFill>
                  <a:schemeClr val="tx1"/>
                </a:solidFill>
              </a:rPr>
              <a:t>réunions/Chat(suite) </a:t>
            </a:r>
            <a:r>
              <a:rPr lang="fr-FR" b="1" dirty="0"/>
              <a:t/>
            </a:r>
            <a:br>
              <a:rPr lang="fr-FR" b="1" dirty="0"/>
            </a:br>
            <a:endParaRPr lang="fr-FR" dirty="0"/>
          </a:p>
        </p:txBody>
      </p:sp>
      <p:sp>
        <p:nvSpPr>
          <p:cNvPr id="4" name="ZoneTexte 3"/>
          <p:cNvSpPr txBox="1"/>
          <p:nvPr/>
        </p:nvSpPr>
        <p:spPr>
          <a:xfrm>
            <a:off x="176644" y="914400"/>
            <a:ext cx="4436919" cy="1477328"/>
          </a:xfrm>
          <a:prstGeom prst="rect">
            <a:avLst/>
          </a:prstGeom>
          <a:noFill/>
        </p:spPr>
        <p:txBody>
          <a:bodyPr wrap="square" rtlCol="0">
            <a:spAutoFit/>
          </a:bodyPr>
          <a:lstStyle/>
          <a:p>
            <a:pPr algn="just"/>
            <a:r>
              <a:rPr lang="fr-FR" dirty="0"/>
              <a:t> </a:t>
            </a:r>
            <a:r>
              <a:rPr lang="fr-FR" dirty="0" smtClean="0"/>
              <a:t>3. Lorsque </a:t>
            </a:r>
            <a:r>
              <a:rPr lang="fr-FR" dirty="0"/>
              <a:t>de nouveaux messages de chat sont envoyés à vous ou à tout le monde, un aperçu du message apparaît et le l'option Discussion clignotera en orange dans vos contrôles d'animateur.</a:t>
            </a:r>
          </a:p>
        </p:txBody>
      </p:sp>
      <p:sp>
        <p:nvSpPr>
          <p:cNvPr id="5" name="ZoneTexte 4"/>
          <p:cNvSpPr txBox="1"/>
          <p:nvPr/>
        </p:nvSpPr>
        <p:spPr>
          <a:xfrm>
            <a:off x="5049982" y="914400"/>
            <a:ext cx="4572000" cy="369332"/>
          </a:xfrm>
          <a:prstGeom prst="rect">
            <a:avLst/>
          </a:prstGeom>
          <a:noFill/>
        </p:spPr>
        <p:txBody>
          <a:bodyPr wrap="square" rtlCol="0">
            <a:spAutoFit/>
          </a:bodyPr>
          <a:lstStyle/>
          <a:p>
            <a:pPr algn="ctr"/>
            <a:r>
              <a:rPr lang="fr-FR" b="1" dirty="0" smtClean="0"/>
              <a:t>Chat pendant le partage d’écran</a:t>
            </a:r>
            <a:endParaRPr lang="fr-FR" b="1" dirty="0"/>
          </a:p>
        </p:txBody>
      </p:sp>
      <p:sp>
        <p:nvSpPr>
          <p:cNvPr id="6" name="ZoneTexte 5"/>
          <p:cNvSpPr txBox="1"/>
          <p:nvPr/>
        </p:nvSpPr>
        <p:spPr>
          <a:xfrm>
            <a:off x="4873336" y="1454727"/>
            <a:ext cx="5559137" cy="646331"/>
          </a:xfrm>
          <a:prstGeom prst="rect">
            <a:avLst/>
          </a:prstGeom>
          <a:noFill/>
        </p:spPr>
        <p:txBody>
          <a:bodyPr wrap="square" rtlCol="0">
            <a:spAutoFit/>
          </a:bodyPr>
          <a:lstStyle/>
          <a:p>
            <a:r>
              <a:rPr lang="fr-FR" dirty="0" smtClean="0"/>
              <a:t>1. Pendant </a:t>
            </a:r>
            <a:r>
              <a:rPr lang="fr-FR" dirty="0"/>
              <a:t>le partage d'écran, cliquez sur </a:t>
            </a:r>
            <a:r>
              <a:rPr lang="fr-FR" b="1" dirty="0"/>
              <a:t>Plus</a:t>
            </a:r>
            <a:r>
              <a:rPr lang="fr-FR" dirty="0"/>
              <a:t> dans les contrôles de la réunion. Choisissez </a:t>
            </a:r>
            <a:r>
              <a:rPr lang="fr-FR" b="1" dirty="0" err="1"/>
              <a:t>Disccussion</a:t>
            </a:r>
            <a:r>
              <a:rPr lang="fr-FR" dirty="0"/>
              <a:t>.</a:t>
            </a:r>
          </a:p>
        </p:txBody>
      </p:sp>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9982" y="2272053"/>
            <a:ext cx="5772956" cy="2124371"/>
          </a:xfrm>
          <a:prstGeom prst="rect">
            <a:avLst/>
          </a:prstGeom>
        </p:spPr>
      </p:pic>
      <p:sp>
        <p:nvSpPr>
          <p:cNvPr id="8" name="ZoneTexte 7"/>
          <p:cNvSpPr txBox="1"/>
          <p:nvPr/>
        </p:nvSpPr>
        <p:spPr>
          <a:xfrm>
            <a:off x="405244" y="2596483"/>
            <a:ext cx="4208319" cy="646331"/>
          </a:xfrm>
          <a:prstGeom prst="rect">
            <a:avLst/>
          </a:prstGeom>
          <a:noFill/>
        </p:spPr>
        <p:txBody>
          <a:bodyPr wrap="square" rtlCol="0">
            <a:spAutoFit/>
          </a:bodyPr>
          <a:lstStyle/>
          <a:p>
            <a:r>
              <a:rPr lang="fr-FR" dirty="0" smtClean="0"/>
              <a:t>2. Une </a:t>
            </a:r>
            <a:r>
              <a:rPr lang="fr-FR" dirty="0"/>
              <a:t>fenêtre de discussion flottante apparaîtra</a:t>
            </a:r>
          </a:p>
        </p:txBody>
      </p:sp>
      <p:sp>
        <p:nvSpPr>
          <p:cNvPr id="9" name="ZoneTexte 8"/>
          <p:cNvSpPr txBox="1"/>
          <p:nvPr/>
        </p:nvSpPr>
        <p:spPr>
          <a:xfrm>
            <a:off x="405244" y="3334238"/>
            <a:ext cx="4830197" cy="1754326"/>
          </a:xfrm>
          <a:prstGeom prst="rect">
            <a:avLst/>
          </a:prstGeom>
          <a:noFill/>
        </p:spPr>
        <p:txBody>
          <a:bodyPr wrap="square" rtlCol="0">
            <a:spAutoFit/>
          </a:bodyPr>
          <a:lstStyle/>
          <a:p>
            <a:r>
              <a:rPr lang="fr-FR" dirty="0"/>
              <a:t>3. Si vous recevez de nouveaux messages de discussion pendant le partage d'écran, le bouton « Plus » clignotera en orange pour indiquer un message entrant. Vous pouvez cliquer sur </a:t>
            </a:r>
            <a:r>
              <a:rPr lang="fr-FR" b="1" dirty="0"/>
              <a:t>Plus</a:t>
            </a:r>
            <a:r>
              <a:rPr lang="fr-FR" dirty="0"/>
              <a:t>, puis </a:t>
            </a:r>
            <a:r>
              <a:rPr lang="fr-FR" b="1" dirty="0"/>
              <a:t>Discussion</a:t>
            </a:r>
            <a:r>
              <a:rPr lang="fr-FR" dirty="0"/>
              <a:t> pour ouvrir la fenêtre. </a:t>
            </a:r>
          </a:p>
        </p:txBody>
      </p:sp>
    </p:spTree>
    <p:extLst>
      <p:ext uri="{BB962C8B-B14F-4D97-AF65-F5344CB8AC3E}">
        <p14:creationId xmlns:p14="http://schemas.microsoft.com/office/powerpoint/2010/main" val="1728541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9906" y="204355"/>
            <a:ext cx="10752666" cy="699655"/>
          </a:xfrm>
        </p:spPr>
        <p:txBody>
          <a:bodyPr/>
          <a:lstStyle/>
          <a:p>
            <a:pPr marL="571500" indent="-571500">
              <a:buFont typeface="Wingdings" panose="05000000000000000000" pitchFamily="2" charset="2"/>
              <a:buChar char="q"/>
            </a:pPr>
            <a:r>
              <a:rPr lang="fr-FR" b="1" dirty="0" smtClean="0">
                <a:solidFill>
                  <a:schemeClr val="tx1"/>
                </a:solidFill>
              </a:rPr>
              <a:t>INSTALLATION POUR ANDROID/SMARTPHONE </a:t>
            </a:r>
            <a:endParaRPr lang="fr-FR" b="1" dirty="0">
              <a:solidFill>
                <a:schemeClr val="tx1"/>
              </a:solidFill>
            </a:endParaRPr>
          </a:p>
        </p:txBody>
      </p:sp>
      <p:sp>
        <p:nvSpPr>
          <p:cNvPr id="4" name="ZoneTexte 3"/>
          <p:cNvSpPr txBox="1"/>
          <p:nvPr/>
        </p:nvSpPr>
        <p:spPr>
          <a:xfrm>
            <a:off x="363682" y="904010"/>
            <a:ext cx="11502736" cy="369332"/>
          </a:xfrm>
          <a:prstGeom prst="rect">
            <a:avLst/>
          </a:prstGeom>
          <a:noFill/>
        </p:spPr>
        <p:txBody>
          <a:bodyPr wrap="square" rtlCol="0">
            <a:spAutoFit/>
          </a:bodyPr>
          <a:lstStyle/>
          <a:p>
            <a:r>
              <a:rPr lang="fr-FR" dirty="0" smtClean="0"/>
              <a:t>A partir de votre Smartphone/Android – Ouvrir l’application Play Store et lancer l’installation du client Zoom</a:t>
            </a: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906" y="1273342"/>
            <a:ext cx="3854614" cy="5205845"/>
          </a:xfrm>
          <a:prstGeom prst="rect">
            <a:avLst/>
          </a:prstGeo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04509" y="1273342"/>
            <a:ext cx="4738255" cy="5205845"/>
          </a:xfrm>
          <a:prstGeom prst="rect">
            <a:avLst/>
          </a:prstGeom>
        </p:spPr>
      </p:pic>
    </p:spTree>
    <p:extLst>
      <p:ext uri="{BB962C8B-B14F-4D97-AF65-F5344CB8AC3E}">
        <p14:creationId xmlns:p14="http://schemas.microsoft.com/office/powerpoint/2010/main" val="3700375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5542" y="173182"/>
            <a:ext cx="8596668" cy="865909"/>
          </a:xfrm>
        </p:spPr>
        <p:txBody>
          <a:bodyPr/>
          <a:lstStyle/>
          <a:p>
            <a:r>
              <a:rPr lang="fr-FR" b="1" dirty="0" smtClean="0">
                <a:solidFill>
                  <a:schemeClr val="tx1"/>
                </a:solidFill>
              </a:rPr>
              <a:t>II- CONNEXION A UNE REUNION ZOOM</a:t>
            </a:r>
            <a:endParaRPr lang="fr-FR" b="1" dirty="0">
              <a:solidFill>
                <a:schemeClr val="tx1"/>
              </a:solidFill>
            </a:endParaRPr>
          </a:p>
        </p:txBody>
      </p:sp>
      <p:sp>
        <p:nvSpPr>
          <p:cNvPr id="4" name="ZoneTexte 3"/>
          <p:cNvSpPr txBox="1"/>
          <p:nvPr/>
        </p:nvSpPr>
        <p:spPr>
          <a:xfrm>
            <a:off x="571499" y="955964"/>
            <a:ext cx="10110355" cy="923330"/>
          </a:xfrm>
          <a:prstGeom prst="rect">
            <a:avLst/>
          </a:prstGeom>
          <a:noFill/>
        </p:spPr>
        <p:txBody>
          <a:bodyPr wrap="square" rtlCol="0">
            <a:spAutoFit/>
          </a:bodyPr>
          <a:lstStyle/>
          <a:p>
            <a:pPr algn="just"/>
            <a:r>
              <a:rPr lang="fr-FR" b="1" dirty="0" smtClean="0"/>
              <a:t>Après installation dans votre Smartphone et PC, ouvrir l’onglet dans votre bureau du PC ou Smartphone.</a:t>
            </a:r>
          </a:p>
          <a:p>
            <a:pPr algn="just"/>
            <a:endParaRPr lang="fr-FR" b="1"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810" y="1676400"/>
            <a:ext cx="6026727" cy="4642414"/>
          </a:xfrm>
          <a:prstGeom prst="rect">
            <a:avLst/>
          </a:prstGeom>
        </p:spPr>
      </p:pic>
      <p:sp>
        <p:nvSpPr>
          <p:cNvPr id="6" name="ZoneTexte 5"/>
          <p:cNvSpPr txBox="1"/>
          <p:nvPr/>
        </p:nvSpPr>
        <p:spPr>
          <a:xfrm>
            <a:off x="6702136" y="1676400"/>
            <a:ext cx="4935682" cy="646331"/>
          </a:xfrm>
          <a:prstGeom prst="rect">
            <a:avLst/>
          </a:prstGeom>
          <a:noFill/>
        </p:spPr>
        <p:txBody>
          <a:bodyPr wrap="square" rtlCol="0">
            <a:spAutoFit/>
          </a:bodyPr>
          <a:lstStyle/>
          <a:p>
            <a:r>
              <a:rPr lang="fr-FR" dirty="0" smtClean="0"/>
              <a:t>Joindre une </a:t>
            </a:r>
            <a:r>
              <a:rPr lang="fr-FR" dirty="0" err="1" smtClean="0"/>
              <a:t>Reunion</a:t>
            </a:r>
            <a:r>
              <a:rPr lang="fr-FR" dirty="0" smtClean="0"/>
              <a:t> Zoom consiste à cliquer sur l’onglet en bleu  </a:t>
            </a:r>
            <a:r>
              <a:rPr lang="fr-FR" b="1" dirty="0" smtClean="0"/>
              <a:t>Rejoindre une réunion</a:t>
            </a:r>
            <a:endParaRPr lang="fr-FR" b="1" dirty="0"/>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5263" y="2516603"/>
            <a:ext cx="3657600" cy="3743847"/>
          </a:xfrm>
          <a:prstGeom prst="rect">
            <a:avLst/>
          </a:prstGeom>
        </p:spPr>
      </p:pic>
    </p:spTree>
    <p:extLst>
      <p:ext uri="{BB962C8B-B14F-4D97-AF65-F5344CB8AC3E}">
        <p14:creationId xmlns:p14="http://schemas.microsoft.com/office/powerpoint/2010/main" val="13924649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824345"/>
          </a:xfrm>
        </p:spPr>
        <p:txBody>
          <a:bodyPr/>
          <a:lstStyle/>
          <a:p>
            <a:pPr algn="ctr"/>
            <a:r>
              <a:rPr lang="fr-FR" b="1" dirty="0" smtClean="0">
                <a:solidFill>
                  <a:schemeClr val="tx1"/>
                </a:solidFill>
              </a:rPr>
              <a:t>ID DE LA REUNION</a:t>
            </a:r>
            <a:endParaRPr lang="fr-FR" b="1" dirty="0">
              <a:solidFill>
                <a:schemeClr val="tx1"/>
              </a:solidFill>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062" y="1224567"/>
            <a:ext cx="4340202" cy="4583951"/>
          </a:xfrm>
          <a:prstGeom prst="rect">
            <a:avLst/>
          </a:prstGeom>
        </p:spPr>
      </p:pic>
      <p:sp>
        <p:nvSpPr>
          <p:cNvPr id="6" name="ZoneTexte 5"/>
          <p:cNvSpPr txBox="1"/>
          <p:nvPr/>
        </p:nvSpPr>
        <p:spPr>
          <a:xfrm>
            <a:off x="4696690" y="1224567"/>
            <a:ext cx="6047509" cy="1754326"/>
          </a:xfrm>
          <a:prstGeom prst="rect">
            <a:avLst/>
          </a:prstGeom>
          <a:noFill/>
        </p:spPr>
        <p:txBody>
          <a:bodyPr wrap="square" rtlCol="0">
            <a:spAutoFit/>
          </a:bodyPr>
          <a:lstStyle/>
          <a:p>
            <a:pPr algn="just"/>
            <a:r>
              <a:rPr lang="fr-FR" dirty="0" smtClean="0"/>
              <a:t>Il s’agit d’une suite de chiffre comme </a:t>
            </a:r>
            <a:r>
              <a:rPr lang="fr-FR" b="1" dirty="0" smtClean="0"/>
              <a:t>270-233-1809 </a:t>
            </a:r>
            <a:r>
              <a:rPr lang="fr-FR" dirty="0" smtClean="0"/>
              <a:t>qui vous donne accès à la Réunion pour participer à une vision conférence en cours.</a:t>
            </a:r>
          </a:p>
          <a:p>
            <a:pPr algn="just"/>
            <a:r>
              <a:rPr lang="fr-FR" b="1" dirty="0" smtClean="0"/>
              <a:t>NB: ID DE LA REUNION est envoyé via un lien d’invitation à participer à une réunion. Bien s’assurer d’avoir une adresse mail fonctionnelle</a:t>
            </a:r>
          </a:p>
        </p:txBody>
      </p:sp>
    </p:spTree>
    <p:extLst>
      <p:ext uri="{BB962C8B-B14F-4D97-AF65-F5344CB8AC3E}">
        <p14:creationId xmlns:p14="http://schemas.microsoft.com/office/powerpoint/2010/main" val="3785323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8544" y="193963"/>
            <a:ext cx="7043111" cy="793173"/>
          </a:xfrm>
        </p:spPr>
        <p:txBody>
          <a:bodyPr/>
          <a:lstStyle/>
          <a:p>
            <a:r>
              <a:rPr lang="fr-FR" b="1" dirty="0" smtClean="0">
                <a:solidFill>
                  <a:schemeClr val="tx1"/>
                </a:solidFill>
              </a:rPr>
              <a:t>INTERFACE DE CONNEXION</a:t>
            </a:r>
            <a:endParaRPr lang="fr-FR" b="1" dirty="0">
              <a:solidFill>
                <a:schemeClr val="tx1"/>
              </a:solidFill>
            </a:endParaRPr>
          </a:p>
        </p:txBody>
      </p:sp>
      <p:sp>
        <p:nvSpPr>
          <p:cNvPr id="4" name="ZoneTexte 3"/>
          <p:cNvSpPr txBox="1"/>
          <p:nvPr/>
        </p:nvSpPr>
        <p:spPr>
          <a:xfrm>
            <a:off x="103909" y="1059873"/>
            <a:ext cx="2234046" cy="369332"/>
          </a:xfrm>
          <a:prstGeom prst="rect">
            <a:avLst/>
          </a:prstGeom>
          <a:noFill/>
        </p:spPr>
        <p:txBody>
          <a:bodyPr wrap="square" rtlCol="0">
            <a:spAutoFit/>
          </a:bodyPr>
          <a:lstStyle/>
          <a:p>
            <a:r>
              <a:rPr lang="fr-FR" b="1" dirty="0" smtClean="0"/>
              <a:t>1. Ecran d’accueil</a:t>
            </a:r>
            <a:endParaRPr lang="fr-FR" b="1" dirty="0"/>
          </a:p>
        </p:txBody>
      </p:sp>
      <p:pic>
        <p:nvPicPr>
          <p:cNvPr id="5" name="Image 4"/>
          <p:cNvPicPr>
            <a:picLocks noChangeAspect="1"/>
          </p:cNvPicPr>
          <p:nvPr/>
        </p:nvPicPr>
        <p:blipFill>
          <a:blip r:embed="rId2"/>
          <a:stretch>
            <a:fillRect/>
          </a:stretch>
        </p:blipFill>
        <p:spPr>
          <a:xfrm>
            <a:off x="273564" y="1501943"/>
            <a:ext cx="3747781" cy="5356058"/>
          </a:xfrm>
          <a:prstGeom prst="rect">
            <a:avLst/>
          </a:prstGeom>
        </p:spPr>
      </p:pic>
      <p:sp>
        <p:nvSpPr>
          <p:cNvPr id="6" name="ZoneTexte 5"/>
          <p:cNvSpPr txBox="1"/>
          <p:nvPr/>
        </p:nvSpPr>
        <p:spPr>
          <a:xfrm>
            <a:off x="4488873" y="1244539"/>
            <a:ext cx="7252854" cy="4247317"/>
          </a:xfrm>
          <a:prstGeom prst="rect">
            <a:avLst/>
          </a:prstGeom>
          <a:noFill/>
        </p:spPr>
        <p:txBody>
          <a:bodyPr wrap="square" rtlCol="0">
            <a:spAutoFit/>
          </a:bodyPr>
          <a:lstStyle/>
          <a:p>
            <a:r>
              <a:rPr lang="fr-FR" dirty="0"/>
              <a:t>Une fois que vous êtes connecté, vous verrez la boite de dialogue principale. L’onglet par défaut est « </a:t>
            </a:r>
            <a:r>
              <a:rPr lang="fr-FR" b="1" dirty="0"/>
              <a:t>Home</a:t>
            </a:r>
            <a:r>
              <a:rPr lang="fr-FR" dirty="0"/>
              <a:t> » (image ci-dessus</a:t>
            </a:r>
            <a:r>
              <a:rPr lang="fr-FR" dirty="0" smtClean="0"/>
              <a:t>).</a:t>
            </a:r>
          </a:p>
          <a:p>
            <a:r>
              <a:rPr lang="fr-FR" dirty="0" smtClean="0"/>
              <a:t> </a:t>
            </a:r>
          </a:p>
          <a:p>
            <a:pPr marL="285750" lvl="1" indent="-285750">
              <a:buFont typeface="Arial" panose="020B0604020202020204" pitchFamily="34" charset="0"/>
              <a:buChar char="•"/>
            </a:pPr>
            <a:r>
              <a:rPr lang="fr-FR" dirty="0"/>
              <a:t>Visualiser le type de compte dont vous vous êtes connecté (</a:t>
            </a:r>
            <a:r>
              <a:rPr lang="fr-FR" b="1" dirty="0"/>
              <a:t>Pro</a:t>
            </a:r>
            <a:r>
              <a:rPr lang="fr-FR" dirty="0"/>
              <a:t> ou </a:t>
            </a:r>
            <a:r>
              <a:rPr lang="fr-FR" b="1" dirty="0"/>
              <a:t>Basic</a:t>
            </a:r>
            <a:r>
              <a:rPr lang="fr-FR" dirty="0"/>
              <a:t>) </a:t>
            </a:r>
            <a:endParaRPr lang="fr-FR" dirty="0" smtClean="0"/>
          </a:p>
          <a:p>
            <a:pPr marL="285750" lvl="1" indent="-285750">
              <a:buFont typeface="Arial" panose="020B0604020202020204" pitchFamily="34" charset="0"/>
              <a:buChar char="•"/>
            </a:pPr>
            <a:r>
              <a:rPr lang="fr-FR" dirty="0"/>
              <a:t>Cliquez sur « </a:t>
            </a:r>
            <a:r>
              <a:rPr lang="fr-FR" b="1" dirty="0"/>
              <a:t>Start </a:t>
            </a:r>
            <a:r>
              <a:rPr lang="fr-FR" b="1" dirty="0" err="1"/>
              <a:t>Without</a:t>
            </a:r>
            <a:r>
              <a:rPr lang="fr-FR" b="1" dirty="0"/>
              <a:t> </a:t>
            </a:r>
            <a:r>
              <a:rPr lang="fr-FR" b="1" dirty="0" err="1"/>
              <a:t>video</a:t>
            </a:r>
            <a:r>
              <a:rPr lang="fr-FR" dirty="0"/>
              <a:t> » pour commencer une réunion en partageant votre ordinateur ou une application.  </a:t>
            </a:r>
            <a:endParaRPr lang="fr-FR" dirty="0" smtClean="0"/>
          </a:p>
          <a:p>
            <a:pPr marL="285750" lvl="1" indent="-285750">
              <a:buFont typeface="Arial" panose="020B0604020202020204" pitchFamily="34" charset="0"/>
              <a:buChar char="•"/>
            </a:pPr>
            <a:r>
              <a:rPr lang="fr-FR" dirty="0"/>
              <a:t>Cliquez sur « </a:t>
            </a:r>
            <a:r>
              <a:rPr lang="fr-FR" b="1" dirty="0"/>
              <a:t>Start </a:t>
            </a:r>
            <a:r>
              <a:rPr lang="fr-FR" b="1" dirty="0" err="1"/>
              <a:t>With</a:t>
            </a:r>
            <a:r>
              <a:rPr lang="fr-FR" b="1" dirty="0"/>
              <a:t> </a:t>
            </a:r>
            <a:r>
              <a:rPr lang="fr-FR" b="1" dirty="0" err="1"/>
              <a:t>Video</a:t>
            </a:r>
            <a:r>
              <a:rPr lang="fr-FR" dirty="0"/>
              <a:t> » pour commencer une vidéoconférence. </a:t>
            </a:r>
            <a:endParaRPr lang="fr-FR" dirty="0" smtClean="0"/>
          </a:p>
          <a:p>
            <a:pPr marL="285750" lvl="1" indent="-285750">
              <a:buFont typeface="Arial" panose="020B0604020202020204" pitchFamily="34" charset="0"/>
              <a:buChar char="•"/>
            </a:pPr>
            <a:r>
              <a:rPr lang="fr-FR" dirty="0"/>
              <a:t>Cliquez 	sur 	« </a:t>
            </a:r>
            <a:r>
              <a:rPr lang="fr-FR" b="1" dirty="0"/>
              <a:t>Schedule</a:t>
            </a:r>
            <a:r>
              <a:rPr lang="fr-FR" dirty="0"/>
              <a:t> » 	pour organiser une future réunion. </a:t>
            </a:r>
          </a:p>
          <a:p>
            <a:pPr marL="285750" lvl="1" indent="-285750">
              <a:buFont typeface="Arial" panose="020B0604020202020204" pitchFamily="34" charset="0"/>
              <a:buChar char="•"/>
            </a:pPr>
            <a:r>
              <a:rPr lang="fr-FR" dirty="0"/>
              <a:t>Cliquez sur « </a:t>
            </a:r>
            <a:r>
              <a:rPr lang="fr-FR" b="1" dirty="0" err="1"/>
              <a:t>Join</a:t>
            </a:r>
            <a:r>
              <a:rPr lang="fr-FR" dirty="0"/>
              <a:t> » pour rejoindre une réunion qui a déjà débuté.</a:t>
            </a:r>
          </a:p>
          <a:p>
            <a:pPr marL="285750" indent="-285750">
              <a:buFont typeface="Arial" panose="020B0604020202020204" pitchFamily="34" charset="0"/>
              <a:buChar char="•"/>
            </a:pPr>
            <a:endParaRPr lang="fr-FR" dirty="0"/>
          </a:p>
          <a:p>
            <a:endParaRPr lang="fr-FR" dirty="0"/>
          </a:p>
        </p:txBody>
      </p:sp>
    </p:spTree>
    <p:extLst>
      <p:ext uri="{BB962C8B-B14F-4D97-AF65-F5344CB8AC3E}">
        <p14:creationId xmlns:p14="http://schemas.microsoft.com/office/powerpoint/2010/main" val="3009653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3262" y="318654"/>
            <a:ext cx="8596668" cy="720437"/>
          </a:xfrm>
        </p:spPr>
        <p:txBody>
          <a:bodyPr/>
          <a:lstStyle/>
          <a:p>
            <a:r>
              <a:rPr lang="fr-FR" b="1" dirty="0" smtClean="0">
                <a:solidFill>
                  <a:schemeClr val="tx1"/>
                </a:solidFill>
              </a:rPr>
              <a:t>2. LES REUNIONS</a:t>
            </a:r>
            <a:endParaRPr lang="fr-FR" b="1" dirty="0">
              <a:solidFill>
                <a:schemeClr val="tx1"/>
              </a:solidFill>
            </a:endParaRPr>
          </a:p>
        </p:txBody>
      </p:sp>
      <p:pic>
        <p:nvPicPr>
          <p:cNvPr id="4" name="Picture 408"/>
          <p:cNvPicPr/>
          <p:nvPr/>
        </p:nvPicPr>
        <p:blipFill>
          <a:blip r:embed="rId2"/>
          <a:stretch>
            <a:fillRect/>
          </a:stretch>
        </p:blipFill>
        <p:spPr>
          <a:xfrm>
            <a:off x="303262" y="910475"/>
            <a:ext cx="2847340" cy="5140960"/>
          </a:xfrm>
          <a:prstGeom prst="rect">
            <a:avLst/>
          </a:prstGeom>
        </p:spPr>
      </p:pic>
      <p:sp>
        <p:nvSpPr>
          <p:cNvPr id="5" name="ZoneTexte 4"/>
          <p:cNvSpPr txBox="1"/>
          <p:nvPr/>
        </p:nvSpPr>
        <p:spPr>
          <a:xfrm>
            <a:off x="3293918" y="910475"/>
            <a:ext cx="6504709" cy="4385816"/>
          </a:xfrm>
          <a:prstGeom prst="rect">
            <a:avLst/>
          </a:prstGeom>
          <a:noFill/>
        </p:spPr>
        <p:txBody>
          <a:bodyPr wrap="square" rtlCol="0">
            <a:spAutoFit/>
          </a:bodyPr>
          <a:lstStyle/>
          <a:p>
            <a:pPr marL="285750" lvl="1" indent="-285750">
              <a:lnSpc>
                <a:spcPct val="150000"/>
              </a:lnSpc>
              <a:buFont typeface="Arial" panose="020B0604020202020204" pitchFamily="34" charset="0"/>
              <a:buChar char="•"/>
            </a:pPr>
            <a:r>
              <a:rPr lang="fr-FR" b="1" dirty="0"/>
              <a:t>Start</a:t>
            </a:r>
            <a:r>
              <a:rPr lang="fr-FR" dirty="0"/>
              <a:t>: Sélectionner «</a:t>
            </a:r>
            <a:r>
              <a:rPr lang="fr-FR" b="1" dirty="0"/>
              <a:t> </a:t>
            </a:r>
            <a:r>
              <a:rPr lang="fr-FR" b="1" dirty="0" err="1"/>
              <a:t>start</a:t>
            </a:r>
            <a:r>
              <a:rPr lang="fr-FR" dirty="0"/>
              <a:t> » pour démarrer une réunion pré planifiée que vous avez inscrite dans vos prochaines réunions. </a:t>
            </a:r>
            <a:endParaRPr lang="fr-FR" dirty="0" smtClean="0"/>
          </a:p>
          <a:p>
            <a:pPr marL="285750" lvl="1" indent="-285750">
              <a:lnSpc>
                <a:spcPct val="150000"/>
              </a:lnSpc>
              <a:buFont typeface="Arial" panose="020B0604020202020204" pitchFamily="34" charset="0"/>
              <a:buChar char="•"/>
            </a:pPr>
            <a:r>
              <a:rPr lang="fr-FR" b="1" dirty="0"/>
              <a:t>Edit</a:t>
            </a:r>
            <a:r>
              <a:rPr lang="fr-FR" dirty="0"/>
              <a:t>: Vous pouvez modifier ou mettre à jour vos réunions. </a:t>
            </a:r>
          </a:p>
          <a:p>
            <a:pPr marL="285750" lvl="1" indent="-285750">
              <a:lnSpc>
                <a:spcPct val="150000"/>
              </a:lnSpc>
              <a:buFont typeface="Arial" panose="020B0604020202020204" pitchFamily="34" charset="0"/>
              <a:buChar char="•"/>
            </a:pPr>
            <a:r>
              <a:rPr lang="fr-FR" b="1" dirty="0" err="1"/>
              <a:t>Delete</a:t>
            </a:r>
            <a:r>
              <a:rPr lang="fr-FR" dirty="0"/>
              <a:t>: Sélectionnez « </a:t>
            </a:r>
            <a:r>
              <a:rPr lang="fr-FR" b="1" dirty="0" err="1"/>
              <a:t>delete</a:t>
            </a:r>
            <a:r>
              <a:rPr lang="fr-FR" b="1" dirty="0"/>
              <a:t> </a:t>
            </a:r>
            <a:r>
              <a:rPr lang="fr-FR" dirty="0"/>
              <a:t>» et supprimer définitivement votre réunion prévue</a:t>
            </a:r>
            <a:r>
              <a:rPr lang="fr-FR" dirty="0" smtClean="0"/>
              <a:t>.</a:t>
            </a:r>
          </a:p>
          <a:p>
            <a:pPr marL="285750" lvl="1" indent="-285750">
              <a:lnSpc>
                <a:spcPct val="150000"/>
              </a:lnSpc>
              <a:buFont typeface="Arial" panose="020B0604020202020204" pitchFamily="34" charset="0"/>
              <a:buChar char="•"/>
            </a:pPr>
            <a:r>
              <a:rPr lang="fr-FR" b="1" dirty="0"/>
              <a:t>Copy</a:t>
            </a:r>
            <a:r>
              <a:rPr lang="fr-FR" dirty="0"/>
              <a:t>: Vous pouvez copier votre réunion ainsi que le texte d’invitation et le « coller » manuellement dans un courriel, messagerie, SMS, etc. </a:t>
            </a:r>
          </a:p>
          <a:p>
            <a:pPr marL="0" lvl="1"/>
            <a:endParaRPr lang="fr-FR" dirty="0"/>
          </a:p>
          <a:p>
            <a:endParaRPr lang="fr-FR" dirty="0"/>
          </a:p>
        </p:txBody>
      </p:sp>
    </p:spTree>
    <p:extLst>
      <p:ext uri="{BB962C8B-B14F-4D97-AF65-F5344CB8AC3E}">
        <p14:creationId xmlns:p14="http://schemas.microsoft.com/office/powerpoint/2010/main" val="2201665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3426" y="182465"/>
            <a:ext cx="8596668" cy="699655"/>
          </a:xfrm>
        </p:spPr>
        <p:txBody>
          <a:bodyPr/>
          <a:lstStyle/>
          <a:p>
            <a:r>
              <a:rPr lang="fr-FR" b="1" dirty="0" smtClean="0">
                <a:solidFill>
                  <a:schemeClr val="tx1"/>
                </a:solidFill>
              </a:rPr>
              <a:t>3. LES PARAMETRES</a:t>
            </a:r>
            <a:endParaRPr lang="fr-FR" b="1" dirty="0">
              <a:solidFill>
                <a:schemeClr val="tx1"/>
              </a:solidFill>
            </a:endParaRPr>
          </a:p>
        </p:txBody>
      </p:sp>
      <p:sp>
        <p:nvSpPr>
          <p:cNvPr id="4" name="ZoneTexte 3"/>
          <p:cNvSpPr txBox="1"/>
          <p:nvPr/>
        </p:nvSpPr>
        <p:spPr>
          <a:xfrm>
            <a:off x="155864" y="997528"/>
            <a:ext cx="9694718" cy="1200329"/>
          </a:xfrm>
          <a:prstGeom prst="rect">
            <a:avLst/>
          </a:prstGeom>
          <a:noFill/>
        </p:spPr>
        <p:txBody>
          <a:bodyPr wrap="square" rtlCol="0">
            <a:spAutoFit/>
          </a:bodyPr>
          <a:lstStyle/>
          <a:p>
            <a:r>
              <a:rPr lang="fr-FR" dirty="0"/>
              <a:t>Vous pouvez trouver l’onglet paramètres dans la boîte de dialogue principale ou dans la barre de menu de la réunion. Après avoir cliqué sur « settings », vous aurez les options suivantes : </a:t>
            </a:r>
          </a:p>
          <a:p>
            <a:endParaRPr lang="fr-FR" dirty="0"/>
          </a:p>
        </p:txBody>
      </p:sp>
      <p:grpSp>
        <p:nvGrpSpPr>
          <p:cNvPr id="5" name="Group 2934"/>
          <p:cNvGrpSpPr/>
          <p:nvPr/>
        </p:nvGrpSpPr>
        <p:grpSpPr>
          <a:xfrm>
            <a:off x="238991" y="1875739"/>
            <a:ext cx="5379893" cy="4914900"/>
            <a:chOff x="0" y="0"/>
            <a:chExt cx="5858256" cy="4914900"/>
          </a:xfrm>
        </p:grpSpPr>
        <p:pic>
          <p:nvPicPr>
            <p:cNvPr id="6" name="Picture 496"/>
            <p:cNvPicPr/>
            <p:nvPr/>
          </p:nvPicPr>
          <p:blipFill>
            <a:blip r:embed="rId2"/>
            <a:stretch>
              <a:fillRect/>
            </a:stretch>
          </p:blipFill>
          <p:spPr>
            <a:xfrm>
              <a:off x="0" y="0"/>
              <a:ext cx="5858256" cy="4914900"/>
            </a:xfrm>
            <a:prstGeom prst="rect">
              <a:avLst/>
            </a:prstGeom>
          </p:spPr>
        </p:pic>
        <p:sp>
          <p:nvSpPr>
            <p:cNvPr id="7" name="Shape 533"/>
            <p:cNvSpPr/>
            <p:nvPr/>
          </p:nvSpPr>
          <p:spPr>
            <a:xfrm>
              <a:off x="69342" y="256794"/>
              <a:ext cx="1371600" cy="893064"/>
            </a:xfrm>
            <a:custGeom>
              <a:avLst/>
              <a:gdLst/>
              <a:ahLst/>
              <a:cxnLst/>
              <a:rect l="0" t="0" r="0" b="0"/>
              <a:pathLst>
                <a:path w="1371600" h="893064">
                  <a:moveTo>
                    <a:pt x="0" y="893064"/>
                  </a:moveTo>
                  <a:lnTo>
                    <a:pt x="1371600" y="893064"/>
                  </a:lnTo>
                  <a:lnTo>
                    <a:pt x="1371600" y="0"/>
                  </a:lnTo>
                  <a:lnTo>
                    <a:pt x="0" y="0"/>
                  </a:lnTo>
                  <a:close/>
                </a:path>
              </a:pathLst>
            </a:custGeom>
            <a:ln w="25908" cap="flat">
              <a:round/>
            </a:ln>
          </p:spPr>
          <p:style>
            <a:lnRef idx="1">
              <a:srgbClr val="FF0000"/>
            </a:lnRef>
            <a:fillRef idx="0">
              <a:srgbClr val="000000">
                <a:alpha val="0"/>
              </a:srgbClr>
            </a:fillRef>
            <a:effectRef idx="0">
              <a:scrgbClr r="0" g="0" b="0"/>
            </a:effectRef>
            <a:fontRef idx="none"/>
          </p:style>
          <p:txBody>
            <a:bodyPr/>
            <a:lstStyle/>
            <a:p>
              <a:endParaRPr lang="fr-FR"/>
            </a:p>
          </p:txBody>
        </p:sp>
      </p:grpSp>
      <p:sp>
        <p:nvSpPr>
          <p:cNvPr id="8" name="ZoneTexte 7"/>
          <p:cNvSpPr txBox="1"/>
          <p:nvPr/>
        </p:nvSpPr>
        <p:spPr>
          <a:xfrm>
            <a:off x="5808518" y="1875739"/>
            <a:ext cx="5486400" cy="3416320"/>
          </a:xfrm>
          <a:prstGeom prst="rect">
            <a:avLst/>
          </a:prstGeom>
          <a:noFill/>
        </p:spPr>
        <p:txBody>
          <a:bodyPr wrap="square" rtlCol="0">
            <a:spAutoFit/>
          </a:bodyPr>
          <a:lstStyle/>
          <a:p>
            <a:pPr lvl="0" fontAlgn="base"/>
            <a:r>
              <a:rPr lang="fr-FR" b="1" dirty="0"/>
              <a:t>General</a:t>
            </a:r>
            <a:r>
              <a:rPr lang="fr-FR" dirty="0"/>
              <a:t> : vous pouvez sélectionner des préférences par défaut. </a:t>
            </a:r>
          </a:p>
          <a:p>
            <a:r>
              <a:rPr lang="fr-FR" dirty="0"/>
              <a:t> </a:t>
            </a:r>
          </a:p>
          <a:p>
            <a:pPr lvl="0" fontAlgn="base"/>
            <a:r>
              <a:rPr lang="fr-FR" b="1" dirty="0"/>
              <a:t>Audio </a:t>
            </a:r>
            <a:r>
              <a:rPr lang="fr-FR" dirty="0"/>
              <a:t>: vous pouvez tester, sélectionner et ajuster vos haut-parleurs et microphones. </a:t>
            </a:r>
          </a:p>
          <a:p>
            <a:r>
              <a:rPr lang="fr-FR" dirty="0"/>
              <a:t> </a:t>
            </a:r>
          </a:p>
          <a:p>
            <a:pPr lvl="0" fontAlgn="base"/>
            <a:r>
              <a:rPr lang="fr-FR" b="1" dirty="0" err="1"/>
              <a:t>Video</a:t>
            </a:r>
            <a:r>
              <a:rPr lang="fr-FR" dirty="0"/>
              <a:t> : Vous pouvez tester et sélectionner votre caméra. </a:t>
            </a:r>
          </a:p>
          <a:p>
            <a:r>
              <a:rPr lang="fr-FR" dirty="0"/>
              <a:t> </a:t>
            </a:r>
          </a:p>
          <a:p>
            <a:pPr lvl="0" fontAlgn="base"/>
            <a:r>
              <a:rPr lang="fr-FR" b="1" dirty="0" err="1"/>
              <a:t>Recording</a:t>
            </a:r>
            <a:r>
              <a:rPr lang="fr-FR" dirty="0"/>
              <a:t> : vous pouvez parcourir et ouvrir vos enregistrements stockés dans votre ordinateur. </a:t>
            </a:r>
          </a:p>
          <a:p>
            <a:endParaRPr lang="fr-FR" dirty="0"/>
          </a:p>
        </p:txBody>
      </p:sp>
    </p:spTree>
    <p:extLst>
      <p:ext uri="{BB962C8B-B14F-4D97-AF65-F5344CB8AC3E}">
        <p14:creationId xmlns:p14="http://schemas.microsoft.com/office/powerpoint/2010/main" val="3208022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50170" y="110836"/>
            <a:ext cx="8596668" cy="710046"/>
          </a:xfrm>
        </p:spPr>
        <p:txBody>
          <a:bodyPr/>
          <a:lstStyle/>
          <a:p>
            <a:pPr algn="ctr"/>
            <a:r>
              <a:rPr lang="fr-FR" b="1" dirty="0" smtClean="0">
                <a:solidFill>
                  <a:schemeClr val="tx1"/>
                </a:solidFill>
              </a:rPr>
              <a:t>LE PARTAGE DE L’ECRAN</a:t>
            </a:r>
            <a:endParaRPr lang="fr-FR" b="1" dirty="0">
              <a:solidFill>
                <a:schemeClr val="tx1"/>
              </a:solidFill>
            </a:endParaRPr>
          </a:p>
        </p:txBody>
      </p:sp>
      <p:sp>
        <p:nvSpPr>
          <p:cNvPr id="4" name="ZoneTexte 3"/>
          <p:cNvSpPr txBox="1"/>
          <p:nvPr/>
        </p:nvSpPr>
        <p:spPr>
          <a:xfrm>
            <a:off x="259773" y="987136"/>
            <a:ext cx="9154391" cy="2031325"/>
          </a:xfrm>
          <a:prstGeom prst="rect">
            <a:avLst/>
          </a:prstGeom>
          <a:noFill/>
        </p:spPr>
        <p:txBody>
          <a:bodyPr wrap="square" rtlCol="0">
            <a:spAutoFit/>
          </a:bodyPr>
          <a:lstStyle/>
          <a:p>
            <a:r>
              <a:rPr lang="fr-FR" b="1" dirty="0"/>
              <a:t>Vue d'ensemble</a:t>
            </a:r>
          </a:p>
          <a:p>
            <a:pPr algn="just"/>
            <a:r>
              <a:rPr lang="fr-FR" dirty="0">
                <a:latin typeface="Times New Roman" panose="02020603050405020304" pitchFamily="18" charset="0"/>
                <a:cs typeface="Times New Roman" panose="02020603050405020304" pitchFamily="18" charset="0"/>
              </a:rPr>
              <a:t>Les animateurs qui utilisent le client d'ordinateur de bureau Zoom peuvent choisir de permettre à plusieurs participants de partager leur écran de manière simultanée pendant une réunion. Ceci peut être utile pour une comparaison en temps réel des documents ou autres documentations par  les participants se trouvant dans plusieurs endroits différents. </a:t>
            </a:r>
          </a:p>
          <a:p>
            <a:r>
              <a:rPr lang="fr-FR" b="1" dirty="0"/>
              <a:t>Pour activer le partage d'écran simultané :</a:t>
            </a:r>
            <a:endParaRPr lang="fr-FR" dirty="0"/>
          </a:p>
          <a:p>
            <a:endParaRPr lang="fr-FR" dirty="0"/>
          </a:p>
        </p:txBody>
      </p:sp>
      <p:sp>
        <p:nvSpPr>
          <p:cNvPr id="3" name="ZoneTexte 2"/>
          <p:cNvSpPr txBox="1"/>
          <p:nvPr/>
        </p:nvSpPr>
        <p:spPr>
          <a:xfrm>
            <a:off x="259773" y="2853369"/>
            <a:ext cx="11054550" cy="1477328"/>
          </a:xfrm>
          <a:prstGeom prst="rect">
            <a:avLst/>
          </a:prstGeom>
          <a:noFill/>
        </p:spPr>
        <p:txBody>
          <a:bodyPr wrap="square" rtlCol="0">
            <a:spAutoFit/>
          </a:bodyPr>
          <a:lstStyle/>
          <a:p>
            <a:r>
              <a:rPr lang="fr-FR" b="1" dirty="0"/>
              <a:t>Pour activer le partage d'écran simultané :</a:t>
            </a:r>
            <a:endParaRPr lang="fr-FR" dirty="0"/>
          </a:p>
          <a:p>
            <a:r>
              <a:rPr lang="fr-FR" dirty="0"/>
              <a:t>Démarrez votre réunion Zoom.</a:t>
            </a:r>
          </a:p>
          <a:p>
            <a:r>
              <a:rPr lang="fr-FR" dirty="0"/>
              <a:t>Cliquez sur la flèche qui se trouve à droite de l'icône </a:t>
            </a:r>
            <a:r>
              <a:rPr lang="fr-FR" b="1" dirty="0"/>
              <a:t>Partager l’écran</a:t>
            </a:r>
            <a:r>
              <a:rPr lang="fr-FR" dirty="0"/>
              <a:t> , puis choisissez l'option </a:t>
            </a:r>
            <a:r>
              <a:rPr lang="fr-FR" b="1" dirty="0"/>
              <a:t>Plusieurs participants peuvent partager simultanément</a:t>
            </a:r>
            <a:r>
              <a:rPr lang="fr-FR" dirty="0"/>
              <a:t> .</a:t>
            </a:r>
          </a:p>
          <a:p>
            <a:endParaRPr lang="fr-FR"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957" y="4203741"/>
            <a:ext cx="6232703" cy="1502996"/>
          </a:xfrm>
          <a:prstGeom prst="rect">
            <a:avLst/>
          </a:prstGeom>
        </p:spPr>
      </p:pic>
      <p:sp>
        <p:nvSpPr>
          <p:cNvPr id="6" name="ZoneTexte 5"/>
          <p:cNvSpPr txBox="1"/>
          <p:nvPr/>
        </p:nvSpPr>
        <p:spPr>
          <a:xfrm>
            <a:off x="6906495" y="4199039"/>
            <a:ext cx="5015338" cy="2308324"/>
          </a:xfrm>
          <a:prstGeom prst="rect">
            <a:avLst/>
          </a:prstGeom>
          <a:noFill/>
        </p:spPr>
        <p:txBody>
          <a:bodyPr wrap="square" rtlCol="0">
            <a:spAutoFit/>
          </a:bodyPr>
          <a:lstStyle/>
          <a:p>
            <a:r>
              <a:rPr lang="fr-FR" dirty="0"/>
              <a:t>Choisir cette option permet aux participants qui utilisent un client de bureau de partager leur écran en tout temps sans aucune intervention de l'animateur. Veuillez noter que les Salles Zoom et participants qui utilisent un appareil mobile ne peuvent partager que si aucune autre personne n'est en train de partage.</a:t>
            </a:r>
          </a:p>
        </p:txBody>
      </p:sp>
    </p:spTree>
    <p:extLst>
      <p:ext uri="{BB962C8B-B14F-4D97-AF65-F5344CB8AC3E}">
        <p14:creationId xmlns:p14="http://schemas.microsoft.com/office/powerpoint/2010/main" val="1893393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0234" y="245919"/>
            <a:ext cx="8596668" cy="626918"/>
          </a:xfrm>
        </p:spPr>
        <p:txBody>
          <a:bodyPr>
            <a:normAutofit fontScale="90000"/>
          </a:bodyPr>
          <a:lstStyle/>
          <a:p>
            <a:pPr algn="ctr"/>
            <a:r>
              <a:rPr lang="fr-FR" b="1" dirty="0">
                <a:solidFill>
                  <a:schemeClr val="tx1"/>
                </a:solidFill>
              </a:rPr>
              <a:t>Discussion pendant les </a:t>
            </a:r>
            <a:r>
              <a:rPr lang="fr-FR" b="1" dirty="0" smtClean="0">
                <a:solidFill>
                  <a:schemeClr val="tx1"/>
                </a:solidFill>
              </a:rPr>
              <a:t>réunions/Chat</a:t>
            </a:r>
            <a:r>
              <a:rPr lang="fr-FR" b="1" dirty="0"/>
              <a:t/>
            </a:r>
            <a:br>
              <a:rPr lang="fr-FR" b="1" dirty="0"/>
            </a:br>
            <a:endParaRPr lang="fr-FR" dirty="0"/>
          </a:p>
        </p:txBody>
      </p:sp>
      <p:sp>
        <p:nvSpPr>
          <p:cNvPr id="4" name="ZoneTexte 3"/>
          <p:cNvSpPr txBox="1"/>
          <p:nvPr/>
        </p:nvSpPr>
        <p:spPr>
          <a:xfrm>
            <a:off x="207818" y="872837"/>
            <a:ext cx="5237018" cy="5355312"/>
          </a:xfrm>
          <a:prstGeom prst="rect">
            <a:avLst/>
          </a:prstGeom>
          <a:noFill/>
        </p:spPr>
        <p:txBody>
          <a:bodyPr wrap="square" rtlCol="0">
            <a:spAutoFit/>
          </a:bodyPr>
          <a:lstStyle/>
          <a:p>
            <a:r>
              <a:rPr lang="fr-FR" b="1" dirty="0"/>
              <a:t>Vue d'ensemble</a:t>
            </a:r>
            <a:endParaRPr lang="fr-FR" dirty="0"/>
          </a:p>
          <a:p>
            <a:pPr algn="just"/>
            <a:r>
              <a:rPr lang="fr-FR" dirty="0"/>
              <a:t>La discussion pendant les réunions vous permet d'envoyer des messages de chat à d'autres utilisateurs au sein d'une réunion. Vous pouvez envoyer un message privé à un utilisateur seul ou à un groupe entier. En tant qu'animateur, vous pouvez choisir avec qui les participants peuvent discuter ou encore désactiver complètement la discussion.</a:t>
            </a:r>
          </a:p>
          <a:p>
            <a:pPr algn="just"/>
            <a:r>
              <a:rPr lang="fr-FR" dirty="0"/>
              <a:t>La discussion pendant les réunions peut être enregistrée manuellement ou automatiquement. Enregistrer automatiquement la discussion enregistrera automatiquement votre discussion pendant la réunion sur votre ordinateur local. Vous pouvez aussi enregistrer manuellement votre discussion quand vous commencez l'enregistrement local ou sur le </a:t>
            </a:r>
            <a:r>
              <a:rPr lang="fr-FR" dirty="0" err="1"/>
              <a:t>cloud</a:t>
            </a:r>
            <a:r>
              <a:rPr lang="fr-FR" dirty="0"/>
              <a:t>. </a:t>
            </a:r>
          </a:p>
          <a:p>
            <a:endParaRPr lang="fr-FR" dirty="0"/>
          </a:p>
        </p:txBody>
      </p:sp>
      <p:sp>
        <p:nvSpPr>
          <p:cNvPr id="5" name="ZoneTexte 4"/>
          <p:cNvSpPr txBox="1"/>
          <p:nvPr/>
        </p:nvSpPr>
        <p:spPr>
          <a:xfrm>
            <a:off x="5694218" y="1101436"/>
            <a:ext cx="5683827" cy="646331"/>
          </a:xfrm>
          <a:prstGeom prst="rect">
            <a:avLst/>
          </a:prstGeom>
          <a:noFill/>
        </p:spPr>
        <p:txBody>
          <a:bodyPr wrap="square" rtlCol="0">
            <a:spAutoFit/>
          </a:bodyPr>
          <a:lstStyle/>
          <a:p>
            <a:r>
              <a:rPr lang="fr-FR" b="1" dirty="0"/>
              <a:t>Accéder au chat d'une réunion depuis un appareil de bureau</a:t>
            </a:r>
            <a:endParaRPr lang="fr-FR"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9691" y="1747767"/>
            <a:ext cx="5692470" cy="4778417"/>
          </a:xfrm>
          <a:prstGeom prst="rect">
            <a:avLst/>
          </a:prstGeom>
        </p:spPr>
      </p:pic>
    </p:spTree>
    <p:extLst>
      <p:ext uri="{BB962C8B-B14F-4D97-AF65-F5344CB8AC3E}">
        <p14:creationId xmlns:p14="http://schemas.microsoft.com/office/powerpoint/2010/main" val="888303942"/>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390</TotalTime>
  <Words>670</Words>
  <Application>Microsoft Office PowerPoint</Application>
  <PresentationFormat>Grand écran</PresentationFormat>
  <Paragraphs>57</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Times New Roman</vt:lpstr>
      <vt:lpstr>Trebuchet MS</vt:lpstr>
      <vt:lpstr>Wingdings</vt:lpstr>
      <vt:lpstr>Wingdings 3</vt:lpstr>
      <vt:lpstr>Facette</vt:lpstr>
      <vt:lpstr>Présentation PowerPoint</vt:lpstr>
      <vt:lpstr>INSTALLATION POUR ANDROID/SMARTPHONE </vt:lpstr>
      <vt:lpstr>II- CONNEXION A UNE REUNION ZOOM</vt:lpstr>
      <vt:lpstr>ID DE LA REUNION</vt:lpstr>
      <vt:lpstr>INTERFACE DE CONNEXION</vt:lpstr>
      <vt:lpstr>2. LES REUNIONS</vt:lpstr>
      <vt:lpstr>3. LES PARAMETRES</vt:lpstr>
      <vt:lpstr>LE PARTAGE DE L’ECRAN</vt:lpstr>
      <vt:lpstr>Discussion pendant les réunions/Chat </vt:lpstr>
      <vt:lpstr>Discussion pendant les réunions/Chat(suite)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ESS-SI</dc:creator>
  <cp:lastModifiedBy>ESS-SI</cp:lastModifiedBy>
  <cp:revision>23</cp:revision>
  <dcterms:created xsi:type="dcterms:W3CDTF">2020-03-31T08:56:27Z</dcterms:created>
  <dcterms:modified xsi:type="dcterms:W3CDTF">2020-03-31T17:37:03Z</dcterms:modified>
</cp:coreProperties>
</file>