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audio1.bin" ContentType="audio/unknown"/>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audio2.bin" ContentType="audio/unknown"/>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media/audio3.bin" ContentType="audio/unknown"/>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61" r:id="rId2"/>
    <p:sldId id="322" r:id="rId3"/>
    <p:sldId id="324" r:id="rId4"/>
    <p:sldId id="565" r:id="rId5"/>
    <p:sldId id="412" r:id="rId6"/>
    <p:sldId id="684" r:id="rId7"/>
    <p:sldId id="516" r:id="rId8"/>
    <p:sldId id="534" r:id="rId9"/>
    <p:sldId id="464" r:id="rId10"/>
    <p:sldId id="329" r:id="rId11"/>
    <p:sldId id="586" r:id="rId12"/>
    <p:sldId id="522" r:id="rId13"/>
    <p:sldId id="424" r:id="rId14"/>
    <p:sldId id="427" r:id="rId15"/>
    <p:sldId id="507" r:id="rId16"/>
    <p:sldId id="698" r:id="rId17"/>
    <p:sldId id="699" r:id="rId18"/>
    <p:sldId id="700" r:id="rId19"/>
    <p:sldId id="701" r:id="rId20"/>
    <p:sldId id="702" r:id="rId21"/>
    <p:sldId id="703" r:id="rId22"/>
    <p:sldId id="696" r:id="rId23"/>
    <p:sldId id="704" r:id="rId24"/>
    <p:sldId id="705" r:id="rId25"/>
    <p:sldId id="695" r:id="rId26"/>
    <p:sldId id="697" r:id="rId27"/>
    <p:sldId id="582" r:id="rId28"/>
    <p:sldId id="285" r:id="rId29"/>
    <p:sldId id="529" r:id="rId30"/>
    <p:sldId id="530" r:id="rId31"/>
    <p:sldId id="598" r:id="rId32"/>
    <p:sldId id="520" r:id="rId33"/>
    <p:sldId id="664" r:id="rId34"/>
    <p:sldId id="681" r:id="rId35"/>
    <p:sldId id="571" r:id="rId36"/>
    <p:sldId id="682" r:id="rId37"/>
    <p:sldId id="290" r:id="rId38"/>
    <p:sldId id="505" r:id="rId39"/>
    <p:sldId id="706" r:id="rId40"/>
    <p:sldId id="707" r:id="rId41"/>
    <p:sldId id="708" r:id="rId42"/>
    <p:sldId id="709" r:id="rId43"/>
    <p:sldId id="687" r:id="rId44"/>
    <p:sldId id="688" r:id="rId45"/>
    <p:sldId id="689" r:id="rId46"/>
    <p:sldId id="690" r:id="rId47"/>
    <p:sldId id="691" r:id="rId48"/>
    <p:sldId id="692" r:id="rId49"/>
    <p:sldId id="693" r:id="rId50"/>
  </p:sldIdLst>
  <p:sldSz cx="9144000" cy="6858000" type="screen4x3"/>
  <p:notesSz cx="6858000" cy="9144000"/>
  <p:defaultTextStyle>
    <a:defPPr>
      <a:defRPr lang="en-US"/>
    </a:defPPr>
    <a:lvl1pPr algn="r" rtl="0" eaLnBrk="0" fontAlgn="base" hangingPunct="0">
      <a:spcBef>
        <a:spcPct val="0"/>
      </a:spcBef>
      <a:spcAft>
        <a:spcPct val="0"/>
      </a:spcAft>
      <a:defRPr sz="2400" kern="1200">
        <a:solidFill>
          <a:schemeClr val="tx1"/>
        </a:solidFill>
        <a:latin typeface="Typo Upright BT" charset="0"/>
        <a:ea typeface="ＭＳ Ｐゴシック" charset="0"/>
        <a:cs typeface="+mn-cs"/>
      </a:defRPr>
    </a:lvl1pPr>
    <a:lvl2pPr marL="457200" algn="r" rtl="0" eaLnBrk="0" fontAlgn="base" hangingPunct="0">
      <a:spcBef>
        <a:spcPct val="0"/>
      </a:spcBef>
      <a:spcAft>
        <a:spcPct val="0"/>
      </a:spcAft>
      <a:defRPr sz="2400" kern="1200">
        <a:solidFill>
          <a:schemeClr val="tx1"/>
        </a:solidFill>
        <a:latin typeface="Typo Upright BT" charset="0"/>
        <a:ea typeface="ＭＳ Ｐゴシック" charset="0"/>
        <a:cs typeface="+mn-cs"/>
      </a:defRPr>
    </a:lvl2pPr>
    <a:lvl3pPr marL="914400" algn="r" rtl="0" eaLnBrk="0" fontAlgn="base" hangingPunct="0">
      <a:spcBef>
        <a:spcPct val="0"/>
      </a:spcBef>
      <a:spcAft>
        <a:spcPct val="0"/>
      </a:spcAft>
      <a:defRPr sz="2400" kern="1200">
        <a:solidFill>
          <a:schemeClr val="tx1"/>
        </a:solidFill>
        <a:latin typeface="Typo Upright BT" charset="0"/>
        <a:ea typeface="ＭＳ Ｐゴシック" charset="0"/>
        <a:cs typeface="+mn-cs"/>
      </a:defRPr>
    </a:lvl3pPr>
    <a:lvl4pPr marL="1371600" algn="r" rtl="0" eaLnBrk="0" fontAlgn="base" hangingPunct="0">
      <a:spcBef>
        <a:spcPct val="0"/>
      </a:spcBef>
      <a:spcAft>
        <a:spcPct val="0"/>
      </a:spcAft>
      <a:defRPr sz="2400" kern="1200">
        <a:solidFill>
          <a:schemeClr val="tx1"/>
        </a:solidFill>
        <a:latin typeface="Typo Upright BT" charset="0"/>
        <a:ea typeface="ＭＳ Ｐゴシック" charset="0"/>
        <a:cs typeface="+mn-cs"/>
      </a:defRPr>
    </a:lvl4pPr>
    <a:lvl5pPr marL="1828800" algn="r" rtl="0" eaLnBrk="0" fontAlgn="base" hangingPunct="0">
      <a:spcBef>
        <a:spcPct val="0"/>
      </a:spcBef>
      <a:spcAft>
        <a:spcPct val="0"/>
      </a:spcAft>
      <a:defRPr sz="2400" kern="1200">
        <a:solidFill>
          <a:schemeClr val="tx1"/>
        </a:solidFill>
        <a:latin typeface="Typo Upright BT" charset="0"/>
        <a:ea typeface="ＭＳ Ｐゴシック" charset="0"/>
        <a:cs typeface="+mn-cs"/>
      </a:defRPr>
    </a:lvl5pPr>
    <a:lvl6pPr marL="2286000" algn="l" defTabSz="457200" rtl="0" eaLnBrk="1" latinLnBrk="0" hangingPunct="1">
      <a:defRPr sz="2400" kern="1200">
        <a:solidFill>
          <a:schemeClr val="tx1"/>
        </a:solidFill>
        <a:latin typeface="Typo Upright BT" charset="0"/>
        <a:ea typeface="ＭＳ Ｐゴシック" charset="0"/>
        <a:cs typeface="+mn-cs"/>
      </a:defRPr>
    </a:lvl6pPr>
    <a:lvl7pPr marL="2743200" algn="l" defTabSz="457200" rtl="0" eaLnBrk="1" latinLnBrk="0" hangingPunct="1">
      <a:defRPr sz="2400" kern="1200">
        <a:solidFill>
          <a:schemeClr val="tx1"/>
        </a:solidFill>
        <a:latin typeface="Typo Upright BT" charset="0"/>
        <a:ea typeface="ＭＳ Ｐゴシック" charset="0"/>
        <a:cs typeface="+mn-cs"/>
      </a:defRPr>
    </a:lvl7pPr>
    <a:lvl8pPr marL="3200400" algn="l" defTabSz="457200" rtl="0" eaLnBrk="1" latinLnBrk="0" hangingPunct="1">
      <a:defRPr sz="2400" kern="1200">
        <a:solidFill>
          <a:schemeClr val="tx1"/>
        </a:solidFill>
        <a:latin typeface="Typo Upright BT" charset="0"/>
        <a:ea typeface="ＭＳ Ｐゴシック" charset="0"/>
        <a:cs typeface="+mn-cs"/>
      </a:defRPr>
    </a:lvl8pPr>
    <a:lvl9pPr marL="3657600" algn="l" defTabSz="457200" rtl="0" eaLnBrk="1" latinLnBrk="0" hangingPunct="1">
      <a:defRPr sz="2400" kern="1200">
        <a:solidFill>
          <a:schemeClr val="tx1"/>
        </a:solidFill>
        <a:latin typeface="Typo Upright BT"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199A"/>
    <a:srgbClr val="996633"/>
    <a:srgbClr val="FF00FF"/>
    <a:srgbClr val="001999"/>
    <a:srgbClr val="FFFFCC"/>
    <a:srgbClr val="B30019"/>
    <a:srgbClr val="000000"/>
    <a:srgbClr val="B50069"/>
    <a:srgbClr val="EF9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6814" autoAdjust="0"/>
    <p:restoredTop sz="99356" autoAdjust="0"/>
  </p:normalViewPr>
  <p:slideViewPr>
    <p:cSldViewPr>
      <p:cViewPr>
        <p:scale>
          <a:sx n="100" d="100"/>
          <a:sy n="100" d="100"/>
        </p:scale>
        <p:origin x="-576"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000"/>
    </p:cViewPr>
  </p:sorterViewPr>
  <p:notesViewPr>
    <p:cSldViewPr>
      <p:cViewPr varScale="1">
        <p:scale>
          <a:sx n="77" d="100"/>
          <a:sy n="77" d="100"/>
        </p:scale>
        <p:origin x="-1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handoutMaster" Target="handoutMasters/handout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685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174083" name="Rectangle 3"/>
          <p:cNvSpPr>
            <a:spLocks noGrp="1" noRot="1" noChangeAspect="1" noChangeArrowheads="1" noTextEdit="1"/>
          </p:cNvSpPr>
          <p:nvPr>
            <p:ph type="sldImg" idx="2"/>
          </p:nvPr>
        </p:nvSpPr>
        <p:spPr bwMode="auto">
          <a:xfrm>
            <a:off x="1143000" y="685800"/>
            <a:ext cx="4572000" cy="3429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Tree>
    <p:extLst>
      <p:ext uri="{BB962C8B-B14F-4D97-AF65-F5344CB8AC3E}">
        <p14:creationId xmlns:p14="http://schemas.microsoft.com/office/powerpoint/2010/main" val="42182495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4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4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4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4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4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spect="1" noChangeArrowheads="1" noTextEdit="1"/>
          </p:cNvSpPr>
          <p:nvPr>
            <p:ph type="sldImg"/>
          </p:nvPr>
        </p:nvSpPr>
        <p:spPr>
          <a:solidFill>
            <a:srgbClr val="FFFFFF"/>
          </a:solidFill>
          <a:ln/>
        </p:spPr>
      </p:sp>
      <p:sp>
        <p:nvSpPr>
          <p:cNvPr id="21709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spect="1" noChangeArrowheads="1" noTextEdit="1"/>
          </p:cNvSpPr>
          <p:nvPr>
            <p:ph type="sldImg"/>
          </p:nvPr>
        </p:nvSpPr>
        <p:spPr>
          <a:solidFill>
            <a:srgbClr val="FFFFFF"/>
          </a:solidFill>
          <a:ln/>
        </p:spPr>
      </p:sp>
      <p:sp>
        <p:nvSpPr>
          <p:cNvPr id="22425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solidFill>
            <a:srgbClr val="FFFFFF"/>
          </a:solidFill>
          <a:ln/>
        </p:spPr>
      </p:sp>
      <p:sp>
        <p:nvSpPr>
          <p:cNvPr id="22528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solidFill>
            <a:srgbClr val="FFFFFF"/>
          </a:solidFill>
          <a:ln/>
        </p:spPr>
      </p:sp>
      <p:sp>
        <p:nvSpPr>
          <p:cNvPr id="2263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solidFill>
            <a:srgbClr val="FFFFFF"/>
          </a:solidFill>
          <a:ln/>
        </p:spPr>
      </p:sp>
      <p:sp>
        <p:nvSpPr>
          <p:cNvPr id="22733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spect="1" noChangeArrowheads="1" noTextEdit="1"/>
          </p:cNvSpPr>
          <p:nvPr>
            <p:ph type="sldImg"/>
          </p:nvPr>
        </p:nvSpPr>
        <p:spPr>
          <a:solidFill>
            <a:srgbClr val="FFFFFF"/>
          </a:solidFill>
          <a:ln/>
        </p:spPr>
      </p:sp>
      <p:sp>
        <p:nvSpPr>
          <p:cNvPr id="228355"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Rot="1" noChangeAspect="1" noChangeArrowheads="1" noTextEdit="1"/>
          </p:cNvSpPr>
          <p:nvPr>
            <p:ph type="sldImg"/>
          </p:nvPr>
        </p:nvSpPr>
        <p:spPr>
          <a:solidFill>
            <a:srgbClr val="FFFFFF"/>
          </a:solidFill>
          <a:ln/>
        </p:spPr>
      </p:sp>
      <p:sp>
        <p:nvSpPr>
          <p:cNvPr id="22937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p:cNvSpPr>
          <p:nvPr>
            <p:ph type="sldImg"/>
          </p:nvPr>
        </p:nvSpPr>
        <p:spPr>
          <a:solidFill>
            <a:srgbClr val="FFFFFF"/>
          </a:solidFill>
          <a:ln/>
        </p:spPr>
      </p:sp>
      <p:sp>
        <p:nvSpPr>
          <p:cNvPr id="11673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solidFill>
            <a:srgbClr val="FFFFFF"/>
          </a:solidFill>
          <a:ln/>
        </p:spPr>
      </p:sp>
      <p:sp>
        <p:nvSpPr>
          <p:cNvPr id="18534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p:cNvSpPr>
          <p:nvPr>
            <p:ph type="sldImg"/>
          </p:nvPr>
        </p:nvSpPr>
        <p:spPr>
          <a:solidFill>
            <a:srgbClr val="FFFFFF"/>
          </a:solidFill>
          <a:ln/>
        </p:spPr>
      </p:sp>
      <p:sp>
        <p:nvSpPr>
          <p:cNvPr id="11878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solidFill>
            <a:srgbClr val="FFFFFF"/>
          </a:solidFill>
          <a:ln/>
        </p:spPr>
      </p:sp>
      <p:sp>
        <p:nvSpPr>
          <p:cNvPr id="20070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solidFill>
            <a:srgbClr val="FFFFFF"/>
          </a:solidFill>
          <a:ln/>
        </p:spPr>
      </p:sp>
      <p:sp>
        <p:nvSpPr>
          <p:cNvPr id="20582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TW">
              <a:latin typeface="Times" charset="0"/>
              <a:cs typeface="新細明體"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TW" smtClean="0"/>
              <a:t>Click to edit Master subtitle style</a:t>
            </a:r>
            <a:endParaRPr lang="zh-TW" altLang="en-US"/>
          </a:p>
        </p:txBody>
      </p:sp>
    </p:spTree>
    <p:extLst>
      <p:ext uri="{BB962C8B-B14F-4D97-AF65-F5344CB8AC3E}">
        <p14:creationId xmlns:p14="http://schemas.microsoft.com/office/powerpoint/2010/main" val="1685515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p:txBody>
          <a:bodyPr/>
          <a:lstStyle>
            <a:lvl1pPr marL="365760" indent="-365760">
              <a:buSzPct val="80000"/>
              <a:buFont typeface="Wingdings" pitchFamily="2" charset="2"/>
              <a:buChar char="l"/>
              <a:defRPr/>
            </a:lvl1pPr>
            <a:lvl3pPr indent="-274320">
              <a:defRPr/>
            </a:lvl3pPr>
            <a:lvl4pPr marL="1143000" indent="-228600">
              <a:buFont typeface="Courier New" pitchFamily="49" charset="0"/>
              <a:buChar char="o"/>
              <a:defRPr/>
            </a:lvl4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zh-TW" altLang="en-US" dirty="0"/>
          </a:p>
        </p:txBody>
      </p:sp>
    </p:spTree>
    <p:extLst>
      <p:ext uri="{BB962C8B-B14F-4D97-AF65-F5344CB8AC3E}">
        <p14:creationId xmlns:p14="http://schemas.microsoft.com/office/powerpoint/2010/main" val="1834043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457200"/>
          </a:xfrm>
          <a:prstGeom prst="rect">
            <a:avLst/>
          </a:prstGeom>
          <a:noFill/>
          <a:ln w="12700">
            <a:noFill/>
            <a:miter lim="800000"/>
            <a:headEnd/>
            <a:tailEnd/>
          </a:ln>
          <a:effectLst/>
        </p:spPr>
        <p:txBody>
          <a:bodyPr vert="horz" wrap="square" lIns="90487" tIns="44450" rIns="90487" bIns="44450" numCol="1" anchor="ctr" anchorCtr="0" compatLnSpc="1">
            <a:prstTxWarp prst="textNoShape">
              <a:avLst/>
            </a:prstTxWarp>
          </a:bodyPr>
          <a:lstStyle/>
          <a:p>
            <a:pPr lvl="0"/>
            <a:r>
              <a:rPr lang="en-US" altLang="zh-TW" dirty="0" smtClean="0"/>
              <a:t>CLICK TO EDIT MASTER TITLE STYLE</a:t>
            </a:r>
          </a:p>
        </p:txBody>
      </p:sp>
      <p:sp>
        <p:nvSpPr>
          <p:cNvPr id="3075" name="Rectangle 3"/>
          <p:cNvSpPr>
            <a:spLocks noGrp="1" noChangeArrowheads="1"/>
          </p:cNvSpPr>
          <p:nvPr>
            <p:ph type="body" idx="1"/>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7" tIns="44450" rIns="90487" bIns="44450" numCol="1" anchor="t" anchorCtr="0" compatLnSpc="1">
            <a:prstTxWarp prst="textNoShape">
              <a:avLst/>
            </a:prstTxWarp>
          </a:body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p>
        </p:txBody>
      </p:sp>
      <p:sp>
        <p:nvSpPr>
          <p:cNvPr id="1030" name="Rectangle 6"/>
          <p:cNvSpPr>
            <a:spLocks noChangeArrowheads="1"/>
          </p:cNvSpPr>
          <p:nvPr/>
        </p:nvSpPr>
        <p:spPr bwMode="auto">
          <a:xfrm>
            <a:off x="577850" y="6424613"/>
            <a:ext cx="1106071" cy="305212"/>
          </a:xfrm>
          <a:prstGeom prst="rect">
            <a:avLst/>
          </a:prstGeom>
          <a:noFill/>
          <a:ln w="12700">
            <a:noFill/>
            <a:miter lim="800000"/>
            <a:headEnd/>
            <a:tailEnd/>
          </a:ln>
          <a:effectLst/>
        </p:spPr>
        <p:txBody>
          <a:bodyPr wrap="none" lIns="90487" tIns="44450" rIns="90487" bIns="44450">
            <a:spAutoFit/>
          </a:bodyPr>
          <a:lstStyle/>
          <a:p>
            <a:pPr algn="l"/>
            <a:r>
              <a:rPr lang="en-US" altLang="zh-TW" sz="1400" b="1" dirty="0">
                <a:solidFill>
                  <a:schemeClr val="bg2"/>
                </a:solidFill>
                <a:effectLst>
                  <a:outerShdw blurRad="38100" dist="38100" dir="2700000" algn="tl">
                    <a:srgbClr val="000000">
                      <a:alpha val="43137"/>
                    </a:srgbClr>
                  </a:outerShdw>
                </a:effectLst>
                <a:latin typeface="Times" charset="0"/>
                <a:cs typeface="新細明體" charset="0"/>
              </a:rPr>
              <a:t>COMP </a:t>
            </a:r>
            <a:r>
              <a:rPr lang="en-US" altLang="zh-TW" sz="1400" b="1" dirty="0" smtClean="0">
                <a:solidFill>
                  <a:schemeClr val="bg2"/>
                </a:solidFill>
                <a:effectLst>
                  <a:outerShdw blurRad="38100" dist="38100" dir="2700000" algn="tl">
                    <a:srgbClr val="000000">
                      <a:alpha val="43137"/>
                    </a:srgbClr>
                  </a:outerShdw>
                </a:effectLst>
                <a:latin typeface="Times" charset="0"/>
                <a:cs typeface="新細明體" charset="0"/>
              </a:rPr>
              <a:t>3111</a:t>
            </a:r>
            <a:endParaRPr lang="en-US" altLang="zh-TW" sz="1400" b="1" dirty="0">
              <a:solidFill>
                <a:schemeClr val="bg2"/>
              </a:solidFill>
              <a:effectLst>
                <a:outerShdw blurRad="38100" dist="38100" dir="2700000" algn="tl">
                  <a:srgbClr val="000000">
                    <a:alpha val="43137"/>
                  </a:srgbClr>
                </a:outerShdw>
              </a:effectLst>
              <a:latin typeface="Times" charset="0"/>
              <a:cs typeface="新細明體" charset="0"/>
            </a:endParaRPr>
          </a:p>
        </p:txBody>
      </p:sp>
      <p:sp>
        <p:nvSpPr>
          <p:cNvPr id="1031" name="Rectangle 7"/>
          <p:cNvSpPr>
            <a:spLocks noChangeArrowheads="1"/>
          </p:cNvSpPr>
          <p:nvPr/>
        </p:nvSpPr>
        <p:spPr bwMode="auto">
          <a:xfrm>
            <a:off x="5207928" y="6424613"/>
            <a:ext cx="3355047" cy="305212"/>
          </a:xfrm>
          <a:prstGeom prst="rect">
            <a:avLst/>
          </a:prstGeom>
          <a:noFill/>
          <a:ln w="12700">
            <a:noFill/>
            <a:miter lim="800000"/>
            <a:headEnd/>
            <a:tailEnd/>
          </a:ln>
          <a:effectLst/>
        </p:spPr>
        <p:txBody>
          <a:bodyPr wrap="none" lIns="90487" tIns="44450" rIns="90487" bIns="44450">
            <a:spAutoFit/>
          </a:bodyPr>
          <a:lstStyle/>
          <a:p>
            <a:r>
              <a:rPr lang="en-US" altLang="zh-TW" sz="1400" b="1" dirty="0" smtClean="0">
                <a:solidFill>
                  <a:schemeClr val="bg2"/>
                </a:solidFill>
                <a:effectLst>
                  <a:outerShdw blurRad="38100" dist="38100" dir="2700000" algn="tl">
                    <a:srgbClr val="000000">
                      <a:alpha val="43137"/>
                    </a:srgbClr>
                  </a:outerShdw>
                </a:effectLst>
                <a:latin typeface="Times" charset="0"/>
                <a:cs typeface="新細明體" charset="0"/>
              </a:rPr>
              <a:t>SYSTEM REQUIREMENTS </a:t>
            </a:r>
            <a:r>
              <a:rPr lang="en-US" altLang="zh-TW" sz="1400" b="1" dirty="0">
                <a:solidFill>
                  <a:schemeClr val="bg2"/>
                </a:solidFill>
                <a:effectLst>
                  <a:outerShdw blurRad="38100" dist="38100" dir="2700000" algn="tl">
                    <a:srgbClr val="000000">
                      <a:alpha val="43137"/>
                    </a:srgbClr>
                  </a:outerShdw>
                </a:effectLst>
                <a:latin typeface="Times" charset="0"/>
                <a:cs typeface="新細明體" charset="0"/>
              </a:rPr>
              <a:t>CAPTURE</a:t>
            </a:r>
          </a:p>
        </p:txBody>
      </p:sp>
      <p:sp>
        <p:nvSpPr>
          <p:cNvPr id="1032" name="Rectangle 8"/>
          <p:cNvSpPr>
            <a:spLocks noChangeArrowheads="1"/>
          </p:cNvSpPr>
          <p:nvPr/>
        </p:nvSpPr>
        <p:spPr bwMode="auto">
          <a:xfrm>
            <a:off x="8651875" y="6424613"/>
            <a:ext cx="388938" cy="301625"/>
          </a:xfrm>
          <a:prstGeom prst="rect">
            <a:avLst/>
          </a:prstGeom>
          <a:noFill/>
          <a:ln w="12700">
            <a:noFill/>
            <a:miter lim="800000"/>
            <a:headEnd/>
            <a:tailEnd/>
          </a:ln>
          <a:effectLst/>
        </p:spPr>
        <p:txBody>
          <a:bodyPr wrap="none" lIns="90487" tIns="44450" rIns="90487" bIns="44450">
            <a:spAutoFit/>
          </a:bodyPr>
          <a:lstStyle/>
          <a:p>
            <a:pPr algn="l"/>
            <a:fld id="{826FD6AF-30DE-0D46-A5CE-52F648DD5A2E}" type="slidenum">
              <a:rPr lang="en-US" altLang="zh-TW" sz="1400">
                <a:latin typeface="Times" charset="0"/>
                <a:cs typeface="新細明體" charset="0"/>
              </a:rPr>
              <a:pPr algn="l"/>
              <a:t>‹#›</a:t>
            </a:fld>
            <a:endParaRPr lang="en-US" altLang="zh-TW" sz="1400" dirty="0">
              <a:latin typeface="Times" charset="0"/>
              <a:cs typeface="新細明體" charset="0"/>
            </a:endParaRPr>
          </a:p>
        </p:txBody>
      </p:sp>
      <p:pic>
        <p:nvPicPr>
          <p:cNvPr id="3080" name="Picture 9"/>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411663" y="6324600"/>
            <a:ext cx="312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ChangeArrowheads="1"/>
          </p:cNvSpPr>
          <p:nvPr userDrawn="1"/>
        </p:nvSpPr>
        <p:spPr bwMode="auto">
          <a:xfrm>
            <a:off x="3705225" y="6424613"/>
            <a:ext cx="718983" cy="305212"/>
          </a:xfrm>
          <a:prstGeom prst="rect">
            <a:avLst/>
          </a:prstGeom>
          <a:noFill/>
          <a:ln w="12700">
            <a:noFill/>
            <a:miter lim="800000"/>
            <a:headEnd/>
            <a:tailEnd/>
          </a:ln>
          <a:effectLst/>
        </p:spPr>
        <p:txBody>
          <a:bodyPr wrap="none" lIns="90487" tIns="44450" rIns="90487" bIns="44450">
            <a:spAutoFit/>
          </a:bodyPr>
          <a:lstStyle/>
          <a:p>
            <a:pPr algn="l"/>
            <a:r>
              <a:rPr lang="en-US" altLang="zh-TW" sz="1400" b="1" dirty="0">
                <a:solidFill>
                  <a:schemeClr val="bg2"/>
                </a:solidFill>
                <a:effectLst/>
                <a:latin typeface="Times"/>
                <a:cs typeface="Times"/>
              </a:rPr>
              <a:t>© </a:t>
            </a:r>
            <a:r>
              <a:rPr lang="en-US" altLang="zh-TW" sz="1400" b="1" dirty="0" smtClean="0">
                <a:solidFill>
                  <a:schemeClr val="bg2"/>
                </a:solidFill>
                <a:effectLst/>
                <a:latin typeface="Times"/>
                <a:cs typeface="Times"/>
              </a:rPr>
              <a:t>2013</a:t>
            </a:r>
            <a:endParaRPr lang="en-US" altLang="zh-TW" sz="1400" b="1" dirty="0">
              <a:solidFill>
                <a:schemeClr val="bg2"/>
              </a:solidFill>
              <a:effectLst/>
              <a:latin typeface="Times"/>
              <a:cs typeface="Times"/>
            </a:endParaRPr>
          </a:p>
        </p:txBody>
      </p:sp>
      <p:grpSp>
        <p:nvGrpSpPr>
          <p:cNvPr id="14" name="Group 13"/>
          <p:cNvGrpSpPr/>
          <p:nvPr userDrawn="1"/>
        </p:nvGrpSpPr>
        <p:grpSpPr>
          <a:xfrm>
            <a:off x="3746376" y="6270057"/>
            <a:ext cx="5256512" cy="457200"/>
            <a:chOff x="3746376" y="6270057"/>
            <a:chExt cx="5256512" cy="457200"/>
          </a:xfrm>
        </p:grpSpPr>
        <p:sp>
          <p:nvSpPr>
            <p:cNvPr id="15" name="Rectangle 14"/>
            <p:cNvSpPr>
              <a:spLocks noChangeArrowheads="1"/>
            </p:cNvSpPr>
            <p:nvPr userDrawn="1"/>
          </p:nvSpPr>
          <p:spPr bwMode="auto">
            <a:xfrm>
              <a:off x="8664221" y="6270057"/>
              <a:ext cx="338667" cy="457200"/>
            </a:xfrm>
            <a:prstGeom prst="rect">
              <a:avLst/>
            </a:prstGeom>
            <a:solidFill>
              <a:schemeClr val="bg1"/>
            </a:solidFill>
            <a:ln>
              <a:noFill/>
            </a:ln>
            <a:effectLst/>
            <a:extLs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6" name="Rectangle 13"/>
            <p:cNvSpPr>
              <a:spLocks noChangeArrowheads="1"/>
            </p:cNvSpPr>
            <p:nvPr userDrawn="1"/>
          </p:nvSpPr>
          <p:spPr bwMode="auto">
            <a:xfrm>
              <a:off x="3746376" y="6270057"/>
              <a:ext cx="609600" cy="457200"/>
            </a:xfrm>
            <a:prstGeom prst="rect">
              <a:avLst/>
            </a:prstGeom>
            <a:solidFill>
              <a:schemeClr val="bg1"/>
            </a:solidFill>
            <a:ln>
              <a:noFill/>
            </a:ln>
            <a:effectLst/>
            <a:extLs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tabLst>
          <a:tab pos="7543800" algn="r"/>
        </a:tabLst>
        <a:defRPr sz="2800" b="1">
          <a:solidFill>
            <a:schemeClr val="accent1"/>
          </a:solidFill>
          <a:effectLst>
            <a:outerShdw blurRad="38100" dist="38100" dir="2700000" algn="tl">
              <a:srgbClr val="000000">
                <a:alpha val="43137"/>
              </a:srgbClr>
            </a:outerShdw>
          </a:effectLst>
          <a:latin typeface="+mj-lt"/>
          <a:ea typeface="ＭＳ Ｐゴシック" charset="0"/>
          <a:cs typeface="+mj-cs"/>
        </a:defRPr>
      </a:lvl1pPr>
      <a:lvl2pPr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ea typeface="ＭＳ Ｐゴシック" charset="0"/>
        </a:defRPr>
      </a:lvl2pPr>
      <a:lvl3pPr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ea typeface="ＭＳ Ｐゴシック" charset="0"/>
        </a:defRPr>
      </a:lvl3pPr>
      <a:lvl4pPr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ea typeface="ＭＳ Ｐゴシック" charset="0"/>
        </a:defRPr>
      </a:lvl4pPr>
      <a:lvl5pPr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ea typeface="ＭＳ Ｐゴシック" charset="0"/>
        </a:defRPr>
      </a:lvl5pPr>
      <a:lvl6pPr marL="457200"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defRPr>
      </a:lvl6pPr>
      <a:lvl7pPr marL="914400"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defRPr>
      </a:lvl7pPr>
      <a:lvl8pPr marL="1371600"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defRPr>
      </a:lvl8pPr>
      <a:lvl9pPr marL="1828800" algn="l" rtl="0" eaLnBrk="0" fontAlgn="base" hangingPunct="0">
        <a:spcBef>
          <a:spcPct val="0"/>
        </a:spcBef>
        <a:spcAft>
          <a:spcPct val="0"/>
        </a:spcAft>
        <a:tabLst>
          <a:tab pos="7543800" algn="r"/>
        </a:tabLst>
        <a:defRPr sz="2400" b="1">
          <a:solidFill>
            <a:schemeClr val="accent1"/>
          </a:solidFill>
          <a:effectLst>
            <a:outerShdw blurRad="38100" dist="38100" dir="2700000" algn="tl">
              <a:srgbClr val="C0C0C0"/>
            </a:outerShdw>
          </a:effectLst>
          <a:latin typeface="Signboard Regular" pitchFamily="48" charset="0"/>
        </a:defRPr>
      </a:lvl9pPr>
    </p:titleStyle>
    <p:bodyStyle>
      <a:lvl1pPr marL="365760" indent="-365760" algn="l" rtl="0" eaLnBrk="0" fontAlgn="base" hangingPunct="0">
        <a:spcBef>
          <a:spcPts val="4800"/>
        </a:spcBef>
        <a:spcAft>
          <a:spcPct val="0"/>
        </a:spcAft>
        <a:buClr>
          <a:schemeClr val="tx1"/>
        </a:buClr>
        <a:buSzPct val="65000"/>
        <a:buFont typeface="Zapf Dingbats" charset="0"/>
        <a:buChar char=""/>
        <a:defRPr sz="2000">
          <a:solidFill>
            <a:schemeClr val="tx1"/>
          </a:solidFill>
          <a:latin typeface="+mn-lt"/>
          <a:ea typeface="ＭＳ Ｐゴシック" charset="0"/>
          <a:cs typeface="+mn-cs"/>
        </a:defRPr>
      </a:lvl1pPr>
      <a:lvl2pPr marL="640080" indent="-274320" algn="l" rtl="0" eaLnBrk="0" fontAlgn="base" hangingPunct="0">
        <a:spcBef>
          <a:spcPts val="1200"/>
        </a:spcBef>
        <a:spcAft>
          <a:spcPct val="0"/>
        </a:spcAft>
        <a:buSzPct val="100000"/>
        <a:buChar char="–"/>
        <a:defRPr>
          <a:solidFill>
            <a:schemeClr val="tx1"/>
          </a:solidFill>
          <a:latin typeface="+mn-lt"/>
          <a:ea typeface="ＭＳ Ｐゴシック" charset="0"/>
        </a:defRPr>
      </a:lvl2pPr>
      <a:lvl3pPr marL="914400" indent="-228600" algn="l" rtl="0" eaLnBrk="0" fontAlgn="base" hangingPunct="0">
        <a:spcBef>
          <a:spcPts val="600"/>
        </a:spcBef>
        <a:spcAft>
          <a:spcPct val="0"/>
        </a:spcAft>
        <a:buClr>
          <a:srgbClr val="FF00FF"/>
        </a:buClr>
        <a:buSzPct val="100000"/>
        <a:buFont typeface="Wingdings" charset="0"/>
        <a:buChar char="Ø"/>
        <a:defRPr sz="1600">
          <a:solidFill>
            <a:schemeClr val="tx1"/>
          </a:solidFill>
          <a:latin typeface="Arial"/>
          <a:ea typeface="ＭＳ Ｐゴシック" charset="0"/>
          <a:cs typeface="Arial"/>
        </a:defRPr>
      </a:lvl3pPr>
      <a:lvl4pPr marL="1143000" indent="-228600" algn="l" rtl="0" eaLnBrk="0" fontAlgn="base" hangingPunct="0">
        <a:spcBef>
          <a:spcPts val="300"/>
        </a:spcBef>
        <a:spcAft>
          <a:spcPct val="0"/>
        </a:spcAft>
        <a:buSzPct val="100000"/>
        <a:buFont typeface="Courier New"/>
        <a:buChar char="o"/>
        <a:defRPr sz="1400">
          <a:solidFill>
            <a:schemeClr val="tx1"/>
          </a:solidFill>
          <a:latin typeface="Arial"/>
          <a:ea typeface="ＭＳ Ｐゴシック" charset="0"/>
          <a:cs typeface="Arial"/>
        </a:defRPr>
      </a:lvl4pPr>
      <a:lvl5pPr marL="1371600" indent="-227013" algn="l" rtl="0" eaLnBrk="0" fontAlgn="base" hangingPunct="0">
        <a:spcBef>
          <a:spcPts val="0"/>
        </a:spcBef>
        <a:spcAft>
          <a:spcPct val="0"/>
        </a:spcAft>
        <a:buChar char="»"/>
        <a:defRPr sz="1400">
          <a:solidFill>
            <a:schemeClr val="tx1"/>
          </a:solidFill>
          <a:latin typeface="Times" pitchFamily="48" charset="0"/>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Times" pitchFamily="48" charset="0"/>
        </a:defRPr>
      </a:lvl6pPr>
      <a:lvl7pPr marL="2971800" indent="-228600" algn="l" rtl="0" eaLnBrk="0" fontAlgn="base" hangingPunct="0">
        <a:spcBef>
          <a:spcPct val="20000"/>
        </a:spcBef>
        <a:spcAft>
          <a:spcPct val="0"/>
        </a:spcAft>
        <a:buChar char="»"/>
        <a:defRPr sz="2000">
          <a:solidFill>
            <a:schemeClr val="tx1"/>
          </a:solidFill>
          <a:latin typeface="Times" pitchFamily="48" charset="0"/>
        </a:defRPr>
      </a:lvl7pPr>
      <a:lvl8pPr marL="3429000" indent="-228600" algn="l" rtl="0" eaLnBrk="0" fontAlgn="base" hangingPunct="0">
        <a:spcBef>
          <a:spcPct val="20000"/>
        </a:spcBef>
        <a:spcAft>
          <a:spcPct val="0"/>
        </a:spcAft>
        <a:buChar char="»"/>
        <a:defRPr sz="2000">
          <a:solidFill>
            <a:schemeClr val="tx1"/>
          </a:solidFill>
          <a:latin typeface="Times" pitchFamily="48" charset="0"/>
        </a:defRPr>
      </a:lvl8pPr>
      <a:lvl9pPr marL="3886200" indent="-228600" algn="l" rtl="0" eaLnBrk="0" fontAlgn="base" hangingPunct="0">
        <a:spcBef>
          <a:spcPct val="20000"/>
        </a:spcBef>
        <a:spcAft>
          <a:spcPct val="0"/>
        </a:spcAft>
        <a:buChar char="»"/>
        <a:defRPr sz="2000">
          <a:solidFill>
            <a:schemeClr val="tx1"/>
          </a:solidFill>
          <a:latin typeface="Times" pitchFamily="48" charset="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audio" Target="../media/audio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audio" Target="../media/audio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audio" Target="../media/audio3.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audio" Target="../media/audio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9"/>
          <p:cNvSpPr>
            <a:spLocks noChangeArrowheads="1"/>
          </p:cNvSpPr>
          <p:nvPr/>
        </p:nvSpPr>
        <p:spPr bwMode="auto">
          <a:xfrm>
            <a:off x="683568" y="3861049"/>
            <a:ext cx="4824536" cy="1080119"/>
          </a:xfrm>
          <a:prstGeom prst="roundRect">
            <a:avLst>
              <a:gd name="adj" fmla="val 16667"/>
            </a:avLst>
          </a:prstGeom>
          <a:solidFill>
            <a:srgbClr val="FFFFCC"/>
          </a:solidFill>
          <a:ln w="12700">
            <a:solidFill>
              <a:schemeClr val="hlink"/>
            </a:solidFill>
            <a:round/>
            <a:headEnd/>
            <a:tailEnd/>
          </a:ln>
        </p:spPr>
        <p:txBody>
          <a:bodyPr vert="horz" wrap="none" anchor="ctr" anchorCtr="1"/>
          <a:lstStyle/>
          <a:p>
            <a:endParaRPr lang="zh-TW" altLang="en-US" b="1" dirty="0">
              <a:solidFill>
                <a:srgbClr val="FF0000"/>
              </a:solidFill>
              <a:cs typeface="新細明體" charset="0"/>
            </a:endParaRPr>
          </a:p>
        </p:txBody>
      </p:sp>
      <p:sp>
        <p:nvSpPr>
          <p:cNvPr id="13314" name="Rectangle 3"/>
          <p:cNvSpPr>
            <a:spLocks noGrp="1" noChangeArrowheads="1"/>
          </p:cNvSpPr>
          <p:nvPr>
            <p:ph type="body" idx="1"/>
          </p:nvPr>
        </p:nvSpPr>
        <p:spPr>
          <a:xfrm>
            <a:off x="685800" y="1219200"/>
            <a:ext cx="7772400" cy="5029200"/>
          </a:xfrm>
          <a:noFill/>
        </p:spPr>
        <p:txBody>
          <a:bodyPr/>
          <a:lstStyle/>
          <a:p>
            <a:pPr marL="365760" indent="-365760" defTabSz="1308100">
              <a:spcBef>
                <a:spcPts val="3000"/>
              </a:spcBef>
            </a:pPr>
            <a:r>
              <a:rPr lang="en-US" altLang="zh-TW" b="1" dirty="0">
                <a:solidFill>
                  <a:srgbClr val="B5021E"/>
                </a:solidFill>
                <a:latin typeface="Helvetica" charset="0"/>
                <a:cs typeface="新細明體" charset="0"/>
              </a:rPr>
              <a:t>Understand the </a:t>
            </a:r>
            <a:r>
              <a:rPr lang="en-US" altLang="zh-TW" b="1" dirty="0">
                <a:solidFill>
                  <a:srgbClr val="0000FF"/>
                </a:solidFill>
                <a:latin typeface="Helvetica" charset="0"/>
                <a:cs typeface="新細明體" charset="0"/>
              </a:rPr>
              <a:t>application domain</a:t>
            </a:r>
            <a:r>
              <a:rPr lang="en-US" altLang="zh-TW" b="1" dirty="0">
                <a:solidFill>
                  <a:srgbClr val="B5021E"/>
                </a:solidFill>
                <a:latin typeface="Helvetica" charset="0"/>
                <a:cs typeface="新細明體" charset="0"/>
              </a:rPr>
              <a:t> and </a:t>
            </a:r>
            <a:r>
              <a:rPr lang="en-US" altLang="zh-TW" b="1" dirty="0">
                <a:solidFill>
                  <a:srgbClr val="0000FF"/>
                </a:solidFill>
                <a:latin typeface="Helvetica" charset="0"/>
                <a:cs typeface="新細明體" charset="0"/>
              </a:rPr>
              <a:t>identify user needs</a:t>
            </a:r>
            <a:endParaRPr lang="en-US" altLang="zh-TW" dirty="0">
              <a:solidFill>
                <a:srgbClr val="0000FF"/>
              </a:solidFill>
              <a:latin typeface="Helvetica" charset="0"/>
              <a:cs typeface="新細明體" charset="0"/>
            </a:endParaRPr>
          </a:p>
          <a:p>
            <a:pPr lvl="1" defTabSz="1308100">
              <a:spcBef>
                <a:spcPts val="600"/>
              </a:spcBef>
              <a:tabLst>
                <a:tab pos="4340225" algn="l"/>
                <a:tab pos="4632325" algn="l"/>
              </a:tabLst>
            </a:pPr>
            <a:r>
              <a:rPr lang="en-US" altLang="zh-TW" sz="1600" dirty="0">
                <a:latin typeface="Helvetica" charset="0"/>
                <a:cs typeface="新細明體" charset="0"/>
              </a:rPr>
              <a:t>collect data on </a:t>
            </a:r>
            <a:r>
              <a:rPr lang="en-US" altLang="zh-TW" sz="1600" dirty="0">
                <a:solidFill>
                  <a:schemeClr val="hlink"/>
                </a:solidFill>
                <a:latin typeface="Helvetica" charset="0"/>
                <a:cs typeface="新細明體" charset="0"/>
              </a:rPr>
              <a:t>system </a:t>
            </a:r>
            <a:r>
              <a:rPr lang="en-US" altLang="zh-TW" sz="1600" dirty="0" smtClean="0">
                <a:solidFill>
                  <a:schemeClr val="hlink"/>
                </a:solidFill>
                <a:latin typeface="Helvetica" charset="0"/>
                <a:cs typeface="新細明體" charset="0"/>
              </a:rPr>
              <a:t>requirements</a:t>
            </a:r>
            <a:r>
              <a:rPr lang="en-US" altLang="zh-TW" sz="1600" dirty="0">
                <a:latin typeface="Helvetica" charset="0"/>
                <a:cs typeface="新細明體" charset="0"/>
              </a:rPr>
              <a:t> and </a:t>
            </a:r>
            <a:r>
              <a:rPr lang="en-US" altLang="zh-TW" sz="1600" dirty="0" smtClean="0">
                <a:solidFill>
                  <a:schemeClr val="hlink"/>
                </a:solidFill>
                <a:latin typeface="Helvetica" charset="0"/>
                <a:cs typeface="新細明體" charset="0"/>
              </a:rPr>
              <a:t>system </a:t>
            </a:r>
            <a:r>
              <a:rPr lang="en-US" altLang="zh-TW" sz="1600" dirty="0">
                <a:solidFill>
                  <a:schemeClr val="hlink"/>
                </a:solidFill>
                <a:latin typeface="Helvetica" charset="0"/>
                <a:cs typeface="新細明體" charset="0"/>
              </a:rPr>
              <a:t>constraints</a:t>
            </a:r>
          </a:p>
          <a:p>
            <a:pPr lvl="1" defTabSz="1308100">
              <a:spcBef>
                <a:spcPts val="600"/>
              </a:spcBef>
              <a:tabLst>
                <a:tab pos="4340225" algn="l"/>
                <a:tab pos="4632325" algn="l"/>
              </a:tabLst>
            </a:pPr>
            <a:r>
              <a:rPr lang="en-US" altLang="zh-TW" sz="1600" dirty="0">
                <a:latin typeface="Helvetica" charset="0"/>
                <a:cs typeface="新細明體" charset="0"/>
              </a:rPr>
              <a:t>define </a:t>
            </a:r>
            <a:r>
              <a:rPr lang="en-US" altLang="zh-TW" sz="1600" dirty="0">
                <a:solidFill>
                  <a:schemeClr val="hlink"/>
                </a:solidFill>
                <a:latin typeface="Helvetica" charset="0"/>
                <a:cs typeface="新細明體" charset="0"/>
              </a:rPr>
              <a:t>development effort </a:t>
            </a:r>
            <a:r>
              <a:rPr lang="en-US" altLang="zh-TW" sz="1600" dirty="0" smtClean="0">
                <a:solidFill>
                  <a:schemeClr val="hlink"/>
                </a:solidFill>
                <a:latin typeface="Helvetica" charset="0"/>
                <a:cs typeface="新細明體" charset="0"/>
              </a:rPr>
              <a:t>scope</a:t>
            </a:r>
            <a:r>
              <a:rPr lang="en-US" altLang="zh-TW" sz="1600" dirty="0">
                <a:latin typeface="Helvetica" charset="0"/>
                <a:cs typeface="新細明體" charset="0"/>
              </a:rPr>
              <a:t> </a:t>
            </a:r>
            <a:r>
              <a:rPr lang="en-US" altLang="zh-TW" sz="1600" dirty="0" smtClean="0">
                <a:latin typeface="Helvetica" charset="0"/>
                <a:cs typeface="新細明體" charset="0"/>
              </a:rPr>
              <a:t>and </a:t>
            </a:r>
            <a:r>
              <a:rPr lang="en-US" altLang="zh-TW" sz="1600" dirty="0" smtClean="0">
                <a:solidFill>
                  <a:srgbClr val="FF0000"/>
                </a:solidFill>
                <a:latin typeface="Helvetica" charset="0"/>
                <a:cs typeface="新細明體" charset="0"/>
              </a:rPr>
              <a:t>system </a:t>
            </a:r>
            <a:r>
              <a:rPr lang="en-US" altLang="zh-TW" sz="1600" dirty="0">
                <a:solidFill>
                  <a:srgbClr val="FF0000"/>
                </a:solidFill>
                <a:latin typeface="Helvetica" charset="0"/>
                <a:cs typeface="新細明體" charset="0"/>
              </a:rPr>
              <a:t>design goals</a:t>
            </a:r>
          </a:p>
          <a:p>
            <a:pPr marL="365760" indent="-365760" defTabSz="1308100">
              <a:spcBef>
                <a:spcPts val="3000"/>
              </a:spcBef>
            </a:pPr>
            <a:r>
              <a:rPr lang="en-US" altLang="zh-TW" b="1" dirty="0">
                <a:solidFill>
                  <a:srgbClr val="B5021E"/>
                </a:solidFill>
                <a:latin typeface="Helvetica" charset="0"/>
                <a:cs typeface="新細明體" charset="0"/>
              </a:rPr>
              <a:t>Determine the </a:t>
            </a:r>
            <a:r>
              <a:rPr lang="en-US" altLang="zh-TW" b="1" dirty="0">
                <a:solidFill>
                  <a:srgbClr val="0000FF"/>
                </a:solidFill>
                <a:latin typeface="Helvetica" charset="0"/>
                <a:cs typeface="新細明體" charset="0"/>
              </a:rPr>
              <a:t>risks</a:t>
            </a:r>
            <a:r>
              <a:rPr lang="en-US" altLang="zh-TW" b="1" dirty="0">
                <a:solidFill>
                  <a:srgbClr val="B5021E"/>
                </a:solidFill>
                <a:latin typeface="Helvetica" charset="0"/>
                <a:cs typeface="新細明體" charset="0"/>
              </a:rPr>
              <a:t> of developing the system</a:t>
            </a:r>
            <a:endParaRPr lang="en-US" altLang="zh-TW" dirty="0">
              <a:latin typeface="Helvetica" charset="0"/>
              <a:cs typeface="新細明體" charset="0"/>
            </a:endParaRPr>
          </a:p>
          <a:p>
            <a:pPr lvl="1" defTabSz="1308100">
              <a:spcBef>
                <a:spcPts val="600"/>
              </a:spcBef>
              <a:buClr>
                <a:schemeClr val="tx1"/>
              </a:buClr>
              <a:tabLst>
                <a:tab pos="3200400" algn="l"/>
                <a:tab pos="3489325" algn="l"/>
                <a:tab pos="5943600" algn="l"/>
                <a:tab pos="6232525" algn="l"/>
              </a:tabLst>
            </a:pPr>
            <a:r>
              <a:rPr lang="en-US" altLang="zh-TW" sz="1600" dirty="0">
                <a:latin typeface="Helvetica" charset="0"/>
                <a:cs typeface="新細明體" charset="0"/>
              </a:rPr>
              <a:t>economic	–	 operational	</a:t>
            </a:r>
            <a:r>
              <a:rPr lang="en-US" altLang="zh-TW" sz="1600" dirty="0" smtClean="0">
                <a:latin typeface="Helvetica" charset="0"/>
                <a:cs typeface="新細明體" charset="0"/>
              </a:rPr>
              <a:t>–	legal</a:t>
            </a:r>
            <a:endParaRPr lang="en-US" altLang="zh-TW" sz="1600" dirty="0">
              <a:latin typeface="Helvetica" charset="0"/>
              <a:cs typeface="新細明體" charset="0"/>
            </a:endParaRPr>
          </a:p>
          <a:p>
            <a:pPr lvl="1" defTabSz="1308100">
              <a:spcBef>
                <a:spcPts val="600"/>
              </a:spcBef>
              <a:buClr>
                <a:schemeClr val="tx1"/>
              </a:buClr>
              <a:tabLst>
                <a:tab pos="3200400" algn="l"/>
                <a:tab pos="3489325" algn="l"/>
                <a:tab pos="5943600" algn="l"/>
                <a:tab pos="6232525" algn="l"/>
              </a:tabLst>
            </a:pPr>
            <a:r>
              <a:rPr lang="en-US" altLang="zh-TW" sz="1600" dirty="0">
                <a:latin typeface="Helvetica" charset="0"/>
                <a:cs typeface="新細明體" charset="0"/>
              </a:rPr>
              <a:t>technical	–	 organizational</a:t>
            </a:r>
          </a:p>
          <a:p>
            <a:pPr marL="365760" indent="-365760" defTabSz="1308100">
              <a:spcBef>
                <a:spcPts val="3000"/>
              </a:spcBef>
            </a:pPr>
            <a:r>
              <a:rPr lang="en-US" altLang="zh-TW" b="1" dirty="0">
                <a:solidFill>
                  <a:srgbClr val="B5021E"/>
                </a:solidFill>
                <a:latin typeface="Helvetica" charset="0"/>
                <a:cs typeface="新細明體" charset="0"/>
              </a:rPr>
              <a:t>Capture the system requirements</a:t>
            </a:r>
            <a:endParaRPr lang="en-US" altLang="zh-TW" dirty="0">
              <a:latin typeface="Helvetica" charset="0"/>
              <a:cs typeface="新細明體" charset="0"/>
            </a:endParaRPr>
          </a:p>
          <a:p>
            <a:pPr lvl="1" defTabSz="1308100">
              <a:spcBef>
                <a:spcPts val="600"/>
              </a:spcBef>
              <a:buClr>
                <a:schemeClr val="tx1"/>
              </a:buClr>
            </a:pPr>
            <a:r>
              <a:rPr lang="en-US" altLang="zh-TW" sz="1600" dirty="0" smtClean="0">
                <a:solidFill>
                  <a:schemeClr val="hlink"/>
                </a:solidFill>
                <a:latin typeface="Helvetica" charset="0"/>
                <a:cs typeface="新細明體" charset="0"/>
              </a:rPr>
              <a:t>data requirements</a:t>
            </a:r>
            <a:r>
              <a:rPr lang="en-US" altLang="zh-TW" sz="1600" dirty="0" smtClean="0">
                <a:latin typeface="Helvetica" charset="0"/>
                <a:cs typeface="新細明體" charset="0"/>
              </a:rPr>
              <a:t> </a:t>
            </a:r>
            <a:r>
              <a:rPr lang="en-US" altLang="zh-TW" sz="1600" dirty="0">
                <a:latin typeface="Symbol" charset="0"/>
                <a:cs typeface="新細明體" charset="0"/>
                <a:sym typeface="Symbol" charset="0"/>
              </a:rPr>
              <a:t></a:t>
            </a:r>
            <a:r>
              <a:rPr lang="en-US" altLang="zh-TW" sz="1600" dirty="0">
                <a:latin typeface="Helvetica" charset="0"/>
                <a:cs typeface="新細明體" charset="0"/>
              </a:rPr>
              <a:t> </a:t>
            </a:r>
            <a:r>
              <a:rPr lang="en-US" altLang="zh-TW" sz="1600" dirty="0">
                <a:solidFill>
                  <a:srgbClr val="0000FF"/>
                </a:solidFill>
                <a:latin typeface="Helvetica" charset="0"/>
                <a:cs typeface="新細明體" charset="0"/>
              </a:rPr>
              <a:t>domain </a:t>
            </a:r>
            <a:r>
              <a:rPr lang="en-US" altLang="zh-TW" sz="1600" dirty="0" smtClean="0">
                <a:solidFill>
                  <a:srgbClr val="0000FF"/>
                </a:solidFill>
                <a:latin typeface="Helvetica" charset="0"/>
                <a:cs typeface="新細明體" charset="0"/>
              </a:rPr>
              <a:t>model</a:t>
            </a:r>
            <a:endParaRPr lang="en-US" altLang="zh-TW" sz="1600" dirty="0">
              <a:solidFill>
                <a:srgbClr val="0000FF"/>
              </a:solidFill>
              <a:latin typeface="Helvetica" charset="0"/>
              <a:cs typeface="新細明體" charset="0"/>
            </a:endParaRPr>
          </a:p>
          <a:p>
            <a:pPr lvl="1" defTabSz="1308100">
              <a:spcBef>
                <a:spcPts val="600"/>
              </a:spcBef>
              <a:buClr>
                <a:schemeClr val="tx1"/>
              </a:buClr>
            </a:pPr>
            <a:r>
              <a:rPr lang="en-US" altLang="zh-TW" sz="1600" dirty="0" smtClean="0">
                <a:solidFill>
                  <a:schemeClr val="hlink"/>
                </a:solidFill>
                <a:latin typeface="Helvetica" charset="0"/>
                <a:cs typeface="新細明體" charset="0"/>
              </a:rPr>
              <a:t>functional requirements</a:t>
            </a:r>
            <a:r>
              <a:rPr lang="en-US" altLang="zh-TW" sz="1600" dirty="0" smtClean="0">
                <a:latin typeface="Helvetica" charset="0"/>
                <a:cs typeface="新細明體" charset="0"/>
              </a:rPr>
              <a:t> </a:t>
            </a:r>
            <a:r>
              <a:rPr lang="en-US" altLang="zh-TW" sz="1600" dirty="0">
                <a:latin typeface="Symbol" charset="0"/>
                <a:cs typeface="新細明體" charset="0"/>
                <a:sym typeface="Symbol" charset="0"/>
              </a:rPr>
              <a:t></a:t>
            </a:r>
            <a:r>
              <a:rPr lang="en-US" altLang="zh-TW" sz="1600" dirty="0">
                <a:latin typeface="Helvetica" charset="0"/>
                <a:cs typeface="新細明體" charset="0"/>
              </a:rPr>
              <a:t> </a:t>
            </a:r>
            <a:r>
              <a:rPr lang="en-US" altLang="zh-TW" sz="1600" dirty="0">
                <a:solidFill>
                  <a:srgbClr val="0000FF"/>
                </a:solidFill>
                <a:latin typeface="Helvetica" charset="0"/>
                <a:cs typeface="新細明體" charset="0"/>
              </a:rPr>
              <a:t>use-case </a:t>
            </a:r>
            <a:r>
              <a:rPr lang="en-US" altLang="zh-TW" sz="1600" dirty="0" smtClean="0">
                <a:solidFill>
                  <a:srgbClr val="0000FF"/>
                </a:solidFill>
                <a:latin typeface="Helvetica" charset="0"/>
                <a:cs typeface="新細明體" charset="0"/>
              </a:rPr>
              <a:t>model</a:t>
            </a:r>
          </a:p>
          <a:p>
            <a:pPr lvl="1" defTabSz="1308100">
              <a:spcBef>
                <a:spcPts val="600"/>
              </a:spcBef>
              <a:buClr>
                <a:schemeClr val="tx1"/>
              </a:buClr>
            </a:pPr>
            <a:r>
              <a:rPr lang="en-US" altLang="zh-TW" sz="1600" dirty="0" smtClean="0">
                <a:solidFill>
                  <a:srgbClr val="FF0000"/>
                </a:solidFill>
                <a:latin typeface="Helvetica" charset="0"/>
                <a:cs typeface="新細明體" charset="0"/>
              </a:rPr>
              <a:t>nonfunctional requirements</a:t>
            </a:r>
            <a:r>
              <a:rPr lang="en-US" altLang="zh-TW" sz="1600" dirty="0" smtClean="0">
                <a:latin typeface="Symbol" charset="2"/>
                <a:cs typeface="Symbol" charset="2"/>
              </a:rPr>
              <a:t> ® </a:t>
            </a:r>
            <a:r>
              <a:rPr lang="en-US" altLang="zh-TW" sz="1600" dirty="0" smtClean="0">
                <a:solidFill>
                  <a:srgbClr val="0000FF"/>
                </a:solidFill>
                <a:latin typeface="Helvetica" charset="0"/>
                <a:cs typeface="新細明體" charset="0"/>
              </a:rPr>
              <a:t>supplementary text</a:t>
            </a:r>
            <a:endParaRPr lang="en-US" altLang="zh-TW" sz="1600" dirty="0">
              <a:solidFill>
                <a:srgbClr val="0000FF"/>
              </a:solidFill>
              <a:latin typeface="Helvetica" charset="0"/>
              <a:cs typeface="新細明體" charset="0"/>
            </a:endParaRPr>
          </a:p>
          <a:p>
            <a:pPr marL="365760" indent="-365760" defTabSz="1308100">
              <a:spcBef>
                <a:spcPts val="3000"/>
              </a:spcBef>
            </a:pPr>
            <a:r>
              <a:rPr lang="en-US" altLang="zh-TW" b="1" dirty="0" smtClean="0">
                <a:solidFill>
                  <a:srgbClr val="B5021E"/>
                </a:solidFill>
                <a:latin typeface="Helvetica" charset="0"/>
                <a:cs typeface="新細明體" charset="0"/>
              </a:rPr>
              <a:t>Validate </a:t>
            </a:r>
            <a:r>
              <a:rPr lang="en-US" altLang="zh-TW" b="1" dirty="0">
                <a:solidFill>
                  <a:srgbClr val="B5021E"/>
                </a:solidFill>
                <a:latin typeface="Helvetica" charset="0"/>
                <a:cs typeface="新細明體" charset="0"/>
              </a:rPr>
              <a:t>the system requirements</a:t>
            </a:r>
            <a:endParaRPr lang="en-US" altLang="zh-TW" dirty="0">
              <a:latin typeface="Helvetica" charset="0"/>
              <a:cs typeface="新細明體" charset="0"/>
            </a:endParaRPr>
          </a:p>
          <a:p>
            <a:pPr lvl="1" defTabSz="1308100">
              <a:spcBef>
                <a:spcPts val="600"/>
              </a:spcBef>
              <a:buClr>
                <a:schemeClr val="tx1"/>
              </a:buClr>
            </a:pPr>
            <a:r>
              <a:rPr lang="en-US" altLang="zh-TW" sz="1600" dirty="0">
                <a:latin typeface="Helvetica" charset="0"/>
                <a:cs typeface="新細明體" charset="0"/>
              </a:rPr>
              <a:t>verify the </a:t>
            </a:r>
            <a:r>
              <a:rPr lang="en-US" altLang="zh-TW" sz="1600" dirty="0">
                <a:solidFill>
                  <a:schemeClr val="hlink"/>
                </a:solidFill>
                <a:latin typeface="Helvetica" charset="0"/>
                <a:cs typeface="新細明體" charset="0"/>
              </a:rPr>
              <a:t>correctness</a:t>
            </a:r>
            <a:r>
              <a:rPr lang="en-US" altLang="zh-TW" sz="1600" dirty="0">
                <a:latin typeface="Helvetica" charset="0"/>
                <a:cs typeface="新細明體" charset="0"/>
              </a:rPr>
              <a:t> and </a:t>
            </a:r>
            <a:r>
              <a:rPr lang="en-US" altLang="zh-TW" sz="1600" dirty="0">
                <a:solidFill>
                  <a:schemeClr val="hlink"/>
                </a:solidFill>
                <a:latin typeface="Helvetica" charset="0"/>
                <a:cs typeface="新細明體" charset="0"/>
              </a:rPr>
              <a:t>completeness</a:t>
            </a:r>
            <a:r>
              <a:rPr lang="en-US" altLang="zh-TW" sz="1600" dirty="0">
                <a:latin typeface="Helvetica" charset="0"/>
                <a:cs typeface="新細明體" charset="0"/>
              </a:rPr>
              <a:t> of the system requirements</a:t>
            </a:r>
          </a:p>
        </p:txBody>
      </p:sp>
      <p:sp>
        <p:nvSpPr>
          <p:cNvPr id="2" name="Title 1"/>
          <p:cNvSpPr>
            <a:spLocks noGrp="1"/>
          </p:cNvSpPr>
          <p:nvPr>
            <p:ph type="title"/>
          </p:nvPr>
        </p:nvSpPr>
        <p:spPr/>
        <p:txBody>
          <a:bodyPr/>
          <a:lstStyle/>
          <a:p>
            <a:r>
              <a:rPr lang="en-US" altLang="zh-TW" dirty="0" smtClean="0">
                <a:latin typeface="Signboard Regular" charset="0"/>
                <a:cs typeface="新細明體" charset="0"/>
              </a:rPr>
              <a:t>REQUIREMENTS </a:t>
            </a:r>
            <a:r>
              <a:rPr lang="en-US" altLang="zh-TW" dirty="0">
                <a:latin typeface="Signboard Regular" charset="0"/>
                <a:cs typeface="新細明體" charset="0"/>
              </a:rPr>
              <a:t>CAPTURE </a:t>
            </a:r>
            <a:r>
              <a:rPr lang="en-US" altLang="zh-TW" dirty="0" smtClean="0">
                <a:latin typeface="Signboard Regular" charset="0"/>
                <a:cs typeface="新細明體" charset="0"/>
              </a:rPr>
              <a:t>ACTIVITIES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randombar(vertical)">
                                      <p:cBhvr>
                                        <p:cTn id="7" dur="500"/>
                                        <p:tgtEl>
                                          <p:spTgt spid="13314">
                                            <p:txEl>
                                              <p:pRg st="0" end="0"/>
                                            </p:txEl>
                                          </p:spTgt>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13314">
                                            <p:txEl>
                                              <p:pRg st="1" end="1"/>
                                            </p:txEl>
                                          </p:spTgt>
                                        </p:tgtEl>
                                        <p:attrNameLst>
                                          <p:attrName>style.visibility</p:attrName>
                                        </p:attrNameLst>
                                      </p:cBhvr>
                                      <p:to>
                                        <p:strVal val="visible"/>
                                      </p:to>
                                    </p:set>
                                    <p:animEffect transition="in" filter="randombar(vertical)">
                                      <p:cBhvr>
                                        <p:cTn id="10" dur="500"/>
                                        <p:tgtEl>
                                          <p:spTgt spid="13314">
                                            <p:txEl>
                                              <p:pRg st="1" end="1"/>
                                            </p:txEl>
                                          </p:spTgt>
                                        </p:tgtEl>
                                      </p:cBhvr>
                                    </p:animEffect>
                                  </p:childTnLst>
                                </p:cTn>
                              </p:par>
                              <p:par>
                                <p:cTn id="11" presetID="14" presetClass="entr" presetSubtype="5" fill="hold" grpId="0" nodeType="withEffect">
                                  <p:stCondLst>
                                    <p:cond delay="0"/>
                                  </p:stCondLst>
                                  <p:childTnLst>
                                    <p:set>
                                      <p:cBhvr>
                                        <p:cTn id="12" dur="1" fill="hold">
                                          <p:stCondLst>
                                            <p:cond delay="0"/>
                                          </p:stCondLst>
                                        </p:cTn>
                                        <p:tgtEl>
                                          <p:spTgt spid="13314">
                                            <p:txEl>
                                              <p:pRg st="2" end="2"/>
                                            </p:txEl>
                                          </p:spTgt>
                                        </p:tgtEl>
                                        <p:attrNameLst>
                                          <p:attrName>style.visibility</p:attrName>
                                        </p:attrNameLst>
                                      </p:cBhvr>
                                      <p:to>
                                        <p:strVal val="visible"/>
                                      </p:to>
                                    </p:set>
                                    <p:animEffect transition="in" filter="randombar(vertical)">
                                      <p:cBhvr>
                                        <p:cTn id="13" dur="500"/>
                                        <p:tgtEl>
                                          <p:spTgt spid="1331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5" fill="hold" grpId="0" nodeType="clickEffect">
                                  <p:stCondLst>
                                    <p:cond delay="0"/>
                                  </p:stCondLst>
                                  <p:childTnLst>
                                    <p:set>
                                      <p:cBhvr>
                                        <p:cTn id="17" dur="1" fill="hold">
                                          <p:stCondLst>
                                            <p:cond delay="0"/>
                                          </p:stCondLst>
                                        </p:cTn>
                                        <p:tgtEl>
                                          <p:spTgt spid="13314">
                                            <p:txEl>
                                              <p:pRg st="3" end="3"/>
                                            </p:txEl>
                                          </p:spTgt>
                                        </p:tgtEl>
                                        <p:attrNameLst>
                                          <p:attrName>style.visibility</p:attrName>
                                        </p:attrNameLst>
                                      </p:cBhvr>
                                      <p:to>
                                        <p:strVal val="visible"/>
                                      </p:to>
                                    </p:set>
                                    <p:animEffect transition="in" filter="randombar(vertical)">
                                      <p:cBhvr>
                                        <p:cTn id="18" dur="500"/>
                                        <p:tgtEl>
                                          <p:spTgt spid="13314">
                                            <p:txEl>
                                              <p:pRg st="3" end="3"/>
                                            </p:txEl>
                                          </p:spTgt>
                                        </p:tgtEl>
                                      </p:cBhvr>
                                    </p:animEffect>
                                  </p:childTnLst>
                                </p:cTn>
                              </p:par>
                              <p:par>
                                <p:cTn id="19" presetID="14" presetClass="entr" presetSubtype="5" fill="hold" grpId="0" nodeType="withEffect">
                                  <p:stCondLst>
                                    <p:cond delay="0"/>
                                  </p:stCondLst>
                                  <p:childTnLst>
                                    <p:set>
                                      <p:cBhvr>
                                        <p:cTn id="20" dur="1" fill="hold">
                                          <p:stCondLst>
                                            <p:cond delay="0"/>
                                          </p:stCondLst>
                                        </p:cTn>
                                        <p:tgtEl>
                                          <p:spTgt spid="13314">
                                            <p:txEl>
                                              <p:pRg st="4" end="4"/>
                                            </p:txEl>
                                          </p:spTgt>
                                        </p:tgtEl>
                                        <p:attrNameLst>
                                          <p:attrName>style.visibility</p:attrName>
                                        </p:attrNameLst>
                                      </p:cBhvr>
                                      <p:to>
                                        <p:strVal val="visible"/>
                                      </p:to>
                                    </p:set>
                                    <p:animEffect transition="in" filter="randombar(vertical)">
                                      <p:cBhvr>
                                        <p:cTn id="21" dur="500"/>
                                        <p:tgtEl>
                                          <p:spTgt spid="13314">
                                            <p:txEl>
                                              <p:pRg st="4" end="4"/>
                                            </p:txEl>
                                          </p:spTgt>
                                        </p:tgtEl>
                                      </p:cBhvr>
                                    </p:animEffect>
                                  </p:childTnLst>
                                </p:cTn>
                              </p:par>
                              <p:par>
                                <p:cTn id="22" presetID="14" presetClass="entr" presetSubtype="5" fill="hold" grpId="0" nodeType="withEffect">
                                  <p:stCondLst>
                                    <p:cond delay="0"/>
                                  </p:stCondLst>
                                  <p:childTnLst>
                                    <p:set>
                                      <p:cBhvr>
                                        <p:cTn id="23" dur="1" fill="hold">
                                          <p:stCondLst>
                                            <p:cond delay="0"/>
                                          </p:stCondLst>
                                        </p:cTn>
                                        <p:tgtEl>
                                          <p:spTgt spid="13314">
                                            <p:txEl>
                                              <p:pRg st="5" end="5"/>
                                            </p:txEl>
                                          </p:spTgt>
                                        </p:tgtEl>
                                        <p:attrNameLst>
                                          <p:attrName>style.visibility</p:attrName>
                                        </p:attrNameLst>
                                      </p:cBhvr>
                                      <p:to>
                                        <p:strVal val="visible"/>
                                      </p:to>
                                    </p:set>
                                    <p:animEffect transition="in" filter="randombar(vertical)">
                                      <p:cBhvr>
                                        <p:cTn id="24" dur="500"/>
                                        <p:tgtEl>
                                          <p:spTgt spid="13314">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5" fill="hold" grpId="0" nodeType="clickEffect">
                                  <p:stCondLst>
                                    <p:cond delay="0"/>
                                  </p:stCondLst>
                                  <p:childTnLst>
                                    <p:set>
                                      <p:cBhvr>
                                        <p:cTn id="28" dur="1" fill="hold">
                                          <p:stCondLst>
                                            <p:cond delay="0"/>
                                          </p:stCondLst>
                                        </p:cTn>
                                        <p:tgtEl>
                                          <p:spTgt spid="13314">
                                            <p:txEl>
                                              <p:pRg st="6" end="6"/>
                                            </p:txEl>
                                          </p:spTgt>
                                        </p:tgtEl>
                                        <p:attrNameLst>
                                          <p:attrName>style.visibility</p:attrName>
                                        </p:attrNameLst>
                                      </p:cBhvr>
                                      <p:to>
                                        <p:strVal val="visible"/>
                                      </p:to>
                                    </p:set>
                                    <p:animEffect transition="in" filter="randombar(vertical)">
                                      <p:cBhvr>
                                        <p:cTn id="29" dur="500"/>
                                        <p:tgtEl>
                                          <p:spTgt spid="13314">
                                            <p:txEl>
                                              <p:pRg st="6" end="6"/>
                                            </p:txEl>
                                          </p:spTgt>
                                        </p:tgtEl>
                                      </p:cBhvr>
                                    </p:animEffect>
                                  </p:childTnLst>
                                </p:cTn>
                              </p:par>
                              <p:par>
                                <p:cTn id="30" presetID="14" presetClass="entr" presetSubtype="5" fill="hold" grpId="0" nodeType="withEffect">
                                  <p:stCondLst>
                                    <p:cond delay="0"/>
                                  </p:stCondLst>
                                  <p:childTnLst>
                                    <p:set>
                                      <p:cBhvr>
                                        <p:cTn id="31" dur="1" fill="hold">
                                          <p:stCondLst>
                                            <p:cond delay="0"/>
                                          </p:stCondLst>
                                        </p:cTn>
                                        <p:tgtEl>
                                          <p:spTgt spid="13314">
                                            <p:txEl>
                                              <p:pRg st="7" end="7"/>
                                            </p:txEl>
                                          </p:spTgt>
                                        </p:tgtEl>
                                        <p:attrNameLst>
                                          <p:attrName>style.visibility</p:attrName>
                                        </p:attrNameLst>
                                      </p:cBhvr>
                                      <p:to>
                                        <p:strVal val="visible"/>
                                      </p:to>
                                    </p:set>
                                    <p:animEffect transition="in" filter="randombar(vertical)">
                                      <p:cBhvr>
                                        <p:cTn id="32" dur="500"/>
                                        <p:tgtEl>
                                          <p:spTgt spid="13314">
                                            <p:txEl>
                                              <p:pRg st="7" end="7"/>
                                            </p:txEl>
                                          </p:spTgt>
                                        </p:tgtEl>
                                      </p:cBhvr>
                                    </p:animEffect>
                                  </p:childTnLst>
                                </p:cTn>
                              </p:par>
                              <p:par>
                                <p:cTn id="33" presetID="14" presetClass="entr" presetSubtype="5" fill="hold" grpId="0" nodeType="withEffect">
                                  <p:stCondLst>
                                    <p:cond delay="0"/>
                                  </p:stCondLst>
                                  <p:childTnLst>
                                    <p:set>
                                      <p:cBhvr>
                                        <p:cTn id="34" dur="1" fill="hold">
                                          <p:stCondLst>
                                            <p:cond delay="0"/>
                                          </p:stCondLst>
                                        </p:cTn>
                                        <p:tgtEl>
                                          <p:spTgt spid="13314">
                                            <p:txEl>
                                              <p:pRg st="8" end="8"/>
                                            </p:txEl>
                                          </p:spTgt>
                                        </p:tgtEl>
                                        <p:attrNameLst>
                                          <p:attrName>style.visibility</p:attrName>
                                        </p:attrNameLst>
                                      </p:cBhvr>
                                      <p:to>
                                        <p:strVal val="visible"/>
                                      </p:to>
                                    </p:set>
                                    <p:animEffect transition="in" filter="randombar(vertical)">
                                      <p:cBhvr>
                                        <p:cTn id="35" dur="500"/>
                                        <p:tgtEl>
                                          <p:spTgt spid="13314">
                                            <p:txEl>
                                              <p:pRg st="8" end="8"/>
                                            </p:txEl>
                                          </p:spTgt>
                                        </p:tgtEl>
                                      </p:cBhvr>
                                    </p:animEffect>
                                  </p:childTnLst>
                                </p:cTn>
                              </p:par>
                              <p:par>
                                <p:cTn id="36" presetID="14" presetClass="entr" presetSubtype="5" fill="hold" grpId="0" nodeType="withEffect">
                                  <p:stCondLst>
                                    <p:cond delay="0"/>
                                  </p:stCondLst>
                                  <p:childTnLst>
                                    <p:set>
                                      <p:cBhvr>
                                        <p:cTn id="37" dur="1" fill="hold">
                                          <p:stCondLst>
                                            <p:cond delay="0"/>
                                          </p:stCondLst>
                                        </p:cTn>
                                        <p:tgtEl>
                                          <p:spTgt spid="13314">
                                            <p:txEl>
                                              <p:pRg st="9" end="9"/>
                                            </p:txEl>
                                          </p:spTgt>
                                        </p:tgtEl>
                                        <p:attrNameLst>
                                          <p:attrName>style.visibility</p:attrName>
                                        </p:attrNameLst>
                                      </p:cBhvr>
                                      <p:to>
                                        <p:strVal val="visible"/>
                                      </p:to>
                                    </p:set>
                                    <p:animEffect transition="in" filter="randombar(vertical)">
                                      <p:cBhvr>
                                        <p:cTn id="38" dur="500"/>
                                        <p:tgtEl>
                                          <p:spTgt spid="13314">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5" fill="hold" grpId="0" nodeType="clickEffect">
                                  <p:stCondLst>
                                    <p:cond delay="0"/>
                                  </p:stCondLst>
                                  <p:childTnLst>
                                    <p:set>
                                      <p:cBhvr>
                                        <p:cTn id="42" dur="1" fill="hold">
                                          <p:stCondLst>
                                            <p:cond delay="0"/>
                                          </p:stCondLst>
                                        </p:cTn>
                                        <p:tgtEl>
                                          <p:spTgt spid="13314">
                                            <p:txEl>
                                              <p:pRg st="10" end="10"/>
                                            </p:txEl>
                                          </p:spTgt>
                                        </p:tgtEl>
                                        <p:attrNameLst>
                                          <p:attrName>style.visibility</p:attrName>
                                        </p:attrNameLst>
                                      </p:cBhvr>
                                      <p:to>
                                        <p:strVal val="visible"/>
                                      </p:to>
                                    </p:set>
                                    <p:animEffect transition="in" filter="randombar(vertical)">
                                      <p:cBhvr>
                                        <p:cTn id="43" dur="500"/>
                                        <p:tgtEl>
                                          <p:spTgt spid="13314">
                                            <p:txEl>
                                              <p:pRg st="10" end="10"/>
                                            </p:txEl>
                                          </p:spTgt>
                                        </p:tgtEl>
                                      </p:cBhvr>
                                    </p:animEffect>
                                  </p:childTnLst>
                                </p:cTn>
                              </p:par>
                              <p:par>
                                <p:cTn id="44" presetID="14" presetClass="entr" presetSubtype="5" fill="hold" grpId="0" nodeType="withEffect">
                                  <p:stCondLst>
                                    <p:cond delay="0"/>
                                  </p:stCondLst>
                                  <p:childTnLst>
                                    <p:set>
                                      <p:cBhvr>
                                        <p:cTn id="45" dur="1" fill="hold">
                                          <p:stCondLst>
                                            <p:cond delay="0"/>
                                          </p:stCondLst>
                                        </p:cTn>
                                        <p:tgtEl>
                                          <p:spTgt spid="13314">
                                            <p:txEl>
                                              <p:pRg st="11" end="11"/>
                                            </p:txEl>
                                          </p:spTgt>
                                        </p:tgtEl>
                                        <p:attrNameLst>
                                          <p:attrName>style.visibility</p:attrName>
                                        </p:attrNameLst>
                                      </p:cBhvr>
                                      <p:to>
                                        <p:strVal val="visible"/>
                                      </p:to>
                                    </p:set>
                                    <p:animEffect transition="in" filter="randombar(vertical)">
                                      <p:cBhvr>
                                        <p:cTn id="46" dur="500"/>
                                        <p:tgtEl>
                                          <p:spTgt spid="13314">
                                            <p:txEl>
                                              <p:pRg st="11" end="1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dissolv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314"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685800" y="1219200"/>
            <a:ext cx="7772400" cy="5029200"/>
          </a:xfrm>
          <a:noFill/>
        </p:spPr>
        <p:txBody>
          <a:bodyPr/>
          <a:lstStyle/>
          <a:p>
            <a:pPr marL="365760" indent="-365760"/>
            <a:r>
              <a:rPr lang="en-US" altLang="zh-TW" dirty="0">
                <a:latin typeface="Helvetica" charset="0"/>
                <a:cs typeface="新細明體" charset="0"/>
              </a:rPr>
              <a:t>For each </a:t>
            </a:r>
            <a:r>
              <a:rPr lang="en-US" altLang="zh-TW" i="1" dirty="0">
                <a:solidFill>
                  <a:schemeClr val="hlink"/>
                </a:solidFill>
                <a:latin typeface="Helvetica" charset="0"/>
                <a:cs typeface="新細明體" charset="0"/>
              </a:rPr>
              <a:t>class</a:t>
            </a:r>
            <a:r>
              <a:rPr lang="en-US" altLang="zh-TW" dirty="0">
                <a:latin typeface="Helvetica" charset="0"/>
                <a:cs typeface="新細明體" charset="0"/>
              </a:rPr>
              <a:t> we </a:t>
            </a:r>
            <a:r>
              <a:rPr lang="en-US" altLang="zh-TW" dirty="0" smtClean="0">
                <a:latin typeface="Helvetica" charset="0"/>
                <a:cs typeface="新細明體" charset="0"/>
              </a:rPr>
              <a:t>specify its </a:t>
            </a:r>
            <a:r>
              <a:rPr lang="en-US" altLang="zh-TW" b="1" dirty="0" smtClean="0">
                <a:solidFill>
                  <a:srgbClr val="B30019"/>
                </a:solidFill>
                <a:latin typeface="Helvetica" charset="0"/>
                <a:cs typeface="新細明體" charset="0"/>
              </a:rPr>
              <a:t>attributes</a:t>
            </a:r>
            <a:r>
              <a:rPr lang="en-US" altLang="zh-TW" dirty="0" smtClean="0">
                <a:latin typeface="Helvetica" charset="0"/>
                <a:cs typeface="新細明體" charset="0"/>
              </a:rPr>
              <a:t>.</a:t>
            </a:r>
          </a:p>
          <a:p>
            <a:pPr lvl="1">
              <a:spcBef>
                <a:spcPts val="600"/>
              </a:spcBef>
            </a:pPr>
            <a:r>
              <a:rPr lang="en-US" altLang="zh-TW" dirty="0" smtClean="0">
                <a:latin typeface="Helvetica" charset="0"/>
                <a:cs typeface="新細明體" charset="0"/>
              </a:rPr>
              <a:t>Each class is assumed to have </a:t>
            </a:r>
            <a:r>
              <a:rPr lang="en-US" altLang="zh-TW" dirty="0" smtClean="0">
                <a:solidFill>
                  <a:srgbClr val="FF0000"/>
                </a:solidFill>
                <a:latin typeface="Helvetica" charset="0"/>
                <a:cs typeface="新細明體" charset="0"/>
              </a:rPr>
              <a:t>two standard operations</a:t>
            </a:r>
            <a:r>
              <a:rPr lang="en-US" altLang="zh-TW" dirty="0" smtClean="0">
                <a:latin typeface="Helvetica" charset="0"/>
                <a:cs typeface="新細明體" charset="0"/>
              </a:rPr>
              <a:t>, </a:t>
            </a:r>
            <a:r>
              <a:rPr lang="en-US" altLang="zh-TW" dirty="0" smtClean="0">
                <a:solidFill>
                  <a:srgbClr val="0000FF"/>
                </a:solidFill>
                <a:latin typeface="Helvetica" charset="0"/>
                <a:cs typeface="新細明體" charset="0"/>
              </a:rPr>
              <a:t>get</a:t>
            </a:r>
            <a:r>
              <a:rPr lang="en-US" altLang="zh-TW" dirty="0" smtClean="0">
                <a:latin typeface="Helvetica" charset="0"/>
                <a:cs typeface="新細明體" charset="0"/>
              </a:rPr>
              <a:t> and </a:t>
            </a:r>
            <a:r>
              <a:rPr lang="en-US" altLang="zh-TW" dirty="0" smtClean="0">
                <a:solidFill>
                  <a:srgbClr val="0000FF"/>
                </a:solidFill>
                <a:latin typeface="Helvetica" charset="0"/>
                <a:cs typeface="新細明體" charset="0"/>
              </a:rPr>
              <a:t>set</a:t>
            </a:r>
            <a:r>
              <a:rPr lang="en-US" altLang="zh-TW" dirty="0" smtClean="0">
                <a:solidFill>
                  <a:srgbClr val="000000"/>
                </a:solidFill>
                <a:latin typeface="Helvetica" charset="0"/>
                <a:cs typeface="新細明體" charset="0"/>
              </a:rPr>
              <a:t>, which </a:t>
            </a:r>
            <a:r>
              <a:rPr lang="en-US" altLang="zh-TW" dirty="0">
                <a:solidFill>
                  <a:srgbClr val="000000"/>
                </a:solidFill>
                <a:latin typeface="Helvetica" charset="0"/>
                <a:cs typeface="新細明體" charset="0"/>
              </a:rPr>
              <a:t>do not need to be specified</a:t>
            </a:r>
            <a:r>
              <a:rPr lang="en-US" altLang="zh-TW" dirty="0" smtClean="0">
                <a:solidFill>
                  <a:srgbClr val="000000"/>
                </a:solidFill>
                <a:latin typeface="Helvetica" charset="0"/>
                <a:cs typeface="新細明體" charset="0"/>
              </a:rPr>
              <a:t>.</a:t>
            </a:r>
          </a:p>
          <a:p>
            <a:pPr marL="365760" indent="-365760">
              <a:spcBef>
                <a:spcPts val="3600"/>
              </a:spcBef>
            </a:pPr>
            <a:r>
              <a:rPr lang="en-US" altLang="zh-TW" dirty="0">
                <a:latin typeface="Helvetica" charset="0"/>
                <a:cs typeface="新細明體" charset="0"/>
              </a:rPr>
              <a:t>For each </a:t>
            </a:r>
            <a:r>
              <a:rPr lang="en-US" altLang="zh-TW" i="1" dirty="0">
                <a:solidFill>
                  <a:schemeClr val="hlink"/>
                </a:solidFill>
                <a:latin typeface="Helvetica" charset="0"/>
                <a:cs typeface="新細明體" charset="0"/>
              </a:rPr>
              <a:t>attribute </a:t>
            </a:r>
            <a:r>
              <a:rPr lang="en-US" altLang="zh-TW" dirty="0">
                <a:latin typeface="Helvetica" charset="0"/>
                <a:cs typeface="新細明體" charset="0"/>
              </a:rPr>
              <a:t>we </a:t>
            </a:r>
            <a:r>
              <a:rPr lang="en-US" altLang="zh-TW" dirty="0" smtClean="0">
                <a:latin typeface="Helvetica" charset="0"/>
                <a:cs typeface="新細明體" charset="0"/>
              </a:rPr>
              <a:t>specify</a:t>
            </a:r>
            <a:endParaRPr lang="en-US" altLang="zh-TW" dirty="0">
              <a:latin typeface="Helvetica" charset="0"/>
              <a:cs typeface="新細明體" charset="0"/>
            </a:endParaRPr>
          </a:p>
          <a:p>
            <a:pPr lvl="1">
              <a:spcBef>
                <a:spcPts val="600"/>
              </a:spcBef>
              <a:buClr>
                <a:schemeClr val="tx1"/>
              </a:buClr>
            </a:pPr>
            <a:r>
              <a:rPr lang="en-US" altLang="zh-TW" dirty="0">
                <a:solidFill>
                  <a:srgbClr val="0000FF"/>
                </a:solidFill>
                <a:latin typeface="Helvetica" charset="0"/>
                <a:cs typeface="新細明體" charset="0"/>
              </a:rPr>
              <a:t>name</a:t>
            </a:r>
            <a:r>
              <a:rPr lang="en-US" altLang="zh-TW" dirty="0">
                <a:latin typeface="Helvetica" charset="0"/>
                <a:cs typeface="新細明體" charset="0"/>
              </a:rPr>
              <a:t> (unique within a class)</a:t>
            </a:r>
          </a:p>
          <a:p>
            <a:pPr lvl="1">
              <a:spcBef>
                <a:spcPts val="600"/>
              </a:spcBef>
              <a:buClr>
                <a:schemeClr val="tx1"/>
              </a:buClr>
            </a:pPr>
            <a:r>
              <a:rPr lang="en-US" altLang="zh-TW" dirty="0">
                <a:solidFill>
                  <a:srgbClr val="0000FF"/>
                </a:solidFill>
                <a:latin typeface="Helvetica" charset="0"/>
                <a:cs typeface="新細明體" charset="0"/>
              </a:rPr>
              <a:t>type</a:t>
            </a:r>
            <a:r>
              <a:rPr lang="en-US" altLang="zh-TW" dirty="0">
                <a:latin typeface="Helvetica" charset="0"/>
                <a:cs typeface="新細明體" charset="0"/>
              </a:rPr>
              <a:t> (e.g., string, integer, date, etc.)</a:t>
            </a:r>
          </a:p>
          <a:p>
            <a:pPr lvl="1">
              <a:spcBef>
                <a:spcPts val="600"/>
              </a:spcBef>
              <a:buClr>
                <a:schemeClr val="tx1"/>
              </a:buClr>
            </a:pPr>
            <a:r>
              <a:rPr lang="en-US" altLang="zh-TW" dirty="0">
                <a:solidFill>
                  <a:srgbClr val="0000FF"/>
                </a:solidFill>
                <a:latin typeface="Helvetica" charset="0"/>
                <a:cs typeface="新細明體" charset="0"/>
              </a:rPr>
              <a:t>multiplicity</a:t>
            </a:r>
            <a:r>
              <a:rPr lang="en-US" altLang="zh-TW" dirty="0">
                <a:latin typeface="Helvetica" charset="0"/>
                <a:cs typeface="新細明體" charset="0"/>
              </a:rPr>
              <a:t> (if greater than 1)</a:t>
            </a:r>
          </a:p>
          <a:p>
            <a:pPr marL="365760" indent="-365760">
              <a:spcBef>
                <a:spcPts val="3600"/>
              </a:spcBef>
            </a:pPr>
            <a:r>
              <a:rPr lang="en-US" altLang="zh-TW" dirty="0">
                <a:latin typeface="Helvetica" charset="0"/>
                <a:cs typeface="新細明體" charset="0"/>
              </a:rPr>
              <a:t>For each </a:t>
            </a:r>
            <a:r>
              <a:rPr lang="en-US" altLang="zh-TW" i="1" dirty="0">
                <a:solidFill>
                  <a:schemeClr val="hlink"/>
                </a:solidFill>
                <a:latin typeface="Helvetica" charset="0"/>
                <a:cs typeface="新細明體" charset="0"/>
              </a:rPr>
              <a:t>association</a:t>
            </a:r>
            <a:r>
              <a:rPr lang="en-US" altLang="zh-TW" dirty="0">
                <a:latin typeface="Helvetica" charset="0"/>
                <a:cs typeface="新細明體" charset="0"/>
              </a:rPr>
              <a:t> we </a:t>
            </a:r>
            <a:r>
              <a:rPr lang="en-US" altLang="zh-TW" dirty="0" smtClean="0">
                <a:latin typeface="Helvetica" charset="0"/>
                <a:cs typeface="新細明體" charset="0"/>
              </a:rPr>
              <a:t>specify</a:t>
            </a:r>
            <a:endParaRPr lang="en-US" altLang="zh-TW" dirty="0">
              <a:latin typeface="Helvetica" charset="0"/>
              <a:cs typeface="新細明體" charset="0"/>
            </a:endParaRPr>
          </a:p>
          <a:p>
            <a:pPr lvl="1">
              <a:spcBef>
                <a:spcPts val="600"/>
              </a:spcBef>
              <a:buClr>
                <a:schemeClr val="tx1"/>
              </a:buClr>
            </a:pPr>
            <a:r>
              <a:rPr lang="en-US" altLang="zh-TW" dirty="0">
                <a:solidFill>
                  <a:srgbClr val="0000FF"/>
                </a:solidFill>
                <a:latin typeface="Helvetica" charset="0"/>
                <a:cs typeface="新細明體" charset="0"/>
              </a:rPr>
              <a:t>name</a:t>
            </a:r>
            <a:r>
              <a:rPr lang="en-US" altLang="zh-TW" dirty="0">
                <a:latin typeface="Helvetica" charset="0"/>
                <a:cs typeface="新細明體" charset="0"/>
              </a:rPr>
              <a:t> </a:t>
            </a:r>
            <a:r>
              <a:rPr lang="en-US" altLang="zh-TW" dirty="0">
                <a:latin typeface="Symbol" charset="0"/>
                <a:cs typeface="新細明體" charset="0"/>
              </a:rPr>
              <a:t>®</a:t>
            </a:r>
            <a:r>
              <a:rPr lang="en-US" altLang="zh-TW" dirty="0">
                <a:latin typeface="Helvetica" charset="0"/>
                <a:cs typeface="新細明體" charset="0"/>
              </a:rPr>
              <a:t> should say “</a:t>
            </a:r>
            <a:r>
              <a:rPr lang="en-US" altLang="zh-TW" dirty="0">
                <a:solidFill>
                  <a:schemeClr val="hlink"/>
                </a:solidFill>
                <a:latin typeface="Helvetica" charset="0"/>
                <a:cs typeface="新細明體" charset="0"/>
              </a:rPr>
              <a:t>what</a:t>
            </a:r>
            <a:r>
              <a:rPr lang="en-US" altLang="zh-TW" dirty="0">
                <a:latin typeface="Helvetica" charset="0"/>
                <a:cs typeface="新細明體" charset="0"/>
              </a:rPr>
              <a:t>” not “how” or “why”</a:t>
            </a:r>
          </a:p>
          <a:p>
            <a:pPr lvl="1">
              <a:spcBef>
                <a:spcPts val="600"/>
              </a:spcBef>
              <a:buClr>
                <a:schemeClr val="tx1"/>
              </a:buClr>
            </a:pPr>
            <a:r>
              <a:rPr lang="en-US" altLang="zh-TW" dirty="0">
                <a:solidFill>
                  <a:srgbClr val="0000FF"/>
                </a:solidFill>
                <a:latin typeface="Helvetica" charset="0"/>
                <a:cs typeface="新細明體" charset="0"/>
              </a:rPr>
              <a:t>role names</a:t>
            </a:r>
            <a:r>
              <a:rPr lang="en-US" altLang="zh-TW" dirty="0">
                <a:latin typeface="Helvetica" charset="0"/>
                <a:cs typeface="新細明體" charset="0"/>
              </a:rPr>
              <a:t> (if needed)</a:t>
            </a:r>
          </a:p>
          <a:p>
            <a:pPr lvl="1">
              <a:spcBef>
                <a:spcPts val="600"/>
              </a:spcBef>
              <a:buClr>
                <a:schemeClr val="tx1"/>
              </a:buClr>
            </a:pPr>
            <a:r>
              <a:rPr lang="en-US" altLang="zh-TW" dirty="0">
                <a:solidFill>
                  <a:srgbClr val="0000FF"/>
                </a:solidFill>
                <a:latin typeface="Helvetica" charset="0"/>
                <a:cs typeface="新細明體" charset="0"/>
              </a:rPr>
              <a:t>multiplicity</a:t>
            </a:r>
            <a:r>
              <a:rPr lang="en-US" altLang="zh-TW" dirty="0">
                <a:latin typeface="Helvetica" charset="0"/>
                <a:cs typeface="新細明體" charset="0"/>
              </a:rPr>
              <a:t> (if known)</a:t>
            </a:r>
          </a:p>
          <a:p>
            <a:pPr lvl="1">
              <a:spcBef>
                <a:spcPts val="600"/>
              </a:spcBef>
              <a:buClr>
                <a:schemeClr val="tx1"/>
              </a:buClr>
            </a:pPr>
            <a:r>
              <a:rPr lang="en-US" altLang="zh-TW" dirty="0">
                <a:solidFill>
                  <a:srgbClr val="0000FF"/>
                </a:solidFill>
                <a:latin typeface="Helvetica" charset="0"/>
                <a:cs typeface="新細明體" charset="0"/>
              </a:rPr>
              <a:t>association class</a:t>
            </a:r>
            <a:r>
              <a:rPr lang="en-US" altLang="zh-TW" dirty="0">
                <a:latin typeface="Helvetica" charset="0"/>
                <a:cs typeface="新細明體" charset="0"/>
              </a:rPr>
              <a:t> (if needed</a:t>
            </a:r>
            <a:r>
              <a:rPr lang="en-US" altLang="zh-TW" dirty="0" smtClean="0">
                <a:latin typeface="Helvetica" charset="0"/>
                <a:cs typeface="新細明體" charset="0"/>
              </a:rPr>
              <a:t>)</a:t>
            </a:r>
            <a:endParaRPr lang="en-US" altLang="zh-TW" dirty="0">
              <a:latin typeface="Helvetica" charset="0"/>
              <a:cs typeface="新細明體" charset="0"/>
            </a:endParaRPr>
          </a:p>
        </p:txBody>
      </p:sp>
      <p:sp>
        <p:nvSpPr>
          <p:cNvPr id="2" name="Title 1"/>
          <p:cNvSpPr>
            <a:spLocks noGrp="1"/>
          </p:cNvSpPr>
          <p:nvPr>
            <p:ph type="title"/>
          </p:nvPr>
        </p:nvSpPr>
        <p:spPr>
          <a:xfrm>
            <a:off x="685800" y="457200"/>
            <a:ext cx="7772400" cy="457200"/>
          </a:xfrm>
        </p:spPr>
        <p:txBody>
          <a:bodyPr/>
          <a:lstStyle/>
          <a:p>
            <a:r>
              <a:rPr lang="en-US" altLang="zh-TW" dirty="0">
                <a:latin typeface="Signboard Regular" charset="0"/>
                <a:cs typeface="新細明體" charset="0"/>
              </a:rPr>
              <a:t>DOMAIN MODEL </a:t>
            </a:r>
            <a:r>
              <a:rPr lang="en-US" altLang="zh-TW" dirty="0" smtClean="0">
                <a:latin typeface="Signboard Regular" charset="0"/>
                <a:cs typeface="新細明體" charset="0"/>
              </a:rPr>
              <a:t>DETAIL</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wipe(left)">
                                      <p:cBhvr>
                                        <p:cTn id="7" dur="500"/>
                                        <p:tgtEl>
                                          <p:spTgt spid="7987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9875">
                                            <p:txEl>
                                              <p:pRg st="1" end="1"/>
                                            </p:txEl>
                                          </p:spTgt>
                                        </p:tgtEl>
                                        <p:attrNameLst>
                                          <p:attrName>style.visibility</p:attrName>
                                        </p:attrNameLst>
                                      </p:cBhvr>
                                      <p:to>
                                        <p:strVal val="visible"/>
                                      </p:to>
                                    </p:set>
                                    <p:animEffect transition="in" filter="wipe(left)">
                                      <p:cBhvr>
                                        <p:cTn id="10" dur="500"/>
                                        <p:tgtEl>
                                          <p:spTgt spid="798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animEffect transition="in" filter="wipe(left)">
                                      <p:cBhvr>
                                        <p:cTn id="15" dur="500"/>
                                        <p:tgtEl>
                                          <p:spTgt spid="79875">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9875">
                                            <p:txEl>
                                              <p:pRg st="3" end="3"/>
                                            </p:txEl>
                                          </p:spTgt>
                                        </p:tgtEl>
                                        <p:attrNameLst>
                                          <p:attrName>style.visibility</p:attrName>
                                        </p:attrNameLst>
                                      </p:cBhvr>
                                      <p:to>
                                        <p:strVal val="visible"/>
                                      </p:to>
                                    </p:set>
                                    <p:animEffect transition="in" filter="wipe(left)">
                                      <p:cBhvr>
                                        <p:cTn id="18" dur="500"/>
                                        <p:tgtEl>
                                          <p:spTgt spid="79875">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79875">
                                            <p:txEl>
                                              <p:pRg st="4" end="4"/>
                                            </p:txEl>
                                          </p:spTgt>
                                        </p:tgtEl>
                                        <p:attrNameLst>
                                          <p:attrName>style.visibility</p:attrName>
                                        </p:attrNameLst>
                                      </p:cBhvr>
                                      <p:to>
                                        <p:strVal val="visible"/>
                                      </p:to>
                                    </p:set>
                                    <p:animEffect transition="in" filter="wipe(left)">
                                      <p:cBhvr>
                                        <p:cTn id="21" dur="500"/>
                                        <p:tgtEl>
                                          <p:spTgt spid="79875">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79875">
                                            <p:txEl>
                                              <p:pRg st="5" end="5"/>
                                            </p:txEl>
                                          </p:spTgt>
                                        </p:tgtEl>
                                        <p:attrNameLst>
                                          <p:attrName>style.visibility</p:attrName>
                                        </p:attrNameLst>
                                      </p:cBhvr>
                                      <p:to>
                                        <p:strVal val="visible"/>
                                      </p:to>
                                    </p:set>
                                    <p:animEffect transition="in" filter="wipe(left)">
                                      <p:cBhvr>
                                        <p:cTn id="24" dur="500"/>
                                        <p:tgtEl>
                                          <p:spTgt spid="7987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79875">
                                            <p:txEl>
                                              <p:pRg st="6" end="6"/>
                                            </p:txEl>
                                          </p:spTgt>
                                        </p:tgtEl>
                                        <p:attrNameLst>
                                          <p:attrName>style.visibility</p:attrName>
                                        </p:attrNameLst>
                                      </p:cBhvr>
                                      <p:to>
                                        <p:strVal val="visible"/>
                                      </p:to>
                                    </p:set>
                                    <p:animEffect transition="in" filter="wipe(left)">
                                      <p:cBhvr>
                                        <p:cTn id="29" dur="500"/>
                                        <p:tgtEl>
                                          <p:spTgt spid="79875">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79875">
                                            <p:txEl>
                                              <p:pRg st="7" end="7"/>
                                            </p:txEl>
                                          </p:spTgt>
                                        </p:tgtEl>
                                        <p:attrNameLst>
                                          <p:attrName>style.visibility</p:attrName>
                                        </p:attrNameLst>
                                      </p:cBhvr>
                                      <p:to>
                                        <p:strVal val="visible"/>
                                      </p:to>
                                    </p:set>
                                    <p:animEffect transition="in" filter="wipe(left)">
                                      <p:cBhvr>
                                        <p:cTn id="32" dur="500"/>
                                        <p:tgtEl>
                                          <p:spTgt spid="79875">
                                            <p:txEl>
                                              <p:pRg st="7" end="7"/>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79875">
                                            <p:txEl>
                                              <p:pRg st="8" end="8"/>
                                            </p:txEl>
                                          </p:spTgt>
                                        </p:tgtEl>
                                        <p:attrNameLst>
                                          <p:attrName>style.visibility</p:attrName>
                                        </p:attrNameLst>
                                      </p:cBhvr>
                                      <p:to>
                                        <p:strVal val="visible"/>
                                      </p:to>
                                    </p:set>
                                    <p:animEffect transition="in" filter="wipe(left)">
                                      <p:cBhvr>
                                        <p:cTn id="35" dur="500"/>
                                        <p:tgtEl>
                                          <p:spTgt spid="79875">
                                            <p:txEl>
                                              <p:pRg st="8" end="8"/>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79875">
                                            <p:txEl>
                                              <p:pRg st="9" end="9"/>
                                            </p:txEl>
                                          </p:spTgt>
                                        </p:tgtEl>
                                        <p:attrNameLst>
                                          <p:attrName>style.visibility</p:attrName>
                                        </p:attrNameLst>
                                      </p:cBhvr>
                                      <p:to>
                                        <p:strVal val="visible"/>
                                      </p:to>
                                    </p:set>
                                    <p:animEffect transition="in" filter="wipe(left)">
                                      <p:cBhvr>
                                        <p:cTn id="38" dur="500"/>
                                        <p:tgtEl>
                                          <p:spTgt spid="79875">
                                            <p:txEl>
                                              <p:pRg st="9" end="9"/>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79875">
                                            <p:txEl>
                                              <p:pRg st="10" end="10"/>
                                            </p:txEl>
                                          </p:spTgt>
                                        </p:tgtEl>
                                        <p:attrNameLst>
                                          <p:attrName>style.visibility</p:attrName>
                                        </p:attrNameLst>
                                      </p:cBhvr>
                                      <p:to>
                                        <p:strVal val="visible"/>
                                      </p:to>
                                    </p:set>
                                    <p:animEffect transition="in" filter="wipe(left)">
                                      <p:cBhvr>
                                        <p:cTn id="41" dur="500"/>
                                        <p:tgtEl>
                                          <p:spTgt spid="7987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320" name="Rectangle 40"/>
          <p:cNvSpPr>
            <a:spLocks noGrp="1" noChangeArrowheads="1"/>
          </p:cNvSpPr>
          <p:nvPr>
            <p:ph type="title"/>
          </p:nvPr>
        </p:nvSpPr>
        <p:spPr/>
        <p:txBody>
          <a:bodyPr/>
          <a:lstStyle/>
          <a:p>
            <a:r>
              <a:rPr lang="en-US" altLang="zh-TW" dirty="0">
                <a:latin typeface="Signboard Regular" charset="0"/>
                <a:cs typeface="新細明體" charset="0"/>
              </a:rPr>
              <a:t>ASU DOMAIN </a:t>
            </a:r>
            <a:r>
              <a:rPr lang="en-US" altLang="zh-TW" dirty="0" smtClean="0">
                <a:latin typeface="Signboard Regular" charset="0"/>
                <a:cs typeface="新細明體" charset="0"/>
              </a:rPr>
              <a:t>MODEL:</a:t>
            </a:r>
            <a:r>
              <a:rPr lang="en-US" altLang="zh-TW" dirty="0">
                <a:latin typeface="Signboard Regular" charset="0"/>
                <a:cs typeface="新細明體" charset="0"/>
              </a:rPr>
              <a:t/>
            </a:r>
            <a:br>
              <a:rPr lang="en-US" altLang="zh-TW" dirty="0">
                <a:latin typeface="Signboard Regular" charset="0"/>
                <a:cs typeface="新細明體" charset="0"/>
              </a:rPr>
            </a:br>
            <a:r>
              <a:rPr lang="en-US" altLang="zh-TW" dirty="0">
                <a:solidFill>
                  <a:srgbClr val="B30019"/>
                </a:solidFill>
                <a:latin typeface="Signboard Regular" charset="0"/>
                <a:cs typeface="新細明體" charset="0"/>
              </a:rPr>
              <a:t>ASSOCIATION MULTIPLICITY</a:t>
            </a:r>
          </a:p>
        </p:txBody>
      </p:sp>
      <p:grpSp>
        <p:nvGrpSpPr>
          <p:cNvPr id="42" name="Group 37"/>
          <p:cNvGrpSpPr>
            <a:grpSpLocks/>
          </p:cNvGrpSpPr>
          <p:nvPr/>
        </p:nvGrpSpPr>
        <p:grpSpPr bwMode="auto">
          <a:xfrm>
            <a:off x="341313" y="1828800"/>
            <a:ext cx="8461375" cy="3302000"/>
            <a:chOff x="341313" y="2336800"/>
            <a:chExt cx="8461375" cy="3302001"/>
          </a:xfrm>
        </p:grpSpPr>
        <p:sp>
          <p:nvSpPr>
            <p:cNvPr id="43" name="Text Box 2"/>
            <p:cNvSpPr txBox="1">
              <a:spLocks noChangeArrowheads="1"/>
            </p:cNvSpPr>
            <p:nvPr/>
          </p:nvSpPr>
          <p:spPr bwMode="auto">
            <a:xfrm>
              <a:off x="7178676" y="4581525"/>
              <a:ext cx="10239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400" dirty="0">
                  <a:latin typeface="Times" charset="0"/>
                  <a:cs typeface="新細明體" charset="0"/>
                </a:rPr>
                <a:t>prerequisite</a:t>
              </a:r>
            </a:p>
          </p:txBody>
        </p:sp>
        <p:sp>
          <p:nvSpPr>
            <p:cNvPr id="44" name="Rectangle 4"/>
            <p:cNvSpPr>
              <a:spLocks noChangeArrowheads="1"/>
            </p:cNvSpPr>
            <p:nvPr/>
          </p:nvSpPr>
          <p:spPr bwMode="auto">
            <a:xfrm flipH="1">
              <a:off x="341313" y="2543175"/>
              <a:ext cx="1371600" cy="3651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Student</a:t>
              </a:r>
              <a:endParaRPr lang="en-US" altLang="zh-TW" dirty="0">
                <a:latin typeface="Times" charset="0"/>
                <a:cs typeface="新細明體" charset="0"/>
              </a:endParaRPr>
            </a:p>
          </p:txBody>
        </p:sp>
        <p:sp>
          <p:nvSpPr>
            <p:cNvPr id="45" name="Rectangle 5"/>
            <p:cNvSpPr>
              <a:spLocks noChangeArrowheads="1"/>
            </p:cNvSpPr>
            <p:nvPr/>
          </p:nvSpPr>
          <p:spPr bwMode="auto">
            <a:xfrm flipH="1">
              <a:off x="3251201" y="4222750"/>
              <a:ext cx="1692275" cy="3651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CourseOffering</a:t>
              </a:r>
              <a:endParaRPr lang="en-US" altLang="zh-TW" dirty="0">
                <a:latin typeface="Times" charset="0"/>
                <a:cs typeface="新細明體" charset="0"/>
              </a:endParaRPr>
            </a:p>
          </p:txBody>
        </p:sp>
        <p:sp>
          <p:nvSpPr>
            <p:cNvPr id="46" name="AutoShape 6"/>
            <p:cNvSpPr>
              <a:spLocks noChangeArrowheads="1"/>
            </p:cNvSpPr>
            <p:nvPr/>
          </p:nvSpPr>
          <p:spPr bwMode="auto">
            <a:xfrm flipH="1">
              <a:off x="6151563" y="4337050"/>
              <a:ext cx="315913" cy="136525"/>
            </a:xfrm>
            <a:prstGeom prst="diamond">
              <a:avLst/>
            </a:prstGeom>
            <a:solidFill>
              <a:schemeClr val="tx1"/>
            </a:solidFill>
            <a:ln w="12700">
              <a:solidFill>
                <a:schemeClr val="tx1"/>
              </a:solidFill>
              <a:miter lim="800000"/>
              <a:headEnd/>
              <a:tailEnd/>
            </a:ln>
          </p:spPr>
          <p:txBody>
            <a:bodyPr wrap="none" anchor="ctr"/>
            <a:lstStyle/>
            <a:p>
              <a:endParaRPr lang="zh-TW" altLang="en-US">
                <a:cs typeface="新細明體" charset="0"/>
              </a:endParaRPr>
            </a:p>
          </p:txBody>
        </p:sp>
        <p:sp>
          <p:nvSpPr>
            <p:cNvPr id="47" name="Rectangle 7"/>
            <p:cNvSpPr>
              <a:spLocks noChangeArrowheads="1"/>
            </p:cNvSpPr>
            <p:nvPr/>
          </p:nvSpPr>
          <p:spPr bwMode="auto">
            <a:xfrm flipH="1">
              <a:off x="4173538" y="3368675"/>
              <a:ext cx="10128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2000" dirty="0">
                  <a:latin typeface="Times" charset="0"/>
                  <a:cs typeface="新細明體" charset="0"/>
                </a:rPr>
                <a:t>Teaches</a:t>
              </a:r>
            </a:p>
          </p:txBody>
        </p:sp>
        <p:sp>
          <p:nvSpPr>
            <p:cNvPr id="48" name="Rectangle 8"/>
            <p:cNvSpPr>
              <a:spLocks noChangeArrowheads="1"/>
            </p:cNvSpPr>
            <p:nvPr/>
          </p:nvSpPr>
          <p:spPr bwMode="auto">
            <a:xfrm flipH="1">
              <a:off x="5076826" y="2336800"/>
              <a:ext cx="1112838"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2000" dirty="0">
                  <a:latin typeface="Times" charset="0"/>
                  <a:cs typeface="新細明體" charset="0"/>
                </a:rPr>
                <a:t>Appoints</a:t>
              </a:r>
            </a:p>
          </p:txBody>
        </p:sp>
        <p:sp>
          <p:nvSpPr>
            <p:cNvPr id="49" name="Rectangle 9"/>
            <p:cNvSpPr>
              <a:spLocks noChangeArrowheads="1"/>
            </p:cNvSpPr>
            <p:nvPr/>
          </p:nvSpPr>
          <p:spPr bwMode="auto">
            <a:xfrm flipH="1">
              <a:off x="7254876" y="3368675"/>
              <a:ext cx="830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2000" dirty="0">
                  <a:latin typeface="Times" charset="0"/>
                  <a:cs typeface="新細明體" charset="0"/>
                </a:rPr>
                <a:t>Offers</a:t>
              </a:r>
            </a:p>
          </p:txBody>
        </p:sp>
        <p:sp>
          <p:nvSpPr>
            <p:cNvPr id="50" name="Rectangle 10"/>
            <p:cNvSpPr>
              <a:spLocks noChangeArrowheads="1"/>
            </p:cNvSpPr>
            <p:nvPr/>
          </p:nvSpPr>
          <p:spPr bwMode="auto">
            <a:xfrm flipH="1">
              <a:off x="3411538" y="2543175"/>
              <a:ext cx="1371600" cy="365125"/>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a:latin typeface="Times" charset="0"/>
                  <a:cs typeface="新細明體" charset="0"/>
                </a:rPr>
                <a:t>Professor</a:t>
              </a:r>
              <a:endParaRPr lang="en-US" altLang="zh-TW" dirty="0">
                <a:latin typeface="Times" charset="0"/>
                <a:cs typeface="新細明體" charset="0"/>
              </a:endParaRPr>
            </a:p>
          </p:txBody>
        </p:sp>
        <p:sp>
          <p:nvSpPr>
            <p:cNvPr id="51" name="Rectangle 11"/>
            <p:cNvSpPr>
              <a:spLocks noChangeArrowheads="1"/>
            </p:cNvSpPr>
            <p:nvPr/>
          </p:nvSpPr>
          <p:spPr bwMode="auto">
            <a:xfrm flipH="1">
              <a:off x="6483351" y="2543175"/>
              <a:ext cx="1371600" cy="365125"/>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a:latin typeface="Times" charset="0"/>
                  <a:cs typeface="新細明體" charset="0"/>
                </a:rPr>
                <a:t>Department</a:t>
              </a:r>
              <a:endParaRPr lang="en-US" altLang="zh-TW" dirty="0">
                <a:latin typeface="Times" charset="0"/>
                <a:cs typeface="新細明體" charset="0"/>
              </a:endParaRPr>
            </a:p>
          </p:txBody>
        </p:sp>
        <p:cxnSp>
          <p:nvCxnSpPr>
            <p:cNvPr id="52" name="AutoShape 12"/>
            <p:cNvCxnSpPr>
              <a:cxnSpLocks noChangeShapeType="1"/>
              <a:stCxn id="45" idx="0"/>
              <a:endCxn id="50" idx="2"/>
            </p:cNvCxnSpPr>
            <p:nvPr/>
          </p:nvCxnSpPr>
          <p:spPr bwMode="auto">
            <a:xfrm flipV="1">
              <a:off x="4097338" y="2906713"/>
              <a:ext cx="0" cy="131603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53" name="AutoShape 13"/>
            <p:cNvCxnSpPr>
              <a:cxnSpLocks noChangeShapeType="1"/>
              <a:stCxn id="45" idx="1"/>
              <a:endCxn id="46" idx="3"/>
            </p:cNvCxnSpPr>
            <p:nvPr/>
          </p:nvCxnSpPr>
          <p:spPr bwMode="auto">
            <a:xfrm>
              <a:off x="4943476" y="4403725"/>
              <a:ext cx="1209675"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54" name="Rectangle 14"/>
            <p:cNvSpPr>
              <a:spLocks noChangeArrowheads="1"/>
            </p:cNvSpPr>
            <p:nvPr/>
          </p:nvSpPr>
          <p:spPr bwMode="auto">
            <a:xfrm flipH="1">
              <a:off x="6483351" y="4222750"/>
              <a:ext cx="1371600" cy="3651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a:t>
              </a:r>
              <a:endParaRPr lang="en-US" altLang="zh-TW" sz="2000" b="1" dirty="0">
                <a:latin typeface="Times" charset="0"/>
                <a:cs typeface="新細明體" charset="0"/>
              </a:endParaRPr>
            </a:p>
          </p:txBody>
        </p:sp>
        <p:sp>
          <p:nvSpPr>
            <p:cNvPr id="55" name="Rectangle 15"/>
            <p:cNvSpPr>
              <a:spLocks noChangeArrowheads="1"/>
            </p:cNvSpPr>
            <p:nvPr/>
          </p:nvSpPr>
          <p:spPr bwMode="auto">
            <a:xfrm flipH="1">
              <a:off x="6872288" y="5226050"/>
              <a:ext cx="19304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2000" dirty="0">
                  <a:latin typeface="Times" charset="0"/>
                  <a:cs typeface="新細明體" charset="0"/>
                </a:rPr>
                <a:t>IsPrerequisiteFor</a:t>
              </a:r>
            </a:p>
          </p:txBody>
        </p:sp>
        <p:sp>
          <p:nvSpPr>
            <p:cNvPr id="56" name="Rectangle 17"/>
            <p:cNvSpPr>
              <a:spLocks noChangeArrowheads="1"/>
            </p:cNvSpPr>
            <p:nvPr/>
          </p:nvSpPr>
          <p:spPr bwMode="auto">
            <a:xfrm>
              <a:off x="7862888" y="4089401"/>
              <a:ext cx="2698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57" name="Rectangle 18"/>
            <p:cNvSpPr>
              <a:spLocks noChangeArrowheads="1"/>
            </p:cNvSpPr>
            <p:nvPr/>
          </p:nvSpPr>
          <p:spPr bwMode="auto">
            <a:xfrm>
              <a:off x="6891338" y="4584701"/>
              <a:ext cx="2698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58" name="Rectangle 19"/>
            <p:cNvSpPr>
              <a:spLocks noChangeArrowheads="1"/>
            </p:cNvSpPr>
            <p:nvPr/>
          </p:nvSpPr>
          <p:spPr bwMode="auto">
            <a:xfrm>
              <a:off x="7177088" y="3924300"/>
              <a:ext cx="4476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59" name="Rectangle 20"/>
            <p:cNvSpPr>
              <a:spLocks noChangeArrowheads="1"/>
            </p:cNvSpPr>
            <p:nvPr/>
          </p:nvSpPr>
          <p:spPr bwMode="auto">
            <a:xfrm>
              <a:off x="7185045" y="2908300"/>
              <a:ext cx="2698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60" name="Rectangle 21"/>
            <p:cNvSpPr>
              <a:spLocks noChangeArrowheads="1"/>
            </p:cNvSpPr>
            <p:nvPr/>
          </p:nvSpPr>
          <p:spPr bwMode="auto">
            <a:xfrm>
              <a:off x="4110038" y="2908300"/>
              <a:ext cx="2698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61" name="Rectangle 22"/>
            <p:cNvSpPr>
              <a:spLocks noChangeArrowheads="1"/>
            </p:cNvSpPr>
            <p:nvPr/>
          </p:nvSpPr>
          <p:spPr bwMode="auto">
            <a:xfrm>
              <a:off x="4110038" y="3916363"/>
              <a:ext cx="2698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62" name="Rectangle 23"/>
            <p:cNvSpPr>
              <a:spLocks noChangeArrowheads="1"/>
            </p:cNvSpPr>
            <p:nvPr/>
          </p:nvSpPr>
          <p:spPr bwMode="auto">
            <a:xfrm>
              <a:off x="6215063" y="2730500"/>
              <a:ext cx="2698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63" name="Rectangle 24"/>
            <p:cNvSpPr>
              <a:spLocks noChangeArrowheads="1"/>
            </p:cNvSpPr>
            <p:nvPr/>
          </p:nvSpPr>
          <p:spPr bwMode="auto">
            <a:xfrm>
              <a:off x="4802188" y="2730500"/>
              <a:ext cx="4476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64" name="Rectangle 25"/>
            <p:cNvSpPr>
              <a:spLocks noChangeArrowheads="1"/>
            </p:cNvSpPr>
            <p:nvPr/>
          </p:nvSpPr>
          <p:spPr bwMode="auto">
            <a:xfrm>
              <a:off x="2986359" y="4102100"/>
              <a:ext cx="272509"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smtClean="0">
                  <a:latin typeface="Times" charset="0"/>
                  <a:cs typeface="新細明體" charset="0"/>
                </a:rPr>
                <a:t>*</a:t>
              </a:r>
              <a:endParaRPr lang="en-US" altLang="zh-TW" sz="1400" dirty="0">
                <a:latin typeface="Times" charset="0"/>
                <a:cs typeface="新細明體" charset="0"/>
              </a:endParaRPr>
            </a:p>
          </p:txBody>
        </p:sp>
        <p:sp>
          <p:nvSpPr>
            <p:cNvPr id="65" name="Rectangle 26"/>
            <p:cNvSpPr>
              <a:spLocks noChangeArrowheads="1"/>
            </p:cNvSpPr>
            <p:nvPr/>
          </p:nvSpPr>
          <p:spPr bwMode="auto">
            <a:xfrm>
              <a:off x="1030288" y="2908300"/>
              <a:ext cx="5365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0..40</a:t>
              </a:r>
            </a:p>
          </p:txBody>
        </p:sp>
        <p:grpSp>
          <p:nvGrpSpPr>
            <p:cNvPr id="66" name="Group 45"/>
            <p:cNvGrpSpPr>
              <a:grpSpLocks/>
            </p:cNvGrpSpPr>
            <p:nvPr/>
          </p:nvGrpSpPr>
          <p:grpSpPr bwMode="auto">
            <a:xfrm>
              <a:off x="725488" y="4402138"/>
              <a:ext cx="1458913" cy="1236663"/>
              <a:chOff x="480" y="2629"/>
              <a:chExt cx="919" cy="779"/>
            </a:xfrm>
          </p:grpSpPr>
          <p:sp>
            <p:nvSpPr>
              <p:cNvPr id="74" name="Rectangle 28"/>
              <p:cNvSpPr>
                <a:spLocks noChangeArrowheads="1"/>
              </p:cNvSpPr>
              <p:nvPr/>
            </p:nvSpPr>
            <p:spPr bwMode="auto">
              <a:xfrm>
                <a:off x="480" y="2952"/>
                <a:ext cx="919" cy="45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EnrollsIn</a:t>
                </a:r>
              </a:p>
              <a:p>
                <a:pPr algn="ctr">
                  <a:spcBef>
                    <a:spcPts val="600"/>
                  </a:spcBef>
                </a:pPr>
                <a:r>
                  <a:rPr lang="en-US" altLang="zh-TW" sz="1600" dirty="0">
                    <a:latin typeface="Times" charset="0"/>
                    <a:cs typeface="新細明體" charset="0"/>
                  </a:rPr>
                  <a:t>grade : </a:t>
                </a:r>
                <a:r>
                  <a:rPr lang="en-US" altLang="zh-TW" sz="1600" dirty="0" smtClean="0">
                    <a:latin typeface="Times" charset="0"/>
                    <a:cs typeface="新細明體" charset="0"/>
                  </a:rPr>
                  <a:t>Decimal</a:t>
                </a:r>
                <a:endParaRPr lang="en-US" altLang="zh-TW" sz="1600" dirty="0">
                  <a:latin typeface="Times" charset="0"/>
                  <a:cs typeface="新細明體" charset="0"/>
                </a:endParaRPr>
              </a:p>
            </p:txBody>
          </p:sp>
          <p:cxnSp>
            <p:nvCxnSpPr>
              <p:cNvPr id="75" name="AutoShape 29"/>
              <p:cNvCxnSpPr>
                <a:cxnSpLocks noChangeShapeType="1"/>
                <a:stCxn id="74" idx="0"/>
              </p:cNvCxnSpPr>
              <p:nvPr/>
            </p:nvCxnSpPr>
            <p:spPr bwMode="auto">
              <a:xfrm flipH="1" flipV="1">
                <a:off x="910" y="2629"/>
                <a:ext cx="0" cy="323"/>
              </a:xfrm>
              <a:prstGeom prst="straightConnector1">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cxnSp>
        </p:grpSp>
        <p:cxnSp>
          <p:nvCxnSpPr>
            <p:cNvPr id="67" name="AutoShape 30"/>
            <p:cNvCxnSpPr>
              <a:cxnSpLocks noChangeShapeType="1"/>
              <a:stCxn id="44" idx="2"/>
              <a:endCxn id="45" idx="3"/>
            </p:cNvCxnSpPr>
            <p:nvPr/>
          </p:nvCxnSpPr>
          <p:spPr bwMode="auto">
            <a:xfrm rot="16200000" flipH="1">
              <a:off x="1390651" y="2543175"/>
              <a:ext cx="1497013" cy="2224088"/>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68" name="AutoShape 31"/>
            <p:cNvCxnSpPr>
              <a:cxnSpLocks noChangeShapeType="1"/>
              <a:stCxn id="54" idx="0"/>
              <a:endCxn id="51" idx="2"/>
            </p:cNvCxnSpPr>
            <p:nvPr/>
          </p:nvCxnSpPr>
          <p:spPr bwMode="auto">
            <a:xfrm flipV="1">
              <a:off x="7169151" y="2906713"/>
              <a:ext cx="0" cy="131603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69" name="AutoShape 32"/>
            <p:cNvCxnSpPr>
              <a:cxnSpLocks noChangeShapeType="1"/>
              <a:stCxn id="50" idx="1"/>
              <a:endCxn id="51" idx="3"/>
            </p:cNvCxnSpPr>
            <p:nvPr/>
          </p:nvCxnSpPr>
          <p:spPr bwMode="auto">
            <a:xfrm>
              <a:off x="4783138" y="2724150"/>
              <a:ext cx="1700213"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70" name="AutoShape 38"/>
            <p:cNvCxnSpPr>
              <a:cxnSpLocks noChangeShapeType="1"/>
              <a:stCxn id="74" idx="1"/>
              <a:endCxn id="74" idx="3"/>
            </p:cNvCxnSpPr>
            <p:nvPr/>
          </p:nvCxnSpPr>
          <p:spPr bwMode="auto">
            <a:xfrm>
              <a:off x="725488" y="5276851"/>
              <a:ext cx="1458912"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71" name="Rectangle 39"/>
            <p:cNvSpPr>
              <a:spLocks noChangeArrowheads="1"/>
            </p:cNvSpPr>
            <p:nvPr/>
          </p:nvSpPr>
          <p:spPr bwMode="auto">
            <a:xfrm>
              <a:off x="4941888" y="4102100"/>
              <a:ext cx="4476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cxnSp>
          <p:nvCxnSpPr>
            <p:cNvPr id="72" name="AutoShape 44"/>
            <p:cNvCxnSpPr>
              <a:cxnSpLocks noChangeShapeType="1"/>
              <a:stCxn id="54" idx="2"/>
              <a:endCxn id="54" idx="1"/>
            </p:cNvCxnSpPr>
            <p:nvPr/>
          </p:nvCxnSpPr>
          <p:spPr bwMode="auto">
            <a:xfrm rot="5400000" flipH="1" flipV="1">
              <a:off x="7419976" y="4152900"/>
              <a:ext cx="182563" cy="685800"/>
            </a:xfrm>
            <a:prstGeom prst="bentConnector4">
              <a:avLst>
                <a:gd name="adj1" fmla="val -356523"/>
                <a:gd name="adj2" fmla="val 203931"/>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73" name="Text Box 46"/>
            <p:cNvSpPr txBox="1">
              <a:spLocks noChangeArrowheads="1"/>
            </p:cNvSpPr>
            <p:nvPr/>
          </p:nvSpPr>
          <p:spPr bwMode="auto">
            <a:xfrm>
              <a:off x="7851776" y="4403725"/>
              <a:ext cx="64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400" dirty="0">
                  <a:latin typeface="Times" charset="0"/>
                  <a:cs typeface="新細明體" charset="0"/>
                </a:rPr>
                <a:t>course</a:t>
              </a: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6"/>
          <p:cNvGrpSpPr>
            <a:grpSpLocks/>
          </p:cNvGrpSpPr>
          <p:nvPr/>
        </p:nvGrpSpPr>
        <p:grpSpPr bwMode="auto">
          <a:xfrm>
            <a:off x="3411538" y="1447800"/>
            <a:ext cx="2754312" cy="2549525"/>
            <a:chOff x="2149" y="938"/>
            <a:chExt cx="1735" cy="1606"/>
          </a:xfrm>
        </p:grpSpPr>
        <p:sp>
          <p:nvSpPr>
            <p:cNvPr id="53267" name="Rectangle 22"/>
            <p:cNvSpPr>
              <a:spLocks noChangeArrowheads="1"/>
            </p:cNvSpPr>
            <p:nvPr/>
          </p:nvSpPr>
          <p:spPr bwMode="auto">
            <a:xfrm flipH="1">
              <a:off x="2149" y="1168"/>
              <a:ext cx="1735" cy="137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lnSpc>
                  <a:spcPct val="85000"/>
                </a:lnSpc>
              </a:pPr>
              <a:r>
                <a:rPr lang="en-US" altLang="zh-TW" sz="1800" dirty="0" smtClean="0">
                  <a:latin typeface="Times" charset="0"/>
                  <a:cs typeface="新細明體" charset="0"/>
                </a:rPr>
                <a:t>userId </a:t>
              </a:r>
              <a:r>
                <a:rPr lang="en-US" altLang="zh-TW" sz="1800" dirty="0">
                  <a:latin typeface="Times" charset="0"/>
                  <a:cs typeface="新細明體" charset="0"/>
                </a:rPr>
                <a:t>: String</a:t>
              </a:r>
            </a:p>
            <a:p>
              <a:pPr algn="l">
                <a:lnSpc>
                  <a:spcPct val="85000"/>
                </a:lnSpc>
              </a:pPr>
              <a:r>
                <a:rPr lang="en-US" altLang="zh-TW" sz="1800" dirty="0">
                  <a:latin typeface="Times" charset="0"/>
                  <a:cs typeface="新細明體" charset="0"/>
                </a:rPr>
                <a:t>password : String</a:t>
              </a:r>
            </a:p>
            <a:p>
              <a:pPr algn="l">
                <a:lnSpc>
                  <a:spcPct val="85000"/>
                </a:lnSpc>
              </a:pPr>
              <a:r>
                <a:rPr lang="en-US" altLang="zh-TW" sz="1800" dirty="0">
                  <a:latin typeface="Times" charset="0"/>
                  <a:cs typeface="新細明體" charset="0"/>
                </a:rPr>
                <a:t>userGroup : Integer</a:t>
              </a:r>
            </a:p>
            <a:p>
              <a:pPr algn="l">
                <a:lnSpc>
                  <a:spcPct val="85000"/>
                </a:lnSpc>
              </a:pPr>
              <a:r>
                <a:rPr lang="en-US" altLang="zh-TW" sz="1800" dirty="0">
                  <a:latin typeface="Times" charset="0"/>
                  <a:cs typeface="新細明體" charset="0"/>
                </a:rPr>
                <a:t>surname : String</a:t>
              </a:r>
            </a:p>
            <a:p>
              <a:pPr algn="l">
                <a:lnSpc>
                  <a:spcPct val="85000"/>
                </a:lnSpc>
              </a:pPr>
              <a:r>
                <a:rPr lang="en-US" altLang="zh-TW" sz="1800" dirty="0">
                  <a:latin typeface="Times" charset="0"/>
                  <a:cs typeface="新細明體" charset="0"/>
                </a:rPr>
                <a:t>otherNames : String</a:t>
              </a:r>
            </a:p>
            <a:p>
              <a:pPr algn="l">
                <a:lnSpc>
                  <a:spcPct val="85000"/>
                </a:lnSpc>
              </a:pPr>
              <a:r>
                <a:rPr lang="en-US" altLang="zh-TW" sz="1800" dirty="0">
                  <a:latin typeface="Times" charset="0"/>
                  <a:cs typeface="新細明體" charset="0"/>
                </a:rPr>
                <a:t>address : String</a:t>
              </a:r>
            </a:p>
            <a:p>
              <a:pPr algn="l">
                <a:lnSpc>
                  <a:spcPct val="85000"/>
                </a:lnSpc>
              </a:pPr>
              <a:r>
                <a:rPr lang="en-US" altLang="zh-TW" sz="1800" dirty="0">
                  <a:latin typeface="Times" charset="0"/>
                  <a:cs typeface="新細明體" charset="0"/>
                </a:rPr>
                <a:t>DOB : Date</a:t>
              </a:r>
            </a:p>
            <a:p>
              <a:pPr algn="l">
                <a:lnSpc>
                  <a:spcPct val="85000"/>
                </a:lnSpc>
              </a:pPr>
              <a:r>
                <a:rPr lang="en-US" altLang="zh-TW" sz="1800" dirty="0">
                  <a:latin typeface="Times" charset="0"/>
                  <a:cs typeface="新細明體" charset="0"/>
                </a:rPr>
                <a:t>qualification : String</a:t>
              </a:r>
            </a:p>
            <a:p>
              <a:pPr algn="l">
                <a:lnSpc>
                  <a:spcPct val="85000"/>
                </a:lnSpc>
              </a:pPr>
              <a:r>
                <a:rPr lang="en-US" altLang="zh-TW" sz="1800" dirty="0">
                  <a:latin typeface="Times" charset="0"/>
                  <a:cs typeface="新細明體" charset="0"/>
                </a:rPr>
                <a:t>dateOfAppointment : String</a:t>
              </a:r>
              <a:endParaRPr lang="en-US" altLang="zh-TW" dirty="0">
                <a:latin typeface="Times" charset="0"/>
                <a:cs typeface="新細明體" charset="0"/>
              </a:endParaRPr>
            </a:p>
          </p:txBody>
        </p:sp>
        <p:sp>
          <p:nvSpPr>
            <p:cNvPr id="53268" name="Rectangle 23"/>
            <p:cNvSpPr>
              <a:spLocks noChangeArrowheads="1"/>
            </p:cNvSpPr>
            <p:nvPr/>
          </p:nvSpPr>
          <p:spPr bwMode="auto">
            <a:xfrm flipH="1">
              <a:off x="2149" y="938"/>
              <a:ext cx="1735"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Professor</a:t>
              </a:r>
            </a:p>
          </p:txBody>
        </p:sp>
      </p:grpSp>
      <p:sp>
        <p:nvSpPr>
          <p:cNvPr id="484354" name="Rectangle 2"/>
          <p:cNvSpPr>
            <a:spLocks noGrp="1" noChangeArrowheads="1"/>
          </p:cNvSpPr>
          <p:nvPr>
            <p:ph type="title"/>
          </p:nvPr>
        </p:nvSpPr>
        <p:spPr/>
        <p:txBody>
          <a:bodyPr/>
          <a:lstStyle/>
          <a:p>
            <a:r>
              <a:rPr lang="en-US" altLang="zh-TW" dirty="0">
                <a:latin typeface="Signboard Regular" charset="0"/>
                <a:cs typeface="新細明體" charset="0"/>
              </a:rPr>
              <a:t>ASU DOMAIN </a:t>
            </a:r>
            <a:r>
              <a:rPr lang="en-US" altLang="zh-TW" dirty="0" smtClean="0">
                <a:latin typeface="Signboard Regular" charset="0"/>
                <a:cs typeface="新細明體" charset="0"/>
              </a:rPr>
              <a:t>MODEL: </a:t>
            </a:r>
            <a:r>
              <a:rPr lang="en-US" altLang="zh-TW" dirty="0">
                <a:solidFill>
                  <a:srgbClr val="B30019"/>
                </a:solidFill>
                <a:latin typeface="Signboard Regular" charset="0"/>
                <a:cs typeface="新細明體" charset="0"/>
              </a:rPr>
              <a:t>GENERALIZATION</a:t>
            </a:r>
            <a:endParaRPr lang="en-US" altLang="zh-TW" dirty="0">
              <a:latin typeface="Signboard Regular" charset="0"/>
              <a:cs typeface="新細明體" charset="0"/>
            </a:endParaRPr>
          </a:p>
        </p:txBody>
      </p:sp>
      <p:grpSp>
        <p:nvGrpSpPr>
          <p:cNvPr id="53252" name="Group 27"/>
          <p:cNvGrpSpPr>
            <a:grpSpLocks/>
          </p:cNvGrpSpPr>
          <p:nvPr/>
        </p:nvGrpSpPr>
        <p:grpSpPr bwMode="auto">
          <a:xfrm>
            <a:off x="685800" y="1447800"/>
            <a:ext cx="2366963" cy="3019425"/>
            <a:chOff x="432" y="930"/>
            <a:chExt cx="1491" cy="1902"/>
          </a:xfrm>
        </p:grpSpPr>
        <p:sp>
          <p:nvSpPr>
            <p:cNvPr id="53265" name="Rectangle 4"/>
            <p:cNvSpPr>
              <a:spLocks noChangeArrowheads="1"/>
            </p:cNvSpPr>
            <p:nvPr/>
          </p:nvSpPr>
          <p:spPr bwMode="auto">
            <a:xfrm flipH="1">
              <a:off x="432" y="1161"/>
              <a:ext cx="1491" cy="167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lnSpc>
                  <a:spcPct val="85000"/>
                </a:lnSpc>
              </a:pPr>
              <a:r>
                <a:rPr lang="en-US" altLang="zh-TW" sz="1800" dirty="0" smtClean="0">
                  <a:latin typeface="Times" charset="0"/>
                  <a:cs typeface="新細明體" charset="0"/>
                </a:rPr>
                <a:t>userId </a:t>
              </a:r>
              <a:r>
                <a:rPr lang="en-US" altLang="zh-TW" sz="1800" dirty="0">
                  <a:latin typeface="Times" charset="0"/>
                  <a:cs typeface="新細明體" charset="0"/>
                </a:rPr>
                <a:t>:String</a:t>
              </a:r>
            </a:p>
            <a:p>
              <a:pPr algn="l">
                <a:lnSpc>
                  <a:spcPct val="85000"/>
                </a:lnSpc>
              </a:pPr>
              <a:r>
                <a:rPr lang="en-US" altLang="zh-TW" sz="1800" dirty="0">
                  <a:latin typeface="Times" charset="0"/>
                  <a:cs typeface="新細明體" charset="0"/>
                </a:rPr>
                <a:t>password : String</a:t>
              </a:r>
            </a:p>
            <a:p>
              <a:pPr algn="l">
                <a:lnSpc>
                  <a:spcPct val="85000"/>
                </a:lnSpc>
              </a:pPr>
              <a:r>
                <a:rPr lang="en-US" altLang="zh-TW" sz="1800" dirty="0">
                  <a:latin typeface="Times" charset="0"/>
                  <a:cs typeface="新細明體" charset="0"/>
                </a:rPr>
                <a:t>userGroup : Integer</a:t>
              </a:r>
            </a:p>
            <a:p>
              <a:pPr algn="l">
                <a:lnSpc>
                  <a:spcPct val="85000"/>
                </a:lnSpc>
              </a:pPr>
              <a:r>
                <a:rPr lang="en-US" altLang="zh-TW" sz="1800" dirty="0">
                  <a:latin typeface="Times" charset="0"/>
                  <a:cs typeface="新細明體" charset="0"/>
                </a:rPr>
                <a:t>surname : String</a:t>
              </a:r>
            </a:p>
            <a:p>
              <a:pPr algn="l">
                <a:lnSpc>
                  <a:spcPct val="85000"/>
                </a:lnSpc>
              </a:pPr>
              <a:r>
                <a:rPr lang="en-US" altLang="zh-TW" sz="1800" dirty="0">
                  <a:latin typeface="Times" charset="0"/>
                  <a:cs typeface="新細明體" charset="0"/>
                </a:rPr>
                <a:t>otherNames : String</a:t>
              </a:r>
            </a:p>
            <a:p>
              <a:pPr algn="l">
                <a:lnSpc>
                  <a:spcPct val="85000"/>
                </a:lnSpc>
              </a:pPr>
              <a:r>
                <a:rPr lang="en-US" altLang="zh-TW" sz="1800" dirty="0">
                  <a:latin typeface="Times" charset="0"/>
                  <a:cs typeface="新細明體" charset="0"/>
                </a:rPr>
                <a:t>address : String</a:t>
              </a:r>
            </a:p>
            <a:p>
              <a:pPr algn="l">
                <a:lnSpc>
                  <a:spcPct val="85000"/>
                </a:lnSpc>
              </a:pPr>
              <a:r>
                <a:rPr lang="en-US" altLang="zh-TW" sz="1800" dirty="0">
                  <a:latin typeface="Times" charset="0"/>
                  <a:cs typeface="新細明體" charset="0"/>
                </a:rPr>
                <a:t>DOB : Date</a:t>
              </a:r>
            </a:p>
            <a:p>
              <a:pPr algn="l">
                <a:lnSpc>
                  <a:spcPct val="85000"/>
                </a:lnSpc>
              </a:pPr>
              <a:r>
                <a:rPr lang="en-US" altLang="zh-TW" sz="1800" dirty="0">
                  <a:latin typeface="Times" charset="0"/>
                  <a:cs typeface="新細明體" charset="0"/>
                </a:rPr>
                <a:t>dateOfAdmission : Date</a:t>
              </a:r>
            </a:p>
            <a:p>
              <a:pPr algn="l">
                <a:lnSpc>
                  <a:spcPct val="85000"/>
                </a:lnSpc>
              </a:pPr>
              <a:r>
                <a:rPr lang="en-US" altLang="zh-TW" sz="1800" dirty="0">
                  <a:latin typeface="Times" charset="0"/>
                  <a:cs typeface="新細明體" charset="0"/>
                </a:rPr>
                <a:t>levelOfStudy : String</a:t>
              </a:r>
            </a:p>
            <a:p>
              <a:pPr algn="l">
                <a:lnSpc>
                  <a:spcPct val="85000"/>
                </a:lnSpc>
              </a:pPr>
              <a:r>
                <a:rPr lang="en-US" altLang="zh-TW" sz="1800" dirty="0">
                  <a:latin typeface="Times" charset="0"/>
                  <a:cs typeface="新細明體" charset="0"/>
                </a:rPr>
                <a:t>modeOfStudy : String</a:t>
              </a:r>
            </a:p>
            <a:p>
              <a:pPr algn="l">
                <a:lnSpc>
                  <a:spcPct val="85000"/>
                </a:lnSpc>
              </a:pPr>
              <a:r>
                <a:rPr lang="en-US" altLang="zh-TW" sz="1800" dirty="0">
                  <a:latin typeface="Times" charset="0"/>
                  <a:cs typeface="新細明體" charset="0"/>
                </a:rPr>
                <a:t>yearOfStudy : Integer</a:t>
              </a:r>
              <a:endParaRPr lang="en-US" altLang="zh-TW" dirty="0">
                <a:latin typeface="Times" charset="0"/>
                <a:cs typeface="新細明體" charset="0"/>
              </a:endParaRPr>
            </a:p>
          </p:txBody>
        </p:sp>
        <p:sp>
          <p:nvSpPr>
            <p:cNvPr id="53266" name="Rectangle 5"/>
            <p:cNvSpPr>
              <a:spLocks noChangeArrowheads="1"/>
            </p:cNvSpPr>
            <p:nvPr/>
          </p:nvSpPr>
          <p:spPr bwMode="auto">
            <a:xfrm flipH="1">
              <a:off x="432" y="930"/>
              <a:ext cx="1491"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Student</a:t>
              </a:r>
            </a:p>
          </p:txBody>
        </p:sp>
      </p:grpSp>
      <p:sp>
        <p:nvSpPr>
          <p:cNvPr id="484370" name="Freeform 18"/>
          <p:cNvSpPr>
            <a:spLocks/>
          </p:cNvSpPr>
          <p:nvPr/>
        </p:nvSpPr>
        <p:spPr bwMode="auto">
          <a:xfrm>
            <a:off x="419100" y="1676400"/>
            <a:ext cx="2441575" cy="1933575"/>
          </a:xfrm>
          <a:custGeom>
            <a:avLst/>
            <a:gdLst>
              <a:gd name="T0" fmla="*/ 514 w 1538"/>
              <a:gd name="T1" fmla="*/ 62 h 1240"/>
              <a:gd name="T2" fmla="*/ 242 w 1538"/>
              <a:gd name="T3" fmla="*/ 110 h 1240"/>
              <a:gd name="T4" fmla="*/ 82 w 1538"/>
              <a:gd name="T5" fmla="*/ 326 h 1240"/>
              <a:gd name="T6" fmla="*/ 98 w 1538"/>
              <a:gd name="T7" fmla="*/ 934 h 1240"/>
              <a:gd name="T8" fmla="*/ 178 w 1538"/>
              <a:gd name="T9" fmla="*/ 1174 h 1240"/>
              <a:gd name="T10" fmla="*/ 754 w 1538"/>
              <a:gd name="T11" fmla="*/ 1206 h 1240"/>
              <a:gd name="T12" fmla="*/ 1338 w 1538"/>
              <a:gd name="T13" fmla="*/ 1054 h 1240"/>
              <a:gd name="T14" fmla="*/ 1464 w 1538"/>
              <a:gd name="T15" fmla="*/ 799 h 1240"/>
              <a:gd name="T16" fmla="*/ 1492 w 1538"/>
              <a:gd name="T17" fmla="*/ 659 h 1240"/>
              <a:gd name="T18" fmla="*/ 1520 w 1538"/>
              <a:gd name="T19" fmla="*/ 431 h 1240"/>
              <a:gd name="T20" fmla="*/ 954 w 1538"/>
              <a:gd name="T21" fmla="*/ 54 h 1240"/>
              <a:gd name="T22" fmla="*/ 514 w 1538"/>
              <a:gd name="T23" fmla="*/ 62 h 12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38"/>
              <a:gd name="T37" fmla="*/ 0 h 1240"/>
              <a:gd name="T38" fmla="*/ 1538 w 1538"/>
              <a:gd name="T39" fmla="*/ 1240 h 12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38" h="1240">
                <a:moveTo>
                  <a:pt x="514" y="62"/>
                </a:moveTo>
                <a:cubicBezTo>
                  <a:pt x="386" y="22"/>
                  <a:pt x="311" y="14"/>
                  <a:pt x="242" y="110"/>
                </a:cubicBezTo>
                <a:cubicBezTo>
                  <a:pt x="198" y="169"/>
                  <a:pt x="82" y="326"/>
                  <a:pt x="82" y="326"/>
                </a:cubicBezTo>
                <a:cubicBezTo>
                  <a:pt x="28" y="564"/>
                  <a:pt x="0" y="719"/>
                  <a:pt x="98" y="934"/>
                </a:cubicBezTo>
                <a:cubicBezTo>
                  <a:pt x="109" y="959"/>
                  <a:pt x="143" y="1153"/>
                  <a:pt x="178" y="1174"/>
                </a:cubicBezTo>
                <a:cubicBezTo>
                  <a:pt x="293" y="1240"/>
                  <a:pt x="619" y="1185"/>
                  <a:pt x="754" y="1206"/>
                </a:cubicBezTo>
                <a:cubicBezTo>
                  <a:pt x="783" y="1203"/>
                  <a:pt x="1260" y="1238"/>
                  <a:pt x="1338" y="1054"/>
                </a:cubicBezTo>
                <a:cubicBezTo>
                  <a:pt x="1386" y="939"/>
                  <a:pt x="1437" y="917"/>
                  <a:pt x="1464" y="799"/>
                </a:cubicBezTo>
                <a:cubicBezTo>
                  <a:pt x="1511" y="585"/>
                  <a:pt x="1450" y="800"/>
                  <a:pt x="1492" y="659"/>
                </a:cubicBezTo>
                <a:cubicBezTo>
                  <a:pt x="1502" y="583"/>
                  <a:pt x="1516" y="507"/>
                  <a:pt x="1520" y="431"/>
                </a:cubicBezTo>
                <a:cubicBezTo>
                  <a:pt x="1538" y="54"/>
                  <a:pt x="1226" y="126"/>
                  <a:pt x="954" y="54"/>
                </a:cubicBezTo>
                <a:cubicBezTo>
                  <a:pt x="884" y="68"/>
                  <a:pt x="545" y="0"/>
                  <a:pt x="514" y="62"/>
                </a:cubicBezTo>
                <a:close/>
              </a:path>
            </a:pathLst>
          </a:custGeom>
          <a:noFill/>
          <a:ln w="38100" cap="flat" cmpd="sng">
            <a:solidFill>
              <a:schemeClr val="hlink"/>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84372" name="Freeform 20"/>
          <p:cNvSpPr>
            <a:spLocks/>
          </p:cNvSpPr>
          <p:nvPr/>
        </p:nvSpPr>
        <p:spPr bwMode="auto">
          <a:xfrm>
            <a:off x="3162300" y="1676400"/>
            <a:ext cx="2441575" cy="1933575"/>
          </a:xfrm>
          <a:custGeom>
            <a:avLst/>
            <a:gdLst>
              <a:gd name="T0" fmla="*/ 514 w 1538"/>
              <a:gd name="T1" fmla="*/ 62 h 1240"/>
              <a:gd name="T2" fmla="*/ 242 w 1538"/>
              <a:gd name="T3" fmla="*/ 110 h 1240"/>
              <a:gd name="T4" fmla="*/ 82 w 1538"/>
              <a:gd name="T5" fmla="*/ 326 h 1240"/>
              <a:gd name="T6" fmla="*/ 98 w 1538"/>
              <a:gd name="T7" fmla="*/ 934 h 1240"/>
              <a:gd name="T8" fmla="*/ 178 w 1538"/>
              <a:gd name="T9" fmla="*/ 1174 h 1240"/>
              <a:gd name="T10" fmla="*/ 754 w 1538"/>
              <a:gd name="T11" fmla="*/ 1206 h 1240"/>
              <a:gd name="T12" fmla="*/ 1338 w 1538"/>
              <a:gd name="T13" fmla="*/ 1054 h 1240"/>
              <a:gd name="T14" fmla="*/ 1464 w 1538"/>
              <a:gd name="T15" fmla="*/ 799 h 1240"/>
              <a:gd name="T16" fmla="*/ 1492 w 1538"/>
              <a:gd name="T17" fmla="*/ 659 h 1240"/>
              <a:gd name="T18" fmla="*/ 1520 w 1538"/>
              <a:gd name="T19" fmla="*/ 431 h 1240"/>
              <a:gd name="T20" fmla="*/ 954 w 1538"/>
              <a:gd name="T21" fmla="*/ 54 h 1240"/>
              <a:gd name="T22" fmla="*/ 514 w 1538"/>
              <a:gd name="T23" fmla="*/ 62 h 12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38"/>
              <a:gd name="T37" fmla="*/ 0 h 1240"/>
              <a:gd name="T38" fmla="*/ 1538 w 1538"/>
              <a:gd name="T39" fmla="*/ 1240 h 12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38" h="1240">
                <a:moveTo>
                  <a:pt x="514" y="62"/>
                </a:moveTo>
                <a:cubicBezTo>
                  <a:pt x="386" y="22"/>
                  <a:pt x="311" y="14"/>
                  <a:pt x="242" y="110"/>
                </a:cubicBezTo>
                <a:cubicBezTo>
                  <a:pt x="198" y="169"/>
                  <a:pt x="82" y="326"/>
                  <a:pt x="82" y="326"/>
                </a:cubicBezTo>
                <a:cubicBezTo>
                  <a:pt x="28" y="564"/>
                  <a:pt x="0" y="719"/>
                  <a:pt x="98" y="934"/>
                </a:cubicBezTo>
                <a:cubicBezTo>
                  <a:pt x="109" y="959"/>
                  <a:pt x="143" y="1153"/>
                  <a:pt x="178" y="1174"/>
                </a:cubicBezTo>
                <a:cubicBezTo>
                  <a:pt x="293" y="1240"/>
                  <a:pt x="619" y="1185"/>
                  <a:pt x="754" y="1206"/>
                </a:cubicBezTo>
                <a:cubicBezTo>
                  <a:pt x="783" y="1203"/>
                  <a:pt x="1260" y="1238"/>
                  <a:pt x="1338" y="1054"/>
                </a:cubicBezTo>
                <a:cubicBezTo>
                  <a:pt x="1386" y="939"/>
                  <a:pt x="1437" y="917"/>
                  <a:pt x="1464" y="799"/>
                </a:cubicBezTo>
                <a:cubicBezTo>
                  <a:pt x="1511" y="585"/>
                  <a:pt x="1450" y="800"/>
                  <a:pt x="1492" y="659"/>
                </a:cubicBezTo>
                <a:cubicBezTo>
                  <a:pt x="1502" y="583"/>
                  <a:pt x="1516" y="507"/>
                  <a:pt x="1520" y="431"/>
                </a:cubicBezTo>
                <a:cubicBezTo>
                  <a:pt x="1538" y="54"/>
                  <a:pt x="1226" y="126"/>
                  <a:pt x="954" y="54"/>
                </a:cubicBezTo>
                <a:cubicBezTo>
                  <a:pt x="884" y="68"/>
                  <a:pt x="545" y="0"/>
                  <a:pt x="514" y="62"/>
                </a:cubicBezTo>
                <a:close/>
              </a:path>
            </a:pathLst>
          </a:custGeom>
          <a:noFill/>
          <a:ln w="38100" cap="flat" cmpd="sng">
            <a:solidFill>
              <a:schemeClr val="hlink"/>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53258" name="Text Box 24"/>
          <p:cNvSpPr txBox="1">
            <a:spLocks noChangeArrowheads="1"/>
          </p:cNvSpPr>
          <p:nvPr/>
        </p:nvSpPr>
        <p:spPr bwMode="auto">
          <a:xfrm>
            <a:off x="683568" y="4876800"/>
            <a:ext cx="2520280" cy="830997"/>
          </a:xfrm>
          <a:prstGeom prst="rect">
            <a:avLst/>
          </a:prstGeom>
          <a:solidFill>
            <a:srgbClr val="FFFFCC"/>
          </a:solidFill>
          <a:ln w="38100">
            <a:solidFill>
              <a:srgbClr val="00199A"/>
            </a:solidFill>
            <a:miter lim="800000"/>
            <a:headEnd/>
            <a:tailEnd/>
          </a:ln>
        </p:spPr>
        <p:txBody>
          <a:bodyPr wrap="squar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600" dirty="0">
                <a:solidFill>
                  <a:srgbClr val="B30019"/>
                </a:solidFill>
                <a:latin typeface="Helvetica" charset="0"/>
                <a:cs typeface="新細明體" charset="0"/>
              </a:rPr>
              <a:t>Look for common properties </a:t>
            </a:r>
            <a:r>
              <a:rPr lang="en-US" altLang="zh-TW" sz="1600" dirty="0" smtClean="0">
                <a:solidFill>
                  <a:srgbClr val="B30019"/>
                </a:solidFill>
                <a:latin typeface="Helvetica" charset="0"/>
                <a:cs typeface="新細明體" charset="0"/>
              </a:rPr>
              <a:t>among</a:t>
            </a:r>
          </a:p>
          <a:p>
            <a:pPr algn="ctr"/>
            <a:r>
              <a:rPr lang="en-US" altLang="zh-TW" sz="1600" dirty="0" smtClean="0">
                <a:solidFill>
                  <a:srgbClr val="0000FF"/>
                </a:solidFill>
                <a:latin typeface="Helvetica" charset="0"/>
                <a:cs typeface="新細明體" charset="0"/>
              </a:rPr>
              <a:t>classes of the same kind</a:t>
            </a:r>
            <a:r>
              <a:rPr lang="en-US" altLang="zh-TW" sz="1600" dirty="0" smtClean="0">
                <a:solidFill>
                  <a:srgbClr val="B30019"/>
                </a:solidFill>
                <a:latin typeface="Helvetica" charset="0"/>
                <a:cs typeface="新細明體" charset="0"/>
              </a:rPr>
              <a:t>.</a:t>
            </a:r>
            <a:endParaRPr lang="en-US" altLang="zh-TW" sz="1600" dirty="0">
              <a:solidFill>
                <a:srgbClr val="B30019"/>
              </a:solidFill>
              <a:latin typeface="Helvetica" charset="0"/>
              <a:cs typeface="新細明體" charset="0"/>
            </a:endParaRPr>
          </a:p>
        </p:txBody>
      </p:sp>
      <p:grpSp>
        <p:nvGrpSpPr>
          <p:cNvPr id="21" name="Group 29"/>
          <p:cNvGrpSpPr>
            <a:grpSpLocks/>
          </p:cNvGrpSpPr>
          <p:nvPr/>
        </p:nvGrpSpPr>
        <p:grpSpPr bwMode="auto">
          <a:xfrm>
            <a:off x="6596707" y="4473575"/>
            <a:ext cx="1847850" cy="1228725"/>
            <a:chOff x="4050" y="2826"/>
            <a:chExt cx="1164" cy="774"/>
          </a:xfrm>
        </p:grpSpPr>
        <p:sp>
          <p:nvSpPr>
            <p:cNvPr id="22" name="Rectangle 30"/>
            <p:cNvSpPr>
              <a:spLocks noChangeArrowheads="1"/>
            </p:cNvSpPr>
            <p:nvPr/>
          </p:nvSpPr>
          <p:spPr bwMode="auto">
            <a:xfrm flipH="1">
              <a:off x="4050" y="2826"/>
              <a:ext cx="1164"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CourseOffering</a:t>
              </a:r>
              <a:endParaRPr lang="en-US" altLang="zh-TW" dirty="0">
                <a:latin typeface="Times" charset="0"/>
                <a:cs typeface="新細明體" charset="0"/>
              </a:endParaRPr>
            </a:p>
          </p:txBody>
        </p:sp>
        <p:sp>
          <p:nvSpPr>
            <p:cNvPr id="23" name="Rectangle 31"/>
            <p:cNvSpPr>
              <a:spLocks noChangeArrowheads="1"/>
            </p:cNvSpPr>
            <p:nvPr/>
          </p:nvSpPr>
          <p:spPr bwMode="auto">
            <a:xfrm flipH="1">
              <a:off x="4050" y="3058"/>
              <a:ext cx="1164" cy="54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lnSpc>
                  <a:spcPct val="85000"/>
                </a:lnSpc>
              </a:pPr>
              <a:r>
                <a:rPr lang="en-US" altLang="zh-TW" sz="1800" dirty="0">
                  <a:latin typeface="Times" charset="0"/>
                  <a:cs typeface="新細明體" charset="0"/>
                </a:rPr>
                <a:t>offeringId : String</a:t>
              </a:r>
            </a:p>
            <a:p>
              <a:pPr algn="l">
                <a:lnSpc>
                  <a:spcPct val="85000"/>
                </a:lnSpc>
              </a:pPr>
              <a:r>
                <a:rPr lang="en-US" altLang="zh-TW" sz="1800" dirty="0" smtClean="0">
                  <a:latin typeface="Times" charset="0"/>
                  <a:cs typeface="新細明體" charset="0"/>
                </a:rPr>
                <a:t>term </a:t>
              </a:r>
              <a:r>
                <a:rPr lang="en-US" altLang="zh-TW" sz="1800" dirty="0">
                  <a:latin typeface="Times" charset="0"/>
                  <a:cs typeface="新細明體" charset="0"/>
                </a:rPr>
                <a:t>: String</a:t>
              </a:r>
            </a:p>
            <a:p>
              <a:pPr algn="l">
                <a:lnSpc>
                  <a:spcPct val="85000"/>
                </a:lnSpc>
              </a:pPr>
              <a:r>
                <a:rPr lang="en-US" altLang="zh-TW" sz="1800" dirty="0">
                  <a:latin typeface="Times" charset="0"/>
                  <a:cs typeface="新細明體" charset="0"/>
                </a:rPr>
                <a:t>year : Integer</a:t>
              </a:r>
            </a:p>
          </p:txBody>
        </p:sp>
      </p:grpSp>
      <p:grpSp>
        <p:nvGrpSpPr>
          <p:cNvPr id="24" name="Group 32"/>
          <p:cNvGrpSpPr>
            <a:grpSpLocks/>
          </p:cNvGrpSpPr>
          <p:nvPr/>
        </p:nvGrpSpPr>
        <p:grpSpPr bwMode="auto">
          <a:xfrm>
            <a:off x="6580832" y="2704455"/>
            <a:ext cx="1879600" cy="1444625"/>
            <a:chOff x="4144" y="910"/>
            <a:chExt cx="1184" cy="910"/>
          </a:xfrm>
        </p:grpSpPr>
        <p:sp>
          <p:nvSpPr>
            <p:cNvPr id="25" name="Rectangle 33"/>
            <p:cNvSpPr>
              <a:spLocks noChangeArrowheads="1"/>
            </p:cNvSpPr>
            <p:nvPr/>
          </p:nvSpPr>
          <p:spPr bwMode="auto">
            <a:xfrm flipH="1">
              <a:off x="4144" y="910"/>
              <a:ext cx="1184"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a:t>
              </a:r>
              <a:endParaRPr lang="en-US" altLang="zh-TW" sz="2000" b="1" dirty="0">
                <a:latin typeface="Times" charset="0"/>
                <a:cs typeface="新細明體" charset="0"/>
              </a:endParaRPr>
            </a:p>
          </p:txBody>
        </p:sp>
        <p:sp>
          <p:nvSpPr>
            <p:cNvPr id="26" name="Rectangle 34"/>
            <p:cNvSpPr>
              <a:spLocks noChangeArrowheads="1"/>
            </p:cNvSpPr>
            <p:nvPr/>
          </p:nvSpPr>
          <p:spPr bwMode="auto">
            <a:xfrm flipH="1">
              <a:off x="4144" y="1140"/>
              <a:ext cx="1184" cy="68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lnSpc>
                  <a:spcPct val="85000"/>
                </a:lnSpc>
              </a:pPr>
              <a:r>
                <a:rPr lang="en-US" altLang="zh-TW" sz="1800" dirty="0">
                  <a:latin typeface="Times" charset="0"/>
                  <a:cs typeface="新細明體" charset="0"/>
                </a:rPr>
                <a:t>code : String</a:t>
              </a:r>
            </a:p>
            <a:p>
              <a:pPr algn="l">
                <a:lnSpc>
                  <a:spcPct val="85000"/>
                </a:lnSpc>
              </a:pPr>
              <a:r>
                <a:rPr lang="en-US" altLang="zh-TW" sz="1800" dirty="0">
                  <a:latin typeface="Times" charset="0"/>
                  <a:cs typeface="新細明體" charset="0"/>
                </a:rPr>
                <a:t>title : String</a:t>
              </a:r>
            </a:p>
            <a:p>
              <a:pPr algn="l">
                <a:lnSpc>
                  <a:spcPct val="85000"/>
                </a:lnSpc>
              </a:pPr>
              <a:r>
                <a:rPr lang="en-US" altLang="zh-TW" sz="1800" dirty="0">
                  <a:latin typeface="Times" charset="0"/>
                  <a:cs typeface="新細明體" charset="0"/>
                </a:rPr>
                <a:t>description: String</a:t>
              </a:r>
            </a:p>
            <a:p>
              <a:pPr algn="l">
                <a:lnSpc>
                  <a:spcPct val="85000"/>
                </a:lnSpc>
              </a:pPr>
              <a:r>
                <a:rPr lang="en-US" altLang="zh-TW" sz="1800" dirty="0">
                  <a:latin typeface="Times" charset="0"/>
                  <a:cs typeface="新細明體" charset="0"/>
                </a:rPr>
                <a:t>credits : Integer</a:t>
              </a:r>
              <a:endParaRPr lang="en-US" altLang="zh-TW" sz="1800" b="1" dirty="0">
                <a:latin typeface="Times" charset="0"/>
                <a:cs typeface="新細明體" charset="0"/>
              </a:endParaRPr>
            </a:p>
          </p:txBody>
        </p:sp>
      </p:grpSp>
      <p:grpSp>
        <p:nvGrpSpPr>
          <p:cNvPr id="27" name="Group 35"/>
          <p:cNvGrpSpPr>
            <a:grpSpLocks/>
          </p:cNvGrpSpPr>
          <p:nvPr/>
        </p:nvGrpSpPr>
        <p:grpSpPr bwMode="auto">
          <a:xfrm>
            <a:off x="6764982" y="1447800"/>
            <a:ext cx="1511300" cy="936625"/>
            <a:chOff x="2562" y="2818"/>
            <a:chExt cx="952" cy="590"/>
          </a:xfrm>
        </p:grpSpPr>
        <p:sp>
          <p:nvSpPr>
            <p:cNvPr id="28" name="Rectangle 36"/>
            <p:cNvSpPr>
              <a:spLocks noChangeArrowheads="1"/>
            </p:cNvSpPr>
            <p:nvPr/>
          </p:nvSpPr>
          <p:spPr bwMode="auto">
            <a:xfrm flipH="1">
              <a:off x="2562" y="2818"/>
              <a:ext cx="952" cy="230"/>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a:latin typeface="Times" charset="0"/>
                  <a:cs typeface="新細明體" charset="0"/>
                </a:rPr>
                <a:t>Department</a:t>
              </a:r>
              <a:endParaRPr lang="en-US" altLang="zh-TW" dirty="0">
                <a:latin typeface="Times" charset="0"/>
                <a:cs typeface="新細明體" charset="0"/>
              </a:endParaRPr>
            </a:p>
          </p:txBody>
        </p:sp>
        <p:sp>
          <p:nvSpPr>
            <p:cNvPr id="29" name="Rectangle 37"/>
            <p:cNvSpPr>
              <a:spLocks noChangeArrowheads="1"/>
            </p:cNvSpPr>
            <p:nvPr/>
          </p:nvSpPr>
          <p:spPr bwMode="auto">
            <a:xfrm flipH="1">
              <a:off x="2562" y="3046"/>
              <a:ext cx="952" cy="362"/>
            </a:xfrm>
            <a:prstGeom prst="rect">
              <a:avLst/>
            </a:prstGeom>
            <a:solidFill>
              <a:schemeClr val="bg1"/>
            </a:solidFill>
            <a:ln w="12700">
              <a:solidFill>
                <a:schemeClr val="tx1"/>
              </a:solidFill>
              <a:miter lim="800000"/>
              <a:headEnd/>
              <a:tailEnd/>
            </a:ln>
          </p:spPr>
          <p:txBody>
            <a:bodyPr wrap="none" anchor="ctr"/>
            <a:lstStyle/>
            <a:p>
              <a:pPr algn="l">
                <a:lnSpc>
                  <a:spcPct val="85000"/>
                </a:lnSpc>
              </a:pPr>
              <a:r>
                <a:rPr lang="en-US" altLang="zh-TW" sz="1800" dirty="0">
                  <a:latin typeface="Times" charset="0"/>
                  <a:cs typeface="新細明體" charset="0"/>
                </a:rPr>
                <a:t>code: String</a:t>
              </a:r>
            </a:p>
            <a:p>
              <a:pPr algn="l">
                <a:lnSpc>
                  <a:spcPct val="85000"/>
                </a:lnSpc>
              </a:pPr>
              <a:r>
                <a:rPr lang="en-US" altLang="zh-TW" sz="1800" dirty="0">
                  <a:latin typeface="Times" charset="0"/>
                  <a:cs typeface="新細明體" charset="0"/>
                </a:rPr>
                <a:t>title : String</a:t>
              </a:r>
            </a:p>
          </p:txBody>
        </p:sp>
      </p:grpSp>
      <p:grpSp>
        <p:nvGrpSpPr>
          <p:cNvPr id="30" name="Group 29"/>
          <p:cNvGrpSpPr/>
          <p:nvPr/>
        </p:nvGrpSpPr>
        <p:grpSpPr>
          <a:xfrm>
            <a:off x="4067944" y="4581128"/>
            <a:ext cx="1584176" cy="720081"/>
            <a:chOff x="4067944" y="4581128"/>
            <a:chExt cx="1728192" cy="720081"/>
          </a:xfrm>
        </p:grpSpPr>
        <p:sp>
          <p:nvSpPr>
            <p:cNvPr id="31" name="Rectangle 36"/>
            <p:cNvSpPr>
              <a:spLocks noChangeArrowheads="1"/>
            </p:cNvSpPr>
            <p:nvPr/>
          </p:nvSpPr>
          <p:spPr bwMode="auto">
            <a:xfrm flipH="1">
              <a:off x="4067944" y="4581128"/>
              <a:ext cx="1728192" cy="365125"/>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smtClean="0">
                  <a:latin typeface="Times" charset="0"/>
                  <a:cs typeface="新細明體" charset="0"/>
                </a:rPr>
                <a:t>EnrollsIn</a:t>
              </a:r>
              <a:endParaRPr lang="en-US" altLang="zh-TW" dirty="0">
                <a:latin typeface="Times" charset="0"/>
                <a:cs typeface="新細明體" charset="0"/>
              </a:endParaRPr>
            </a:p>
          </p:txBody>
        </p:sp>
        <p:sp>
          <p:nvSpPr>
            <p:cNvPr id="32" name="Rectangle 37"/>
            <p:cNvSpPr>
              <a:spLocks noChangeArrowheads="1"/>
            </p:cNvSpPr>
            <p:nvPr/>
          </p:nvSpPr>
          <p:spPr bwMode="auto">
            <a:xfrm flipH="1">
              <a:off x="4067944" y="4943079"/>
              <a:ext cx="1728192" cy="358130"/>
            </a:xfrm>
            <a:prstGeom prst="rect">
              <a:avLst/>
            </a:prstGeom>
            <a:solidFill>
              <a:schemeClr val="bg1"/>
            </a:solidFill>
            <a:ln w="12700">
              <a:solidFill>
                <a:schemeClr val="tx1"/>
              </a:solidFill>
              <a:miter lim="800000"/>
              <a:headEnd/>
              <a:tailEnd/>
            </a:ln>
          </p:spPr>
          <p:txBody>
            <a:bodyPr wrap="none" anchor="ctr"/>
            <a:lstStyle/>
            <a:p>
              <a:pPr algn="l">
                <a:lnSpc>
                  <a:spcPct val="85000"/>
                </a:lnSpc>
              </a:pPr>
              <a:r>
                <a:rPr lang="en-US" altLang="zh-TW" sz="1800" dirty="0" smtClean="0">
                  <a:latin typeface="Times" charset="0"/>
                  <a:cs typeface="新細明體" charset="0"/>
                </a:rPr>
                <a:t>grade: Decimal</a:t>
              </a:r>
              <a:endParaRPr lang="en-US" altLang="zh-TW" sz="1800" dirty="0">
                <a:latin typeface="Times" charset="0"/>
                <a:cs typeface="新細明體" charset="0"/>
              </a:endParaRPr>
            </a:p>
          </p:txBody>
        </p:sp>
      </p:grpSp>
    </p:spTree>
  </p:cSld>
  <p:clrMapOvr>
    <a:masterClrMapping/>
  </p:clrMapOvr>
  <p:transition xmlns:p14="http://schemas.microsoft.com/office/powerpoint/2010/main" advClick="0" advTm="2000">
    <p:dissolv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4370"/>
                                        </p:tgtEl>
                                        <p:attrNameLst>
                                          <p:attrName>style.visibility</p:attrName>
                                        </p:attrNameLst>
                                      </p:cBhvr>
                                      <p:to>
                                        <p:strVal val="visible"/>
                                      </p:to>
                                    </p:set>
                                    <p:animEffect transition="in" filter="dissolve">
                                      <p:cBhvr>
                                        <p:cTn id="7" dur="500"/>
                                        <p:tgtEl>
                                          <p:spTgt spid="484370"/>
                                        </p:tgtEl>
                                      </p:cBhvr>
                                    </p:animEffect>
                                  </p:childTnLst>
                                </p:cTn>
                              </p:par>
                            </p:childTnLst>
                          </p:cTn>
                        </p:par>
                        <p:par>
                          <p:cTn id="8" fill="hold" nodeType="afterGroup">
                            <p:stCondLst>
                              <p:cond delay="500"/>
                            </p:stCondLst>
                            <p:childTnLst>
                              <p:par>
                                <p:cTn id="9" presetID="9" presetClass="entr" presetSubtype="0" fill="hold" grpId="0" nodeType="afterEffect">
                                  <p:stCondLst>
                                    <p:cond delay="1000"/>
                                  </p:stCondLst>
                                  <p:childTnLst>
                                    <p:set>
                                      <p:cBhvr>
                                        <p:cTn id="10" dur="1" fill="hold">
                                          <p:stCondLst>
                                            <p:cond delay="0"/>
                                          </p:stCondLst>
                                        </p:cTn>
                                        <p:tgtEl>
                                          <p:spTgt spid="484372"/>
                                        </p:tgtEl>
                                        <p:attrNameLst>
                                          <p:attrName>style.visibility</p:attrName>
                                        </p:attrNameLst>
                                      </p:cBhvr>
                                      <p:to>
                                        <p:strVal val="visible"/>
                                      </p:to>
                                    </p:set>
                                    <p:animEffect transition="in" filter="dissolve">
                                      <p:cBhvr>
                                        <p:cTn id="11" dur="500"/>
                                        <p:tgtEl>
                                          <p:spTgt spid="484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70" grpId="0" animBg="1"/>
      <p:bldP spid="48437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en-US" altLang="zh-TW" dirty="0">
                <a:latin typeface="Signboard Regular" charset="0"/>
                <a:cs typeface="新細明體" charset="0"/>
              </a:rPr>
              <a:t>ASU DOMAIN </a:t>
            </a:r>
            <a:r>
              <a:rPr lang="en-US" altLang="zh-TW" dirty="0" smtClean="0">
                <a:latin typeface="Signboard Regular" charset="0"/>
                <a:cs typeface="新細明體" charset="0"/>
              </a:rPr>
              <a:t>MODEL: </a:t>
            </a:r>
            <a:r>
              <a:rPr lang="en-US" altLang="zh-TW" dirty="0">
                <a:solidFill>
                  <a:srgbClr val="B30019"/>
                </a:solidFill>
                <a:latin typeface="Signboard Regular" charset="0"/>
                <a:cs typeface="新細明體" charset="0"/>
              </a:rPr>
              <a:t>GENERALIZATION</a:t>
            </a:r>
            <a:endParaRPr lang="en-US" altLang="zh-TW" dirty="0">
              <a:latin typeface="Signboard Regular" charset="0"/>
              <a:cs typeface="新細明體" charset="0"/>
            </a:endParaRPr>
          </a:p>
        </p:txBody>
      </p:sp>
      <p:grpSp>
        <p:nvGrpSpPr>
          <p:cNvPr id="54275" name="Group 51"/>
          <p:cNvGrpSpPr>
            <a:grpSpLocks/>
          </p:cNvGrpSpPr>
          <p:nvPr/>
        </p:nvGrpSpPr>
        <p:grpSpPr bwMode="auto">
          <a:xfrm>
            <a:off x="1041400" y="1463040"/>
            <a:ext cx="7061200" cy="4330700"/>
            <a:chOff x="832" y="680"/>
            <a:chExt cx="4448" cy="2728"/>
          </a:xfrm>
        </p:grpSpPr>
        <p:grpSp>
          <p:nvGrpSpPr>
            <p:cNvPr id="54287" name="Group 50"/>
            <p:cNvGrpSpPr>
              <a:grpSpLocks/>
            </p:cNvGrpSpPr>
            <p:nvPr/>
          </p:nvGrpSpPr>
          <p:grpSpPr bwMode="auto">
            <a:xfrm>
              <a:off x="3640" y="2545"/>
              <a:ext cx="1640" cy="623"/>
              <a:chOff x="3640" y="2545"/>
              <a:chExt cx="1640" cy="623"/>
            </a:xfrm>
          </p:grpSpPr>
          <p:sp>
            <p:nvSpPr>
              <p:cNvPr id="54298" name="Rectangle 11"/>
              <p:cNvSpPr>
                <a:spLocks noChangeArrowheads="1"/>
              </p:cNvSpPr>
              <p:nvPr/>
            </p:nvSpPr>
            <p:spPr bwMode="auto">
              <a:xfrm>
                <a:off x="3640" y="2545"/>
                <a:ext cx="1640"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Professor</a:t>
                </a:r>
                <a:endParaRPr lang="en-US" altLang="zh-TW" dirty="0">
                  <a:latin typeface="Times" charset="0"/>
                  <a:cs typeface="新細明體" charset="0"/>
                </a:endParaRPr>
              </a:p>
            </p:txBody>
          </p:sp>
          <p:sp>
            <p:nvSpPr>
              <p:cNvPr id="54299" name="Rectangle 12"/>
              <p:cNvSpPr>
                <a:spLocks noChangeArrowheads="1"/>
              </p:cNvSpPr>
              <p:nvPr/>
            </p:nvSpPr>
            <p:spPr bwMode="auto">
              <a:xfrm>
                <a:off x="3640" y="2777"/>
                <a:ext cx="1640" cy="39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altLang="zh-TW" sz="1800" dirty="0">
                    <a:latin typeface="Times" charset="0"/>
                    <a:cs typeface="新細明體" charset="0"/>
                  </a:rPr>
                  <a:t>qualification : String</a:t>
                </a:r>
              </a:p>
              <a:p>
                <a:pPr algn="l"/>
                <a:r>
                  <a:rPr lang="en-US" altLang="zh-TW" sz="1800" dirty="0">
                    <a:latin typeface="Times" charset="0"/>
                    <a:cs typeface="新細明體" charset="0"/>
                  </a:rPr>
                  <a:t>dateOfAppointment : Date</a:t>
                </a:r>
              </a:p>
            </p:txBody>
          </p:sp>
        </p:grpSp>
        <p:grpSp>
          <p:nvGrpSpPr>
            <p:cNvPr id="54288" name="Group 49"/>
            <p:cNvGrpSpPr>
              <a:grpSpLocks/>
            </p:cNvGrpSpPr>
            <p:nvPr/>
          </p:nvGrpSpPr>
          <p:grpSpPr bwMode="auto">
            <a:xfrm>
              <a:off x="832" y="2545"/>
              <a:ext cx="1488" cy="863"/>
              <a:chOff x="832" y="2545"/>
              <a:chExt cx="1488" cy="863"/>
            </a:xfrm>
          </p:grpSpPr>
          <p:sp>
            <p:nvSpPr>
              <p:cNvPr id="54296" name="Rectangle 14"/>
              <p:cNvSpPr>
                <a:spLocks noChangeArrowheads="1"/>
              </p:cNvSpPr>
              <p:nvPr/>
            </p:nvSpPr>
            <p:spPr bwMode="auto">
              <a:xfrm>
                <a:off x="832" y="2545"/>
                <a:ext cx="1488"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Student</a:t>
                </a:r>
                <a:endParaRPr lang="en-US" altLang="zh-TW" dirty="0">
                  <a:latin typeface="Times" charset="0"/>
                  <a:cs typeface="新細明體" charset="0"/>
                </a:endParaRPr>
              </a:p>
            </p:txBody>
          </p:sp>
          <p:sp>
            <p:nvSpPr>
              <p:cNvPr id="54297" name="Rectangle 15"/>
              <p:cNvSpPr>
                <a:spLocks noChangeArrowheads="1"/>
              </p:cNvSpPr>
              <p:nvPr/>
            </p:nvSpPr>
            <p:spPr bwMode="auto">
              <a:xfrm>
                <a:off x="832" y="2777"/>
                <a:ext cx="1488" cy="63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lnSpc>
                    <a:spcPct val="85000"/>
                  </a:lnSpc>
                </a:pPr>
                <a:r>
                  <a:rPr lang="en-US" altLang="zh-TW" sz="1800" dirty="0">
                    <a:latin typeface="Times" charset="0"/>
                    <a:cs typeface="新細明體" charset="0"/>
                  </a:rPr>
                  <a:t>dateOfAdmission : Date</a:t>
                </a:r>
              </a:p>
              <a:p>
                <a:pPr algn="l">
                  <a:lnSpc>
                    <a:spcPct val="85000"/>
                  </a:lnSpc>
                </a:pPr>
                <a:r>
                  <a:rPr lang="en-US" altLang="zh-TW" sz="1800" dirty="0">
                    <a:latin typeface="Times" charset="0"/>
                    <a:cs typeface="新細明體" charset="0"/>
                  </a:rPr>
                  <a:t>levelOfStudy : String</a:t>
                </a:r>
              </a:p>
              <a:p>
                <a:pPr algn="l">
                  <a:lnSpc>
                    <a:spcPct val="85000"/>
                  </a:lnSpc>
                </a:pPr>
                <a:r>
                  <a:rPr lang="en-US" altLang="zh-TW" sz="1800" dirty="0">
                    <a:latin typeface="Times" charset="0"/>
                    <a:cs typeface="新細明體" charset="0"/>
                  </a:rPr>
                  <a:t>modeOfStudy : String</a:t>
                </a:r>
              </a:p>
              <a:p>
                <a:pPr algn="l">
                  <a:lnSpc>
                    <a:spcPct val="85000"/>
                  </a:lnSpc>
                </a:pPr>
                <a:r>
                  <a:rPr lang="en-US" altLang="zh-TW" sz="1800" dirty="0">
                    <a:latin typeface="Times" charset="0"/>
                    <a:cs typeface="新細明體" charset="0"/>
                  </a:rPr>
                  <a:t>yearOfStudy : Integer</a:t>
                </a:r>
              </a:p>
            </p:txBody>
          </p:sp>
        </p:grpSp>
        <p:grpSp>
          <p:nvGrpSpPr>
            <p:cNvPr id="54289" name="Group 48"/>
            <p:cNvGrpSpPr>
              <a:grpSpLocks/>
            </p:cNvGrpSpPr>
            <p:nvPr/>
          </p:nvGrpSpPr>
          <p:grpSpPr bwMode="auto">
            <a:xfrm>
              <a:off x="2372" y="680"/>
              <a:ext cx="1300" cy="1328"/>
              <a:chOff x="2372" y="680"/>
              <a:chExt cx="1300" cy="1328"/>
            </a:xfrm>
          </p:grpSpPr>
          <p:sp>
            <p:nvSpPr>
              <p:cNvPr id="54294" name="Rectangle 8"/>
              <p:cNvSpPr>
                <a:spLocks noChangeArrowheads="1"/>
              </p:cNvSpPr>
              <p:nvPr/>
            </p:nvSpPr>
            <p:spPr bwMode="auto">
              <a:xfrm>
                <a:off x="2372" y="680"/>
                <a:ext cx="1300"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Person</a:t>
                </a:r>
                <a:endParaRPr lang="en-US" altLang="zh-TW" dirty="0">
                  <a:latin typeface="Times" charset="0"/>
                  <a:cs typeface="新細明體" charset="0"/>
                </a:endParaRPr>
              </a:p>
            </p:txBody>
          </p:sp>
          <p:sp>
            <p:nvSpPr>
              <p:cNvPr id="54295" name="Rectangle 9"/>
              <p:cNvSpPr>
                <a:spLocks noChangeArrowheads="1"/>
              </p:cNvSpPr>
              <p:nvPr/>
            </p:nvSpPr>
            <p:spPr bwMode="auto">
              <a:xfrm>
                <a:off x="2372" y="912"/>
                <a:ext cx="1300" cy="109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lnSpc>
                    <a:spcPct val="85000"/>
                  </a:lnSpc>
                </a:pPr>
                <a:r>
                  <a:rPr lang="en-US" altLang="zh-TW" sz="1800" dirty="0" smtClean="0">
                    <a:latin typeface="Times" charset="0"/>
                    <a:cs typeface="新細明體" charset="0"/>
                  </a:rPr>
                  <a:t>userId </a:t>
                </a:r>
                <a:r>
                  <a:rPr lang="en-US" altLang="zh-TW" sz="1800" dirty="0">
                    <a:latin typeface="Times" charset="0"/>
                    <a:cs typeface="新細明體" charset="0"/>
                  </a:rPr>
                  <a:t>:String</a:t>
                </a:r>
              </a:p>
              <a:p>
                <a:pPr algn="l">
                  <a:lnSpc>
                    <a:spcPct val="85000"/>
                  </a:lnSpc>
                </a:pPr>
                <a:r>
                  <a:rPr lang="en-US" altLang="zh-TW" sz="1800" dirty="0">
                    <a:latin typeface="Times" charset="0"/>
                    <a:cs typeface="新細明體" charset="0"/>
                  </a:rPr>
                  <a:t>password : String</a:t>
                </a:r>
              </a:p>
              <a:p>
                <a:pPr algn="l">
                  <a:lnSpc>
                    <a:spcPct val="85000"/>
                  </a:lnSpc>
                </a:pPr>
                <a:r>
                  <a:rPr lang="en-US" altLang="zh-TW" sz="1800" dirty="0">
                    <a:latin typeface="Times" charset="0"/>
                    <a:cs typeface="新細明體" charset="0"/>
                  </a:rPr>
                  <a:t>userGroup : Integer</a:t>
                </a:r>
              </a:p>
              <a:p>
                <a:pPr algn="l">
                  <a:lnSpc>
                    <a:spcPct val="85000"/>
                  </a:lnSpc>
                </a:pPr>
                <a:r>
                  <a:rPr lang="en-US" altLang="zh-TW" sz="1800" dirty="0">
                    <a:latin typeface="Times" charset="0"/>
                    <a:cs typeface="新細明體" charset="0"/>
                  </a:rPr>
                  <a:t>surname : String</a:t>
                </a:r>
              </a:p>
              <a:p>
                <a:pPr algn="l">
                  <a:lnSpc>
                    <a:spcPct val="85000"/>
                  </a:lnSpc>
                </a:pPr>
                <a:r>
                  <a:rPr lang="en-US" altLang="zh-TW" sz="1800" dirty="0">
                    <a:latin typeface="Times" charset="0"/>
                    <a:cs typeface="新細明體" charset="0"/>
                  </a:rPr>
                  <a:t>otherNames : String</a:t>
                </a:r>
              </a:p>
              <a:p>
                <a:pPr algn="l">
                  <a:lnSpc>
                    <a:spcPct val="85000"/>
                  </a:lnSpc>
                </a:pPr>
                <a:r>
                  <a:rPr lang="en-US" altLang="zh-TW" sz="1800" dirty="0">
                    <a:latin typeface="Times" charset="0"/>
                    <a:cs typeface="新細明體" charset="0"/>
                  </a:rPr>
                  <a:t>address : String</a:t>
                </a:r>
              </a:p>
              <a:p>
                <a:pPr algn="l">
                  <a:lnSpc>
                    <a:spcPct val="85000"/>
                  </a:lnSpc>
                </a:pPr>
                <a:r>
                  <a:rPr lang="en-US" altLang="zh-TW" sz="1800" dirty="0">
                    <a:latin typeface="Times" charset="0"/>
                    <a:cs typeface="新細明體" charset="0"/>
                  </a:rPr>
                  <a:t>DOB : Date</a:t>
                </a:r>
              </a:p>
            </p:txBody>
          </p:sp>
        </p:grpSp>
        <p:grpSp>
          <p:nvGrpSpPr>
            <p:cNvPr id="54290" name="Group 47"/>
            <p:cNvGrpSpPr>
              <a:grpSpLocks/>
            </p:cNvGrpSpPr>
            <p:nvPr/>
          </p:nvGrpSpPr>
          <p:grpSpPr bwMode="auto">
            <a:xfrm>
              <a:off x="1576" y="2013"/>
              <a:ext cx="2884" cy="525"/>
              <a:chOff x="1576" y="2013"/>
              <a:chExt cx="2884" cy="525"/>
            </a:xfrm>
          </p:grpSpPr>
          <p:sp>
            <p:nvSpPr>
              <p:cNvPr id="54291" name="AutoShape 5"/>
              <p:cNvSpPr>
                <a:spLocks noChangeArrowheads="1"/>
              </p:cNvSpPr>
              <p:nvPr/>
            </p:nvSpPr>
            <p:spPr bwMode="auto">
              <a:xfrm>
                <a:off x="2880" y="2013"/>
                <a:ext cx="294" cy="152"/>
              </a:xfrm>
              <a:prstGeom prst="triangle">
                <a:avLst>
                  <a:gd name="adj" fmla="val 49995"/>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cxnSp>
            <p:nvCxnSpPr>
              <p:cNvPr id="54292" name="AutoShape 30"/>
              <p:cNvCxnSpPr>
                <a:cxnSpLocks noChangeShapeType="1"/>
              </p:cNvCxnSpPr>
              <p:nvPr/>
            </p:nvCxnSpPr>
            <p:spPr bwMode="auto">
              <a:xfrm rot="5400000" flipV="1">
                <a:off x="3017" y="1096"/>
                <a:ext cx="1" cy="2884"/>
              </a:xfrm>
              <a:prstGeom prst="bentConnector3">
                <a:avLst>
                  <a:gd name="adj1" fmla="val -14400005"/>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54293" name="AutoShape 31"/>
              <p:cNvCxnSpPr>
                <a:cxnSpLocks noChangeShapeType="1"/>
                <a:stCxn id="54291" idx="3"/>
              </p:cNvCxnSpPr>
              <p:nvPr/>
            </p:nvCxnSpPr>
            <p:spPr bwMode="auto">
              <a:xfrm flipH="1">
                <a:off x="3024" y="2165"/>
                <a:ext cx="3" cy="235"/>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grpSp>
    </p:spTree>
  </p:cSld>
  <p:clrMapOvr>
    <a:masterClrMapping/>
  </p:clrMapOvr>
  <p:transition xmlns:p14="http://schemas.microsoft.com/office/powerpoint/2010/main" advTm="0">
    <p:cover dir="u"/>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249" name="Rectangle 73"/>
          <p:cNvSpPr>
            <a:spLocks noGrp="1" noChangeArrowheads="1"/>
          </p:cNvSpPr>
          <p:nvPr>
            <p:ph type="title"/>
          </p:nvPr>
        </p:nvSpPr>
        <p:spPr/>
        <p:txBody>
          <a:bodyPr/>
          <a:lstStyle/>
          <a:p>
            <a:r>
              <a:rPr lang="en-US" altLang="zh-TW" dirty="0">
                <a:latin typeface="Signboard Regular" charset="0"/>
                <a:cs typeface="新細明體" charset="0"/>
              </a:rPr>
              <a:t>ASU DOMAIN </a:t>
            </a:r>
            <a:r>
              <a:rPr lang="en-US" altLang="zh-TW" dirty="0" smtClean="0">
                <a:latin typeface="Signboard Regular" charset="0"/>
                <a:cs typeface="新細明體" charset="0"/>
              </a:rPr>
              <a:t>MODEL: </a:t>
            </a:r>
            <a:r>
              <a:rPr lang="en-US" altLang="zh-TW" dirty="0">
                <a:solidFill>
                  <a:srgbClr val="B30019"/>
                </a:solidFill>
                <a:latin typeface="Signboard Regular" charset="0"/>
                <a:cs typeface="新細明體" charset="0"/>
              </a:rPr>
              <a:t>GENERALIZATION</a:t>
            </a:r>
          </a:p>
        </p:txBody>
      </p:sp>
      <p:grpSp>
        <p:nvGrpSpPr>
          <p:cNvPr id="56323" name="Group 115"/>
          <p:cNvGrpSpPr>
            <a:grpSpLocks/>
          </p:cNvGrpSpPr>
          <p:nvPr/>
        </p:nvGrpSpPr>
        <p:grpSpPr bwMode="auto">
          <a:xfrm>
            <a:off x="312738" y="1479550"/>
            <a:ext cx="8518525" cy="4464050"/>
            <a:chOff x="197" y="864"/>
            <a:chExt cx="5366" cy="2812"/>
          </a:xfrm>
        </p:grpSpPr>
        <p:sp>
          <p:nvSpPr>
            <p:cNvPr id="56324" name="Text Box 76"/>
            <p:cNvSpPr txBox="1">
              <a:spLocks noChangeArrowheads="1"/>
            </p:cNvSpPr>
            <p:nvPr/>
          </p:nvSpPr>
          <p:spPr bwMode="auto">
            <a:xfrm>
              <a:off x="4496" y="3015"/>
              <a:ext cx="6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400" dirty="0">
                  <a:latin typeface="Times" charset="0"/>
                  <a:cs typeface="新細明體" charset="0"/>
                </a:rPr>
                <a:t>prerequisite</a:t>
              </a:r>
            </a:p>
          </p:txBody>
        </p:sp>
        <p:sp>
          <p:nvSpPr>
            <p:cNvPr id="56325" name="Rectangle 77"/>
            <p:cNvSpPr>
              <a:spLocks noChangeArrowheads="1"/>
            </p:cNvSpPr>
            <p:nvPr/>
          </p:nvSpPr>
          <p:spPr bwMode="auto">
            <a:xfrm flipH="1">
              <a:off x="197" y="1715"/>
              <a:ext cx="864"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Student</a:t>
              </a:r>
              <a:endParaRPr lang="en-US" altLang="zh-TW" dirty="0">
                <a:latin typeface="Times" charset="0"/>
                <a:cs typeface="新細明體" charset="0"/>
              </a:endParaRPr>
            </a:p>
          </p:txBody>
        </p:sp>
        <p:sp>
          <p:nvSpPr>
            <p:cNvPr id="56326" name="Rectangle 78"/>
            <p:cNvSpPr>
              <a:spLocks noChangeArrowheads="1"/>
            </p:cNvSpPr>
            <p:nvPr/>
          </p:nvSpPr>
          <p:spPr bwMode="auto">
            <a:xfrm flipH="1">
              <a:off x="2075" y="2773"/>
              <a:ext cx="1066"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CourseOffering</a:t>
              </a:r>
              <a:endParaRPr lang="en-US" altLang="zh-TW" dirty="0">
                <a:latin typeface="Times" charset="0"/>
                <a:cs typeface="新細明體" charset="0"/>
              </a:endParaRPr>
            </a:p>
          </p:txBody>
        </p:sp>
        <p:sp>
          <p:nvSpPr>
            <p:cNvPr id="56327" name="AutoShape 79"/>
            <p:cNvSpPr>
              <a:spLocks noChangeArrowheads="1"/>
            </p:cNvSpPr>
            <p:nvPr/>
          </p:nvSpPr>
          <p:spPr bwMode="auto">
            <a:xfrm flipH="1">
              <a:off x="3857" y="2845"/>
              <a:ext cx="199" cy="86"/>
            </a:xfrm>
            <a:prstGeom prst="diamond">
              <a:avLst/>
            </a:prstGeom>
            <a:solidFill>
              <a:schemeClr val="tx1"/>
            </a:solidFill>
            <a:ln w="12700">
              <a:solidFill>
                <a:schemeClr val="tx1"/>
              </a:solidFill>
              <a:miter lim="800000"/>
              <a:headEnd/>
              <a:tailEnd/>
            </a:ln>
          </p:spPr>
          <p:txBody>
            <a:bodyPr wrap="none" anchor="ctr"/>
            <a:lstStyle/>
            <a:p>
              <a:endParaRPr lang="zh-TW" altLang="en-US">
                <a:cs typeface="新細明體" charset="0"/>
              </a:endParaRPr>
            </a:p>
          </p:txBody>
        </p:sp>
        <p:sp>
          <p:nvSpPr>
            <p:cNvPr id="56328" name="Rectangle 80"/>
            <p:cNvSpPr>
              <a:spLocks noChangeArrowheads="1"/>
            </p:cNvSpPr>
            <p:nvPr/>
          </p:nvSpPr>
          <p:spPr bwMode="auto">
            <a:xfrm flipH="1">
              <a:off x="2611" y="2235"/>
              <a:ext cx="638"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2000" dirty="0">
                  <a:latin typeface="Times" charset="0"/>
                  <a:cs typeface="新細明體" charset="0"/>
                </a:rPr>
                <a:t>Teaches</a:t>
              </a:r>
            </a:p>
          </p:txBody>
        </p:sp>
        <p:sp>
          <p:nvSpPr>
            <p:cNvPr id="56329" name="Rectangle 81"/>
            <p:cNvSpPr>
              <a:spLocks noChangeArrowheads="1"/>
            </p:cNvSpPr>
            <p:nvPr/>
          </p:nvSpPr>
          <p:spPr bwMode="auto">
            <a:xfrm flipH="1">
              <a:off x="3204" y="1580"/>
              <a:ext cx="701"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2000" dirty="0">
                  <a:latin typeface="Times" charset="0"/>
                  <a:cs typeface="新細明體" charset="0"/>
                </a:rPr>
                <a:t>Appoints</a:t>
              </a:r>
            </a:p>
          </p:txBody>
        </p:sp>
        <p:sp>
          <p:nvSpPr>
            <p:cNvPr id="56330" name="Rectangle 82"/>
            <p:cNvSpPr>
              <a:spLocks noChangeArrowheads="1"/>
            </p:cNvSpPr>
            <p:nvPr/>
          </p:nvSpPr>
          <p:spPr bwMode="auto">
            <a:xfrm flipH="1">
              <a:off x="4495" y="2235"/>
              <a:ext cx="52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2000" dirty="0">
                  <a:latin typeface="Times" charset="0"/>
                  <a:cs typeface="新細明體" charset="0"/>
                </a:rPr>
                <a:t>Offers</a:t>
              </a:r>
            </a:p>
          </p:txBody>
        </p:sp>
        <p:sp>
          <p:nvSpPr>
            <p:cNvPr id="56331" name="Rectangle 83"/>
            <p:cNvSpPr>
              <a:spLocks noChangeArrowheads="1"/>
            </p:cNvSpPr>
            <p:nvPr/>
          </p:nvSpPr>
          <p:spPr bwMode="auto">
            <a:xfrm flipH="1">
              <a:off x="2180" y="1715"/>
              <a:ext cx="864" cy="230"/>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a:latin typeface="Times" charset="0"/>
                  <a:cs typeface="新細明體" charset="0"/>
                </a:rPr>
                <a:t>Professor</a:t>
              </a:r>
              <a:endParaRPr lang="en-US" altLang="zh-TW" dirty="0">
                <a:latin typeface="Times" charset="0"/>
                <a:cs typeface="新細明體" charset="0"/>
              </a:endParaRPr>
            </a:p>
          </p:txBody>
        </p:sp>
        <p:sp>
          <p:nvSpPr>
            <p:cNvPr id="56332" name="Rectangle 84"/>
            <p:cNvSpPr>
              <a:spLocks noChangeArrowheads="1"/>
            </p:cNvSpPr>
            <p:nvPr/>
          </p:nvSpPr>
          <p:spPr bwMode="auto">
            <a:xfrm flipH="1">
              <a:off x="4066" y="1715"/>
              <a:ext cx="864" cy="230"/>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a:latin typeface="Times" charset="0"/>
                  <a:cs typeface="新細明體" charset="0"/>
                </a:rPr>
                <a:t>Department</a:t>
              </a:r>
              <a:endParaRPr lang="en-US" altLang="zh-TW" dirty="0">
                <a:latin typeface="Times" charset="0"/>
                <a:cs typeface="新細明體" charset="0"/>
              </a:endParaRPr>
            </a:p>
          </p:txBody>
        </p:sp>
        <p:cxnSp>
          <p:nvCxnSpPr>
            <p:cNvPr id="56333" name="AutoShape 85"/>
            <p:cNvCxnSpPr>
              <a:cxnSpLocks noChangeShapeType="1"/>
              <a:stCxn id="56326" idx="0"/>
              <a:endCxn id="56331" idx="2"/>
            </p:cNvCxnSpPr>
            <p:nvPr/>
          </p:nvCxnSpPr>
          <p:spPr bwMode="auto">
            <a:xfrm flipV="1">
              <a:off x="2608" y="1944"/>
              <a:ext cx="4" cy="829"/>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56334" name="AutoShape 86"/>
            <p:cNvCxnSpPr>
              <a:cxnSpLocks noChangeShapeType="1"/>
              <a:stCxn id="56326" idx="1"/>
              <a:endCxn id="56327" idx="3"/>
            </p:cNvCxnSpPr>
            <p:nvPr/>
          </p:nvCxnSpPr>
          <p:spPr bwMode="auto">
            <a:xfrm>
              <a:off x="3141" y="2887"/>
              <a:ext cx="717"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56335" name="Rectangle 87"/>
            <p:cNvSpPr>
              <a:spLocks noChangeArrowheads="1"/>
            </p:cNvSpPr>
            <p:nvPr/>
          </p:nvSpPr>
          <p:spPr bwMode="auto">
            <a:xfrm flipH="1">
              <a:off x="4066" y="2773"/>
              <a:ext cx="864"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a:t>
              </a:r>
              <a:endParaRPr lang="en-US" altLang="zh-TW" sz="2000" b="1" dirty="0">
                <a:latin typeface="Times" charset="0"/>
                <a:cs typeface="新細明體" charset="0"/>
              </a:endParaRPr>
            </a:p>
          </p:txBody>
        </p:sp>
        <p:sp>
          <p:nvSpPr>
            <p:cNvPr id="56336" name="Rectangle 88"/>
            <p:cNvSpPr>
              <a:spLocks noChangeArrowheads="1"/>
            </p:cNvSpPr>
            <p:nvPr/>
          </p:nvSpPr>
          <p:spPr bwMode="auto">
            <a:xfrm flipH="1">
              <a:off x="4347" y="3405"/>
              <a:ext cx="121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2000" dirty="0">
                  <a:latin typeface="Times" charset="0"/>
                  <a:cs typeface="新細明體" charset="0"/>
                </a:rPr>
                <a:t>IsPrerequisiteFor</a:t>
              </a:r>
            </a:p>
          </p:txBody>
        </p:sp>
        <p:sp>
          <p:nvSpPr>
            <p:cNvPr id="56337" name="Rectangle 89"/>
            <p:cNvSpPr>
              <a:spLocks noChangeArrowheads="1"/>
            </p:cNvSpPr>
            <p:nvPr/>
          </p:nvSpPr>
          <p:spPr bwMode="auto">
            <a:xfrm>
              <a:off x="4928" y="2692"/>
              <a:ext cx="17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56338" name="Rectangle 90"/>
            <p:cNvSpPr>
              <a:spLocks noChangeArrowheads="1"/>
            </p:cNvSpPr>
            <p:nvPr/>
          </p:nvSpPr>
          <p:spPr bwMode="auto">
            <a:xfrm>
              <a:off x="4320" y="3004"/>
              <a:ext cx="17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56339" name="Rectangle 91"/>
            <p:cNvSpPr>
              <a:spLocks noChangeArrowheads="1"/>
            </p:cNvSpPr>
            <p:nvPr/>
          </p:nvSpPr>
          <p:spPr bwMode="auto">
            <a:xfrm>
              <a:off x="4496" y="2580"/>
              <a:ext cx="28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56340" name="Rectangle 92"/>
            <p:cNvSpPr>
              <a:spLocks noChangeArrowheads="1"/>
            </p:cNvSpPr>
            <p:nvPr/>
          </p:nvSpPr>
          <p:spPr bwMode="auto">
            <a:xfrm>
              <a:off x="4496" y="1948"/>
              <a:ext cx="17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56341" name="Rectangle 93"/>
            <p:cNvSpPr>
              <a:spLocks noChangeArrowheads="1"/>
            </p:cNvSpPr>
            <p:nvPr/>
          </p:nvSpPr>
          <p:spPr bwMode="auto">
            <a:xfrm>
              <a:off x="2608" y="1948"/>
              <a:ext cx="17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56342" name="Rectangle 94"/>
            <p:cNvSpPr>
              <a:spLocks noChangeArrowheads="1"/>
            </p:cNvSpPr>
            <p:nvPr/>
          </p:nvSpPr>
          <p:spPr bwMode="auto">
            <a:xfrm>
              <a:off x="2608" y="2580"/>
              <a:ext cx="17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a:t>
              </a:r>
            </a:p>
          </p:txBody>
        </p:sp>
        <p:sp>
          <p:nvSpPr>
            <p:cNvPr id="56343" name="Rectangle 95"/>
            <p:cNvSpPr>
              <a:spLocks noChangeArrowheads="1"/>
            </p:cNvSpPr>
            <p:nvPr/>
          </p:nvSpPr>
          <p:spPr bwMode="auto">
            <a:xfrm>
              <a:off x="3888" y="1828"/>
              <a:ext cx="17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56344" name="Rectangle 96"/>
            <p:cNvSpPr>
              <a:spLocks noChangeArrowheads="1"/>
            </p:cNvSpPr>
            <p:nvPr/>
          </p:nvSpPr>
          <p:spPr bwMode="auto">
            <a:xfrm>
              <a:off x="3048" y="1828"/>
              <a:ext cx="28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56345" name="Rectangle 97"/>
            <p:cNvSpPr>
              <a:spLocks noChangeArrowheads="1"/>
            </p:cNvSpPr>
            <p:nvPr/>
          </p:nvSpPr>
          <p:spPr bwMode="auto">
            <a:xfrm>
              <a:off x="1896" y="2700"/>
              <a:ext cx="1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smtClean="0">
                  <a:latin typeface="Times" charset="0"/>
                  <a:cs typeface="新細明體" charset="0"/>
                </a:rPr>
                <a:t>*</a:t>
              </a:r>
              <a:endParaRPr lang="en-US" altLang="zh-TW" sz="1400" dirty="0">
                <a:latin typeface="Times" charset="0"/>
                <a:cs typeface="新細明體" charset="0"/>
              </a:endParaRPr>
            </a:p>
          </p:txBody>
        </p:sp>
        <p:sp>
          <p:nvSpPr>
            <p:cNvPr id="56346" name="Rectangle 98"/>
            <p:cNvSpPr>
              <a:spLocks noChangeArrowheads="1"/>
            </p:cNvSpPr>
            <p:nvPr/>
          </p:nvSpPr>
          <p:spPr bwMode="auto">
            <a:xfrm>
              <a:off x="632" y="1948"/>
              <a:ext cx="33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0..40</a:t>
              </a:r>
            </a:p>
          </p:txBody>
        </p:sp>
        <p:sp>
          <p:nvSpPr>
            <p:cNvPr id="56347" name="Rectangle 99"/>
            <p:cNvSpPr>
              <a:spLocks noChangeArrowheads="1"/>
            </p:cNvSpPr>
            <p:nvPr/>
          </p:nvSpPr>
          <p:spPr bwMode="auto">
            <a:xfrm>
              <a:off x="392" y="3209"/>
              <a:ext cx="912" cy="46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EnrollsIn</a:t>
              </a:r>
            </a:p>
            <a:p>
              <a:pPr algn="ctr">
                <a:spcBef>
                  <a:spcPts val="600"/>
                </a:spcBef>
              </a:pPr>
              <a:r>
                <a:rPr lang="en-US" altLang="zh-TW" sz="1600" dirty="0">
                  <a:latin typeface="Times" charset="0"/>
                  <a:cs typeface="新細明體" charset="0"/>
                </a:rPr>
                <a:t>grade : </a:t>
              </a:r>
              <a:r>
                <a:rPr lang="en-US" altLang="zh-TW" sz="1600" dirty="0" smtClean="0">
                  <a:latin typeface="Times" charset="0"/>
                  <a:cs typeface="新細明體" charset="0"/>
                </a:rPr>
                <a:t>Decimal</a:t>
              </a:r>
              <a:endParaRPr lang="en-US" altLang="zh-TW" sz="1600" dirty="0">
                <a:latin typeface="Times" charset="0"/>
                <a:cs typeface="新細明體" charset="0"/>
              </a:endParaRPr>
            </a:p>
          </p:txBody>
        </p:sp>
        <p:cxnSp>
          <p:nvCxnSpPr>
            <p:cNvPr id="56348" name="AutoShape 100"/>
            <p:cNvCxnSpPr>
              <a:cxnSpLocks noChangeShapeType="1"/>
              <a:stCxn id="56347" idx="0"/>
            </p:cNvCxnSpPr>
            <p:nvPr/>
          </p:nvCxnSpPr>
          <p:spPr bwMode="auto">
            <a:xfrm flipH="1" flipV="1">
              <a:off x="822" y="2886"/>
              <a:ext cx="0" cy="323"/>
            </a:xfrm>
            <a:prstGeom prst="straightConnector1">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cxnSp>
        <p:cxnSp>
          <p:nvCxnSpPr>
            <p:cNvPr id="56349" name="AutoShape 101"/>
            <p:cNvCxnSpPr>
              <a:cxnSpLocks noChangeShapeType="1"/>
              <a:stCxn id="56325" idx="2"/>
              <a:endCxn id="56326" idx="3"/>
            </p:cNvCxnSpPr>
            <p:nvPr/>
          </p:nvCxnSpPr>
          <p:spPr bwMode="auto">
            <a:xfrm rot="16200000" flipH="1">
              <a:off x="880" y="1693"/>
              <a:ext cx="943" cy="1446"/>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56350" name="AutoShape 102"/>
            <p:cNvCxnSpPr>
              <a:cxnSpLocks noChangeShapeType="1"/>
              <a:stCxn id="56335" idx="0"/>
              <a:endCxn id="56332" idx="2"/>
            </p:cNvCxnSpPr>
            <p:nvPr/>
          </p:nvCxnSpPr>
          <p:spPr bwMode="auto">
            <a:xfrm flipV="1">
              <a:off x="4498" y="1944"/>
              <a:ext cx="0" cy="829"/>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56351" name="AutoShape 103"/>
            <p:cNvCxnSpPr>
              <a:cxnSpLocks noChangeShapeType="1"/>
              <a:stCxn id="56331" idx="1"/>
              <a:endCxn id="56332" idx="3"/>
            </p:cNvCxnSpPr>
            <p:nvPr/>
          </p:nvCxnSpPr>
          <p:spPr bwMode="auto">
            <a:xfrm>
              <a:off x="3044" y="1829"/>
              <a:ext cx="1022"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56352" name="Rectangle 104"/>
            <p:cNvSpPr>
              <a:spLocks noChangeArrowheads="1"/>
            </p:cNvSpPr>
            <p:nvPr/>
          </p:nvSpPr>
          <p:spPr bwMode="auto">
            <a:xfrm flipH="1">
              <a:off x="1188" y="864"/>
              <a:ext cx="864" cy="230"/>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a:latin typeface="Times" charset="0"/>
                  <a:cs typeface="新細明體" charset="0"/>
                </a:rPr>
                <a:t>Person</a:t>
              </a:r>
              <a:endParaRPr lang="en-US" altLang="zh-TW" dirty="0">
                <a:latin typeface="Times" charset="0"/>
                <a:cs typeface="新細明體" charset="0"/>
              </a:endParaRPr>
            </a:p>
          </p:txBody>
        </p:sp>
        <p:sp>
          <p:nvSpPr>
            <p:cNvPr id="56353" name="AutoShape 105"/>
            <p:cNvSpPr>
              <a:spLocks noChangeArrowheads="1"/>
            </p:cNvSpPr>
            <p:nvPr/>
          </p:nvSpPr>
          <p:spPr bwMode="auto">
            <a:xfrm>
              <a:off x="1476" y="1103"/>
              <a:ext cx="288" cy="144"/>
            </a:xfrm>
            <a:prstGeom prst="triangle">
              <a:avLst>
                <a:gd name="adj" fmla="val 49995"/>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cxnSp>
          <p:nvCxnSpPr>
            <p:cNvPr id="56354" name="AutoShape 106"/>
            <p:cNvCxnSpPr>
              <a:cxnSpLocks noChangeShapeType="1"/>
              <a:stCxn id="56325" idx="0"/>
              <a:endCxn id="56331" idx="0"/>
            </p:cNvCxnSpPr>
            <p:nvPr/>
          </p:nvCxnSpPr>
          <p:spPr bwMode="auto">
            <a:xfrm rot="5400000" flipV="1">
              <a:off x="1620" y="724"/>
              <a:ext cx="1" cy="1983"/>
            </a:xfrm>
            <a:prstGeom prst="bentConnector3">
              <a:avLst>
                <a:gd name="adj1" fmla="val -24700009"/>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56355" name="AutoShape 107"/>
            <p:cNvCxnSpPr>
              <a:cxnSpLocks noChangeShapeType="1"/>
              <a:stCxn id="56347" idx="1"/>
              <a:endCxn id="56347" idx="3"/>
            </p:cNvCxnSpPr>
            <p:nvPr/>
          </p:nvCxnSpPr>
          <p:spPr bwMode="auto">
            <a:xfrm>
              <a:off x="392" y="3443"/>
              <a:ext cx="912"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56356" name="Rectangle 108"/>
            <p:cNvSpPr>
              <a:spLocks noChangeArrowheads="1"/>
            </p:cNvSpPr>
            <p:nvPr/>
          </p:nvSpPr>
          <p:spPr bwMode="auto">
            <a:xfrm>
              <a:off x="3144" y="2692"/>
              <a:ext cx="28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400" dirty="0">
                  <a:latin typeface="Times" charset="0"/>
                  <a:cs typeface="新細明體" charset="0"/>
                </a:rPr>
                <a:t>1..*</a:t>
              </a:r>
            </a:p>
          </p:txBody>
        </p:sp>
        <p:sp>
          <p:nvSpPr>
            <p:cNvPr id="56357" name="Text Box 109"/>
            <p:cNvSpPr txBox="1">
              <a:spLocks noChangeArrowheads="1"/>
            </p:cNvSpPr>
            <p:nvPr/>
          </p:nvSpPr>
          <p:spPr bwMode="auto">
            <a:xfrm>
              <a:off x="1726" y="1280"/>
              <a:ext cx="111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400" dirty="0">
                  <a:latin typeface="Times" charset="0"/>
                  <a:cs typeface="新細明體" charset="0"/>
                </a:rPr>
                <a:t>{disjoint, incomplete}</a:t>
              </a:r>
            </a:p>
          </p:txBody>
        </p:sp>
        <p:cxnSp>
          <p:nvCxnSpPr>
            <p:cNvPr id="56358" name="AutoShape 112"/>
            <p:cNvCxnSpPr>
              <a:cxnSpLocks noChangeShapeType="1"/>
              <a:stCxn id="56335" idx="2"/>
              <a:endCxn id="56335" idx="1"/>
            </p:cNvCxnSpPr>
            <p:nvPr/>
          </p:nvCxnSpPr>
          <p:spPr bwMode="auto">
            <a:xfrm rot="5400000" flipH="1" flipV="1">
              <a:off x="4656" y="2729"/>
              <a:ext cx="115" cy="432"/>
            </a:xfrm>
            <a:prstGeom prst="bentConnector4">
              <a:avLst>
                <a:gd name="adj1" fmla="val -349569"/>
                <a:gd name="adj2" fmla="val 21504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56359" name="Text Box 113"/>
            <p:cNvSpPr txBox="1">
              <a:spLocks noChangeArrowheads="1"/>
            </p:cNvSpPr>
            <p:nvPr/>
          </p:nvSpPr>
          <p:spPr bwMode="auto">
            <a:xfrm>
              <a:off x="4928" y="2887"/>
              <a:ext cx="40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400" dirty="0">
                  <a:latin typeface="Times" charset="0"/>
                  <a:cs typeface="新細明體" charset="0"/>
                </a:rPr>
                <a:t>course</a:t>
              </a:r>
            </a:p>
          </p:txBody>
        </p:sp>
        <p:cxnSp>
          <p:nvCxnSpPr>
            <p:cNvPr id="56360" name="AutoShape 114"/>
            <p:cNvCxnSpPr>
              <a:cxnSpLocks noChangeShapeType="1"/>
              <a:stCxn id="56353" idx="3"/>
            </p:cNvCxnSpPr>
            <p:nvPr/>
          </p:nvCxnSpPr>
          <p:spPr bwMode="auto">
            <a:xfrm>
              <a:off x="1620" y="1247"/>
              <a:ext cx="0" cy="221"/>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lstStyle/>
          <a:p>
            <a:r>
              <a:rPr lang="en-US" altLang="zh-TW" dirty="0">
                <a:latin typeface="Signboard Regular" charset="0"/>
                <a:cs typeface="新細明體" charset="0"/>
              </a:rPr>
              <a:t>DOMAIN MODELING EXAMPLE</a:t>
            </a:r>
          </a:p>
        </p:txBody>
      </p:sp>
      <p:sp>
        <p:nvSpPr>
          <p:cNvPr id="57347" name="Rectangle 3"/>
          <p:cNvSpPr>
            <a:spLocks noGrp="1" noChangeArrowheads="1"/>
          </p:cNvSpPr>
          <p:nvPr>
            <p:ph type="body" idx="1"/>
          </p:nvPr>
        </p:nvSpPr>
        <p:spPr>
          <a:xfrm>
            <a:off x="685800" y="1219200"/>
            <a:ext cx="7772400" cy="5029200"/>
          </a:xfrm>
        </p:spPr>
        <p:txBody>
          <a:bodyPr/>
          <a:lstStyle/>
          <a:p>
            <a:pPr marL="0" indent="0" algn="just">
              <a:spcBef>
                <a:spcPts val="1200"/>
              </a:spcBef>
              <a:buNone/>
            </a:pPr>
            <a:r>
              <a:rPr lang="en-US" sz="1600" dirty="0"/>
              <a:t>Business Office Supplies, Inc. (BOSI) provides business customers with a convenient way to order their office supplies and have the merchandise delivered directly to their premises. The BOSI web site contains a description of each item, its price and its item number. Thus, to order items a customer simply places the items into a shopping cart and specifies their desired quantity. When a customer checks out, the system creates an order and records the order date and time.</a:t>
            </a:r>
          </a:p>
          <a:p>
            <a:pPr marL="0" indent="0" algn="just">
              <a:spcBef>
                <a:spcPts val="1200"/>
              </a:spcBef>
              <a:buNone/>
            </a:pPr>
            <a:r>
              <a:rPr lang="en-US" sz="1600" dirty="0"/>
              <a:t>A business must first register to become a BOSI customer. Registration consists of providing a company name, billing and delivery address as well as a contact name, telephone number and email, which becomes the unique identifier for the customer.</a:t>
            </a:r>
          </a:p>
          <a:p>
            <a:pPr marL="0" indent="0" algn="just">
              <a:spcBef>
                <a:spcPts val="1200"/>
              </a:spcBef>
              <a:buNone/>
            </a:pPr>
            <a:r>
              <a:rPr lang="en-US" sz="1600" dirty="0"/>
              <a:t>BOSI’s merchandise is stocked in various warehouses located in different countries around the world. A country may contain zero, one, or more warehouses. Warehouses are identified by a unique warehouse id and also have an address, a telephone number and a fax number.</a:t>
            </a:r>
          </a:p>
          <a:p>
            <a:pPr marL="0" indent="0" algn="just">
              <a:spcBef>
                <a:spcPts val="1200"/>
              </a:spcBef>
              <a:buNone/>
            </a:pPr>
            <a:r>
              <a:rPr lang="en-US" sz="1600" dirty="0"/>
              <a:t>As orders are received they are filled for delivery from the warehouse nearest the customer. Delivery information includes the name of the company that placed the order, the delivery address, the contact person, the items ordered, and the quantity of each item ordered. If an item is out-of-stock at a particular warehouse, it is either transferred from another nearby warehouse, if stock is available, or backordered from the manufacturer for later delivery</a:t>
            </a:r>
            <a:r>
              <a:rPr lang="en-US" sz="1600" dirty="0" smtClean="0"/>
              <a:t>.</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noFill/>
        </p:spPr>
        <p:txBody>
          <a:bodyPr/>
          <a:lstStyle/>
          <a:p>
            <a:pPr marL="0" indent="0">
              <a:spcBef>
                <a:spcPts val="1800"/>
              </a:spcBef>
              <a:buNone/>
            </a:pPr>
            <a:r>
              <a:rPr lang="en-US" sz="1800" b="1" u="sng" dirty="0" smtClean="0">
                <a:solidFill>
                  <a:schemeClr val="hlink"/>
                </a:solidFill>
                <a:latin typeface="Times New Roman"/>
                <a:cs typeface="Times New Roman"/>
              </a:rPr>
              <a:t>Analysis of Problem Statement</a:t>
            </a:r>
            <a:endParaRPr lang="en-US" sz="1800" dirty="0" smtClean="0">
              <a:latin typeface="Times New Roman"/>
              <a:cs typeface="Times New Roman"/>
            </a:endParaRPr>
          </a:p>
          <a:p>
            <a:pPr marL="0" indent="0">
              <a:spcBef>
                <a:spcPts val="2400"/>
              </a:spcBef>
              <a:buNone/>
            </a:pPr>
            <a:r>
              <a:rPr lang="en-US" sz="1600" dirty="0" smtClean="0">
                <a:latin typeface="Times New Roman"/>
                <a:cs typeface="Times New Roman"/>
              </a:rPr>
              <a:t>Business Office Supplies, Inc. (BOSI) provides business customers with a convenient way to order their office supplies and have the merchandise delivered directly to their premises.</a:t>
            </a:r>
          </a:p>
          <a:p>
            <a:pPr marL="1828800" indent="-1371600">
              <a:spcBef>
                <a:spcPts val="300"/>
              </a:spcBef>
              <a:buNone/>
            </a:pPr>
            <a:r>
              <a:rPr lang="en-US" sz="1600" b="1" dirty="0" smtClean="0">
                <a:solidFill>
                  <a:srgbClr val="990C1A"/>
                </a:solidFill>
                <a:latin typeface="Times New Roman"/>
                <a:cs typeface="Times New Roman"/>
              </a:rPr>
              <a:t>classes</a:t>
            </a:r>
            <a:r>
              <a:rPr lang="en-US" sz="1600" b="1" dirty="0" smtClean="0">
                <a:solidFill>
                  <a:srgbClr val="990C1A"/>
                </a:solidFill>
                <a:latin typeface="Times New Roman"/>
                <a:cs typeface="Times New Roman"/>
              </a:rPr>
              <a:t>:</a:t>
            </a:r>
            <a:r>
              <a:rPr lang="en-US" sz="1600" dirty="0" smtClean="0">
                <a:solidFill>
                  <a:srgbClr val="000000"/>
                </a:solidFill>
                <a:latin typeface="Times New Roman"/>
                <a:cs typeface="Times New Roman"/>
              </a:rPr>
              <a:t>	</a:t>
            </a:r>
            <a:r>
              <a:rPr lang="en-US" sz="1600" dirty="0" smtClean="0">
                <a:solidFill>
                  <a:srgbClr val="001999"/>
                </a:solidFill>
                <a:latin typeface="Times New Roman"/>
                <a:cs typeface="Times New Roman"/>
              </a:rPr>
              <a:t>Customer</a:t>
            </a:r>
            <a:r>
              <a:rPr lang="en-US" sz="1600" dirty="0" smtClean="0">
                <a:latin typeface="Times New Roman"/>
                <a:cs typeface="Times New Roman"/>
              </a:rPr>
              <a:t>,</a:t>
            </a:r>
            <a:r>
              <a:rPr lang="en-US" sz="1600" dirty="0" smtClean="0">
                <a:solidFill>
                  <a:srgbClr val="001999"/>
                </a:solidFill>
                <a:latin typeface="Times New Roman"/>
                <a:cs typeface="Times New Roman"/>
              </a:rPr>
              <a:t> Order</a:t>
            </a:r>
          </a:p>
          <a:p>
            <a:pPr marL="2857500" indent="-1028700">
              <a:spcBef>
                <a:spcPct val="0"/>
              </a:spcBef>
              <a:buNone/>
            </a:pPr>
            <a:r>
              <a:rPr lang="en-US" sz="1600" b="1" dirty="0" smtClean="0">
                <a:solidFill>
                  <a:schemeClr val="hlink"/>
                </a:solidFill>
                <a:latin typeface="Times New Roman"/>
                <a:cs typeface="Times New Roman"/>
              </a:rPr>
              <a:t>Remarks:</a:t>
            </a:r>
            <a:r>
              <a:rPr lang="en-US" sz="1600" dirty="0">
                <a:latin typeface="Times New Roman"/>
                <a:cs typeface="Times New Roman"/>
              </a:rPr>
              <a:t>	</a:t>
            </a:r>
            <a:r>
              <a:rPr lang="en-US" sz="1600" dirty="0" smtClean="0">
                <a:latin typeface="Times New Roman"/>
                <a:cs typeface="Times New Roman"/>
              </a:rPr>
              <a:t>While these classes are not necessarily obvious from this statement, subsequent statements indicate that these classes are needed.</a:t>
            </a:r>
          </a:p>
          <a:p>
            <a:pPr marL="0" indent="0">
              <a:spcBef>
                <a:spcPts val="2400"/>
              </a:spcBef>
              <a:buNone/>
            </a:pPr>
            <a:r>
              <a:rPr lang="en-US" sz="1600" dirty="0">
                <a:latin typeface="Times New Roman"/>
                <a:cs typeface="Times New Roman"/>
              </a:rPr>
              <a:t>The BOSI web site contains a description of each item, its price and its item number</a:t>
            </a:r>
            <a:r>
              <a:rPr lang="en-US" sz="1600" dirty="0" smtClean="0">
                <a:latin typeface="Times New Roman"/>
                <a:cs typeface="Times New Roman"/>
              </a:rPr>
              <a:t>.</a:t>
            </a:r>
            <a:endParaRPr lang="en-US" sz="1600" dirty="0">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classes</a:t>
            </a:r>
            <a:r>
              <a:rPr lang="en-US" sz="1600" b="1" dirty="0">
                <a:solidFill>
                  <a:srgbClr val="990C1A"/>
                </a:solidFill>
                <a:latin typeface="Times New Roman"/>
                <a:cs typeface="Times New Roman"/>
              </a:rPr>
              <a:t>:</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Item</a:t>
            </a:r>
            <a:endParaRPr lang="en-US" sz="1600" dirty="0">
              <a:solidFill>
                <a:srgbClr val="000000"/>
              </a:solidFill>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attributes</a:t>
            </a:r>
            <a:r>
              <a:rPr lang="en-US" sz="1600" b="1" dirty="0">
                <a:solidFill>
                  <a:srgbClr val="990C1A"/>
                </a:solidFill>
                <a:latin typeface="Times New Roman"/>
                <a:cs typeface="Times New Roman"/>
              </a:rPr>
              <a:t>:</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Item</a:t>
            </a:r>
            <a:r>
              <a:rPr lang="en-US" sz="1600" dirty="0">
                <a:solidFill>
                  <a:srgbClr val="000000"/>
                </a:solidFill>
                <a:latin typeface="Times New Roman"/>
                <a:cs typeface="Times New Roman"/>
              </a:rPr>
              <a:t> </a:t>
            </a:r>
            <a:r>
              <a:rPr lang="en-US" sz="1600" dirty="0">
                <a:solidFill>
                  <a:srgbClr val="000000"/>
                </a:solidFill>
                <a:latin typeface="Times New Roman"/>
                <a:cs typeface="Times New Roman"/>
                <a:sym typeface="Symbol" charset="0"/>
              </a:rPr>
              <a:t></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itemNo</a:t>
            </a:r>
            <a:r>
              <a:rPr lang="en-US" sz="1600" dirty="0">
                <a:latin typeface="Times New Roman"/>
                <a:cs typeface="Times New Roman"/>
              </a:rPr>
              <a:t>,</a:t>
            </a:r>
            <a:r>
              <a:rPr lang="en-US" sz="1600" dirty="0">
                <a:solidFill>
                  <a:srgbClr val="001999"/>
                </a:solidFill>
                <a:latin typeface="Times New Roman"/>
                <a:cs typeface="Times New Roman"/>
              </a:rPr>
              <a:t> description, price</a:t>
            </a:r>
          </a:p>
          <a:p>
            <a:pPr marL="1828800" indent="-1371600">
              <a:spcBef>
                <a:spcPts val="300"/>
              </a:spcBef>
              <a:buNone/>
            </a:pPr>
            <a:r>
              <a:rPr lang="en-US" sz="1600" b="1" dirty="0" smtClean="0">
                <a:solidFill>
                  <a:srgbClr val="990C1A"/>
                </a:solidFill>
                <a:latin typeface="Times New Roman"/>
                <a:cs typeface="Times New Roman"/>
              </a:rPr>
              <a:t>constraints</a:t>
            </a:r>
            <a:r>
              <a:rPr lang="en-US" sz="1600" b="1" dirty="0">
                <a:solidFill>
                  <a:srgbClr val="990C1A"/>
                </a:solidFill>
                <a:latin typeface="Times New Roman"/>
                <a:cs typeface="Times New Roman"/>
              </a:rPr>
              <a:t>:</a:t>
            </a:r>
            <a:r>
              <a:rPr lang="en-US" sz="1600" dirty="0">
                <a:solidFill>
                  <a:srgbClr val="001999"/>
                </a:solidFill>
                <a:latin typeface="Times New Roman"/>
                <a:cs typeface="Times New Roman"/>
              </a:rPr>
              <a:t>	</a:t>
            </a:r>
            <a:r>
              <a:rPr lang="en-US" sz="1600" dirty="0" smtClean="0">
                <a:solidFill>
                  <a:srgbClr val="001999"/>
                </a:solidFill>
                <a:latin typeface="Times New Roman"/>
                <a:cs typeface="Times New Roman"/>
              </a:rPr>
              <a:t>itemNo</a:t>
            </a:r>
            <a:r>
              <a:rPr lang="en-US" sz="1600" dirty="0" smtClean="0">
                <a:latin typeface="Times New Roman"/>
                <a:cs typeface="Times New Roman"/>
              </a:rPr>
              <a:t> </a:t>
            </a:r>
            <a:r>
              <a:rPr lang="en-US" sz="1600" dirty="0">
                <a:latin typeface="Times New Roman"/>
                <a:cs typeface="Times New Roman"/>
              </a:rPr>
              <a:t>of </a:t>
            </a:r>
            <a:r>
              <a:rPr lang="en-US" sz="1600" dirty="0">
                <a:solidFill>
                  <a:srgbClr val="001999"/>
                </a:solidFill>
                <a:latin typeface="Times New Roman"/>
                <a:cs typeface="Times New Roman"/>
              </a:rPr>
              <a:t>Item</a:t>
            </a:r>
            <a:r>
              <a:rPr lang="en-US" sz="1600" dirty="0">
                <a:latin typeface="Times New Roman"/>
                <a:cs typeface="Times New Roman"/>
              </a:rPr>
              <a:t> is a key (implied</a:t>
            </a:r>
            <a:r>
              <a:rPr lang="en-US" sz="1600" dirty="0" smtClean="0">
                <a:latin typeface="Times New Roman"/>
                <a:cs typeface="Times New Roman"/>
              </a:rPr>
              <a:t>)</a:t>
            </a: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168846101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6">
                                            <p:txEl>
                                              <p:pRg st="1" end="1"/>
                                            </p:txEl>
                                          </p:spTgt>
                                        </p:tgtEl>
                                        <p:attrNameLst>
                                          <p:attrName>style.visibility</p:attrName>
                                        </p:attrNameLst>
                                      </p:cBhvr>
                                      <p:to>
                                        <p:strVal val="visible"/>
                                      </p:to>
                                    </p:set>
                                    <p:animEffect transition="in" filter="wipe(left)">
                                      <p:cBhvr>
                                        <p:cTn id="7" dur="500"/>
                                        <p:tgtEl>
                                          <p:spTgt spid="4710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6">
                                            <p:txEl>
                                              <p:pRg st="2" end="2"/>
                                            </p:txEl>
                                          </p:spTgt>
                                        </p:tgtEl>
                                        <p:attrNameLst>
                                          <p:attrName>style.visibility</p:attrName>
                                        </p:attrNameLst>
                                      </p:cBhvr>
                                      <p:to>
                                        <p:strVal val="visible"/>
                                      </p:to>
                                    </p:set>
                                    <p:animEffect transition="in" filter="wipe(left)">
                                      <p:cBhvr>
                                        <p:cTn id="12" dur="500"/>
                                        <p:tgtEl>
                                          <p:spTgt spid="4710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6">
                                            <p:txEl>
                                              <p:pRg st="3" end="3"/>
                                            </p:txEl>
                                          </p:spTgt>
                                        </p:tgtEl>
                                        <p:attrNameLst>
                                          <p:attrName>style.visibility</p:attrName>
                                        </p:attrNameLst>
                                      </p:cBhvr>
                                      <p:to>
                                        <p:strVal val="visible"/>
                                      </p:to>
                                    </p:set>
                                    <p:animEffect transition="in" filter="wipe(left)">
                                      <p:cBhvr>
                                        <p:cTn id="17" dur="500"/>
                                        <p:tgtEl>
                                          <p:spTgt spid="4710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106">
                                            <p:txEl>
                                              <p:pRg st="4" end="4"/>
                                            </p:txEl>
                                          </p:spTgt>
                                        </p:tgtEl>
                                        <p:attrNameLst>
                                          <p:attrName>style.visibility</p:attrName>
                                        </p:attrNameLst>
                                      </p:cBhvr>
                                      <p:to>
                                        <p:strVal val="visible"/>
                                      </p:to>
                                    </p:set>
                                    <p:animEffect transition="in" filter="wipe(left)">
                                      <p:cBhvr>
                                        <p:cTn id="22" dur="500"/>
                                        <p:tgtEl>
                                          <p:spTgt spid="4710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7106">
                                            <p:txEl>
                                              <p:pRg st="5" end="5"/>
                                            </p:txEl>
                                          </p:spTgt>
                                        </p:tgtEl>
                                        <p:attrNameLst>
                                          <p:attrName>style.visibility</p:attrName>
                                        </p:attrNameLst>
                                      </p:cBhvr>
                                      <p:to>
                                        <p:strVal val="visible"/>
                                      </p:to>
                                    </p:set>
                                    <p:animEffect transition="in" filter="wipe(left)">
                                      <p:cBhvr>
                                        <p:cTn id="27" dur="500"/>
                                        <p:tgtEl>
                                          <p:spTgt spid="47106">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7106">
                                            <p:txEl>
                                              <p:pRg st="6" end="6"/>
                                            </p:txEl>
                                          </p:spTgt>
                                        </p:tgtEl>
                                        <p:attrNameLst>
                                          <p:attrName>style.visibility</p:attrName>
                                        </p:attrNameLst>
                                      </p:cBhvr>
                                      <p:to>
                                        <p:strVal val="visible"/>
                                      </p:to>
                                    </p:set>
                                    <p:animEffect transition="in" filter="wipe(left)">
                                      <p:cBhvr>
                                        <p:cTn id="32" dur="500"/>
                                        <p:tgtEl>
                                          <p:spTgt spid="47106">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7106">
                                            <p:txEl>
                                              <p:pRg st="7" end="7"/>
                                            </p:txEl>
                                          </p:spTgt>
                                        </p:tgtEl>
                                        <p:attrNameLst>
                                          <p:attrName>style.visibility</p:attrName>
                                        </p:attrNameLst>
                                      </p:cBhvr>
                                      <p:to>
                                        <p:strVal val="visible"/>
                                      </p:to>
                                    </p:set>
                                    <p:animEffect transition="in" filter="wipe(left)">
                                      <p:cBhvr>
                                        <p:cTn id="37" dur="500"/>
                                        <p:tgtEl>
                                          <p:spTgt spid="4710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noFill/>
        </p:spPr>
        <p:txBody>
          <a:bodyPr/>
          <a:lstStyle/>
          <a:p>
            <a:pPr marL="0" indent="0">
              <a:spcBef>
                <a:spcPts val="2400"/>
              </a:spcBef>
              <a:buNone/>
            </a:pPr>
            <a:r>
              <a:rPr lang="en-US" sz="1600" dirty="0">
                <a:latin typeface="Times New Roman"/>
                <a:cs typeface="Times New Roman"/>
              </a:rPr>
              <a:t>Thus, to order items a customer simply places the items into a shopping cart and specifies their desired quantity.</a:t>
            </a:r>
          </a:p>
          <a:p>
            <a:pPr marL="1828800" indent="0">
              <a:spcBef>
                <a:spcPts val="300"/>
              </a:spcBef>
              <a:buNone/>
            </a:pPr>
            <a:r>
              <a:rPr lang="en-US" sz="1600" dirty="0">
                <a:solidFill>
                  <a:srgbClr val="001999"/>
                </a:solidFill>
                <a:latin typeface="Times New Roman"/>
                <a:cs typeface="Times New Roman"/>
              </a:rPr>
              <a:t>No new domain model requirements in this statement</a:t>
            </a:r>
          </a:p>
          <a:p>
            <a:pPr marL="2857500" indent="-1033463">
              <a:spcBef>
                <a:spcPts val="0"/>
              </a:spcBef>
              <a:buNone/>
            </a:pPr>
            <a:r>
              <a:rPr lang="en-US" sz="1600" b="1" dirty="0">
                <a:solidFill>
                  <a:schemeClr val="hlink"/>
                </a:solidFill>
                <a:latin typeface="Times New Roman"/>
                <a:cs typeface="Times New Roman"/>
              </a:rPr>
              <a:t>Remarks:</a:t>
            </a:r>
            <a:r>
              <a:rPr lang="en-US" sz="1600" dirty="0">
                <a:latin typeface="Times New Roman"/>
                <a:cs typeface="Times New Roman"/>
              </a:rPr>
              <a:t>	While it may be tempting to make the shopping cart a class, it is a transient object that will disappear when the customer checks out. However, if customers are allowed to save a shopping cart, then it may be necessary to make it a class related to customer</a:t>
            </a:r>
            <a:r>
              <a:rPr lang="en-US" sz="1600" dirty="0" smtClean="0">
                <a:latin typeface="Times New Roman"/>
                <a:cs typeface="Times New Roman"/>
              </a:rPr>
              <a:t>.</a:t>
            </a:r>
            <a:endParaRPr lang="en-US" sz="1600" dirty="0">
              <a:solidFill>
                <a:srgbClr val="000000"/>
              </a:solidFill>
              <a:latin typeface="Times New Roman"/>
              <a:cs typeface="Times New Roman"/>
            </a:endParaRPr>
          </a:p>
          <a:p>
            <a:pPr marL="0" indent="0">
              <a:spcBef>
                <a:spcPts val="2400"/>
              </a:spcBef>
              <a:buNone/>
            </a:pPr>
            <a:r>
              <a:rPr lang="en-US" sz="1600" dirty="0">
                <a:latin typeface="Times New Roman"/>
                <a:cs typeface="Times New Roman"/>
              </a:rPr>
              <a:t>When a customer checks out, the system creates an order and records the order date and time</a:t>
            </a:r>
            <a:r>
              <a:rPr lang="en-US" sz="1600" dirty="0" smtClean="0">
                <a:latin typeface="Times New Roman"/>
                <a:cs typeface="Times New Roman"/>
              </a:rPr>
              <a:t>.</a:t>
            </a:r>
            <a:endParaRPr lang="en-US" sz="1600" dirty="0">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associations:</a:t>
            </a:r>
            <a:r>
              <a:rPr lang="en-US" sz="1600" dirty="0" smtClean="0">
                <a:solidFill>
                  <a:srgbClr val="001999"/>
                </a:solidFill>
                <a:latin typeface="Times New Roman"/>
                <a:cs typeface="Times New Roman"/>
              </a:rPr>
              <a:t>	Customer </a:t>
            </a:r>
            <a:r>
              <a:rPr lang="en-US" sz="1600" i="1" dirty="0" smtClean="0">
                <a:solidFill>
                  <a:srgbClr val="008000"/>
                </a:solidFill>
                <a:latin typeface="Times New Roman"/>
                <a:cs typeface="Times New Roman"/>
              </a:rPr>
              <a:t>Places</a:t>
            </a:r>
            <a:r>
              <a:rPr lang="en-US" sz="1600" dirty="0" smtClean="0">
                <a:solidFill>
                  <a:srgbClr val="001999"/>
                </a:solidFill>
                <a:latin typeface="Times New Roman"/>
                <a:cs typeface="Times New Roman"/>
              </a:rPr>
              <a:t> Order</a:t>
            </a:r>
            <a:endParaRPr lang="en-US" sz="1600" dirty="0" smtClean="0">
              <a:latin typeface="Times New Roman"/>
              <a:cs typeface="Times New Roman"/>
            </a:endParaRPr>
          </a:p>
          <a:p>
            <a:pPr marL="1828800" indent="0">
              <a:spcBef>
                <a:spcPts val="300"/>
              </a:spcBef>
              <a:buNone/>
            </a:pPr>
            <a:r>
              <a:rPr lang="en-US" sz="1600" dirty="0" smtClean="0">
                <a:solidFill>
                  <a:srgbClr val="001999"/>
                </a:solidFill>
                <a:latin typeface="Times New Roman"/>
                <a:cs typeface="Times New Roman"/>
              </a:rPr>
              <a:t>Order </a:t>
            </a:r>
            <a:r>
              <a:rPr lang="en-US" sz="1600" i="1" dirty="0" smtClean="0">
                <a:solidFill>
                  <a:srgbClr val="008000"/>
                </a:solidFill>
                <a:latin typeface="Times New Roman"/>
                <a:cs typeface="Times New Roman"/>
              </a:rPr>
              <a:t>Contains </a:t>
            </a:r>
            <a:r>
              <a:rPr lang="en-US" sz="1600" dirty="0" smtClean="0">
                <a:solidFill>
                  <a:srgbClr val="001999"/>
                </a:solidFill>
                <a:latin typeface="Times New Roman"/>
                <a:cs typeface="Times New Roman"/>
              </a:rPr>
              <a:t>Item</a:t>
            </a:r>
          </a:p>
          <a:p>
            <a:pPr marL="2857500" indent="-1028700">
              <a:spcBef>
                <a:spcPts val="0"/>
              </a:spcBef>
              <a:buNone/>
            </a:pPr>
            <a:r>
              <a:rPr lang="en-US" sz="1600" b="1" dirty="0" smtClean="0">
                <a:solidFill>
                  <a:srgbClr val="FF0000"/>
                </a:solidFill>
                <a:latin typeface="Times New Roman"/>
                <a:cs typeface="Times New Roman"/>
              </a:rPr>
              <a:t>Remarks:</a:t>
            </a:r>
            <a:r>
              <a:rPr lang="en-US" sz="1600" dirty="0" smtClean="0">
                <a:solidFill>
                  <a:srgbClr val="001999"/>
                </a:solidFill>
                <a:latin typeface="Times New Roman"/>
                <a:cs typeface="Times New Roman"/>
              </a:rPr>
              <a:t>	</a:t>
            </a:r>
            <a:r>
              <a:rPr lang="en-US" sz="1600" dirty="0" smtClean="0">
                <a:latin typeface="Times New Roman"/>
                <a:cs typeface="Times New Roman"/>
              </a:rPr>
              <a:t>Contains is an association class.</a:t>
            </a:r>
          </a:p>
          <a:p>
            <a:pPr marL="1828800" indent="-1371600">
              <a:spcBef>
                <a:spcPts val="300"/>
              </a:spcBef>
              <a:buNone/>
            </a:pPr>
            <a:r>
              <a:rPr lang="en-US" sz="1600" b="1" dirty="0" smtClean="0">
                <a:solidFill>
                  <a:srgbClr val="990C1A"/>
                </a:solidFill>
                <a:latin typeface="Times New Roman"/>
                <a:cs typeface="Times New Roman"/>
              </a:rPr>
              <a:t>attributes</a:t>
            </a:r>
            <a:r>
              <a:rPr lang="en-US" sz="1600" b="1" dirty="0" smtClean="0">
                <a:solidFill>
                  <a:srgbClr val="990C1A"/>
                </a:solidFill>
                <a:latin typeface="Times New Roman"/>
                <a:cs typeface="Times New Roman"/>
              </a:rPr>
              <a:t>:</a:t>
            </a:r>
            <a:r>
              <a:rPr lang="en-US" sz="1600" dirty="0" smtClean="0">
                <a:solidFill>
                  <a:srgbClr val="000000"/>
                </a:solidFill>
                <a:latin typeface="Times New Roman"/>
                <a:cs typeface="Times New Roman"/>
              </a:rPr>
              <a:t>	</a:t>
            </a:r>
            <a:r>
              <a:rPr lang="en-US" sz="1600" dirty="0" smtClean="0">
                <a:solidFill>
                  <a:srgbClr val="001999"/>
                </a:solidFill>
                <a:latin typeface="Times New Roman"/>
                <a:cs typeface="Times New Roman"/>
              </a:rPr>
              <a:t>Order </a:t>
            </a:r>
            <a:r>
              <a:rPr lang="en-US" sz="1600" dirty="0" smtClean="0">
                <a:latin typeface="Times New Roman"/>
                <a:cs typeface="Times New Roman"/>
                <a:sym typeface="Symbol" charset="0"/>
              </a:rPr>
              <a:t></a:t>
            </a:r>
            <a:r>
              <a:rPr lang="en-US" sz="1600" dirty="0" smtClean="0">
                <a:solidFill>
                  <a:srgbClr val="001999"/>
                </a:solidFill>
                <a:latin typeface="Times New Roman"/>
                <a:cs typeface="Times New Roman"/>
              </a:rPr>
              <a:t> date, time</a:t>
            </a:r>
          </a:p>
          <a:p>
            <a:pPr marL="1828800" indent="0">
              <a:spcBef>
                <a:spcPts val="300"/>
              </a:spcBef>
              <a:buNone/>
            </a:pPr>
            <a:r>
              <a:rPr lang="en-US" sz="1600" i="1" dirty="0" smtClean="0">
                <a:solidFill>
                  <a:srgbClr val="008000"/>
                </a:solidFill>
                <a:latin typeface="Times New Roman"/>
                <a:cs typeface="Times New Roman"/>
              </a:rPr>
              <a:t>Contains</a:t>
            </a:r>
            <a:r>
              <a:rPr lang="en-US" sz="1600" dirty="0" smtClean="0">
                <a:solidFill>
                  <a:srgbClr val="008000"/>
                </a:solidFill>
                <a:latin typeface="Times New Roman"/>
                <a:cs typeface="Times New Roman"/>
              </a:rPr>
              <a:t> </a:t>
            </a:r>
            <a:r>
              <a:rPr lang="en-US" sz="1600" dirty="0" smtClean="0">
                <a:latin typeface="Times New Roman"/>
                <a:cs typeface="Times New Roman"/>
                <a:sym typeface="Symbol" charset="0"/>
              </a:rPr>
              <a:t></a:t>
            </a:r>
            <a:r>
              <a:rPr lang="en-US" sz="1600" dirty="0" smtClean="0">
                <a:solidFill>
                  <a:srgbClr val="001999"/>
                </a:solidFill>
                <a:latin typeface="Times New Roman"/>
                <a:cs typeface="Times New Roman"/>
              </a:rPr>
              <a:t> </a:t>
            </a:r>
            <a:r>
              <a:rPr lang="en-US" sz="1600" dirty="0" smtClean="0">
                <a:solidFill>
                  <a:srgbClr val="001999"/>
                </a:solidFill>
                <a:latin typeface="Times New Roman"/>
                <a:cs typeface="Times New Roman"/>
              </a:rPr>
              <a:t>quantity</a:t>
            </a:r>
            <a:endParaRPr lang="en-US" sz="1600" dirty="0" smtClean="0">
              <a:solidFill>
                <a:srgbClr val="001999"/>
              </a:solidFill>
              <a:latin typeface="Times New Roman"/>
              <a:cs typeface="Times New Roman"/>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351668154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018">
                                            <p:txEl>
                                              <p:pRg st="0" end="0"/>
                                            </p:txEl>
                                          </p:spTgt>
                                        </p:tgtEl>
                                        <p:attrNameLst>
                                          <p:attrName>style.visibility</p:attrName>
                                        </p:attrNameLst>
                                      </p:cBhvr>
                                      <p:to>
                                        <p:strVal val="visible"/>
                                      </p:to>
                                    </p:set>
                                    <p:animEffect transition="in" filter="wipe(left)">
                                      <p:cBhvr>
                                        <p:cTn id="7" dur="500"/>
                                        <p:tgtEl>
                                          <p:spTgt spid="8601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018">
                                            <p:txEl>
                                              <p:pRg st="1" end="1"/>
                                            </p:txEl>
                                          </p:spTgt>
                                        </p:tgtEl>
                                        <p:attrNameLst>
                                          <p:attrName>style.visibility</p:attrName>
                                        </p:attrNameLst>
                                      </p:cBhvr>
                                      <p:to>
                                        <p:strVal val="visible"/>
                                      </p:to>
                                    </p:set>
                                    <p:animEffect transition="in" filter="wipe(left)">
                                      <p:cBhvr>
                                        <p:cTn id="11" dur="500"/>
                                        <p:tgtEl>
                                          <p:spTgt spid="86018">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6018">
                                            <p:txEl>
                                              <p:pRg st="2" end="2"/>
                                            </p:txEl>
                                          </p:spTgt>
                                        </p:tgtEl>
                                        <p:attrNameLst>
                                          <p:attrName>style.visibility</p:attrName>
                                        </p:attrNameLst>
                                      </p:cBhvr>
                                      <p:to>
                                        <p:strVal val="visible"/>
                                      </p:to>
                                    </p:set>
                                    <p:animEffect transition="in" filter="wipe(left)">
                                      <p:cBhvr>
                                        <p:cTn id="15" dur="500"/>
                                        <p:tgtEl>
                                          <p:spTgt spid="86018">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6018">
                                            <p:txEl>
                                              <p:pRg st="3" end="3"/>
                                            </p:txEl>
                                          </p:spTgt>
                                        </p:tgtEl>
                                        <p:attrNameLst>
                                          <p:attrName>style.visibility</p:attrName>
                                        </p:attrNameLst>
                                      </p:cBhvr>
                                      <p:to>
                                        <p:strVal val="visible"/>
                                      </p:to>
                                    </p:set>
                                    <p:animEffect transition="in" filter="wipe(left)">
                                      <p:cBhvr>
                                        <p:cTn id="20" dur="500"/>
                                        <p:tgtEl>
                                          <p:spTgt spid="86018">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6018">
                                            <p:txEl>
                                              <p:pRg st="4" end="4"/>
                                            </p:txEl>
                                          </p:spTgt>
                                        </p:tgtEl>
                                        <p:attrNameLst>
                                          <p:attrName>style.visibility</p:attrName>
                                        </p:attrNameLst>
                                      </p:cBhvr>
                                      <p:to>
                                        <p:strVal val="visible"/>
                                      </p:to>
                                    </p:set>
                                    <p:animEffect transition="in" filter="wipe(left)">
                                      <p:cBhvr>
                                        <p:cTn id="25" dur="500"/>
                                        <p:tgtEl>
                                          <p:spTgt spid="86018">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6018">
                                            <p:txEl>
                                              <p:pRg st="5" end="5"/>
                                            </p:txEl>
                                          </p:spTgt>
                                        </p:tgtEl>
                                        <p:attrNameLst>
                                          <p:attrName>style.visibility</p:attrName>
                                        </p:attrNameLst>
                                      </p:cBhvr>
                                      <p:to>
                                        <p:strVal val="visible"/>
                                      </p:to>
                                    </p:set>
                                    <p:animEffect transition="in" filter="wipe(left)">
                                      <p:cBhvr>
                                        <p:cTn id="30" dur="500"/>
                                        <p:tgtEl>
                                          <p:spTgt spid="86018">
                                            <p:txEl>
                                              <p:pRg st="5" end="5"/>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86018">
                                            <p:txEl>
                                              <p:pRg st="6" end="6"/>
                                            </p:txEl>
                                          </p:spTgt>
                                        </p:tgtEl>
                                        <p:attrNameLst>
                                          <p:attrName>style.visibility</p:attrName>
                                        </p:attrNameLst>
                                      </p:cBhvr>
                                      <p:to>
                                        <p:strVal val="visible"/>
                                      </p:to>
                                    </p:set>
                                    <p:animEffect transition="in" filter="wipe(left)">
                                      <p:cBhvr>
                                        <p:cTn id="35" dur="500"/>
                                        <p:tgtEl>
                                          <p:spTgt spid="86018">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86018">
                                            <p:txEl>
                                              <p:pRg st="7" end="7"/>
                                            </p:txEl>
                                          </p:spTgt>
                                        </p:tgtEl>
                                        <p:attrNameLst>
                                          <p:attrName>style.visibility</p:attrName>
                                        </p:attrNameLst>
                                      </p:cBhvr>
                                      <p:to>
                                        <p:strVal val="visible"/>
                                      </p:to>
                                    </p:set>
                                    <p:animEffect transition="in" filter="wipe(left)">
                                      <p:cBhvr>
                                        <p:cTn id="40" dur="500"/>
                                        <p:tgtEl>
                                          <p:spTgt spid="86018">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86018">
                                            <p:txEl>
                                              <p:pRg st="8" end="8"/>
                                            </p:txEl>
                                          </p:spTgt>
                                        </p:tgtEl>
                                        <p:attrNameLst>
                                          <p:attrName>style.visibility</p:attrName>
                                        </p:attrNameLst>
                                      </p:cBhvr>
                                      <p:to>
                                        <p:strVal val="visible"/>
                                      </p:to>
                                    </p:set>
                                    <p:animEffect transition="in" filter="wipe(left)">
                                      <p:cBhvr>
                                        <p:cTn id="45" dur="500"/>
                                        <p:tgtEl>
                                          <p:spTgt spid="860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noFill/>
        </p:spPr>
        <p:txBody>
          <a:bodyPr/>
          <a:lstStyle/>
          <a:p>
            <a:pPr marL="0" indent="0">
              <a:spcBef>
                <a:spcPts val="2400"/>
              </a:spcBef>
              <a:buNone/>
            </a:pPr>
            <a:r>
              <a:rPr lang="en-US" sz="1600" dirty="0">
                <a:latin typeface="Times New Roman"/>
                <a:cs typeface="Times New Roman"/>
              </a:rPr>
              <a:t>A business must first register to become a BOSI customer</a:t>
            </a:r>
            <a:r>
              <a:rPr lang="en-US" sz="1600" dirty="0" smtClean="0">
                <a:latin typeface="Times New Roman"/>
                <a:cs typeface="Times New Roman"/>
              </a:rPr>
              <a:t>.</a:t>
            </a:r>
          </a:p>
          <a:p>
            <a:pPr marL="1828800" indent="0">
              <a:spcBef>
                <a:spcPts val="300"/>
              </a:spcBef>
              <a:buNone/>
            </a:pPr>
            <a:r>
              <a:rPr lang="en-US" sz="1600" dirty="0" smtClean="0">
                <a:solidFill>
                  <a:srgbClr val="001999"/>
                </a:solidFill>
                <a:latin typeface="Times New Roman"/>
                <a:cs typeface="Times New Roman"/>
              </a:rPr>
              <a:t>No new domain model requirements in this statement</a:t>
            </a:r>
          </a:p>
          <a:p>
            <a:pPr marL="0" indent="0">
              <a:spcBef>
                <a:spcPts val="2400"/>
              </a:spcBef>
              <a:buNone/>
            </a:pPr>
            <a:r>
              <a:rPr lang="en-US" sz="1600" dirty="0">
                <a:latin typeface="Times New Roman"/>
                <a:cs typeface="Times New Roman"/>
              </a:rPr>
              <a:t>Registration consists of providing a company name, billing and delivery address as well as a contact name, telephone number and email, which becomes the unique identifier for the customer</a:t>
            </a:r>
            <a:r>
              <a:rPr lang="en-US" sz="1600" dirty="0" smtClean="0">
                <a:latin typeface="Times New Roman"/>
                <a:cs typeface="Times New Roman"/>
              </a:rPr>
              <a:t>.</a:t>
            </a:r>
          </a:p>
          <a:p>
            <a:pPr marL="1828800" indent="-1371600">
              <a:spcBef>
                <a:spcPts val="300"/>
              </a:spcBef>
              <a:buNone/>
              <a:tabLst>
                <a:tab pos="2971800" algn="l"/>
              </a:tabLst>
            </a:pPr>
            <a:r>
              <a:rPr lang="en-US" sz="1600" b="1" dirty="0" smtClean="0">
                <a:solidFill>
                  <a:srgbClr val="990C1A"/>
                </a:solidFill>
                <a:latin typeface="Times New Roman"/>
                <a:cs typeface="Times New Roman"/>
              </a:rPr>
              <a:t>attributes</a:t>
            </a:r>
            <a:r>
              <a:rPr lang="en-US" sz="1600" b="1" dirty="0">
                <a:solidFill>
                  <a:srgbClr val="990C1A"/>
                </a:solidFill>
                <a:latin typeface="Times New Roman"/>
                <a:cs typeface="Times New Roman"/>
              </a:rPr>
              <a:t>:</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Customer </a:t>
            </a:r>
            <a:r>
              <a:rPr lang="en-US" sz="1600" dirty="0" smtClean="0">
                <a:latin typeface="Times New Roman"/>
                <a:cs typeface="Times New Roman"/>
                <a:sym typeface="Symbol" charset="0"/>
              </a:rPr>
              <a:t></a:t>
            </a:r>
            <a:r>
              <a:rPr lang="en-US" sz="1600" dirty="0" smtClean="0">
                <a:solidFill>
                  <a:srgbClr val="001999"/>
                </a:solidFill>
                <a:latin typeface="Times New Roman"/>
                <a:cs typeface="Times New Roman"/>
              </a:rPr>
              <a:t>	companyName</a:t>
            </a:r>
            <a:r>
              <a:rPr lang="en-US" sz="1600" dirty="0">
                <a:solidFill>
                  <a:srgbClr val="001999"/>
                </a:solidFill>
                <a:latin typeface="Times New Roman"/>
                <a:cs typeface="Times New Roman"/>
              </a:rPr>
              <a:t>, billingAddress, deliveryAddress, </a:t>
            </a:r>
            <a:r>
              <a:rPr lang="en-US" sz="1600" dirty="0" smtClean="0">
                <a:solidFill>
                  <a:srgbClr val="001999"/>
                </a:solidFill>
                <a:latin typeface="Times New Roman"/>
                <a:cs typeface="Times New Roman"/>
              </a:rPr>
              <a:t>	contactName</a:t>
            </a:r>
            <a:r>
              <a:rPr lang="en-US" sz="1600" dirty="0" smtClean="0">
                <a:solidFill>
                  <a:srgbClr val="001999"/>
                </a:solidFill>
                <a:latin typeface="Times New Roman"/>
                <a:cs typeface="Times New Roman"/>
              </a:rPr>
              <a:t>, telephoneNumber, email</a:t>
            </a:r>
            <a:endParaRPr lang="en-US" sz="1600" dirty="0">
              <a:solidFill>
                <a:srgbClr val="000000"/>
              </a:solidFill>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constraints</a:t>
            </a:r>
            <a:r>
              <a:rPr lang="en-US" sz="1600" b="1" dirty="0">
                <a:solidFill>
                  <a:srgbClr val="990C1A"/>
                </a:solidFill>
                <a:latin typeface="Times New Roman"/>
                <a:cs typeface="Times New Roman"/>
              </a:rPr>
              <a:t>:</a:t>
            </a:r>
            <a:r>
              <a:rPr lang="en-US" sz="1600" dirty="0">
                <a:solidFill>
                  <a:srgbClr val="001999"/>
                </a:solidFill>
                <a:latin typeface="Times New Roman"/>
                <a:cs typeface="Times New Roman"/>
              </a:rPr>
              <a:t>	</a:t>
            </a:r>
            <a:r>
              <a:rPr lang="en-US" sz="1600" dirty="0" smtClean="0">
                <a:solidFill>
                  <a:srgbClr val="001999"/>
                </a:solidFill>
                <a:latin typeface="Times New Roman"/>
                <a:cs typeface="Times New Roman"/>
              </a:rPr>
              <a:t>email </a:t>
            </a:r>
            <a:r>
              <a:rPr lang="en-US" sz="1600" dirty="0" smtClean="0">
                <a:latin typeface="Times New Roman"/>
                <a:cs typeface="Times New Roman"/>
              </a:rPr>
              <a:t>of </a:t>
            </a:r>
            <a:r>
              <a:rPr lang="en-US" sz="1600" dirty="0" smtClean="0">
                <a:solidFill>
                  <a:srgbClr val="001999"/>
                </a:solidFill>
                <a:latin typeface="Times New Roman"/>
                <a:cs typeface="Times New Roman"/>
              </a:rPr>
              <a:t>Customer </a:t>
            </a:r>
            <a:r>
              <a:rPr lang="en-US" sz="1600" dirty="0" smtClean="0">
                <a:latin typeface="Times New Roman"/>
                <a:cs typeface="Times New Roman"/>
              </a:rPr>
              <a:t>is </a:t>
            </a:r>
            <a:r>
              <a:rPr lang="en-US" sz="1600" dirty="0">
                <a:latin typeface="Times New Roman"/>
                <a:cs typeface="Times New Roman"/>
              </a:rPr>
              <a:t>a </a:t>
            </a:r>
            <a:r>
              <a:rPr lang="en-US" sz="1600" dirty="0" smtClean="0">
                <a:latin typeface="Times New Roman"/>
                <a:cs typeface="Times New Roman"/>
              </a:rPr>
              <a:t>key</a:t>
            </a:r>
          </a:p>
          <a:p>
            <a:pPr marL="0" indent="0">
              <a:spcBef>
                <a:spcPts val="2400"/>
              </a:spcBef>
              <a:buNone/>
            </a:pPr>
            <a:r>
              <a:rPr lang="en-US" sz="1600" dirty="0">
                <a:latin typeface="Times New Roman"/>
                <a:cs typeface="Times New Roman"/>
              </a:rPr>
              <a:t>BOSI’s merchandise is stocked in various warehouses located in different countries around the world.</a:t>
            </a:r>
          </a:p>
          <a:p>
            <a:pPr marL="1828800" indent="-1371600">
              <a:spcBef>
                <a:spcPts val="300"/>
              </a:spcBef>
              <a:buNone/>
            </a:pPr>
            <a:r>
              <a:rPr lang="en-US" sz="1600" b="1" dirty="0">
                <a:solidFill>
                  <a:srgbClr val="990C1A"/>
                </a:solidFill>
                <a:latin typeface="Times New Roman"/>
                <a:cs typeface="Times New Roman"/>
              </a:rPr>
              <a:t>classes:</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Warehouse</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Country</a:t>
            </a:r>
            <a:endParaRPr lang="en-US" sz="1600" dirty="0">
              <a:solidFill>
                <a:srgbClr val="000000"/>
              </a:solidFill>
              <a:latin typeface="Times New Roman"/>
              <a:cs typeface="Times New Roman"/>
            </a:endParaRPr>
          </a:p>
          <a:p>
            <a:pPr marL="1828800" indent="-1371600">
              <a:spcBef>
                <a:spcPts val="300"/>
              </a:spcBef>
              <a:buNone/>
            </a:pPr>
            <a:r>
              <a:rPr lang="en-US" sz="1600" b="1" dirty="0">
                <a:solidFill>
                  <a:srgbClr val="990C1A"/>
                </a:solidFill>
                <a:latin typeface="Times New Roman"/>
                <a:cs typeface="Times New Roman"/>
              </a:rPr>
              <a:t>associations:</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Item </a:t>
            </a:r>
            <a:r>
              <a:rPr lang="en-US" sz="1600" i="1" dirty="0">
                <a:solidFill>
                  <a:srgbClr val="008000"/>
                </a:solidFill>
                <a:latin typeface="Times New Roman"/>
                <a:cs typeface="Times New Roman"/>
              </a:rPr>
              <a:t>StockedIn</a:t>
            </a:r>
            <a:r>
              <a:rPr lang="en-US" sz="1600" dirty="0">
                <a:solidFill>
                  <a:srgbClr val="001999"/>
                </a:solidFill>
                <a:latin typeface="Times New Roman"/>
                <a:cs typeface="Times New Roman"/>
              </a:rPr>
              <a:t> </a:t>
            </a:r>
            <a:r>
              <a:rPr lang="en-US" sz="1600" dirty="0" smtClean="0">
                <a:solidFill>
                  <a:srgbClr val="001999"/>
                </a:solidFill>
                <a:latin typeface="Times New Roman"/>
                <a:cs typeface="Times New Roman"/>
              </a:rPr>
              <a:t>Warehouse</a:t>
            </a:r>
          </a:p>
          <a:p>
            <a:pPr marL="1828800" indent="0">
              <a:spcBef>
                <a:spcPts val="300"/>
              </a:spcBef>
              <a:buNone/>
            </a:pPr>
            <a:r>
              <a:rPr lang="en-US" sz="1600" dirty="0" smtClean="0">
                <a:solidFill>
                  <a:srgbClr val="001999"/>
                </a:solidFill>
                <a:latin typeface="Times New Roman"/>
                <a:cs typeface="Times New Roman"/>
              </a:rPr>
              <a:t>Warehouse </a:t>
            </a:r>
            <a:r>
              <a:rPr lang="en-US" sz="1600" i="1" dirty="0">
                <a:solidFill>
                  <a:srgbClr val="008000"/>
                </a:solidFill>
                <a:latin typeface="Times New Roman"/>
                <a:cs typeface="Times New Roman"/>
              </a:rPr>
              <a:t>LocatedIn</a:t>
            </a:r>
            <a:r>
              <a:rPr lang="en-US" sz="1600" dirty="0">
                <a:solidFill>
                  <a:srgbClr val="001999"/>
                </a:solidFill>
                <a:latin typeface="Times New Roman"/>
                <a:cs typeface="Times New Roman"/>
              </a:rPr>
              <a:t> Country</a:t>
            </a:r>
          </a:p>
          <a:p>
            <a:pPr marL="2857500" indent="-1028700">
              <a:spcBef>
                <a:spcPct val="0"/>
              </a:spcBef>
              <a:buNone/>
            </a:pPr>
            <a:r>
              <a:rPr lang="en-US" sz="1600" b="1" dirty="0">
                <a:solidFill>
                  <a:schemeClr val="hlink"/>
                </a:solidFill>
                <a:latin typeface="Times New Roman"/>
                <a:cs typeface="Times New Roman"/>
              </a:rPr>
              <a:t>Remarks:</a:t>
            </a:r>
            <a:r>
              <a:rPr lang="en-US" sz="1600" dirty="0">
                <a:solidFill>
                  <a:srgbClr val="000000"/>
                </a:solidFill>
                <a:latin typeface="Times New Roman"/>
                <a:cs typeface="Times New Roman"/>
              </a:rPr>
              <a:t>	Merchandise is another name for the items that the company sells. Country could be an attribute of Warehouse rather than a separate class</a:t>
            </a:r>
            <a:r>
              <a:rPr lang="en-US" sz="1600" dirty="0" smtClean="0">
                <a:solidFill>
                  <a:srgbClr val="000000"/>
                </a:solidFill>
                <a:latin typeface="Times New Roman"/>
                <a:cs typeface="Times New Roman"/>
              </a:rPr>
              <a:t>.</a:t>
            </a:r>
            <a:endParaRPr lang="en-US" sz="1600" dirty="0">
              <a:latin typeface="Times New Roman"/>
              <a:cs typeface="Times New Roman"/>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169995939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018">
                                            <p:txEl>
                                              <p:pRg st="0" end="0"/>
                                            </p:txEl>
                                          </p:spTgt>
                                        </p:tgtEl>
                                        <p:attrNameLst>
                                          <p:attrName>style.visibility</p:attrName>
                                        </p:attrNameLst>
                                      </p:cBhvr>
                                      <p:to>
                                        <p:strVal val="visible"/>
                                      </p:to>
                                    </p:set>
                                    <p:animEffect transition="in" filter="wipe(left)">
                                      <p:cBhvr>
                                        <p:cTn id="7" dur="500"/>
                                        <p:tgtEl>
                                          <p:spTgt spid="860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18">
                                            <p:txEl>
                                              <p:pRg st="1" end="1"/>
                                            </p:txEl>
                                          </p:spTgt>
                                        </p:tgtEl>
                                        <p:attrNameLst>
                                          <p:attrName>style.visibility</p:attrName>
                                        </p:attrNameLst>
                                      </p:cBhvr>
                                      <p:to>
                                        <p:strVal val="visible"/>
                                      </p:to>
                                    </p:set>
                                    <p:animEffect transition="in" filter="wipe(left)">
                                      <p:cBhvr>
                                        <p:cTn id="12" dur="500"/>
                                        <p:tgtEl>
                                          <p:spTgt spid="8601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18">
                                            <p:txEl>
                                              <p:pRg st="2" end="2"/>
                                            </p:txEl>
                                          </p:spTgt>
                                        </p:tgtEl>
                                        <p:attrNameLst>
                                          <p:attrName>style.visibility</p:attrName>
                                        </p:attrNameLst>
                                      </p:cBhvr>
                                      <p:to>
                                        <p:strVal val="visible"/>
                                      </p:to>
                                    </p:set>
                                    <p:animEffect transition="in" filter="wipe(left)">
                                      <p:cBhvr>
                                        <p:cTn id="17" dur="500"/>
                                        <p:tgtEl>
                                          <p:spTgt spid="8601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6018">
                                            <p:txEl>
                                              <p:pRg st="3" end="3"/>
                                            </p:txEl>
                                          </p:spTgt>
                                        </p:tgtEl>
                                        <p:attrNameLst>
                                          <p:attrName>style.visibility</p:attrName>
                                        </p:attrNameLst>
                                      </p:cBhvr>
                                      <p:to>
                                        <p:strVal val="visible"/>
                                      </p:to>
                                    </p:set>
                                    <p:animEffect transition="in" filter="wipe(left)">
                                      <p:cBhvr>
                                        <p:cTn id="22" dur="500"/>
                                        <p:tgtEl>
                                          <p:spTgt spid="8601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6018">
                                            <p:txEl>
                                              <p:pRg st="4" end="4"/>
                                            </p:txEl>
                                          </p:spTgt>
                                        </p:tgtEl>
                                        <p:attrNameLst>
                                          <p:attrName>style.visibility</p:attrName>
                                        </p:attrNameLst>
                                      </p:cBhvr>
                                      <p:to>
                                        <p:strVal val="visible"/>
                                      </p:to>
                                    </p:set>
                                    <p:animEffect transition="in" filter="wipe(left)">
                                      <p:cBhvr>
                                        <p:cTn id="27" dur="500"/>
                                        <p:tgtEl>
                                          <p:spTgt spid="8601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6018">
                                            <p:txEl>
                                              <p:pRg st="5" end="5"/>
                                            </p:txEl>
                                          </p:spTgt>
                                        </p:tgtEl>
                                        <p:attrNameLst>
                                          <p:attrName>style.visibility</p:attrName>
                                        </p:attrNameLst>
                                      </p:cBhvr>
                                      <p:to>
                                        <p:strVal val="visible"/>
                                      </p:to>
                                    </p:set>
                                    <p:animEffect transition="in" filter="wipe(left)">
                                      <p:cBhvr>
                                        <p:cTn id="32" dur="500"/>
                                        <p:tgtEl>
                                          <p:spTgt spid="8601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6018">
                                            <p:txEl>
                                              <p:pRg st="6" end="6"/>
                                            </p:txEl>
                                          </p:spTgt>
                                        </p:tgtEl>
                                        <p:attrNameLst>
                                          <p:attrName>style.visibility</p:attrName>
                                        </p:attrNameLst>
                                      </p:cBhvr>
                                      <p:to>
                                        <p:strVal val="visible"/>
                                      </p:to>
                                    </p:set>
                                    <p:animEffect transition="in" filter="wipe(left)">
                                      <p:cBhvr>
                                        <p:cTn id="37" dur="500"/>
                                        <p:tgtEl>
                                          <p:spTgt spid="8601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6018">
                                            <p:txEl>
                                              <p:pRg st="7" end="7"/>
                                            </p:txEl>
                                          </p:spTgt>
                                        </p:tgtEl>
                                        <p:attrNameLst>
                                          <p:attrName>style.visibility</p:attrName>
                                        </p:attrNameLst>
                                      </p:cBhvr>
                                      <p:to>
                                        <p:strVal val="visible"/>
                                      </p:to>
                                    </p:set>
                                    <p:animEffect transition="in" filter="wipe(left)">
                                      <p:cBhvr>
                                        <p:cTn id="42" dur="500"/>
                                        <p:tgtEl>
                                          <p:spTgt spid="8601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6018">
                                            <p:txEl>
                                              <p:pRg st="8" end="8"/>
                                            </p:txEl>
                                          </p:spTgt>
                                        </p:tgtEl>
                                        <p:attrNameLst>
                                          <p:attrName>style.visibility</p:attrName>
                                        </p:attrNameLst>
                                      </p:cBhvr>
                                      <p:to>
                                        <p:strVal val="visible"/>
                                      </p:to>
                                    </p:set>
                                    <p:animEffect transition="in" filter="wipe(left)">
                                      <p:cBhvr>
                                        <p:cTn id="47" dur="500"/>
                                        <p:tgtEl>
                                          <p:spTgt spid="8601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86018">
                                            <p:txEl>
                                              <p:pRg st="9" end="9"/>
                                            </p:txEl>
                                          </p:spTgt>
                                        </p:tgtEl>
                                        <p:attrNameLst>
                                          <p:attrName>style.visibility</p:attrName>
                                        </p:attrNameLst>
                                      </p:cBhvr>
                                      <p:to>
                                        <p:strVal val="visible"/>
                                      </p:to>
                                    </p:set>
                                    <p:animEffect transition="in" filter="wipe(left)">
                                      <p:cBhvr>
                                        <p:cTn id="52" dur="500"/>
                                        <p:tgtEl>
                                          <p:spTgt spid="8601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body" idx="1"/>
          </p:nvPr>
        </p:nvSpPr>
        <p:spPr>
          <a:noFill/>
        </p:spPr>
        <p:txBody>
          <a:bodyPr/>
          <a:lstStyle/>
          <a:p>
            <a:pPr marL="0" indent="0">
              <a:spcBef>
                <a:spcPts val="2400"/>
              </a:spcBef>
              <a:buNone/>
            </a:pPr>
            <a:r>
              <a:rPr lang="en-US" sz="1600" dirty="0" smtClean="0">
                <a:latin typeface="Times New Roman"/>
                <a:cs typeface="Times New Roman"/>
              </a:rPr>
              <a:t>A </a:t>
            </a:r>
            <a:r>
              <a:rPr lang="en-US" sz="1600" dirty="0">
                <a:latin typeface="Times New Roman"/>
                <a:cs typeface="Times New Roman"/>
              </a:rPr>
              <a:t>country may contain zero, one, or more </a:t>
            </a:r>
            <a:r>
              <a:rPr lang="en-US" sz="1600" dirty="0" smtClean="0">
                <a:latin typeface="Times New Roman"/>
                <a:cs typeface="Times New Roman"/>
              </a:rPr>
              <a:t>warehouses.</a:t>
            </a:r>
            <a:endParaRPr lang="en-US" sz="1600" dirty="0">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attributes:</a:t>
            </a:r>
            <a:r>
              <a:rPr lang="en-US" sz="1600" dirty="0" smtClean="0">
                <a:solidFill>
                  <a:srgbClr val="000000"/>
                </a:solidFill>
                <a:latin typeface="Times New Roman"/>
                <a:cs typeface="Times New Roman"/>
              </a:rPr>
              <a:t>	</a:t>
            </a:r>
            <a:r>
              <a:rPr lang="en-US" sz="1600" dirty="0" smtClean="0">
                <a:solidFill>
                  <a:srgbClr val="001999"/>
                </a:solidFill>
                <a:latin typeface="Times New Roman"/>
                <a:cs typeface="Times New Roman"/>
              </a:rPr>
              <a:t>Country </a:t>
            </a:r>
            <a:r>
              <a:rPr lang="en-US" sz="1600" dirty="0" smtClean="0">
                <a:latin typeface="Times New Roman"/>
                <a:cs typeface="Times New Roman"/>
                <a:sym typeface="Symbol" charset="0"/>
              </a:rPr>
              <a:t></a:t>
            </a:r>
            <a:r>
              <a:rPr lang="en-US" sz="1600" dirty="0" smtClean="0">
                <a:solidFill>
                  <a:srgbClr val="001999"/>
                </a:solidFill>
                <a:latin typeface="Times New Roman"/>
                <a:cs typeface="Times New Roman"/>
              </a:rPr>
              <a:t> name</a:t>
            </a:r>
          </a:p>
          <a:p>
            <a:pPr marL="1828800" indent="-1371600">
              <a:spcBef>
                <a:spcPts val="300"/>
              </a:spcBef>
              <a:buNone/>
            </a:pPr>
            <a:r>
              <a:rPr lang="en-US" sz="1600" b="1" dirty="0" smtClean="0">
                <a:solidFill>
                  <a:srgbClr val="990C1A"/>
                </a:solidFill>
                <a:latin typeface="Times New Roman"/>
                <a:cs typeface="Times New Roman"/>
              </a:rPr>
              <a:t>multiplicities:</a:t>
            </a:r>
            <a:r>
              <a:rPr lang="en-US" sz="1600" dirty="0" smtClean="0">
                <a:solidFill>
                  <a:srgbClr val="001999"/>
                </a:solidFill>
                <a:latin typeface="Times New Roman"/>
                <a:cs typeface="Times New Roman"/>
              </a:rPr>
              <a:t>	</a:t>
            </a:r>
            <a:r>
              <a:rPr lang="en-US" sz="1600" dirty="0" smtClean="0">
                <a:solidFill>
                  <a:srgbClr val="000000"/>
                </a:solidFill>
                <a:latin typeface="Times New Roman"/>
                <a:cs typeface="Times New Roman"/>
              </a:rPr>
              <a:t>min-card(</a:t>
            </a:r>
            <a:r>
              <a:rPr lang="en-US" sz="1600" dirty="0" smtClean="0">
                <a:solidFill>
                  <a:srgbClr val="001999"/>
                </a:solidFill>
                <a:latin typeface="Times New Roman"/>
                <a:cs typeface="Times New Roman"/>
              </a:rPr>
              <a:t>Country</a:t>
            </a:r>
            <a:r>
              <a:rPr lang="en-US" sz="1600" dirty="0" smtClean="0">
                <a:solidFill>
                  <a:srgbClr val="000000"/>
                </a:solidFill>
                <a:latin typeface="Times New Roman"/>
                <a:cs typeface="Times New Roman"/>
              </a:rPr>
              <a:t>, </a:t>
            </a:r>
            <a:r>
              <a:rPr lang="en-US" sz="1600" i="1" dirty="0" smtClean="0">
                <a:solidFill>
                  <a:srgbClr val="008000"/>
                </a:solidFill>
                <a:latin typeface="Times New Roman"/>
                <a:cs typeface="Times New Roman"/>
              </a:rPr>
              <a:t>LocatedIn</a:t>
            </a:r>
            <a:r>
              <a:rPr lang="en-US" sz="1600" dirty="0" smtClean="0">
                <a:solidFill>
                  <a:srgbClr val="000000"/>
                </a:solidFill>
                <a:latin typeface="Times New Roman"/>
                <a:cs typeface="Times New Roman"/>
              </a:rPr>
              <a:t>) = </a:t>
            </a:r>
            <a:r>
              <a:rPr lang="en-US" sz="1600" dirty="0" smtClean="0">
                <a:solidFill>
                  <a:srgbClr val="000000"/>
                </a:solidFill>
                <a:latin typeface="Times New Roman"/>
                <a:cs typeface="Times New Roman"/>
              </a:rPr>
              <a:t>0</a:t>
            </a:r>
          </a:p>
          <a:p>
            <a:pPr marL="1828800" indent="0">
              <a:spcBef>
                <a:spcPts val="300"/>
              </a:spcBef>
              <a:buNone/>
            </a:pPr>
            <a:r>
              <a:rPr lang="en-US" sz="1600" dirty="0" smtClean="0">
                <a:solidFill>
                  <a:srgbClr val="000000"/>
                </a:solidFill>
                <a:latin typeface="Times New Roman"/>
                <a:cs typeface="Times New Roman"/>
              </a:rPr>
              <a:t>max</a:t>
            </a:r>
            <a:r>
              <a:rPr lang="en-US" sz="1600" dirty="0" smtClean="0">
                <a:solidFill>
                  <a:srgbClr val="000000"/>
                </a:solidFill>
                <a:latin typeface="Times New Roman"/>
                <a:cs typeface="Times New Roman"/>
              </a:rPr>
              <a:t>-card(</a:t>
            </a:r>
            <a:r>
              <a:rPr lang="en-US" sz="1600" dirty="0" smtClean="0">
                <a:solidFill>
                  <a:srgbClr val="001999"/>
                </a:solidFill>
                <a:latin typeface="Times New Roman"/>
                <a:cs typeface="Times New Roman"/>
              </a:rPr>
              <a:t>Country</a:t>
            </a:r>
            <a:r>
              <a:rPr lang="en-US" sz="1600" dirty="0" smtClean="0">
                <a:solidFill>
                  <a:srgbClr val="000000"/>
                </a:solidFill>
                <a:latin typeface="Times New Roman"/>
                <a:cs typeface="Times New Roman"/>
              </a:rPr>
              <a:t>, </a:t>
            </a:r>
            <a:r>
              <a:rPr lang="en-US" sz="1600" i="1" dirty="0" smtClean="0">
                <a:solidFill>
                  <a:srgbClr val="008000"/>
                </a:solidFill>
                <a:latin typeface="Times New Roman"/>
                <a:cs typeface="Times New Roman"/>
              </a:rPr>
              <a:t>LocatedIn</a:t>
            </a:r>
            <a:r>
              <a:rPr lang="en-US" sz="1600" dirty="0" smtClean="0">
                <a:solidFill>
                  <a:srgbClr val="000000"/>
                </a:solidFill>
                <a:latin typeface="Times New Roman"/>
                <a:cs typeface="Times New Roman"/>
              </a:rPr>
              <a:t>) = *</a:t>
            </a:r>
          </a:p>
          <a:p>
            <a:pPr marL="2857500" indent="-1028700">
              <a:spcBef>
                <a:spcPct val="0"/>
              </a:spcBef>
              <a:buNone/>
            </a:pPr>
            <a:r>
              <a:rPr lang="en-US" sz="1600" b="1" dirty="0" smtClean="0">
                <a:solidFill>
                  <a:schemeClr val="hlink"/>
                </a:solidFill>
                <a:latin typeface="Times New Roman"/>
                <a:cs typeface="Times New Roman"/>
              </a:rPr>
              <a:t>Remarks:</a:t>
            </a:r>
            <a:r>
              <a:rPr lang="en-US" sz="1600" dirty="0" smtClean="0">
                <a:solidFill>
                  <a:srgbClr val="000000"/>
                </a:solidFill>
                <a:latin typeface="Times New Roman"/>
                <a:cs typeface="Times New Roman"/>
              </a:rPr>
              <a:t>	Although </a:t>
            </a:r>
            <a:r>
              <a:rPr lang="en-US" sz="1600" dirty="0">
                <a:solidFill>
                  <a:srgbClr val="000000"/>
                </a:solidFill>
                <a:latin typeface="Times New Roman"/>
                <a:cs typeface="Times New Roman"/>
              </a:rPr>
              <a:t>the name attribute is not explicitly stated in </a:t>
            </a:r>
            <a:r>
              <a:rPr lang="en-US" sz="1600" dirty="0" smtClean="0">
                <a:solidFill>
                  <a:srgbClr val="000000"/>
                </a:solidFill>
                <a:latin typeface="Times New Roman"/>
                <a:cs typeface="Times New Roman"/>
              </a:rPr>
              <a:t>the requirements statement</a:t>
            </a:r>
            <a:r>
              <a:rPr lang="en-US" sz="1600" dirty="0">
                <a:solidFill>
                  <a:srgbClr val="000000"/>
                </a:solidFill>
                <a:latin typeface="Times New Roman"/>
                <a:cs typeface="Times New Roman"/>
              </a:rPr>
              <a:t>, it is implied that we need to identify a country</a:t>
            </a:r>
            <a:r>
              <a:rPr lang="en-US" sz="1600" dirty="0" smtClean="0">
                <a:solidFill>
                  <a:srgbClr val="000000"/>
                </a:solidFill>
                <a:latin typeface="Times New Roman"/>
                <a:cs typeface="Times New Roman"/>
              </a:rPr>
              <a:t>.</a:t>
            </a:r>
            <a:endParaRPr lang="en-US" sz="1600" dirty="0">
              <a:latin typeface="Times New Roman"/>
              <a:cs typeface="Times New Roman"/>
            </a:endParaRPr>
          </a:p>
          <a:p>
            <a:pPr marL="0" indent="0">
              <a:spcBef>
                <a:spcPts val="2400"/>
              </a:spcBef>
              <a:buNone/>
            </a:pPr>
            <a:r>
              <a:rPr lang="en-US" sz="1600" dirty="0">
                <a:latin typeface="Times New Roman"/>
                <a:cs typeface="Times New Roman"/>
              </a:rPr>
              <a:t>Warehouses are identified by a unique warehouse id and also have an address, a telephone number and a fax number</a:t>
            </a:r>
            <a:r>
              <a:rPr lang="en-US" sz="1600" dirty="0" smtClean="0">
                <a:latin typeface="Times New Roman"/>
                <a:cs typeface="Times New Roman"/>
              </a:rPr>
              <a:t>.</a:t>
            </a:r>
            <a:endParaRPr lang="en-US" sz="1600" dirty="0">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attributes</a:t>
            </a:r>
            <a:r>
              <a:rPr lang="en-US" sz="1600" b="1" dirty="0">
                <a:solidFill>
                  <a:srgbClr val="990C1A"/>
                </a:solidFill>
                <a:latin typeface="Times New Roman"/>
                <a:cs typeface="Times New Roman"/>
              </a:rPr>
              <a:t>:</a:t>
            </a:r>
            <a:r>
              <a:rPr lang="en-US" sz="1600" dirty="0">
                <a:solidFill>
                  <a:srgbClr val="000000"/>
                </a:solidFill>
                <a:latin typeface="Times New Roman"/>
                <a:cs typeface="Times New Roman"/>
              </a:rPr>
              <a:t>	</a:t>
            </a:r>
            <a:r>
              <a:rPr lang="en-US" sz="1600" dirty="0">
                <a:solidFill>
                  <a:srgbClr val="001999"/>
                </a:solidFill>
                <a:latin typeface="Times New Roman"/>
                <a:cs typeface="Times New Roman"/>
              </a:rPr>
              <a:t>Warehouse </a:t>
            </a:r>
            <a:r>
              <a:rPr lang="en-US" sz="1600" dirty="0">
                <a:latin typeface="Times New Roman"/>
                <a:cs typeface="Times New Roman"/>
                <a:sym typeface="Symbol" charset="0"/>
              </a:rPr>
              <a:t></a:t>
            </a:r>
            <a:r>
              <a:rPr lang="en-US" sz="1600" dirty="0">
                <a:solidFill>
                  <a:srgbClr val="001999"/>
                </a:solidFill>
                <a:latin typeface="Times New Roman"/>
                <a:cs typeface="Times New Roman"/>
              </a:rPr>
              <a:t> </a:t>
            </a:r>
            <a:r>
              <a:rPr lang="en-US" sz="1600" dirty="0" smtClean="0">
                <a:solidFill>
                  <a:srgbClr val="001999"/>
                </a:solidFill>
                <a:latin typeface="Times New Roman"/>
                <a:cs typeface="Times New Roman"/>
              </a:rPr>
              <a:t>warehouseId</a:t>
            </a:r>
            <a:r>
              <a:rPr lang="en-US" sz="1600" dirty="0">
                <a:solidFill>
                  <a:srgbClr val="001999"/>
                </a:solidFill>
                <a:latin typeface="Times New Roman"/>
                <a:cs typeface="Times New Roman"/>
              </a:rPr>
              <a:t>, address</a:t>
            </a:r>
            <a:r>
              <a:rPr lang="en-US" sz="1600" dirty="0">
                <a:latin typeface="Times New Roman"/>
                <a:cs typeface="Times New Roman"/>
              </a:rPr>
              <a:t>, </a:t>
            </a:r>
            <a:r>
              <a:rPr lang="en-US" sz="1600" dirty="0">
                <a:solidFill>
                  <a:srgbClr val="001999"/>
                </a:solidFill>
                <a:latin typeface="Times New Roman"/>
                <a:cs typeface="Times New Roman"/>
              </a:rPr>
              <a:t>telephoneNumber</a:t>
            </a:r>
            <a:r>
              <a:rPr lang="en-US" sz="1600" dirty="0">
                <a:latin typeface="Times New Roman"/>
                <a:cs typeface="Times New Roman"/>
              </a:rPr>
              <a:t>, </a:t>
            </a:r>
            <a:r>
              <a:rPr lang="en-US" sz="1600" dirty="0">
                <a:solidFill>
                  <a:srgbClr val="001999"/>
                </a:solidFill>
                <a:latin typeface="Times New Roman"/>
                <a:cs typeface="Times New Roman"/>
              </a:rPr>
              <a:t>faxNumber</a:t>
            </a:r>
          </a:p>
          <a:p>
            <a:pPr marL="1828800" indent="-1371600">
              <a:spcBef>
                <a:spcPts val="300"/>
              </a:spcBef>
              <a:buNone/>
            </a:pPr>
            <a:r>
              <a:rPr lang="en-US" sz="1600" b="1" dirty="0" smtClean="0">
                <a:solidFill>
                  <a:srgbClr val="990C1A"/>
                </a:solidFill>
                <a:latin typeface="Times New Roman"/>
                <a:cs typeface="Times New Roman"/>
              </a:rPr>
              <a:t>constraints</a:t>
            </a:r>
            <a:r>
              <a:rPr lang="en-US" sz="1600" b="1" dirty="0">
                <a:solidFill>
                  <a:srgbClr val="990C1A"/>
                </a:solidFill>
                <a:latin typeface="Times New Roman"/>
                <a:cs typeface="Times New Roman"/>
              </a:rPr>
              <a:t>:</a:t>
            </a:r>
            <a:r>
              <a:rPr lang="en-US" sz="1600" dirty="0">
                <a:solidFill>
                  <a:srgbClr val="001999"/>
                </a:solidFill>
                <a:latin typeface="Times New Roman"/>
                <a:cs typeface="Times New Roman"/>
              </a:rPr>
              <a:t>	warehouseId</a:t>
            </a:r>
            <a:r>
              <a:rPr lang="en-US" sz="1600" dirty="0">
                <a:solidFill>
                  <a:srgbClr val="000000"/>
                </a:solidFill>
                <a:latin typeface="Times New Roman"/>
                <a:cs typeface="Times New Roman"/>
              </a:rPr>
              <a:t> of </a:t>
            </a:r>
            <a:r>
              <a:rPr lang="en-US" sz="1600" dirty="0">
                <a:solidFill>
                  <a:srgbClr val="001999"/>
                </a:solidFill>
                <a:latin typeface="Times New Roman"/>
                <a:cs typeface="Times New Roman"/>
              </a:rPr>
              <a:t>Warehouse</a:t>
            </a:r>
            <a:r>
              <a:rPr lang="en-US" sz="1600" dirty="0">
                <a:solidFill>
                  <a:srgbClr val="000000"/>
                </a:solidFill>
                <a:latin typeface="Times New Roman"/>
                <a:cs typeface="Times New Roman"/>
              </a:rPr>
              <a:t> is a key</a:t>
            </a:r>
            <a:endParaRPr lang="en-US" sz="1600" dirty="0">
              <a:latin typeface="Times New Roman"/>
              <a:cs typeface="Times New Roman"/>
            </a:endParaRPr>
          </a:p>
          <a:p>
            <a:pPr marL="0" indent="0">
              <a:spcBef>
                <a:spcPts val="2400"/>
              </a:spcBef>
              <a:buNone/>
            </a:pPr>
            <a:r>
              <a:rPr lang="en-US" sz="1600" dirty="0">
                <a:latin typeface="Times New Roman"/>
                <a:cs typeface="Times New Roman"/>
              </a:rPr>
              <a:t>As orders are received they are filled for delivery from the warehouse nearest the customer</a:t>
            </a:r>
            <a:r>
              <a:rPr lang="en-US" sz="1600" dirty="0" smtClean="0">
                <a:latin typeface="Times New Roman"/>
                <a:cs typeface="Times New Roman"/>
              </a:rPr>
              <a:t>.</a:t>
            </a:r>
            <a:endParaRPr lang="en-US" sz="1600" dirty="0">
              <a:latin typeface="Times New Roman"/>
              <a:cs typeface="Times New Roman"/>
            </a:endParaRPr>
          </a:p>
          <a:p>
            <a:pPr marL="1828800" indent="0">
              <a:spcBef>
                <a:spcPts val="300"/>
              </a:spcBef>
              <a:buNone/>
            </a:pPr>
            <a:r>
              <a:rPr lang="en-US" sz="1600" dirty="0" smtClean="0">
                <a:solidFill>
                  <a:srgbClr val="001999"/>
                </a:solidFill>
                <a:latin typeface="Times New Roman"/>
                <a:cs typeface="Times New Roman"/>
              </a:rPr>
              <a:t>No </a:t>
            </a:r>
            <a:r>
              <a:rPr lang="en-US" sz="1600" dirty="0">
                <a:solidFill>
                  <a:srgbClr val="001999"/>
                </a:solidFill>
                <a:latin typeface="Times New Roman"/>
                <a:cs typeface="Times New Roman"/>
              </a:rPr>
              <a:t>new domain model requirements in this statement.</a:t>
            </a: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57455561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042">
                                            <p:txEl>
                                              <p:pRg st="0" end="0"/>
                                            </p:txEl>
                                          </p:spTgt>
                                        </p:tgtEl>
                                        <p:attrNameLst>
                                          <p:attrName>style.visibility</p:attrName>
                                        </p:attrNameLst>
                                      </p:cBhvr>
                                      <p:to>
                                        <p:strVal val="visible"/>
                                      </p:to>
                                    </p:set>
                                    <p:animEffect transition="in" filter="wipe(left)">
                                      <p:cBhvr>
                                        <p:cTn id="7" dur="500"/>
                                        <p:tgtEl>
                                          <p:spTgt spid="870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2">
                                            <p:txEl>
                                              <p:pRg st="1" end="1"/>
                                            </p:txEl>
                                          </p:spTgt>
                                        </p:tgtEl>
                                        <p:attrNameLst>
                                          <p:attrName>style.visibility</p:attrName>
                                        </p:attrNameLst>
                                      </p:cBhvr>
                                      <p:to>
                                        <p:strVal val="visible"/>
                                      </p:to>
                                    </p:set>
                                    <p:animEffect transition="in" filter="wipe(left)">
                                      <p:cBhvr>
                                        <p:cTn id="12" dur="500"/>
                                        <p:tgtEl>
                                          <p:spTgt spid="8704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2">
                                            <p:txEl>
                                              <p:pRg st="2" end="2"/>
                                            </p:txEl>
                                          </p:spTgt>
                                        </p:tgtEl>
                                        <p:attrNameLst>
                                          <p:attrName>style.visibility</p:attrName>
                                        </p:attrNameLst>
                                      </p:cBhvr>
                                      <p:to>
                                        <p:strVal val="visible"/>
                                      </p:to>
                                    </p:set>
                                    <p:animEffect transition="in" filter="wipe(left)">
                                      <p:cBhvr>
                                        <p:cTn id="17" dur="500"/>
                                        <p:tgtEl>
                                          <p:spTgt spid="870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7042">
                                            <p:txEl>
                                              <p:pRg st="3" end="3"/>
                                            </p:txEl>
                                          </p:spTgt>
                                        </p:tgtEl>
                                        <p:attrNameLst>
                                          <p:attrName>style.visibility</p:attrName>
                                        </p:attrNameLst>
                                      </p:cBhvr>
                                      <p:to>
                                        <p:strVal val="visible"/>
                                      </p:to>
                                    </p:set>
                                    <p:animEffect transition="in" filter="wipe(left)">
                                      <p:cBhvr>
                                        <p:cTn id="22" dur="500"/>
                                        <p:tgtEl>
                                          <p:spTgt spid="8704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042">
                                            <p:txEl>
                                              <p:pRg st="4" end="4"/>
                                            </p:txEl>
                                          </p:spTgt>
                                        </p:tgtEl>
                                        <p:attrNameLst>
                                          <p:attrName>style.visibility</p:attrName>
                                        </p:attrNameLst>
                                      </p:cBhvr>
                                      <p:to>
                                        <p:strVal val="visible"/>
                                      </p:to>
                                    </p:set>
                                    <p:animEffect transition="in" filter="wipe(left)">
                                      <p:cBhvr>
                                        <p:cTn id="27" dur="500"/>
                                        <p:tgtEl>
                                          <p:spTgt spid="8704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7042">
                                            <p:txEl>
                                              <p:pRg st="5" end="5"/>
                                            </p:txEl>
                                          </p:spTgt>
                                        </p:tgtEl>
                                        <p:attrNameLst>
                                          <p:attrName>style.visibility</p:attrName>
                                        </p:attrNameLst>
                                      </p:cBhvr>
                                      <p:to>
                                        <p:strVal val="visible"/>
                                      </p:to>
                                    </p:set>
                                    <p:animEffect transition="in" filter="wipe(left)">
                                      <p:cBhvr>
                                        <p:cTn id="32" dur="500"/>
                                        <p:tgtEl>
                                          <p:spTgt spid="87042">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7042">
                                            <p:txEl>
                                              <p:pRg st="6" end="6"/>
                                            </p:txEl>
                                          </p:spTgt>
                                        </p:tgtEl>
                                        <p:attrNameLst>
                                          <p:attrName>style.visibility</p:attrName>
                                        </p:attrNameLst>
                                      </p:cBhvr>
                                      <p:to>
                                        <p:strVal val="visible"/>
                                      </p:to>
                                    </p:set>
                                    <p:animEffect transition="in" filter="wipe(left)">
                                      <p:cBhvr>
                                        <p:cTn id="37" dur="500"/>
                                        <p:tgtEl>
                                          <p:spTgt spid="87042">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7042">
                                            <p:txEl>
                                              <p:pRg st="7" end="7"/>
                                            </p:txEl>
                                          </p:spTgt>
                                        </p:tgtEl>
                                        <p:attrNameLst>
                                          <p:attrName>style.visibility</p:attrName>
                                        </p:attrNameLst>
                                      </p:cBhvr>
                                      <p:to>
                                        <p:strVal val="visible"/>
                                      </p:to>
                                    </p:set>
                                    <p:animEffect transition="in" filter="wipe(left)">
                                      <p:cBhvr>
                                        <p:cTn id="42" dur="500"/>
                                        <p:tgtEl>
                                          <p:spTgt spid="87042">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7042">
                                            <p:txEl>
                                              <p:pRg st="8" end="8"/>
                                            </p:txEl>
                                          </p:spTgt>
                                        </p:tgtEl>
                                        <p:attrNameLst>
                                          <p:attrName>style.visibility</p:attrName>
                                        </p:attrNameLst>
                                      </p:cBhvr>
                                      <p:to>
                                        <p:strVal val="visible"/>
                                      </p:to>
                                    </p:set>
                                    <p:animEffect transition="in" filter="wipe(left)">
                                      <p:cBhvr>
                                        <p:cTn id="47" dur="500"/>
                                        <p:tgtEl>
                                          <p:spTgt spid="87042">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87042">
                                            <p:txEl>
                                              <p:pRg st="9" end="9"/>
                                            </p:txEl>
                                          </p:spTgt>
                                        </p:tgtEl>
                                        <p:attrNameLst>
                                          <p:attrName>style.visibility</p:attrName>
                                        </p:attrNameLst>
                                      </p:cBhvr>
                                      <p:to>
                                        <p:strVal val="visible"/>
                                      </p:to>
                                    </p:set>
                                    <p:animEffect transition="in" filter="wipe(left)">
                                      <p:cBhvr>
                                        <p:cTn id="52" dur="500"/>
                                        <p:tgtEl>
                                          <p:spTgt spid="8704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685800" y="1219200"/>
            <a:ext cx="8001000" cy="4082008"/>
          </a:xfrm>
        </p:spPr>
        <p:txBody>
          <a:bodyPr/>
          <a:lstStyle/>
          <a:p>
            <a:pPr marL="365760" indent="-365760"/>
            <a:r>
              <a:rPr lang="en-US" altLang="zh-TW" dirty="0" smtClean="0">
                <a:latin typeface="Helvetica" charset="0"/>
                <a:cs typeface="新細明體" charset="0"/>
              </a:rPr>
              <a:t>Captures </a:t>
            </a:r>
            <a:r>
              <a:rPr lang="en-US" altLang="zh-TW" dirty="0">
                <a:latin typeface="Helvetica" charset="0"/>
                <a:cs typeface="新細明體" charset="0"/>
              </a:rPr>
              <a:t>the most important </a:t>
            </a:r>
            <a:r>
              <a:rPr lang="en-US" altLang="zh-TW" dirty="0">
                <a:solidFill>
                  <a:schemeClr val="hlink"/>
                </a:solidFill>
                <a:latin typeface="Helvetica" charset="0"/>
                <a:cs typeface="新細明體" charset="0"/>
              </a:rPr>
              <a:t>classes</a:t>
            </a:r>
            <a:r>
              <a:rPr lang="en-US" altLang="zh-TW" dirty="0">
                <a:latin typeface="Helvetica" charset="0"/>
                <a:cs typeface="新細明體" charset="0"/>
              </a:rPr>
              <a:t> and their </a:t>
            </a:r>
            <a:r>
              <a:rPr lang="en-US" altLang="zh-TW" dirty="0" smtClean="0">
                <a:solidFill>
                  <a:schemeClr val="hlink"/>
                </a:solidFill>
                <a:latin typeface="Helvetica" charset="0"/>
                <a:cs typeface="新細明體" charset="0"/>
              </a:rPr>
              <a:t>associations</a:t>
            </a:r>
            <a:r>
              <a:rPr lang="en-US" altLang="zh-TW" dirty="0" smtClean="0">
                <a:latin typeface="Helvetica" charset="0"/>
                <a:cs typeface="新細明體" charset="0"/>
              </a:rPr>
              <a:t>.</a:t>
            </a:r>
            <a:endParaRPr lang="en-US" altLang="zh-TW" dirty="0">
              <a:latin typeface="Helvetica" charset="0"/>
              <a:cs typeface="新細明體" charset="0"/>
            </a:endParaRPr>
          </a:p>
          <a:p>
            <a:pPr lvl="1" indent="-365760" algn="ctr">
              <a:spcBef>
                <a:spcPts val="1200"/>
              </a:spcBef>
              <a:buClr>
                <a:srgbClr val="FF00FF"/>
              </a:buClr>
              <a:buSzPct val="120000"/>
              <a:buFont typeface="MS Reference Sans Serif" pitchFamily="34" charset="0"/>
              <a:buChar char="☞"/>
            </a:pPr>
            <a:r>
              <a:rPr lang="en-US" altLang="zh-TW" sz="1700" b="1" dirty="0">
                <a:solidFill>
                  <a:schemeClr val="hlink"/>
                </a:solidFill>
                <a:latin typeface="Helvetica" charset="0"/>
                <a:cs typeface="新細明體" charset="0"/>
              </a:rPr>
              <a:t>Things that exist</a:t>
            </a:r>
            <a:r>
              <a:rPr lang="en-US" altLang="zh-TW" sz="1700" b="1" dirty="0">
                <a:latin typeface="Helvetica" charset="0"/>
                <a:cs typeface="新細明體" charset="0"/>
              </a:rPr>
              <a:t> or </a:t>
            </a:r>
            <a:r>
              <a:rPr lang="en-US" altLang="zh-TW" sz="1700" b="1" dirty="0">
                <a:solidFill>
                  <a:schemeClr val="hlink"/>
                </a:solidFill>
                <a:latin typeface="Helvetica" charset="0"/>
                <a:cs typeface="新細明體" charset="0"/>
              </a:rPr>
              <a:t>events that occur</a:t>
            </a:r>
            <a:r>
              <a:rPr lang="en-US" altLang="zh-TW" sz="1700" b="1" dirty="0">
                <a:latin typeface="Helvetica" charset="0"/>
                <a:cs typeface="新細明體" charset="0"/>
              </a:rPr>
              <a:t> </a:t>
            </a:r>
            <a:r>
              <a:rPr lang="en-US" altLang="zh-TW" sz="1700" b="1" dirty="0" smtClean="0">
                <a:solidFill>
                  <a:srgbClr val="0000FF"/>
                </a:solidFill>
                <a:latin typeface="Helvetica" charset="0"/>
                <a:cs typeface="新細明體" charset="0"/>
              </a:rPr>
              <a:t>for which data must be stored</a:t>
            </a:r>
            <a:r>
              <a:rPr lang="en-US" altLang="zh-TW" sz="1700" b="1" dirty="0" smtClean="0">
                <a:solidFill>
                  <a:schemeClr val="hlink"/>
                </a:solidFill>
                <a:latin typeface="Helvetica" charset="0"/>
                <a:cs typeface="新細明體" charset="0"/>
              </a:rPr>
              <a:t>.</a:t>
            </a:r>
            <a:endParaRPr lang="en-US" altLang="zh-TW" sz="1700" b="1" dirty="0">
              <a:solidFill>
                <a:schemeClr val="hlink"/>
              </a:solidFill>
              <a:latin typeface="Helvetica" charset="0"/>
              <a:cs typeface="新細明體" charset="0"/>
            </a:endParaRPr>
          </a:p>
          <a:p>
            <a:pPr marL="365760" indent="-365760">
              <a:spcBef>
                <a:spcPts val="3600"/>
              </a:spcBef>
            </a:pPr>
            <a:r>
              <a:rPr lang="en-US" altLang="zh-TW" dirty="0" smtClean="0">
                <a:latin typeface="Helvetica" charset="0"/>
                <a:cs typeface="新細明體" charset="0"/>
              </a:rPr>
              <a:t>The classes </a:t>
            </a:r>
            <a:r>
              <a:rPr lang="en-US" altLang="zh-TW" dirty="0">
                <a:latin typeface="Helvetica" charset="0"/>
                <a:cs typeface="新細明體" charset="0"/>
              </a:rPr>
              <a:t>and associations are found </a:t>
            </a:r>
            <a:r>
              <a:rPr lang="en-US" altLang="zh-TW" dirty="0" smtClean="0">
                <a:latin typeface="Helvetica" charset="0"/>
                <a:cs typeface="新細明體" charset="0"/>
              </a:rPr>
              <a:t>from </a:t>
            </a:r>
            <a:r>
              <a:rPr lang="en-US" altLang="zh-TW" dirty="0" smtClean="0">
                <a:solidFill>
                  <a:srgbClr val="FF0000"/>
                </a:solidFill>
                <a:latin typeface="Helvetica" charset="0"/>
                <a:cs typeface="新細明體" charset="0"/>
              </a:rPr>
              <a:t>user requirements</a:t>
            </a:r>
            <a:r>
              <a:rPr lang="en-US" altLang="zh-TW" dirty="0" smtClean="0">
                <a:latin typeface="Helvetica" charset="0"/>
                <a:cs typeface="新細明體" charset="0"/>
              </a:rPr>
              <a:t>:</a:t>
            </a:r>
            <a:endParaRPr lang="en-US" altLang="zh-TW" dirty="0">
              <a:latin typeface="Helvetica" charset="0"/>
              <a:cs typeface="新細明體" charset="0"/>
            </a:endParaRPr>
          </a:p>
          <a:p>
            <a:pPr lvl="1">
              <a:buClr>
                <a:schemeClr val="tx1"/>
              </a:buClr>
              <a:tabLst>
                <a:tab pos="3660775" algn="l"/>
                <a:tab pos="3938588" algn="l"/>
              </a:tabLst>
            </a:pPr>
            <a:r>
              <a:rPr lang="en-US" altLang="zh-TW" dirty="0" smtClean="0">
                <a:solidFill>
                  <a:srgbClr val="0000FF"/>
                </a:solidFill>
                <a:latin typeface="Helvetica" charset="0"/>
                <a:cs typeface="新細明體" charset="0"/>
              </a:rPr>
              <a:t>problem statement	</a:t>
            </a:r>
            <a:r>
              <a:rPr lang="en-US" altLang="zh-TW" dirty="0">
                <a:latin typeface="Helvetica" charset="0"/>
                <a:cs typeface="新細明體" charset="0"/>
              </a:rPr>
              <a:t>–</a:t>
            </a:r>
            <a:r>
              <a:rPr lang="en-US" altLang="zh-TW" dirty="0" smtClean="0">
                <a:solidFill>
                  <a:srgbClr val="0000FF"/>
                </a:solidFill>
                <a:latin typeface="Helvetica" charset="0"/>
                <a:cs typeface="新細明體" charset="0"/>
              </a:rPr>
              <a:t>	domain </a:t>
            </a:r>
            <a:r>
              <a:rPr lang="en-US" altLang="zh-TW" dirty="0">
                <a:solidFill>
                  <a:srgbClr val="0000FF"/>
                </a:solidFill>
                <a:latin typeface="Helvetica" charset="0"/>
                <a:cs typeface="新細明體" charset="0"/>
              </a:rPr>
              <a:t>experts (users</a:t>
            </a:r>
            <a:r>
              <a:rPr lang="en-US" altLang="zh-TW" dirty="0" smtClean="0">
                <a:solidFill>
                  <a:srgbClr val="0000FF"/>
                </a:solidFill>
                <a:latin typeface="Helvetica" charset="0"/>
                <a:cs typeface="新細明體" charset="0"/>
              </a:rPr>
              <a:t>)</a:t>
            </a:r>
            <a:endParaRPr lang="en-US" altLang="zh-TW" dirty="0">
              <a:solidFill>
                <a:srgbClr val="0000FF"/>
              </a:solidFill>
              <a:latin typeface="Helvetica" charset="0"/>
              <a:cs typeface="新細明體" charset="0"/>
            </a:endParaRPr>
          </a:p>
          <a:p>
            <a:pPr marL="365760" indent="-365760">
              <a:spcBef>
                <a:spcPts val="3600"/>
              </a:spcBef>
            </a:pPr>
            <a:r>
              <a:rPr lang="en-US" altLang="zh-TW" dirty="0" smtClean="0">
                <a:latin typeface="Helvetica" charset="0"/>
                <a:cs typeface="新細明體" charset="0"/>
              </a:rPr>
              <a:t>The </a:t>
            </a:r>
            <a:r>
              <a:rPr lang="en-US" altLang="zh-TW" dirty="0">
                <a:latin typeface="Helvetica" charset="0"/>
                <a:cs typeface="新細明體" charset="0"/>
              </a:rPr>
              <a:t>classes can be:</a:t>
            </a:r>
          </a:p>
          <a:p>
            <a:pPr lvl="1">
              <a:buClr>
                <a:schemeClr val="tx1"/>
              </a:buClr>
            </a:pPr>
            <a:r>
              <a:rPr lang="en-US" altLang="zh-TW" dirty="0">
                <a:solidFill>
                  <a:schemeClr val="hlink"/>
                </a:solidFill>
                <a:latin typeface="Helvetica" charset="0"/>
                <a:cs typeface="新細明體" charset="0"/>
              </a:rPr>
              <a:t>business objects</a:t>
            </a:r>
            <a:r>
              <a:rPr lang="en-US" altLang="zh-TW" dirty="0">
                <a:latin typeface="Helvetica" charset="0"/>
                <a:cs typeface="新細明體" charset="0"/>
              </a:rPr>
              <a:t> (e.g., orders, accounts, etc.).</a:t>
            </a:r>
          </a:p>
          <a:p>
            <a:pPr lvl="1">
              <a:buClr>
                <a:schemeClr val="tx1"/>
              </a:buClr>
            </a:pPr>
            <a:r>
              <a:rPr lang="en-US" altLang="zh-TW" dirty="0">
                <a:solidFill>
                  <a:schemeClr val="hlink"/>
                </a:solidFill>
                <a:latin typeface="Helvetica" charset="0"/>
                <a:cs typeface="新細明體" charset="0"/>
              </a:rPr>
              <a:t>real-world objects and concepts</a:t>
            </a:r>
            <a:r>
              <a:rPr lang="en-US" altLang="zh-TW" dirty="0">
                <a:latin typeface="Helvetica" charset="0"/>
                <a:cs typeface="新細明體" charset="0"/>
              </a:rPr>
              <a:t> (e.g., suppliers, customers, etc.).</a:t>
            </a:r>
          </a:p>
          <a:p>
            <a:pPr lvl="1">
              <a:buClr>
                <a:schemeClr val="tx1"/>
              </a:buClr>
            </a:pPr>
            <a:r>
              <a:rPr lang="en-US" altLang="zh-TW" dirty="0">
                <a:solidFill>
                  <a:schemeClr val="hlink"/>
                </a:solidFill>
                <a:latin typeface="Helvetica" charset="0"/>
                <a:cs typeface="新細明體" charset="0"/>
              </a:rPr>
              <a:t>events</a:t>
            </a:r>
            <a:r>
              <a:rPr lang="en-US" altLang="zh-TW" dirty="0">
                <a:latin typeface="Helvetica" charset="0"/>
                <a:cs typeface="新細明體" charset="0"/>
              </a:rPr>
              <a:t> (e.g., aircraft arrival/departure, sales, reservations, etc.)</a:t>
            </a:r>
          </a:p>
        </p:txBody>
      </p:sp>
      <p:sp>
        <p:nvSpPr>
          <p:cNvPr id="72709" name="Rectangle 5"/>
          <p:cNvSpPr>
            <a:spLocks noChangeArrowheads="1"/>
          </p:cNvSpPr>
          <p:nvPr/>
        </p:nvSpPr>
        <p:spPr bwMode="auto">
          <a:xfrm>
            <a:off x="2663788" y="5680777"/>
            <a:ext cx="3816424" cy="426527"/>
          </a:xfrm>
          <a:prstGeom prst="rect">
            <a:avLst/>
          </a:prstGeom>
          <a:solidFill>
            <a:srgbClr val="FFFFCC"/>
          </a:solidFill>
          <a:ln w="38100">
            <a:solidFill>
              <a:srgbClr val="00199A"/>
            </a:solidFill>
            <a:miter lim="800000"/>
            <a:headEnd/>
            <a:tailEnd/>
          </a:ln>
        </p:spPr>
        <p:txBody>
          <a:bodyPr wrap="square" lIns="90487" tIns="44450" rIns="90487" bIns="73152" anchor="ctr">
            <a:spAutoFit/>
          </a:bodyPr>
          <a:lstStyle/>
          <a:p>
            <a:pPr algn="ctr">
              <a:buClr>
                <a:schemeClr val="tx1"/>
              </a:buClr>
              <a:buSzPct val="65000"/>
              <a:buFont typeface="Zapf Dingbats" charset="0"/>
              <a:buNone/>
            </a:pPr>
            <a:r>
              <a:rPr lang="en-US" altLang="zh-TW" sz="2000" b="1" dirty="0">
                <a:latin typeface="Helvetica" charset="0"/>
                <a:cs typeface="新細明體" charset="0"/>
              </a:rPr>
              <a:t>Described in a </a:t>
            </a:r>
            <a:r>
              <a:rPr lang="en-US" altLang="zh-TW" sz="2000" b="1" dirty="0">
                <a:solidFill>
                  <a:schemeClr val="hlink"/>
                </a:solidFill>
                <a:latin typeface="Helvetica" charset="0"/>
                <a:cs typeface="新細明體" charset="0"/>
              </a:rPr>
              <a:t>class </a:t>
            </a:r>
            <a:r>
              <a:rPr lang="en-US" altLang="zh-TW" sz="2000" b="1" dirty="0" smtClean="0">
                <a:solidFill>
                  <a:schemeClr val="hlink"/>
                </a:solidFill>
                <a:latin typeface="Helvetica" charset="0"/>
                <a:cs typeface="新細明體" charset="0"/>
              </a:rPr>
              <a:t>diagram</a:t>
            </a:r>
            <a:r>
              <a:rPr lang="en-US" altLang="zh-TW" sz="2000" b="1" dirty="0" smtClean="0">
                <a:solidFill>
                  <a:srgbClr val="00269E"/>
                </a:solidFill>
                <a:latin typeface="Helvetica" charset="0"/>
                <a:cs typeface="新細明體" charset="0"/>
              </a:rPr>
              <a:t>.</a:t>
            </a:r>
            <a:endParaRPr lang="en-US" altLang="zh-TW" sz="2000" dirty="0">
              <a:latin typeface="Helvetica" charset="0"/>
              <a:cs typeface="新細明體" charset="0"/>
            </a:endParaRPr>
          </a:p>
        </p:txBody>
      </p:sp>
      <p:sp>
        <p:nvSpPr>
          <p:cNvPr id="2" name="Title 1"/>
          <p:cNvSpPr>
            <a:spLocks noGrp="1"/>
          </p:cNvSpPr>
          <p:nvPr>
            <p:ph type="title"/>
          </p:nvPr>
        </p:nvSpPr>
        <p:spPr/>
        <p:txBody>
          <a:bodyPr/>
          <a:lstStyle/>
          <a:p>
            <a:r>
              <a:rPr lang="en-US" altLang="zh-TW" dirty="0">
                <a:latin typeface="Signboard Regular" charset="0"/>
                <a:cs typeface="新細明體" charset="0"/>
              </a:rPr>
              <a:t>DOMAIN MODELING</a:t>
            </a:r>
            <a:endParaRPr lang="en-US" dirty="0"/>
          </a:p>
        </p:txBody>
      </p:sp>
    </p:spTree>
  </p:cSld>
  <p:clrMapOvr>
    <a:masterClrMapping/>
  </p:clrMapOvr>
  <p:transition xmlns:p14="http://schemas.microsoft.com/office/powerpoint/2010/main" advClick="0" advTm="3000">
    <p:dissolv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left)">
                                      <p:cBhvr>
                                        <p:cTn id="7" dur="500"/>
                                        <p:tgtEl>
                                          <p:spTgt spid="7270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2707">
                                            <p:txEl>
                                              <p:pRg st="1" end="1"/>
                                            </p:txEl>
                                          </p:spTgt>
                                        </p:tgtEl>
                                        <p:attrNameLst>
                                          <p:attrName>style.visibility</p:attrName>
                                        </p:attrNameLst>
                                      </p:cBhvr>
                                      <p:to>
                                        <p:strVal val="visible"/>
                                      </p:to>
                                    </p:set>
                                    <p:animEffect transition="in" filter="wipe(left)">
                                      <p:cBhvr>
                                        <p:cTn id="10" dur="500"/>
                                        <p:tgtEl>
                                          <p:spTgt spid="727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animEffect transition="in" filter="wipe(left)">
                                      <p:cBhvr>
                                        <p:cTn id="15" dur="500"/>
                                        <p:tgtEl>
                                          <p:spTgt spid="7270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2707">
                                            <p:txEl>
                                              <p:pRg st="3" end="3"/>
                                            </p:txEl>
                                          </p:spTgt>
                                        </p:tgtEl>
                                        <p:attrNameLst>
                                          <p:attrName>style.visibility</p:attrName>
                                        </p:attrNameLst>
                                      </p:cBhvr>
                                      <p:to>
                                        <p:strVal val="visible"/>
                                      </p:to>
                                    </p:set>
                                    <p:animEffect transition="in" filter="wipe(left)">
                                      <p:cBhvr>
                                        <p:cTn id="18" dur="500"/>
                                        <p:tgtEl>
                                          <p:spTgt spid="7270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2707">
                                            <p:txEl>
                                              <p:pRg st="4" end="4"/>
                                            </p:txEl>
                                          </p:spTgt>
                                        </p:tgtEl>
                                        <p:attrNameLst>
                                          <p:attrName>style.visibility</p:attrName>
                                        </p:attrNameLst>
                                      </p:cBhvr>
                                      <p:to>
                                        <p:strVal val="visible"/>
                                      </p:to>
                                    </p:set>
                                    <p:animEffect transition="in" filter="wipe(left)">
                                      <p:cBhvr>
                                        <p:cTn id="23" dur="500"/>
                                        <p:tgtEl>
                                          <p:spTgt spid="7270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72707">
                                            <p:txEl>
                                              <p:pRg st="5" end="5"/>
                                            </p:txEl>
                                          </p:spTgt>
                                        </p:tgtEl>
                                        <p:attrNameLst>
                                          <p:attrName>style.visibility</p:attrName>
                                        </p:attrNameLst>
                                      </p:cBhvr>
                                      <p:to>
                                        <p:strVal val="visible"/>
                                      </p:to>
                                    </p:set>
                                    <p:animEffect transition="in" filter="wipe(left)">
                                      <p:cBhvr>
                                        <p:cTn id="26" dur="500"/>
                                        <p:tgtEl>
                                          <p:spTgt spid="72707">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72707">
                                            <p:txEl>
                                              <p:pRg st="6" end="6"/>
                                            </p:txEl>
                                          </p:spTgt>
                                        </p:tgtEl>
                                        <p:attrNameLst>
                                          <p:attrName>style.visibility</p:attrName>
                                        </p:attrNameLst>
                                      </p:cBhvr>
                                      <p:to>
                                        <p:strVal val="visible"/>
                                      </p:to>
                                    </p:set>
                                    <p:animEffect transition="in" filter="wipe(left)">
                                      <p:cBhvr>
                                        <p:cTn id="29" dur="500"/>
                                        <p:tgtEl>
                                          <p:spTgt spid="72707">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72707">
                                            <p:txEl>
                                              <p:pRg st="7" end="7"/>
                                            </p:txEl>
                                          </p:spTgt>
                                        </p:tgtEl>
                                        <p:attrNameLst>
                                          <p:attrName>style.visibility</p:attrName>
                                        </p:attrNameLst>
                                      </p:cBhvr>
                                      <p:to>
                                        <p:strVal val="visible"/>
                                      </p:to>
                                    </p:set>
                                    <p:animEffect transition="in" filter="wipe(left)">
                                      <p:cBhvr>
                                        <p:cTn id="32" dur="500"/>
                                        <p:tgtEl>
                                          <p:spTgt spid="72707">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272" fill="hold" grpId="0" nodeType="clickEffect">
                                  <p:stCondLst>
                                    <p:cond delay="0"/>
                                  </p:stCondLst>
                                  <p:childTnLst>
                                    <p:set>
                                      <p:cBhvr>
                                        <p:cTn id="36" dur="1" fill="hold">
                                          <p:stCondLst>
                                            <p:cond delay="0"/>
                                          </p:stCondLst>
                                        </p:cTn>
                                        <p:tgtEl>
                                          <p:spTgt spid="72709"/>
                                        </p:tgtEl>
                                        <p:attrNameLst>
                                          <p:attrName>style.visibility</p:attrName>
                                        </p:attrNameLst>
                                      </p:cBhvr>
                                      <p:to>
                                        <p:strVal val="visible"/>
                                      </p:to>
                                    </p:set>
                                    <p:anim calcmode="lin" valueType="num">
                                      <p:cBhvr>
                                        <p:cTn id="37" dur="500" fill="hold"/>
                                        <p:tgtEl>
                                          <p:spTgt spid="72709"/>
                                        </p:tgtEl>
                                        <p:attrNameLst>
                                          <p:attrName>ppt_w</p:attrName>
                                        </p:attrNameLst>
                                      </p:cBhvr>
                                      <p:tavLst>
                                        <p:tav tm="0">
                                          <p:val>
                                            <p:strVal val="2/3*#ppt_w"/>
                                          </p:val>
                                        </p:tav>
                                        <p:tav tm="100000">
                                          <p:val>
                                            <p:strVal val="#ppt_w"/>
                                          </p:val>
                                        </p:tav>
                                      </p:tavLst>
                                    </p:anim>
                                    <p:anim calcmode="lin" valueType="num">
                                      <p:cBhvr>
                                        <p:cTn id="38" dur="500" fill="hold"/>
                                        <p:tgtEl>
                                          <p:spTgt spid="72709"/>
                                        </p:tgtEl>
                                        <p:attrNameLst>
                                          <p:attrName>ppt_h</p:attrName>
                                        </p:attrNameLst>
                                      </p:cBhvr>
                                      <p:tavLst>
                                        <p:tav tm="0">
                                          <p:val>
                                            <p:strVal val="2/3*#ppt_h"/>
                                          </p:val>
                                        </p:tav>
                                        <p:tav tm="100000">
                                          <p:val>
                                            <p:strVal val="#ppt_h"/>
                                          </p:val>
                                        </p:tav>
                                      </p:tavLst>
                                    </p:anim>
                                  </p:childTnLst>
                                  <p:subTnLst>
                                    <p:audio>
                                      <p:cMediaNode>
                                        <p:cTn display="0" masterRel="sameClick">
                                          <p:stCondLst>
                                            <p:cond evt="begin" delay="0">
                                              <p:tn val="35"/>
                                            </p:cond>
                                          </p:stCondLst>
                                          <p:endCondLst>
                                            <p:cond evt="onStopAudio" delay="0">
                                              <p:tgtEl>
                                                <p:sldTgt/>
                                              </p:tgtEl>
                                            </p:cond>
                                          </p:endCondLst>
                                        </p:cTn>
                                        <p:tgtEl>
                                          <p:sndTgt r:embed="rId3" name="Cash Regis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advAuto="0"/>
      <p:bldP spid="72709"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noFill/>
        </p:spPr>
        <p:txBody>
          <a:bodyPr/>
          <a:lstStyle/>
          <a:p>
            <a:pPr marL="0" indent="0">
              <a:spcBef>
                <a:spcPts val="2400"/>
              </a:spcBef>
              <a:buNone/>
            </a:pPr>
            <a:r>
              <a:rPr lang="en-US" sz="1600" dirty="0" smtClean="0">
                <a:latin typeface="Times New Roman"/>
                <a:cs typeface="Times New Roman"/>
              </a:rPr>
              <a:t>Delivery </a:t>
            </a:r>
            <a:r>
              <a:rPr lang="en-US" sz="1600" dirty="0">
                <a:latin typeface="Times New Roman"/>
                <a:cs typeface="Times New Roman"/>
              </a:rPr>
              <a:t>information includes the name of the company that placed the order, the delivery address, the contact person, the items ordered, and the quantity of each item ordered</a:t>
            </a:r>
            <a:r>
              <a:rPr lang="en-US" sz="1600" dirty="0" smtClean="0">
                <a:latin typeface="Times New Roman"/>
                <a:cs typeface="Times New Roman"/>
              </a:rPr>
              <a:t>.</a:t>
            </a:r>
            <a:endParaRPr lang="en-US" sz="1600" dirty="0">
              <a:latin typeface="Times New Roman"/>
              <a:cs typeface="Times New Roman"/>
            </a:endParaRPr>
          </a:p>
          <a:p>
            <a:pPr marL="1828800" indent="0">
              <a:spcBef>
                <a:spcPts val="300"/>
              </a:spcBef>
              <a:buNone/>
            </a:pPr>
            <a:r>
              <a:rPr lang="en-US" sz="1600" dirty="0" smtClean="0">
                <a:solidFill>
                  <a:srgbClr val="001999"/>
                </a:solidFill>
                <a:latin typeface="Times New Roman"/>
                <a:cs typeface="Times New Roman"/>
              </a:rPr>
              <a:t>No </a:t>
            </a:r>
            <a:r>
              <a:rPr lang="en-US" sz="1600" dirty="0">
                <a:solidFill>
                  <a:srgbClr val="001999"/>
                </a:solidFill>
                <a:latin typeface="Times New Roman"/>
                <a:cs typeface="Times New Roman"/>
              </a:rPr>
              <a:t>new domain model requirements in this statement.</a:t>
            </a:r>
          </a:p>
          <a:p>
            <a:pPr marL="0" indent="0">
              <a:spcBef>
                <a:spcPts val="2400"/>
              </a:spcBef>
              <a:buNone/>
            </a:pPr>
            <a:r>
              <a:rPr lang="en-US" sz="1600" dirty="0">
                <a:latin typeface="Times New Roman"/>
                <a:cs typeface="Times New Roman"/>
              </a:rPr>
              <a:t>If an item is out-of-stock at a particular warehouse, it is either transferred from another nearby warehouse, if stock is available, or backordered from the manufacturer for later delivery</a:t>
            </a:r>
            <a:r>
              <a:rPr lang="en-US" sz="1600" dirty="0" smtClean="0">
                <a:latin typeface="Times New Roman"/>
                <a:cs typeface="Times New Roman"/>
              </a:rPr>
              <a:t>.</a:t>
            </a:r>
            <a:endParaRPr lang="en-US" sz="1600" dirty="0">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attributes</a:t>
            </a:r>
            <a:r>
              <a:rPr lang="en-US" sz="1600" b="1" dirty="0">
                <a:solidFill>
                  <a:srgbClr val="990C1A"/>
                </a:solidFill>
                <a:latin typeface="Times New Roman"/>
                <a:cs typeface="Times New Roman"/>
              </a:rPr>
              <a:t>:</a:t>
            </a:r>
            <a:r>
              <a:rPr lang="en-US" sz="1600" dirty="0">
                <a:latin typeface="Times New Roman"/>
                <a:cs typeface="Times New Roman"/>
              </a:rPr>
              <a:t>	</a:t>
            </a:r>
            <a:r>
              <a:rPr lang="en-US" sz="1600" i="1" dirty="0">
                <a:solidFill>
                  <a:srgbClr val="008000"/>
                </a:solidFill>
                <a:latin typeface="Times New Roman"/>
                <a:cs typeface="Times New Roman"/>
              </a:rPr>
              <a:t>StockedIn</a:t>
            </a:r>
            <a:r>
              <a:rPr lang="en-US" sz="1600" dirty="0">
                <a:solidFill>
                  <a:srgbClr val="008000"/>
                </a:solidFill>
                <a:latin typeface="Times New Roman"/>
                <a:cs typeface="Times New Roman"/>
              </a:rPr>
              <a:t> </a:t>
            </a:r>
            <a:r>
              <a:rPr lang="en-US" sz="1600" dirty="0">
                <a:latin typeface="Times New Roman"/>
                <a:cs typeface="Times New Roman"/>
                <a:sym typeface="Symbol" charset="0"/>
              </a:rPr>
              <a:t></a:t>
            </a:r>
            <a:r>
              <a:rPr lang="en-US" sz="1600" dirty="0">
                <a:solidFill>
                  <a:srgbClr val="001999"/>
                </a:solidFill>
                <a:latin typeface="Times New Roman"/>
                <a:cs typeface="Times New Roman"/>
              </a:rPr>
              <a:t> quantity</a:t>
            </a:r>
          </a:p>
          <a:p>
            <a:pPr marL="2857500" indent="-1028700">
              <a:spcBef>
                <a:spcPct val="0"/>
              </a:spcBef>
              <a:buNone/>
            </a:pPr>
            <a:r>
              <a:rPr lang="en-US" sz="1600" b="1" dirty="0" smtClean="0">
                <a:solidFill>
                  <a:schemeClr val="hlink"/>
                </a:solidFill>
                <a:latin typeface="Times New Roman"/>
                <a:cs typeface="Times New Roman"/>
              </a:rPr>
              <a:t>Remarks:</a:t>
            </a:r>
            <a:r>
              <a:rPr lang="en-US" sz="1600" dirty="0" smtClean="0">
                <a:latin typeface="Times New Roman"/>
                <a:cs typeface="Times New Roman"/>
              </a:rPr>
              <a:t>	This </a:t>
            </a:r>
            <a:r>
              <a:rPr lang="en-US" sz="1600" dirty="0">
                <a:latin typeface="Times New Roman"/>
                <a:cs typeface="Times New Roman"/>
              </a:rPr>
              <a:t>statement indicates that it is necessary to keep the </a:t>
            </a:r>
            <a:r>
              <a:rPr lang="en-US" sz="1600" dirty="0" smtClean="0">
                <a:latin typeface="Times New Roman"/>
                <a:cs typeface="Times New Roman"/>
              </a:rPr>
              <a:t>quantity of </a:t>
            </a:r>
            <a:r>
              <a:rPr lang="en-US" sz="1600" dirty="0">
                <a:latin typeface="Times New Roman"/>
                <a:cs typeface="Times New Roman"/>
              </a:rPr>
              <a:t>each item stored in a warehouse to be able to determine whether an </a:t>
            </a:r>
            <a:r>
              <a:rPr lang="en-US" sz="1600" dirty="0" smtClean="0">
                <a:latin typeface="Times New Roman"/>
                <a:cs typeface="Times New Roman"/>
              </a:rPr>
              <a:t>item is </a:t>
            </a:r>
            <a:r>
              <a:rPr lang="en-US" sz="1600" dirty="0">
                <a:latin typeface="Times New Roman"/>
                <a:cs typeface="Times New Roman"/>
              </a:rPr>
              <a:t>out-of-stock. Given the domain model discovered so far, it is natural </a:t>
            </a:r>
            <a:r>
              <a:rPr lang="en-US" sz="1600" dirty="0" smtClean="0">
                <a:latin typeface="Times New Roman"/>
                <a:cs typeface="Times New Roman"/>
              </a:rPr>
              <a:t>to make </a:t>
            </a:r>
            <a:r>
              <a:rPr lang="en-US" sz="1600" i="1" dirty="0" smtClean="0">
                <a:latin typeface="Times New Roman"/>
                <a:cs typeface="Times New Roman"/>
              </a:rPr>
              <a:t>StockedIn</a:t>
            </a:r>
            <a:r>
              <a:rPr lang="en-US" sz="1600" dirty="0" smtClean="0">
                <a:latin typeface="Times New Roman"/>
                <a:cs typeface="Times New Roman"/>
              </a:rPr>
              <a:t> an association class and to </a:t>
            </a:r>
            <a:r>
              <a:rPr lang="en-US" sz="1600" dirty="0" smtClean="0">
                <a:latin typeface="Times New Roman"/>
                <a:cs typeface="Times New Roman"/>
              </a:rPr>
              <a:t>place </a:t>
            </a:r>
            <a:r>
              <a:rPr lang="en-US" sz="1600" dirty="0">
                <a:latin typeface="Times New Roman"/>
                <a:cs typeface="Times New Roman"/>
              </a:rPr>
              <a:t>the quantity attribute in </a:t>
            </a:r>
            <a:r>
              <a:rPr lang="en-US" sz="1600" dirty="0" smtClean="0">
                <a:latin typeface="Times New Roman"/>
                <a:cs typeface="Times New Roman"/>
              </a:rPr>
              <a:t>this </a:t>
            </a:r>
            <a:r>
              <a:rPr lang="en-US" sz="1600" dirty="0">
                <a:latin typeface="Times New Roman"/>
                <a:cs typeface="Times New Roman"/>
              </a:rPr>
              <a:t>association </a:t>
            </a:r>
            <a:r>
              <a:rPr lang="en-US" sz="1600" dirty="0" smtClean="0">
                <a:latin typeface="Times New Roman"/>
                <a:cs typeface="Times New Roman"/>
              </a:rPr>
              <a:t>class.</a:t>
            </a:r>
            <a:endParaRPr lang="en-US" sz="1600" dirty="0">
              <a:solidFill>
                <a:srgbClr val="000000"/>
              </a:solidFill>
              <a:latin typeface="Times New Roman"/>
              <a:cs typeface="Times New Roman"/>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176880279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226">
                                            <p:txEl>
                                              <p:pRg st="0" end="0"/>
                                            </p:txEl>
                                          </p:spTgt>
                                        </p:tgtEl>
                                        <p:attrNameLst>
                                          <p:attrName>style.visibility</p:attrName>
                                        </p:attrNameLst>
                                      </p:cBhvr>
                                      <p:to>
                                        <p:strVal val="visible"/>
                                      </p:to>
                                    </p:set>
                                    <p:animEffect transition="in" filter="wipe(left)">
                                      <p:cBhvr>
                                        <p:cTn id="7" dur="500"/>
                                        <p:tgtEl>
                                          <p:spTgt spid="522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2226">
                                            <p:txEl>
                                              <p:pRg st="1" end="1"/>
                                            </p:txEl>
                                          </p:spTgt>
                                        </p:tgtEl>
                                        <p:attrNameLst>
                                          <p:attrName>style.visibility</p:attrName>
                                        </p:attrNameLst>
                                      </p:cBhvr>
                                      <p:to>
                                        <p:strVal val="visible"/>
                                      </p:to>
                                    </p:set>
                                    <p:animEffect transition="in" filter="wipe(left)">
                                      <p:cBhvr>
                                        <p:cTn id="12" dur="500"/>
                                        <p:tgtEl>
                                          <p:spTgt spid="5222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2226">
                                            <p:txEl>
                                              <p:pRg st="2" end="2"/>
                                            </p:txEl>
                                          </p:spTgt>
                                        </p:tgtEl>
                                        <p:attrNameLst>
                                          <p:attrName>style.visibility</p:attrName>
                                        </p:attrNameLst>
                                      </p:cBhvr>
                                      <p:to>
                                        <p:strVal val="visible"/>
                                      </p:to>
                                    </p:set>
                                    <p:animEffect transition="in" filter="wipe(left)">
                                      <p:cBhvr>
                                        <p:cTn id="17" dur="500"/>
                                        <p:tgtEl>
                                          <p:spTgt spid="5222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2226">
                                            <p:txEl>
                                              <p:pRg st="3" end="3"/>
                                            </p:txEl>
                                          </p:spTgt>
                                        </p:tgtEl>
                                        <p:attrNameLst>
                                          <p:attrName>style.visibility</p:attrName>
                                        </p:attrNameLst>
                                      </p:cBhvr>
                                      <p:to>
                                        <p:strVal val="visible"/>
                                      </p:to>
                                    </p:set>
                                    <p:animEffect transition="in" filter="wipe(left)">
                                      <p:cBhvr>
                                        <p:cTn id="22" dur="500"/>
                                        <p:tgtEl>
                                          <p:spTgt spid="5222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2226">
                                            <p:txEl>
                                              <p:pRg st="4" end="4"/>
                                            </p:txEl>
                                          </p:spTgt>
                                        </p:tgtEl>
                                        <p:attrNameLst>
                                          <p:attrName>style.visibility</p:attrName>
                                        </p:attrNameLst>
                                      </p:cBhvr>
                                      <p:to>
                                        <p:strVal val="visible"/>
                                      </p:to>
                                    </p:set>
                                    <p:animEffect transition="in" filter="wipe(left)">
                                      <p:cBhvr>
                                        <p:cTn id="27" dur="500"/>
                                        <p:tgtEl>
                                          <p:spTgt spid="522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685800" y="1280160"/>
            <a:ext cx="7772400" cy="5029200"/>
          </a:xfrm>
        </p:spPr>
        <p:txBody>
          <a:bodyPr/>
          <a:lstStyle/>
          <a:p>
            <a:pPr marL="0" indent="0" algn="just">
              <a:spcBef>
                <a:spcPts val="1800"/>
              </a:spcBef>
              <a:buNone/>
            </a:pPr>
            <a:r>
              <a:rPr lang="en-US" sz="1800" b="1" u="sng" dirty="0" smtClean="0">
                <a:solidFill>
                  <a:schemeClr val="hlink"/>
                </a:solidFill>
                <a:latin typeface="Times New Roman" charset="0"/>
              </a:rPr>
              <a:t>Classes </a:t>
            </a:r>
            <a:r>
              <a:rPr lang="en-US" sz="1800" b="1" u="sng" dirty="0">
                <a:solidFill>
                  <a:schemeClr val="hlink"/>
                </a:solidFill>
                <a:latin typeface="Times New Roman" charset="0"/>
              </a:rPr>
              <a:t>and Attributes</a:t>
            </a:r>
            <a:endParaRPr lang="en-US" sz="1800" dirty="0">
              <a:latin typeface="Times New Roman" charset="0"/>
            </a:endParaRPr>
          </a:p>
          <a:p>
            <a:pPr marL="1943100" indent="-1485900">
              <a:spcBef>
                <a:spcPts val="2400"/>
              </a:spcBef>
              <a:buNone/>
            </a:pPr>
            <a:r>
              <a:rPr lang="en-US" sz="1600" b="1" u="sng" dirty="0" smtClean="0">
                <a:solidFill>
                  <a:srgbClr val="990C1A"/>
                </a:solidFill>
                <a:latin typeface="Times New Roman" charset="0"/>
              </a:rPr>
              <a:t>Class</a:t>
            </a:r>
            <a:r>
              <a:rPr lang="en-US" sz="1600" dirty="0">
                <a:latin typeface="Times New Roman" charset="0"/>
              </a:rPr>
              <a:t>	</a:t>
            </a:r>
            <a:r>
              <a:rPr lang="en-US" sz="1600" b="1" u="sng" dirty="0">
                <a:solidFill>
                  <a:srgbClr val="990C1A"/>
                </a:solidFill>
                <a:latin typeface="Times New Roman" charset="0"/>
              </a:rPr>
              <a:t>Attributes</a:t>
            </a:r>
            <a:endParaRPr lang="en-US" sz="1600" dirty="0">
              <a:latin typeface="Times New Roman" charset="0"/>
            </a:endParaRPr>
          </a:p>
          <a:p>
            <a:pPr marL="1943100" indent="-1485900">
              <a:spcBef>
                <a:spcPts val="1200"/>
              </a:spcBef>
              <a:buNone/>
            </a:pPr>
            <a:r>
              <a:rPr lang="en-US" sz="1600" dirty="0" smtClean="0">
                <a:latin typeface="Times New Roman" charset="0"/>
              </a:rPr>
              <a:t>Customer</a:t>
            </a:r>
            <a:r>
              <a:rPr lang="en-US" sz="1600" dirty="0">
                <a:latin typeface="Times New Roman" charset="0"/>
              </a:rPr>
              <a:t>	</a:t>
            </a:r>
            <a:r>
              <a:rPr lang="en-US" sz="1600" u="sng" dirty="0" smtClean="0">
                <a:latin typeface="Times New Roman" charset="0"/>
              </a:rPr>
              <a:t>email</a:t>
            </a:r>
            <a:r>
              <a:rPr lang="en-US" sz="1600" dirty="0" smtClean="0">
                <a:latin typeface="Times New Roman" charset="0"/>
              </a:rPr>
              <a:t>, companyName</a:t>
            </a:r>
            <a:r>
              <a:rPr lang="en-US" sz="1600" dirty="0">
                <a:latin typeface="Times New Roman" charset="0"/>
              </a:rPr>
              <a:t>, billingAddress, deliveryAddress</a:t>
            </a:r>
            <a:r>
              <a:rPr lang="en-US" sz="1600" dirty="0" smtClean="0">
                <a:latin typeface="Times New Roman" charset="0"/>
              </a:rPr>
              <a:t>, contactName, telephoneNumber</a:t>
            </a:r>
            <a:endParaRPr lang="en-US" sz="1600" dirty="0">
              <a:latin typeface="Times New Roman" charset="0"/>
            </a:endParaRPr>
          </a:p>
          <a:p>
            <a:pPr marL="1943100" indent="-1485900">
              <a:spcBef>
                <a:spcPts val="1200"/>
              </a:spcBef>
              <a:buNone/>
            </a:pPr>
            <a:r>
              <a:rPr lang="en-US" sz="1600" dirty="0" smtClean="0">
                <a:latin typeface="Times New Roman" charset="0"/>
              </a:rPr>
              <a:t>Order</a:t>
            </a:r>
            <a:r>
              <a:rPr lang="en-US" sz="1600" dirty="0">
                <a:latin typeface="Times New Roman" charset="0"/>
              </a:rPr>
              <a:t>	date, time</a:t>
            </a:r>
          </a:p>
          <a:p>
            <a:pPr marL="1943100" indent="-1485900">
              <a:spcBef>
                <a:spcPts val="1200"/>
              </a:spcBef>
              <a:buNone/>
            </a:pPr>
            <a:r>
              <a:rPr lang="en-US" sz="1600" dirty="0" smtClean="0">
                <a:latin typeface="Times New Roman" charset="0"/>
              </a:rPr>
              <a:t>Item</a:t>
            </a:r>
            <a:r>
              <a:rPr lang="en-US" sz="1600" dirty="0">
                <a:latin typeface="Times New Roman" charset="0"/>
              </a:rPr>
              <a:t>	</a:t>
            </a:r>
            <a:r>
              <a:rPr lang="en-US" sz="1600" u="sng" dirty="0">
                <a:latin typeface="Times New Roman" charset="0"/>
              </a:rPr>
              <a:t>itemNo</a:t>
            </a:r>
            <a:r>
              <a:rPr lang="en-US" sz="1600" dirty="0">
                <a:latin typeface="Times New Roman" charset="0"/>
              </a:rPr>
              <a:t>, description, price</a:t>
            </a:r>
          </a:p>
          <a:p>
            <a:pPr marL="1943100" indent="-1485900">
              <a:spcBef>
                <a:spcPts val="1200"/>
              </a:spcBef>
              <a:buNone/>
            </a:pPr>
            <a:r>
              <a:rPr lang="en-US" sz="1600" dirty="0" smtClean="0">
                <a:latin typeface="Times New Roman" charset="0"/>
              </a:rPr>
              <a:t>Warehouse</a:t>
            </a:r>
            <a:r>
              <a:rPr lang="en-US" sz="1600" dirty="0">
                <a:latin typeface="Times New Roman" charset="0"/>
              </a:rPr>
              <a:t>	</a:t>
            </a:r>
            <a:r>
              <a:rPr lang="en-US" sz="1600" u="sng" dirty="0">
                <a:latin typeface="Times New Roman" charset="0"/>
              </a:rPr>
              <a:t>warehouseId</a:t>
            </a:r>
            <a:r>
              <a:rPr lang="en-US" sz="1600" dirty="0">
                <a:latin typeface="Times New Roman" charset="0"/>
              </a:rPr>
              <a:t>, address, telephoneNumber, faxNumber</a:t>
            </a:r>
          </a:p>
          <a:p>
            <a:pPr marL="1943100" indent="-1485900">
              <a:spcBef>
                <a:spcPts val="1200"/>
              </a:spcBef>
              <a:buNone/>
            </a:pPr>
            <a:r>
              <a:rPr lang="en-US" sz="1600" dirty="0" smtClean="0">
                <a:latin typeface="Times New Roman" charset="0"/>
              </a:rPr>
              <a:t>Country</a:t>
            </a:r>
            <a:r>
              <a:rPr lang="en-US" sz="1600" dirty="0">
                <a:latin typeface="Times New Roman" charset="0"/>
              </a:rPr>
              <a:t>	</a:t>
            </a:r>
            <a:r>
              <a:rPr lang="en-US" sz="1600" dirty="0" smtClean="0">
                <a:latin typeface="Times New Roman" charset="0"/>
              </a:rPr>
              <a:t>name</a:t>
            </a:r>
            <a:endParaRPr lang="en-US" sz="1600" dirty="0">
              <a:latin typeface="Times New Roman" charset="0"/>
            </a:endParaRPr>
          </a:p>
          <a:p>
            <a:pPr marL="2743200" indent="-2286000">
              <a:spcBef>
                <a:spcPts val="3600"/>
              </a:spcBef>
              <a:buNone/>
            </a:pPr>
            <a:r>
              <a:rPr lang="en-US" sz="1600" b="1" u="sng" dirty="0" smtClean="0">
                <a:solidFill>
                  <a:srgbClr val="990C1A"/>
                </a:solidFill>
                <a:latin typeface="Times New Roman" charset="0"/>
              </a:rPr>
              <a:t>Association </a:t>
            </a:r>
            <a:r>
              <a:rPr lang="en-US" sz="1600" b="1" u="sng" dirty="0">
                <a:solidFill>
                  <a:srgbClr val="990C1A"/>
                </a:solidFill>
                <a:latin typeface="Times New Roman" charset="0"/>
              </a:rPr>
              <a:t>Class</a:t>
            </a:r>
            <a:r>
              <a:rPr lang="en-US" sz="1600" dirty="0">
                <a:latin typeface="Times New Roman" charset="0"/>
              </a:rPr>
              <a:t>	</a:t>
            </a:r>
            <a:r>
              <a:rPr lang="en-US" sz="1600" b="1" u="sng" dirty="0">
                <a:solidFill>
                  <a:srgbClr val="990C1A"/>
                </a:solidFill>
                <a:latin typeface="Times New Roman" charset="0"/>
              </a:rPr>
              <a:t>Attributes</a:t>
            </a:r>
            <a:endParaRPr lang="en-US" sz="1600" dirty="0">
              <a:latin typeface="Times New Roman" charset="0"/>
            </a:endParaRPr>
          </a:p>
          <a:p>
            <a:pPr marL="2743200" indent="-2286000">
              <a:spcBef>
                <a:spcPts val="1200"/>
              </a:spcBef>
              <a:buNone/>
            </a:pPr>
            <a:r>
              <a:rPr lang="en-US" sz="1600" dirty="0" smtClean="0">
                <a:latin typeface="Times New Roman" charset="0"/>
              </a:rPr>
              <a:t>Contains	quantity</a:t>
            </a:r>
          </a:p>
          <a:p>
            <a:pPr marL="2743200" indent="-2286000">
              <a:spcBef>
                <a:spcPts val="1200"/>
              </a:spcBef>
              <a:buNone/>
            </a:pPr>
            <a:r>
              <a:rPr lang="en-US" sz="1600" dirty="0" smtClean="0">
                <a:latin typeface="Times New Roman" charset="0"/>
              </a:rPr>
              <a:t>StockedIn</a:t>
            </a:r>
            <a:r>
              <a:rPr lang="en-US" sz="1600" dirty="0">
                <a:latin typeface="Times New Roman" charset="0"/>
              </a:rPr>
              <a:t>	quantity	</a:t>
            </a: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17727596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353158" y="1045840"/>
            <a:ext cx="8437685" cy="366936"/>
          </a:xfrm>
          <a:noFill/>
        </p:spPr>
        <p:txBody>
          <a:bodyPr/>
          <a:lstStyle/>
          <a:p>
            <a:pPr indent="0" algn="just">
              <a:buNone/>
            </a:pPr>
            <a:r>
              <a:rPr lang="en-US" sz="1800" b="1" u="sng" dirty="0" smtClean="0">
                <a:solidFill>
                  <a:schemeClr val="hlink"/>
                </a:solidFill>
                <a:latin typeface="Times New Roman" charset="0"/>
              </a:rPr>
              <a:t>Initial Class </a:t>
            </a:r>
            <a:r>
              <a:rPr lang="en-US" sz="1800" b="1" u="sng" dirty="0">
                <a:solidFill>
                  <a:schemeClr val="hlink"/>
                </a:solidFill>
                <a:latin typeface="Times New Roman" charset="0"/>
              </a:rPr>
              <a:t>Diagram</a:t>
            </a:r>
            <a:endParaRPr lang="en-US" sz="1800" dirty="0">
              <a:latin typeface="Times New Roman" charset="0"/>
            </a:endParaRPr>
          </a:p>
        </p:txBody>
      </p:sp>
      <p:grpSp>
        <p:nvGrpSpPr>
          <p:cNvPr id="3" name="Group 2"/>
          <p:cNvGrpSpPr/>
          <p:nvPr/>
        </p:nvGrpSpPr>
        <p:grpSpPr>
          <a:xfrm>
            <a:off x="395536" y="1382290"/>
            <a:ext cx="8352928" cy="4999038"/>
            <a:chOff x="395536" y="1219200"/>
            <a:chExt cx="8352928" cy="4999038"/>
          </a:xfrm>
        </p:grpSpPr>
        <p:grpSp>
          <p:nvGrpSpPr>
            <p:cNvPr id="37921" name="Group 123"/>
            <p:cNvGrpSpPr>
              <a:grpSpLocks/>
            </p:cNvGrpSpPr>
            <p:nvPr/>
          </p:nvGrpSpPr>
          <p:grpSpPr bwMode="auto">
            <a:xfrm>
              <a:off x="7333797" y="4908550"/>
              <a:ext cx="1414667" cy="1309688"/>
              <a:chOff x="2880" y="3207"/>
              <a:chExt cx="912" cy="825"/>
            </a:xfrm>
          </p:grpSpPr>
          <p:sp>
            <p:nvSpPr>
              <p:cNvPr id="37926" name="Rectangle 15"/>
              <p:cNvSpPr>
                <a:spLocks noChangeAspect="1" noChangeArrowheads="1"/>
              </p:cNvSpPr>
              <p:nvPr/>
            </p:nvSpPr>
            <p:spPr bwMode="auto">
              <a:xfrm>
                <a:off x="2880" y="3207"/>
                <a:ext cx="912"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Warehouse</a:t>
                </a:r>
              </a:p>
            </p:txBody>
          </p:sp>
          <p:sp>
            <p:nvSpPr>
              <p:cNvPr id="37927" name="Rectangle 92"/>
              <p:cNvSpPr>
                <a:spLocks noChangeAspect="1" noChangeArrowheads="1"/>
              </p:cNvSpPr>
              <p:nvPr/>
            </p:nvSpPr>
            <p:spPr bwMode="auto">
              <a:xfrm>
                <a:off x="2880" y="3465"/>
                <a:ext cx="912" cy="56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a:latin typeface="Times"/>
                    <a:cs typeface="Times"/>
                  </a:rPr>
                  <a:t>warehouseId</a:t>
                </a:r>
                <a:endParaRPr lang="en-US" sz="1400" dirty="0">
                  <a:latin typeface="Times"/>
                  <a:cs typeface="Times"/>
                </a:endParaRPr>
              </a:p>
              <a:p>
                <a:pPr algn="l"/>
                <a:r>
                  <a:rPr lang="en-US" sz="1400" dirty="0">
                    <a:latin typeface="Times"/>
                    <a:cs typeface="Times"/>
                  </a:rPr>
                  <a:t>address</a:t>
                </a:r>
              </a:p>
              <a:p>
                <a:pPr algn="l"/>
                <a:r>
                  <a:rPr lang="en-US" sz="1400" dirty="0">
                    <a:latin typeface="Times"/>
                    <a:cs typeface="Times"/>
                  </a:rPr>
                  <a:t>telephoneNumber</a:t>
                </a:r>
              </a:p>
              <a:p>
                <a:pPr algn="l"/>
                <a:r>
                  <a:rPr lang="en-US" sz="1400" dirty="0">
                    <a:latin typeface="Times"/>
                    <a:cs typeface="Times"/>
                  </a:rPr>
                  <a:t>faxNumber</a:t>
                </a:r>
              </a:p>
            </p:txBody>
          </p:sp>
        </p:grpSp>
        <p:grpSp>
          <p:nvGrpSpPr>
            <p:cNvPr id="37898" name="Group 127"/>
            <p:cNvGrpSpPr>
              <a:grpSpLocks/>
            </p:cNvGrpSpPr>
            <p:nvPr/>
          </p:nvGrpSpPr>
          <p:grpSpPr bwMode="auto">
            <a:xfrm>
              <a:off x="4042337" y="1341438"/>
              <a:ext cx="893474" cy="927100"/>
              <a:chOff x="3024" y="960"/>
              <a:chExt cx="576" cy="584"/>
            </a:xfrm>
          </p:grpSpPr>
          <p:sp>
            <p:nvSpPr>
              <p:cNvPr id="37936" name="Rectangle 72"/>
              <p:cNvSpPr>
                <a:spLocks noChangeAspect="1" noChangeArrowheads="1"/>
              </p:cNvSpPr>
              <p:nvPr/>
            </p:nvSpPr>
            <p:spPr bwMode="auto">
              <a:xfrm>
                <a:off x="3024" y="960"/>
                <a:ext cx="576"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Order</a:t>
                </a:r>
              </a:p>
            </p:txBody>
          </p:sp>
          <p:sp>
            <p:nvSpPr>
              <p:cNvPr id="37937" name="Rectangle 89"/>
              <p:cNvSpPr>
                <a:spLocks noChangeAspect="1" noChangeArrowheads="1"/>
              </p:cNvSpPr>
              <p:nvPr/>
            </p:nvSpPr>
            <p:spPr bwMode="auto">
              <a:xfrm>
                <a:off x="3024" y="1226"/>
                <a:ext cx="576" cy="31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dirty="0">
                    <a:latin typeface="Times"/>
                    <a:cs typeface="Times"/>
                  </a:rPr>
                  <a:t>date</a:t>
                </a:r>
              </a:p>
              <a:p>
                <a:pPr algn="l"/>
                <a:r>
                  <a:rPr lang="en-US" sz="1400" dirty="0">
                    <a:latin typeface="Times"/>
                    <a:cs typeface="Times"/>
                  </a:rPr>
                  <a:t>time</a:t>
                </a:r>
              </a:p>
            </p:txBody>
          </p:sp>
        </p:grpSp>
        <p:grpSp>
          <p:nvGrpSpPr>
            <p:cNvPr id="37900" name="Group 121"/>
            <p:cNvGrpSpPr>
              <a:grpSpLocks/>
            </p:cNvGrpSpPr>
            <p:nvPr/>
          </p:nvGrpSpPr>
          <p:grpSpPr bwMode="auto">
            <a:xfrm>
              <a:off x="395536" y="1341438"/>
              <a:ext cx="1437935" cy="1752600"/>
              <a:chOff x="240" y="960"/>
              <a:chExt cx="927" cy="1104"/>
            </a:xfrm>
          </p:grpSpPr>
          <p:sp>
            <p:nvSpPr>
              <p:cNvPr id="37932" name="Rectangle 71"/>
              <p:cNvSpPr>
                <a:spLocks noChangeAspect="1" noChangeArrowheads="1"/>
              </p:cNvSpPr>
              <p:nvPr/>
            </p:nvSpPr>
            <p:spPr bwMode="auto">
              <a:xfrm>
                <a:off x="240" y="960"/>
                <a:ext cx="927"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Customer</a:t>
                </a:r>
              </a:p>
            </p:txBody>
          </p:sp>
          <p:sp>
            <p:nvSpPr>
              <p:cNvPr id="37933" name="Rectangle 91"/>
              <p:cNvSpPr>
                <a:spLocks noChangeAspect="1" noChangeArrowheads="1"/>
              </p:cNvSpPr>
              <p:nvPr/>
            </p:nvSpPr>
            <p:spPr bwMode="auto">
              <a:xfrm>
                <a:off x="240" y="1220"/>
                <a:ext cx="927" cy="84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smtClean="0">
                    <a:latin typeface="Times"/>
                    <a:cs typeface="Times"/>
                  </a:rPr>
                  <a:t>email</a:t>
                </a:r>
                <a:endParaRPr lang="en-US" sz="1400" dirty="0">
                  <a:latin typeface="Times"/>
                  <a:cs typeface="Times"/>
                </a:endParaRPr>
              </a:p>
              <a:p>
                <a:pPr algn="l"/>
                <a:r>
                  <a:rPr lang="en-US" sz="1400" dirty="0" smtClean="0">
                    <a:latin typeface="Times"/>
                    <a:cs typeface="Times"/>
                  </a:rPr>
                  <a:t>companyName</a:t>
                </a:r>
                <a:endParaRPr lang="en-US" sz="1400" dirty="0">
                  <a:latin typeface="Times"/>
                  <a:cs typeface="Times"/>
                </a:endParaRPr>
              </a:p>
              <a:p>
                <a:pPr algn="l"/>
                <a:r>
                  <a:rPr lang="en-US" sz="1400" dirty="0">
                    <a:latin typeface="Times"/>
                    <a:cs typeface="Times"/>
                  </a:rPr>
                  <a:t>billingAddress</a:t>
                </a:r>
              </a:p>
              <a:p>
                <a:pPr algn="l"/>
                <a:r>
                  <a:rPr lang="en-US" sz="1400" dirty="0" smtClean="0">
                    <a:latin typeface="Times"/>
                    <a:cs typeface="Times"/>
                  </a:rPr>
                  <a:t>deliveryAddress</a:t>
                </a:r>
              </a:p>
              <a:p>
                <a:pPr algn="l"/>
                <a:r>
                  <a:rPr lang="en-US" sz="1400" dirty="0" smtClean="0">
                    <a:latin typeface="Times"/>
                    <a:cs typeface="Times"/>
                  </a:rPr>
                  <a:t>contactName</a:t>
                </a:r>
                <a:endParaRPr lang="en-US" sz="1400" dirty="0">
                  <a:latin typeface="Times"/>
                  <a:cs typeface="Times"/>
                </a:endParaRPr>
              </a:p>
              <a:p>
                <a:pPr algn="l"/>
                <a:r>
                  <a:rPr lang="en-US" sz="1400" dirty="0" smtClean="0">
                    <a:latin typeface="Times"/>
                    <a:cs typeface="Times"/>
                  </a:rPr>
                  <a:t>telephoneNumber</a:t>
                </a:r>
                <a:endParaRPr lang="en-US" sz="1400" dirty="0">
                  <a:latin typeface="Times"/>
                  <a:cs typeface="Times"/>
                </a:endParaRPr>
              </a:p>
            </p:txBody>
          </p:sp>
        </p:grpSp>
        <p:sp>
          <p:nvSpPr>
            <p:cNvPr id="37901" name="Rectangle 3"/>
            <p:cNvSpPr>
              <a:spLocks noChangeAspect="1" noChangeArrowheads="1"/>
            </p:cNvSpPr>
            <p:nvPr/>
          </p:nvSpPr>
          <p:spPr bwMode="auto">
            <a:xfrm>
              <a:off x="2585034" y="1219200"/>
              <a:ext cx="704190"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Places</a:t>
              </a:r>
            </a:p>
          </p:txBody>
        </p:sp>
        <p:sp>
          <p:nvSpPr>
            <p:cNvPr id="37903" name="Rectangle 25"/>
            <p:cNvSpPr>
              <a:spLocks noChangeAspect="1" noChangeArrowheads="1"/>
            </p:cNvSpPr>
            <p:nvPr/>
          </p:nvSpPr>
          <p:spPr bwMode="auto">
            <a:xfrm>
              <a:off x="5688317" y="4787900"/>
              <a:ext cx="1029666"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LocatedIn</a:t>
              </a:r>
            </a:p>
          </p:txBody>
        </p:sp>
        <p:sp>
          <p:nvSpPr>
            <p:cNvPr id="37907" name="Rectangle 29"/>
            <p:cNvSpPr>
              <a:spLocks noChangeAspect="1" noChangeArrowheads="1"/>
            </p:cNvSpPr>
            <p:nvPr/>
          </p:nvSpPr>
          <p:spPr bwMode="auto">
            <a:xfrm>
              <a:off x="7098389" y="4833938"/>
              <a:ext cx="244345"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a:t>
              </a:r>
            </a:p>
          </p:txBody>
        </p:sp>
        <p:cxnSp>
          <p:nvCxnSpPr>
            <p:cNvPr id="37912" name="AutoShape 76"/>
            <p:cNvCxnSpPr>
              <a:cxnSpLocks noChangeAspect="1" noChangeShapeType="1"/>
              <a:stCxn id="37932" idx="3"/>
              <a:endCxn id="37936" idx="1"/>
            </p:cNvCxnSpPr>
            <p:nvPr/>
          </p:nvCxnSpPr>
          <p:spPr bwMode="auto">
            <a:xfrm>
              <a:off x="1833471" y="1547813"/>
              <a:ext cx="2208866"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37914" name="AutoShape 78"/>
            <p:cNvCxnSpPr>
              <a:cxnSpLocks noChangeAspect="1" noChangeShapeType="1"/>
              <a:stCxn id="37936" idx="3"/>
              <a:endCxn id="37928" idx="1"/>
            </p:cNvCxnSpPr>
            <p:nvPr/>
          </p:nvCxnSpPr>
          <p:spPr bwMode="auto">
            <a:xfrm>
              <a:off x="4935811" y="1547813"/>
              <a:ext cx="2624457"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37915" name="AutoShape 79"/>
            <p:cNvCxnSpPr>
              <a:cxnSpLocks noChangeAspect="1" noChangeShapeType="1"/>
              <a:stCxn id="37929" idx="2"/>
              <a:endCxn id="37926" idx="0"/>
            </p:cNvCxnSpPr>
            <p:nvPr/>
          </p:nvCxnSpPr>
          <p:spPr bwMode="auto">
            <a:xfrm>
              <a:off x="8041131" y="2498726"/>
              <a:ext cx="0" cy="2409824"/>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37916" name="AutoShape 80"/>
            <p:cNvCxnSpPr>
              <a:cxnSpLocks noChangeAspect="1" noChangeShapeType="1"/>
              <a:stCxn id="37926" idx="1"/>
              <a:endCxn id="37924" idx="3"/>
            </p:cNvCxnSpPr>
            <p:nvPr/>
          </p:nvCxnSpPr>
          <p:spPr bwMode="auto">
            <a:xfrm flipH="1">
              <a:off x="5070640" y="5114925"/>
              <a:ext cx="2263158"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nvGrpSpPr>
            <p:cNvPr id="37920" name="Group 125"/>
            <p:cNvGrpSpPr>
              <a:grpSpLocks/>
            </p:cNvGrpSpPr>
            <p:nvPr/>
          </p:nvGrpSpPr>
          <p:grpSpPr bwMode="auto">
            <a:xfrm>
              <a:off x="7560267" y="1341438"/>
              <a:ext cx="961725" cy="1157288"/>
              <a:chOff x="5428" y="3207"/>
              <a:chExt cx="620" cy="729"/>
            </a:xfrm>
          </p:grpSpPr>
          <p:sp>
            <p:nvSpPr>
              <p:cNvPr id="37928" name="Rectangle 74"/>
              <p:cNvSpPr>
                <a:spLocks noChangeAspect="1" noChangeArrowheads="1"/>
              </p:cNvSpPr>
              <p:nvPr/>
            </p:nvSpPr>
            <p:spPr bwMode="auto">
              <a:xfrm>
                <a:off x="5428" y="3207"/>
                <a:ext cx="620"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Item</a:t>
                </a:r>
              </a:p>
            </p:txBody>
          </p:sp>
          <p:sp>
            <p:nvSpPr>
              <p:cNvPr id="37929" name="Rectangle 87"/>
              <p:cNvSpPr>
                <a:spLocks noChangeAspect="1" noChangeArrowheads="1"/>
              </p:cNvSpPr>
              <p:nvPr/>
            </p:nvSpPr>
            <p:spPr bwMode="auto">
              <a:xfrm>
                <a:off x="5428" y="3465"/>
                <a:ext cx="620" cy="47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a:latin typeface="Times"/>
                    <a:cs typeface="Times"/>
                  </a:rPr>
                  <a:t>itemNo</a:t>
                </a:r>
                <a:endParaRPr lang="en-US" sz="1400" dirty="0">
                  <a:latin typeface="Times"/>
                  <a:cs typeface="Times"/>
                </a:endParaRPr>
              </a:p>
              <a:p>
                <a:pPr algn="l"/>
                <a:r>
                  <a:rPr lang="en-US" sz="1400" dirty="0">
                    <a:latin typeface="Times"/>
                    <a:cs typeface="Times"/>
                  </a:rPr>
                  <a:t>description</a:t>
                </a:r>
              </a:p>
              <a:p>
                <a:pPr algn="l"/>
                <a:r>
                  <a:rPr lang="en-US" sz="1400" dirty="0">
                    <a:latin typeface="Times"/>
                    <a:cs typeface="Times"/>
                  </a:rPr>
                  <a:t>price</a:t>
                </a:r>
              </a:p>
            </p:txBody>
          </p:sp>
        </p:grpSp>
        <p:grpSp>
          <p:nvGrpSpPr>
            <p:cNvPr id="37922" name="Group 122"/>
            <p:cNvGrpSpPr>
              <a:grpSpLocks/>
            </p:cNvGrpSpPr>
            <p:nvPr/>
          </p:nvGrpSpPr>
          <p:grpSpPr bwMode="auto">
            <a:xfrm>
              <a:off x="4130631" y="4908550"/>
              <a:ext cx="940009" cy="752475"/>
              <a:chOff x="384" y="3207"/>
              <a:chExt cx="606" cy="474"/>
            </a:xfrm>
          </p:grpSpPr>
          <p:sp>
            <p:nvSpPr>
              <p:cNvPr id="37924" name="Rectangle 75"/>
              <p:cNvSpPr>
                <a:spLocks noChangeAspect="1" noChangeArrowheads="1"/>
              </p:cNvSpPr>
              <p:nvPr/>
            </p:nvSpPr>
            <p:spPr bwMode="auto">
              <a:xfrm>
                <a:off x="384" y="3207"/>
                <a:ext cx="606"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Country</a:t>
                </a:r>
              </a:p>
            </p:txBody>
          </p:sp>
          <p:sp>
            <p:nvSpPr>
              <p:cNvPr id="37925" name="Rectangle 93"/>
              <p:cNvSpPr>
                <a:spLocks noChangeAspect="1" noChangeArrowheads="1"/>
              </p:cNvSpPr>
              <p:nvPr/>
            </p:nvSpPr>
            <p:spPr bwMode="auto">
              <a:xfrm>
                <a:off x="384" y="3464"/>
                <a:ext cx="606" cy="2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smtClean="0">
                    <a:latin typeface="Times"/>
                    <a:cs typeface="Times"/>
                  </a:rPr>
                  <a:t>name</a:t>
                </a:r>
                <a:endParaRPr lang="en-US" sz="1400" dirty="0">
                  <a:latin typeface="Times"/>
                  <a:cs typeface="Times"/>
                </a:endParaRPr>
              </a:p>
            </p:txBody>
          </p:sp>
        </p:grpSp>
        <p:grpSp>
          <p:nvGrpSpPr>
            <p:cNvPr id="62" name="Group 126"/>
            <p:cNvGrpSpPr>
              <a:grpSpLocks/>
            </p:cNvGrpSpPr>
            <p:nvPr/>
          </p:nvGrpSpPr>
          <p:grpSpPr bwMode="auto">
            <a:xfrm>
              <a:off x="6553809" y="3354389"/>
              <a:ext cx="1029898" cy="722313"/>
              <a:chOff x="5428" y="960"/>
              <a:chExt cx="620" cy="455"/>
            </a:xfrm>
          </p:grpSpPr>
          <p:sp>
            <p:nvSpPr>
              <p:cNvPr id="63" name="Rectangle 73"/>
              <p:cNvSpPr>
                <a:spLocks noChangeAspect="1" noChangeArrowheads="1"/>
              </p:cNvSpPr>
              <p:nvPr/>
            </p:nvSpPr>
            <p:spPr bwMode="auto">
              <a:xfrm>
                <a:off x="5428" y="960"/>
                <a:ext cx="620" cy="260"/>
              </a:xfrm>
              <a:prstGeom prst="rect">
                <a:avLst/>
              </a:prstGeom>
              <a:solidFill>
                <a:schemeClr val="bg1"/>
              </a:solidFill>
              <a:ln w="12700">
                <a:solidFill>
                  <a:schemeClr val="tx1"/>
                </a:solidFill>
                <a:miter lim="800000"/>
                <a:headEnd/>
                <a:tailEnd/>
              </a:ln>
            </p:spPr>
            <p:txBody>
              <a:bodyPr wrap="none" anchor="ctr"/>
              <a:lstStyle/>
              <a:p>
                <a:pPr algn="ctr"/>
                <a:r>
                  <a:rPr lang="en-US" sz="1600" dirty="0" smtClean="0">
                    <a:latin typeface="Times"/>
                    <a:cs typeface="Times"/>
                  </a:rPr>
                  <a:t>StockedIn</a:t>
                </a:r>
                <a:endParaRPr lang="en-US" sz="1600" dirty="0">
                  <a:latin typeface="Times"/>
                  <a:cs typeface="Times"/>
                </a:endParaRPr>
              </a:p>
            </p:txBody>
          </p:sp>
          <p:sp>
            <p:nvSpPr>
              <p:cNvPr id="64" name="Rectangle 90"/>
              <p:cNvSpPr>
                <a:spLocks noChangeAspect="1" noChangeArrowheads="1"/>
              </p:cNvSpPr>
              <p:nvPr/>
            </p:nvSpPr>
            <p:spPr bwMode="auto">
              <a:xfrm>
                <a:off x="5428" y="1226"/>
                <a:ext cx="620" cy="18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dirty="0">
                    <a:latin typeface="Times"/>
                    <a:cs typeface="Times"/>
                  </a:rPr>
                  <a:t>quantity</a:t>
                </a:r>
              </a:p>
            </p:txBody>
          </p:sp>
        </p:grpSp>
        <p:grpSp>
          <p:nvGrpSpPr>
            <p:cNvPr id="65" name="Group 124"/>
            <p:cNvGrpSpPr>
              <a:grpSpLocks/>
            </p:cNvGrpSpPr>
            <p:nvPr/>
          </p:nvGrpSpPr>
          <p:grpSpPr bwMode="auto">
            <a:xfrm>
              <a:off x="5801302" y="2005736"/>
              <a:ext cx="893474" cy="738188"/>
              <a:chOff x="4379" y="3640"/>
              <a:chExt cx="649" cy="465"/>
            </a:xfrm>
          </p:grpSpPr>
          <p:sp>
            <p:nvSpPr>
              <p:cNvPr id="66" name="Rectangle 56"/>
              <p:cNvSpPr>
                <a:spLocks noChangeAspect="1" noChangeArrowheads="1"/>
              </p:cNvSpPr>
              <p:nvPr/>
            </p:nvSpPr>
            <p:spPr bwMode="auto">
              <a:xfrm>
                <a:off x="4379" y="3640"/>
                <a:ext cx="649" cy="260"/>
              </a:xfrm>
              <a:prstGeom prst="rect">
                <a:avLst/>
              </a:prstGeom>
              <a:solidFill>
                <a:schemeClr val="bg1"/>
              </a:solidFill>
              <a:ln w="12700">
                <a:solidFill>
                  <a:schemeClr val="tx1"/>
                </a:solidFill>
                <a:miter lim="800000"/>
                <a:headEnd/>
                <a:tailEnd/>
              </a:ln>
            </p:spPr>
            <p:txBody>
              <a:bodyPr wrap="none" anchor="ctr"/>
              <a:lstStyle/>
              <a:p>
                <a:pPr algn="ctr"/>
                <a:r>
                  <a:rPr lang="en-US" sz="1600" dirty="0" smtClean="0">
                    <a:latin typeface="Times"/>
                    <a:cs typeface="Times"/>
                  </a:rPr>
                  <a:t>Contains</a:t>
                </a:r>
                <a:endParaRPr lang="en-US" sz="1600" dirty="0">
                  <a:latin typeface="Times"/>
                  <a:cs typeface="Times"/>
                </a:endParaRPr>
              </a:p>
            </p:txBody>
          </p:sp>
          <p:sp>
            <p:nvSpPr>
              <p:cNvPr id="67" name="Rectangle 57"/>
              <p:cNvSpPr>
                <a:spLocks noChangeAspect="1" noChangeArrowheads="1"/>
              </p:cNvSpPr>
              <p:nvPr/>
            </p:nvSpPr>
            <p:spPr bwMode="auto">
              <a:xfrm>
                <a:off x="4379" y="3900"/>
                <a:ext cx="649" cy="205"/>
              </a:xfrm>
              <a:prstGeom prst="rect">
                <a:avLst/>
              </a:prstGeom>
              <a:solidFill>
                <a:schemeClr val="bg1"/>
              </a:solidFill>
              <a:ln w="12700">
                <a:solidFill>
                  <a:schemeClr val="tx1"/>
                </a:solidFill>
                <a:miter lim="800000"/>
                <a:headEnd/>
                <a:tailEnd/>
              </a:ln>
            </p:spPr>
            <p:txBody>
              <a:bodyPr wrap="none"/>
              <a:lstStyle/>
              <a:p>
                <a:pPr algn="l"/>
                <a:r>
                  <a:rPr lang="en-US" sz="1400" dirty="0">
                    <a:latin typeface="Times"/>
                    <a:cs typeface="Times"/>
                  </a:rPr>
                  <a:t>quantity</a:t>
                </a:r>
              </a:p>
            </p:txBody>
          </p:sp>
        </p:grpSp>
        <p:cxnSp>
          <p:nvCxnSpPr>
            <p:cNvPr id="68" name="AutoShape 106"/>
            <p:cNvCxnSpPr>
              <a:cxnSpLocks noChangeShapeType="1"/>
              <a:stCxn id="66" idx="0"/>
            </p:cNvCxnSpPr>
            <p:nvPr/>
          </p:nvCxnSpPr>
          <p:spPr bwMode="auto">
            <a:xfrm flipV="1">
              <a:off x="6248038" y="1544340"/>
              <a:ext cx="0" cy="461392"/>
            </a:xfrm>
            <a:prstGeom prst="straightConnector1">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cxnSp>
        <p:cxnSp>
          <p:nvCxnSpPr>
            <p:cNvPr id="69" name="Straight Connector 68"/>
            <p:cNvCxnSpPr>
              <a:stCxn id="63" idx="3"/>
            </p:cNvCxnSpPr>
            <p:nvPr/>
          </p:nvCxnSpPr>
          <p:spPr bwMode="auto">
            <a:xfrm>
              <a:off x="7583707" y="3560764"/>
              <a:ext cx="443367" cy="2603"/>
            </a:xfrm>
            <a:prstGeom prst="line">
              <a:avLst/>
            </a:prstGeom>
            <a:solidFill>
              <a:schemeClr val="accent1"/>
            </a:solidFill>
            <a:ln w="12700" cap="flat" cmpd="sng" algn="ctr">
              <a:solidFill>
                <a:schemeClr val="tx1"/>
              </a:solidFill>
              <a:prstDash val="dash"/>
              <a:round/>
              <a:headEnd type="none" w="med" len="med"/>
              <a:tailEnd type="none" w="med" len="med"/>
            </a:ln>
            <a:effectLst/>
          </p:spPr>
        </p:cxnSp>
      </p:grpSp>
      <p:sp>
        <p:nvSpPr>
          <p:cNvPr id="34"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27563590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a:noFill/>
        </p:spPr>
        <p:txBody>
          <a:bodyPr/>
          <a:lstStyle/>
          <a:p>
            <a:pPr marL="0" indent="0">
              <a:spcBef>
                <a:spcPts val="2400"/>
              </a:spcBef>
              <a:buNone/>
            </a:pPr>
            <a:r>
              <a:rPr lang="en-US" sz="1800" b="1" u="sng" dirty="0" smtClean="0">
                <a:solidFill>
                  <a:schemeClr val="hlink"/>
                </a:solidFill>
                <a:latin typeface="Times New Roman" charset="0"/>
              </a:rPr>
              <a:t>Real </a:t>
            </a:r>
            <a:r>
              <a:rPr lang="en-US" sz="1800" b="1" u="sng" dirty="0">
                <a:solidFill>
                  <a:schemeClr val="hlink"/>
                </a:solidFill>
                <a:latin typeface="Times New Roman" charset="0"/>
              </a:rPr>
              <a:t>World Knowledge</a:t>
            </a:r>
          </a:p>
          <a:p>
            <a:pPr marL="0" indent="0">
              <a:spcBef>
                <a:spcPts val="2400"/>
              </a:spcBef>
              <a:buNone/>
            </a:pPr>
            <a:r>
              <a:rPr lang="en-US" sz="1600" dirty="0" smtClean="0">
                <a:latin typeface="Times New Roman" charset="0"/>
              </a:rPr>
              <a:t>Since </a:t>
            </a:r>
            <a:r>
              <a:rPr lang="en-US" sz="1600" dirty="0">
                <a:latin typeface="Times New Roman" charset="0"/>
              </a:rPr>
              <a:t>the context of our modeling is orders placed with the </a:t>
            </a:r>
            <a:r>
              <a:rPr lang="en-US" sz="1600" dirty="0" smtClean="0">
                <a:latin typeface="Times New Roman" charset="0"/>
              </a:rPr>
              <a:t>BOSI </a:t>
            </a:r>
            <a:r>
              <a:rPr lang="en-US" sz="1600" dirty="0">
                <a:latin typeface="Times New Roman" charset="0"/>
              </a:rPr>
              <a:t>company, we are only interested in recording information about customers who place orders. Thus, each customer must have placed at least one order and can place many orders.</a:t>
            </a:r>
          </a:p>
          <a:p>
            <a:pPr marL="1828800" indent="-1371600">
              <a:spcBef>
                <a:spcPts val="300"/>
              </a:spcBef>
              <a:buNone/>
              <a:tabLst>
                <a:tab pos="4800600" algn="l"/>
              </a:tabLst>
            </a:pPr>
            <a:r>
              <a:rPr lang="en-US" sz="1600" b="1" dirty="0" smtClean="0">
                <a:solidFill>
                  <a:srgbClr val="990C1A"/>
                </a:solidFill>
                <a:latin typeface="Times New Roman" charset="0"/>
              </a:rPr>
              <a:t>multiplicities</a:t>
            </a:r>
            <a:r>
              <a:rPr lang="en-US" sz="1600" b="1" dirty="0">
                <a:solidFill>
                  <a:srgbClr val="990C1A"/>
                </a:solidFill>
                <a:latin typeface="Times New Roman" charset="0"/>
              </a:rPr>
              <a:t>:</a:t>
            </a:r>
            <a:r>
              <a:rPr lang="en-US" sz="1600" dirty="0">
                <a:solidFill>
                  <a:srgbClr val="001999"/>
                </a:solidFill>
                <a:latin typeface="Times New Roman" charset="0"/>
              </a:rPr>
              <a:t> 	</a:t>
            </a:r>
            <a:r>
              <a:rPr lang="en-US" sz="1600" dirty="0">
                <a:solidFill>
                  <a:srgbClr val="000000"/>
                </a:solidFill>
                <a:latin typeface="Times New Roman" charset="0"/>
              </a:rPr>
              <a:t>min-card(</a:t>
            </a:r>
            <a:r>
              <a:rPr lang="en-US" sz="1600" dirty="0">
                <a:solidFill>
                  <a:srgbClr val="001999"/>
                </a:solidFill>
                <a:latin typeface="Times New Roman" charset="0"/>
              </a:rPr>
              <a:t>Customer</a:t>
            </a:r>
            <a:r>
              <a:rPr lang="en-US" sz="1600" dirty="0">
                <a:solidFill>
                  <a:srgbClr val="000000"/>
                </a:solidFill>
                <a:latin typeface="Times New Roman" charset="0"/>
              </a:rPr>
              <a:t>, </a:t>
            </a:r>
            <a:r>
              <a:rPr lang="en-US" sz="1600" i="1" dirty="0">
                <a:solidFill>
                  <a:srgbClr val="008000"/>
                </a:solidFill>
                <a:latin typeface="Times New Roman" charset="0"/>
              </a:rPr>
              <a:t>Places</a:t>
            </a:r>
            <a:r>
              <a:rPr lang="en-US" sz="1600" dirty="0">
                <a:solidFill>
                  <a:srgbClr val="000000"/>
                </a:solidFill>
                <a:latin typeface="Times New Roman" charset="0"/>
              </a:rPr>
              <a:t>) = 1	max-card(</a:t>
            </a:r>
            <a:r>
              <a:rPr lang="en-US" sz="1600" dirty="0">
                <a:solidFill>
                  <a:srgbClr val="001999"/>
                </a:solidFill>
                <a:latin typeface="Times New Roman" charset="0"/>
              </a:rPr>
              <a:t>Customer</a:t>
            </a:r>
            <a:r>
              <a:rPr lang="en-US" sz="1600" dirty="0">
                <a:solidFill>
                  <a:srgbClr val="000000"/>
                </a:solidFill>
                <a:latin typeface="Times New Roman" charset="0"/>
              </a:rPr>
              <a:t>, </a:t>
            </a:r>
            <a:r>
              <a:rPr lang="en-US" sz="1600" i="1" dirty="0">
                <a:solidFill>
                  <a:srgbClr val="008000"/>
                </a:solidFill>
                <a:latin typeface="Times New Roman" charset="0"/>
              </a:rPr>
              <a:t>Places</a:t>
            </a:r>
            <a:r>
              <a:rPr lang="en-US" sz="1600" dirty="0">
                <a:solidFill>
                  <a:srgbClr val="000000"/>
                </a:solidFill>
                <a:latin typeface="Times New Roman" charset="0"/>
              </a:rPr>
              <a:t>) = *</a:t>
            </a:r>
          </a:p>
          <a:p>
            <a:pPr marL="0" indent="0">
              <a:spcBef>
                <a:spcPts val="2400"/>
              </a:spcBef>
              <a:buNone/>
            </a:pPr>
            <a:r>
              <a:rPr lang="en-US" sz="1600" dirty="0" smtClean="0">
                <a:latin typeface="Times New Roman" charset="0"/>
              </a:rPr>
              <a:t>Each </a:t>
            </a:r>
            <a:r>
              <a:rPr lang="en-US" sz="1600" dirty="0">
                <a:latin typeface="Times New Roman" charset="0"/>
              </a:rPr>
              <a:t>order is from exactly one customer.</a:t>
            </a:r>
          </a:p>
          <a:p>
            <a:pPr marL="1828800" indent="-1371600">
              <a:spcBef>
                <a:spcPts val="300"/>
              </a:spcBef>
              <a:buNone/>
              <a:tabLst>
                <a:tab pos="4800600" algn="l"/>
              </a:tabLst>
            </a:pPr>
            <a:r>
              <a:rPr lang="en-US" sz="1600" b="1" dirty="0" smtClean="0">
                <a:solidFill>
                  <a:srgbClr val="990C1A"/>
                </a:solidFill>
                <a:latin typeface="Times New Roman" charset="0"/>
              </a:rPr>
              <a:t>multiplicities:</a:t>
            </a:r>
            <a:r>
              <a:rPr lang="en-US" sz="1600" dirty="0" smtClean="0">
                <a:solidFill>
                  <a:srgbClr val="000000"/>
                </a:solidFill>
                <a:latin typeface="Times New Roman" charset="0"/>
              </a:rPr>
              <a:t>	min</a:t>
            </a:r>
            <a:r>
              <a:rPr lang="en-US" sz="1600" dirty="0">
                <a:solidFill>
                  <a:srgbClr val="000000"/>
                </a:solidFill>
                <a:latin typeface="Times New Roman" charset="0"/>
              </a:rPr>
              <a:t>-card(</a:t>
            </a:r>
            <a:r>
              <a:rPr lang="en-US" sz="1600" dirty="0">
                <a:solidFill>
                  <a:srgbClr val="001999"/>
                </a:solidFill>
                <a:latin typeface="Times New Roman" charset="0"/>
              </a:rPr>
              <a:t>Order</a:t>
            </a:r>
            <a:r>
              <a:rPr lang="en-US" sz="1600" dirty="0">
                <a:solidFill>
                  <a:srgbClr val="000000"/>
                </a:solidFill>
                <a:latin typeface="Times New Roman" charset="0"/>
              </a:rPr>
              <a:t>, </a:t>
            </a:r>
            <a:r>
              <a:rPr lang="en-US" sz="1600" i="1" dirty="0">
                <a:solidFill>
                  <a:srgbClr val="008000"/>
                </a:solidFill>
                <a:latin typeface="Times New Roman" charset="0"/>
              </a:rPr>
              <a:t>Places</a:t>
            </a:r>
            <a:r>
              <a:rPr lang="en-US" sz="1600" dirty="0">
                <a:solidFill>
                  <a:srgbClr val="000000"/>
                </a:solidFill>
                <a:latin typeface="Times New Roman" charset="0"/>
              </a:rPr>
              <a:t>) = 1	max-card(</a:t>
            </a:r>
            <a:r>
              <a:rPr lang="en-US" sz="1600" dirty="0">
                <a:solidFill>
                  <a:srgbClr val="001999"/>
                </a:solidFill>
                <a:latin typeface="Times New Roman" charset="0"/>
              </a:rPr>
              <a:t>Order</a:t>
            </a:r>
            <a:r>
              <a:rPr lang="en-US" sz="1600" dirty="0">
                <a:solidFill>
                  <a:srgbClr val="000000"/>
                </a:solidFill>
                <a:latin typeface="Times New Roman" charset="0"/>
              </a:rPr>
              <a:t>, </a:t>
            </a:r>
            <a:r>
              <a:rPr lang="en-US" sz="1600" i="1" dirty="0">
                <a:solidFill>
                  <a:srgbClr val="008000"/>
                </a:solidFill>
                <a:latin typeface="Times New Roman" charset="0"/>
              </a:rPr>
              <a:t>Places</a:t>
            </a:r>
            <a:r>
              <a:rPr lang="en-US" sz="1600" dirty="0">
                <a:solidFill>
                  <a:srgbClr val="000000"/>
                </a:solidFill>
                <a:latin typeface="Times New Roman" charset="0"/>
              </a:rPr>
              <a:t>) = 1</a:t>
            </a:r>
          </a:p>
          <a:p>
            <a:pPr marL="0" indent="0">
              <a:spcBef>
                <a:spcPts val="2400"/>
              </a:spcBef>
              <a:buNone/>
            </a:pPr>
            <a:r>
              <a:rPr lang="en-US" sz="1600" dirty="0" smtClean="0">
                <a:latin typeface="Times New Roman" charset="0"/>
              </a:rPr>
              <a:t>An </a:t>
            </a:r>
            <a:r>
              <a:rPr lang="en-US" sz="1600" dirty="0">
                <a:latin typeface="Times New Roman" charset="0"/>
              </a:rPr>
              <a:t>order must </a:t>
            </a:r>
            <a:r>
              <a:rPr lang="en-US" sz="1600" dirty="0" smtClean="0">
                <a:latin typeface="Times New Roman" charset="0"/>
              </a:rPr>
              <a:t>contain at </a:t>
            </a:r>
            <a:r>
              <a:rPr lang="en-US" sz="1600" dirty="0">
                <a:latin typeface="Times New Roman" charset="0"/>
              </a:rPr>
              <a:t>least one </a:t>
            </a:r>
            <a:r>
              <a:rPr lang="en-US" sz="1600" dirty="0" smtClean="0">
                <a:latin typeface="Times New Roman" charset="0"/>
              </a:rPr>
              <a:t>item</a:t>
            </a:r>
            <a:r>
              <a:rPr lang="en-US" sz="1600" dirty="0">
                <a:latin typeface="Times New Roman" charset="0"/>
              </a:rPr>
              <a:t>, but can </a:t>
            </a:r>
            <a:r>
              <a:rPr lang="en-US" sz="1600" dirty="0" smtClean="0">
                <a:latin typeface="Times New Roman" charset="0"/>
              </a:rPr>
              <a:t>contain many items</a:t>
            </a:r>
            <a:r>
              <a:rPr lang="en-US" sz="1600" dirty="0">
                <a:latin typeface="Times New Roman" charset="0"/>
              </a:rPr>
              <a:t>.</a:t>
            </a:r>
          </a:p>
          <a:p>
            <a:pPr marL="1828800" indent="-1371600">
              <a:spcBef>
                <a:spcPts val="300"/>
              </a:spcBef>
              <a:buNone/>
              <a:tabLst>
                <a:tab pos="4800600" algn="l"/>
              </a:tabLst>
            </a:pPr>
            <a:r>
              <a:rPr lang="en-US" sz="1600" b="1" dirty="0" smtClean="0">
                <a:solidFill>
                  <a:srgbClr val="990C1A"/>
                </a:solidFill>
                <a:latin typeface="Times New Roman" charset="0"/>
              </a:rPr>
              <a:t>multiplicities</a:t>
            </a:r>
            <a:r>
              <a:rPr lang="en-US" sz="1600" b="1" dirty="0">
                <a:solidFill>
                  <a:srgbClr val="990C1A"/>
                </a:solidFill>
                <a:latin typeface="Times New Roman" charset="0"/>
              </a:rPr>
              <a:t>:</a:t>
            </a:r>
            <a:r>
              <a:rPr lang="en-US" sz="1600" dirty="0">
                <a:solidFill>
                  <a:srgbClr val="000000"/>
                </a:solidFill>
                <a:latin typeface="Times New Roman" charset="0"/>
              </a:rPr>
              <a:t> 	min-card(</a:t>
            </a:r>
            <a:r>
              <a:rPr lang="en-US" sz="1600" dirty="0">
                <a:solidFill>
                  <a:srgbClr val="001999"/>
                </a:solidFill>
                <a:latin typeface="Times New Roman" charset="0"/>
              </a:rPr>
              <a:t>Order</a:t>
            </a:r>
            <a:r>
              <a:rPr lang="en-US" sz="1600" dirty="0">
                <a:solidFill>
                  <a:srgbClr val="000000"/>
                </a:solidFill>
                <a:latin typeface="Times New Roman" charset="0"/>
              </a:rPr>
              <a:t>, </a:t>
            </a:r>
            <a:r>
              <a:rPr lang="en-US" sz="1600" i="1" dirty="0" smtClean="0">
                <a:solidFill>
                  <a:srgbClr val="008000"/>
                </a:solidFill>
                <a:latin typeface="Times New Roman" charset="0"/>
              </a:rPr>
              <a:t>Contains</a:t>
            </a:r>
            <a:r>
              <a:rPr lang="en-US" sz="1600" dirty="0" smtClean="0">
                <a:solidFill>
                  <a:srgbClr val="000000"/>
                </a:solidFill>
                <a:latin typeface="Times New Roman" charset="0"/>
              </a:rPr>
              <a:t>) </a:t>
            </a:r>
            <a:r>
              <a:rPr lang="en-US" sz="1600" dirty="0">
                <a:solidFill>
                  <a:srgbClr val="000000"/>
                </a:solidFill>
                <a:latin typeface="Times New Roman" charset="0"/>
              </a:rPr>
              <a:t>= </a:t>
            </a:r>
            <a:r>
              <a:rPr lang="en-US" sz="1600" dirty="0" smtClean="0">
                <a:solidFill>
                  <a:srgbClr val="000000"/>
                </a:solidFill>
                <a:latin typeface="Times New Roman" charset="0"/>
              </a:rPr>
              <a:t>1	max</a:t>
            </a:r>
            <a:r>
              <a:rPr lang="en-US" sz="1600" dirty="0">
                <a:solidFill>
                  <a:srgbClr val="000000"/>
                </a:solidFill>
                <a:latin typeface="Times New Roman" charset="0"/>
              </a:rPr>
              <a:t>-card(</a:t>
            </a:r>
            <a:r>
              <a:rPr lang="en-US" sz="1600" dirty="0">
                <a:solidFill>
                  <a:srgbClr val="001999"/>
                </a:solidFill>
                <a:latin typeface="Times New Roman" charset="0"/>
              </a:rPr>
              <a:t>Order</a:t>
            </a:r>
            <a:r>
              <a:rPr lang="en-US" sz="1600" dirty="0">
                <a:solidFill>
                  <a:srgbClr val="000000"/>
                </a:solidFill>
                <a:latin typeface="Times New Roman" charset="0"/>
              </a:rPr>
              <a:t>, </a:t>
            </a:r>
            <a:r>
              <a:rPr lang="en-US" sz="1600" i="1" dirty="0" smtClean="0">
                <a:solidFill>
                  <a:srgbClr val="008000"/>
                </a:solidFill>
                <a:latin typeface="Times New Roman" charset="0"/>
              </a:rPr>
              <a:t>Contains</a:t>
            </a:r>
            <a:r>
              <a:rPr lang="en-US" sz="1600" dirty="0" smtClean="0">
                <a:solidFill>
                  <a:srgbClr val="000000"/>
                </a:solidFill>
                <a:latin typeface="Times New Roman" charset="0"/>
              </a:rPr>
              <a:t>) </a:t>
            </a:r>
            <a:r>
              <a:rPr lang="en-US" sz="1600" dirty="0">
                <a:solidFill>
                  <a:srgbClr val="000000"/>
                </a:solidFill>
                <a:latin typeface="Times New Roman" charset="0"/>
              </a:rPr>
              <a:t>= </a:t>
            </a:r>
            <a:r>
              <a:rPr lang="en-US" sz="1600" dirty="0" smtClean="0">
                <a:solidFill>
                  <a:srgbClr val="000000"/>
                </a:solidFill>
                <a:latin typeface="Times New Roman" charset="0"/>
              </a:rPr>
              <a:t>*</a:t>
            </a:r>
          </a:p>
          <a:p>
            <a:pPr marL="0" indent="0">
              <a:spcBef>
                <a:spcPts val="2400"/>
              </a:spcBef>
              <a:buNone/>
            </a:pPr>
            <a:r>
              <a:rPr lang="en-US" sz="1600" dirty="0" smtClean="0">
                <a:latin typeface="Times New Roman" charset="0"/>
              </a:rPr>
              <a:t>An item can be contained in no order or many orders.</a:t>
            </a:r>
            <a:endParaRPr lang="en-US" sz="1600" dirty="0">
              <a:latin typeface="Times New Roman" charset="0"/>
            </a:endParaRPr>
          </a:p>
          <a:p>
            <a:pPr marL="1828800" indent="-1371600">
              <a:spcBef>
                <a:spcPts val="300"/>
              </a:spcBef>
              <a:buNone/>
              <a:tabLst>
                <a:tab pos="4800600" algn="l"/>
              </a:tabLst>
            </a:pPr>
            <a:r>
              <a:rPr lang="en-US" sz="1600" b="1" dirty="0">
                <a:solidFill>
                  <a:srgbClr val="990C1A"/>
                </a:solidFill>
                <a:latin typeface="Times New Roman" charset="0"/>
              </a:rPr>
              <a:t>multiplicities:</a:t>
            </a:r>
            <a:r>
              <a:rPr lang="en-US" sz="1600" dirty="0">
                <a:solidFill>
                  <a:srgbClr val="000000"/>
                </a:solidFill>
                <a:latin typeface="Times New Roman" charset="0"/>
              </a:rPr>
              <a:t> 	min-card</a:t>
            </a:r>
            <a:r>
              <a:rPr lang="en-US" sz="1600" dirty="0" smtClean="0">
                <a:solidFill>
                  <a:srgbClr val="000000"/>
                </a:solidFill>
                <a:latin typeface="Times New Roman" charset="0"/>
              </a:rPr>
              <a:t>(</a:t>
            </a:r>
            <a:r>
              <a:rPr lang="en-US" sz="1600" dirty="0" smtClean="0">
                <a:solidFill>
                  <a:srgbClr val="001999"/>
                </a:solidFill>
                <a:latin typeface="Times New Roman" charset="0"/>
              </a:rPr>
              <a:t>Item</a:t>
            </a:r>
            <a:r>
              <a:rPr lang="en-US" sz="1600" dirty="0">
                <a:solidFill>
                  <a:srgbClr val="000000"/>
                </a:solidFill>
                <a:latin typeface="Times New Roman" charset="0"/>
              </a:rPr>
              <a:t>, </a:t>
            </a:r>
            <a:r>
              <a:rPr lang="en-US" sz="1600" i="1" dirty="0" smtClean="0">
                <a:solidFill>
                  <a:srgbClr val="008000"/>
                </a:solidFill>
                <a:latin typeface="Times New Roman" charset="0"/>
              </a:rPr>
              <a:t>Contains</a:t>
            </a:r>
            <a:r>
              <a:rPr lang="en-US" sz="1600" dirty="0" smtClean="0">
                <a:solidFill>
                  <a:srgbClr val="000000"/>
                </a:solidFill>
                <a:latin typeface="Times New Roman" charset="0"/>
              </a:rPr>
              <a:t>) </a:t>
            </a:r>
            <a:r>
              <a:rPr lang="en-US" sz="1600" dirty="0">
                <a:solidFill>
                  <a:srgbClr val="000000"/>
                </a:solidFill>
                <a:latin typeface="Times New Roman" charset="0"/>
              </a:rPr>
              <a:t>= </a:t>
            </a:r>
            <a:r>
              <a:rPr lang="en-US" sz="1600" dirty="0" smtClean="0">
                <a:solidFill>
                  <a:srgbClr val="000000"/>
                </a:solidFill>
                <a:latin typeface="Times New Roman" charset="0"/>
              </a:rPr>
              <a:t>0</a:t>
            </a:r>
            <a:r>
              <a:rPr lang="en-US" sz="1600" dirty="0">
                <a:solidFill>
                  <a:srgbClr val="000000"/>
                </a:solidFill>
                <a:latin typeface="Times New Roman" charset="0"/>
              </a:rPr>
              <a:t>	max-card</a:t>
            </a:r>
            <a:r>
              <a:rPr lang="en-US" sz="1600" dirty="0" smtClean="0">
                <a:solidFill>
                  <a:srgbClr val="000000"/>
                </a:solidFill>
                <a:latin typeface="Times New Roman" charset="0"/>
              </a:rPr>
              <a:t>(</a:t>
            </a:r>
            <a:r>
              <a:rPr lang="en-US" sz="1600" dirty="0" smtClean="0">
                <a:solidFill>
                  <a:srgbClr val="001999"/>
                </a:solidFill>
                <a:latin typeface="Times New Roman" charset="0"/>
              </a:rPr>
              <a:t>Item</a:t>
            </a:r>
            <a:r>
              <a:rPr lang="en-US" sz="1600" dirty="0">
                <a:solidFill>
                  <a:srgbClr val="000000"/>
                </a:solidFill>
                <a:latin typeface="Times New Roman" charset="0"/>
              </a:rPr>
              <a:t>, </a:t>
            </a:r>
            <a:r>
              <a:rPr lang="en-US" sz="1600" i="1" dirty="0" smtClean="0">
                <a:solidFill>
                  <a:srgbClr val="008000"/>
                </a:solidFill>
                <a:latin typeface="Times New Roman" charset="0"/>
              </a:rPr>
              <a:t>Contains</a:t>
            </a:r>
            <a:r>
              <a:rPr lang="en-US" sz="1600" dirty="0" smtClean="0">
                <a:solidFill>
                  <a:srgbClr val="000000"/>
                </a:solidFill>
                <a:latin typeface="Times New Roman" charset="0"/>
              </a:rPr>
              <a:t>) </a:t>
            </a:r>
            <a:r>
              <a:rPr lang="en-US" sz="1600" dirty="0">
                <a:solidFill>
                  <a:srgbClr val="000000"/>
                </a:solidFill>
                <a:latin typeface="Times New Roman" charset="0"/>
              </a:rPr>
              <a:t>= </a:t>
            </a:r>
            <a:r>
              <a:rPr lang="en-US" sz="1600" dirty="0" smtClean="0">
                <a:solidFill>
                  <a:srgbClr val="000000"/>
                </a:solidFill>
                <a:latin typeface="Times New Roman" charset="0"/>
              </a:rPr>
              <a:t>*</a:t>
            </a:r>
            <a:endParaRPr lang="en-US" sz="1600" dirty="0">
              <a:solidFill>
                <a:srgbClr val="000000"/>
              </a:solidFill>
              <a:latin typeface="Times New Roman" charset="0"/>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7198351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6">
                                            <p:txEl>
                                              <p:pRg st="1" end="1"/>
                                            </p:txEl>
                                          </p:spTgt>
                                        </p:tgtEl>
                                        <p:attrNameLst>
                                          <p:attrName>style.visibility</p:attrName>
                                        </p:attrNameLst>
                                      </p:cBhvr>
                                      <p:to>
                                        <p:strVal val="visible"/>
                                      </p:to>
                                    </p:set>
                                    <p:animEffect transition="in" filter="wipe(left)">
                                      <p:cBhvr>
                                        <p:cTn id="7" dur="500"/>
                                        <p:tgtEl>
                                          <p:spTgt spid="8806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6">
                                            <p:txEl>
                                              <p:pRg st="2" end="2"/>
                                            </p:txEl>
                                          </p:spTgt>
                                        </p:tgtEl>
                                        <p:attrNameLst>
                                          <p:attrName>style.visibility</p:attrName>
                                        </p:attrNameLst>
                                      </p:cBhvr>
                                      <p:to>
                                        <p:strVal val="visible"/>
                                      </p:to>
                                    </p:set>
                                    <p:animEffect transition="in" filter="wipe(left)">
                                      <p:cBhvr>
                                        <p:cTn id="12" dur="500"/>
                                        <p:tgtEl>
                                          <p:spTgt spid="8806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066">
                                            <p:txEl>
                                              <p:pRg st="3" end="3"/>
                                            </p:txEl>
                                          </p:spTgt>
                                        </p:tgtEl>
                                        <p:attrNameLst>
                                          <p:attrName>style.visibility</p:attrName>
                                        </p:attrNameLst>
                                      </p:cBhvr>
                                      <p:to>
                                        <p:strVal val="visible"/>
                                      </p:to>
                                    </p:set>
                                    <p:animEffect transition="in" filter="wipe(left)">
                                      <p:cBhvr>
                                        <p:cTn id="17" dur="500"/>
                                        <p:tgtEl>
                                          <p:spTgt spid="8806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066">
                                            <p:txEl>
                                              <p:pRg st="4" end="4"/>
                                            </p:txEl>
                                          </p:spTgt>
                                        </p:tgtEl>
                                        <p:attrNameLst>
                                          <p:attrName>style.visibility</p:attrName>
                                        </p:attrNameLst>
                                      </p:cBhvr>
                                      <p:to>
                                        <p:strVal val="visible"/>
                                      </p:to>
                                    </p:set>
                                    <p:animEffect transition="in" filter="wipe(left)">
                                      <p:cBhvr>
                                        <p:cTn id="22" dur="500"/>
                                        <p:tgtEl>
                                          <p:spTgt spid="8806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8066">
                                            <p:txEl>
                                              <p:pRg st="5" end="5"/>
                                            </p:txEl>
                                          </p:spTgt>
                                        </p:tgtEl>
                                        <p:attrNameLst>
                                          <p:attrName>style.visibility</p:attrName>
                                        </p:attrNameLst>
                                      </p:cBhvr>
                                      <p:to>
                                        <p:strVal val="visible"/>
                                      </p:to>
                                    </p:set>
                                    <p:animEffect transition="in" filter="wipe(left)">
                                      <p:cBhvr>
                                        <p:cTn id="27" dur="500"/>
                                        <p:tgtEl>
                                          <p:spTgt spid="88066">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8066">
                                            <p:txEl>
                                              <p:pRg st="6" end="6"/>
                                            </p:txEl>
                                          </p:spTgt>
                                        </p:tgtEl>
                                        <p:attrNameLst>
                                          <p:attrName>style.visibility</p:attrName>
                                        </p:attrNameLst>
                                      </p:cBhvr>
                                      <p:to>
                                        <p:strVal val="visible"/>
                                      </p:to>
                                    </p:set>
                                    <p:animEffect transition="in" filter="wipe(left)">
                                      <p:cBhvr>
                                        <p:cTn id="32" dur="500"/>
                                        <p:tgtEl>
                                          <p:spTgt spid="8806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8066">
                                            <p:txEl>
                                              <p:pRg st="7" end="7"/>
                                            </p:txEl>
                                          </p:spTgt>
                                        </p:tgtEl>
                                        <p:attrNameLst>
                                          <p:attrName>style.visibility</p:attrName>
                                        </p:attrNameLst>
                                      </p:cBhvr>
                                      <p:to>
                                        <p:strVal val="visible"/>
                                      </p:to>
                                    </p:set>
                                    <p:animEffect transition="in" filter="wipe(left)">
                                      <p:cBhvr>
                                        <p:cTn id="37" dur="500"/>
                                        <p:tgtEl>
                                          <p:spTgt spid="8806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8066">
                                            <p:txEl>
                                              <p:pRg st="8" end="8"/>
                                            </p:txEl>
                                          </p:spTgt>
                                        </p:tgtEl>
                                        <p:attrNameLst>
                                          <p:attrName>style.visibility</p:attrName>
                                        </p:attrNameLst>
                                      </p:cBhvr>
                                      <p:to>
                                        <p:strVal val="visible"/>
                                      </p:to>
                                    </p:set>
                                    <p:animEffect transition="in" filter="wipe(left)">
                                      <p:cBhvr>
                                        <p:cTn id="42" dur="500"/>
                                        <p:tgtEl>
                                          <p:spTgt spid="8806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noFill/>
        </p:spPr>
        <p:txBody>
          <a:bodyPr/>
          <a:lstStyle/>
          <a:p>
            <a:pPr marL="0" indent="0">
              <a:spcBef>
                <a:spcPts val="2400"/>
              </a:spcBef>
              <a:buNone/>
            </a:pPr>
            <a:r>
              <a:rPr lang="en-US" sz="1600" dirty="0" smtClean="0">
                <a:solidFill>
                  <a:srgbClr val="000000"/>
                </a:solidFill>
                <a:latin typeface="Times New Roman" charset="0"/>
              </a:rPr>
              <a:t>Every </a:t>
            </a:r>
            <a:r>
              <a:rPr lang="en-US" sz="1600" dirty="0">
                <a:solidFill>
                  <a:srgbClr val="000000"/>
                </a:solidFill>
                <a:latin typeface="Times New Roman" charset="0"/>
              </a:rPr>
              <a:t>warehouse is located in exactly one country.</a:t>
            </a:r>
          </a:p>
          <a:p>
            <a:pPr marL="1828800" indent="-1371600">
              <a:spcBef>
                <a:spcPts val="300"/>
              </a:spcBef>
              <a:buNone/>
            </a:pPr>
            <a:r>
              <a:rPr lang="en-US" sz="1600" b="1" dirty="0" smtClean="0">
                <a:solidFill>
                  <a:srgbClr val="990C1A"/>
                </a:solidFill>
                <a:latin typeface="Times New Roman" charset="0"/>
              </a:rPr>
              <a:t>multiplicities</a:t>
            </a:r>
            <a:r>
              <a:rPr lang="en-US" sz="1600" b="1" dirty="0">
                <a:solidFill>
                  <a:srgbClr val="990C1A"/>
                </a:solidFill>
                <a:latin typeface="Times New Roman" charset="0"/>
              </a:rPr>
              <a:t>:</a:t>
            </a:r>
            <a:r>
              <a:rPr lang="en-US" sz="1600" dirty="0">
                <a:solidFill>
                  <a:srgbClr val="000000"/>
                </a:solidFill>
                <a:latin typeface="Times New Roman" charset="0"/>
              </a:rPr>
              <a:t> 	min-card(</a:t>
            </a:r>
            <a:r>
              <a:rPr lang="en-US" sz="1600" dirty="0">
                <a:solidFill>
                  <a:srgbClr val="001999"/>
                </a:solidFill>
                <a:latin typeface="Times New Roman" charset="0"/>
              </a:rPr>
              <a:t>Warehouse</a:t>
            </a:r>
            <a:r>
              <a:rPr lang="en-US" sz="1600" dirty="0">
                <a:solidFill>
                  <a:srgbClr val="000000"/>
                </a:solidFill>
                <a:latin typeface="Times New Roman" charset="0"/>
              </a:rPr>
              <a:t>, </a:t>
            </a:r>
            <a:r>
              <a:rPr lang="en-US" sz="1600" i="1" dirty="0">
                <a:solidFill>
                  <a:srgbClr val="008000"/>
                </a:solidFill>
                <a:latin typeface="Times New Roman" charset="0"/>
              </a:rPr>
              <a:t>LocatedIn</a:t>
            </a:r>
            <a:r>
              <a:rPr lang="en-US" sz="1600" dirty="0">
                <a:solidFill>
                  <a:srgbClr val="000000"/>
                </a:solidFill>
                <a:latin typeface="Times New Roman" charset="0"/>
              </a:rPr>
              <a:t>) = </a:t>
            </a:r>
            <a:r>
              <a:rPr lang="en-US" sz="1600" dirty="0" smtClean="0">
                <a:solidFill>
                  <a:srgbClr val="000000"/>
                </a:solidFill>
                <a:latin typeface="Times New Roman" charset="0"/>
              </a:rPr>
              <a:t>1</a:t>
            </a:r>
          </a:p>
          <a:p>
            <a:pPr marL="1943100" indent="0">
              <a:spcBef>
                <a:spcPts val="300"/>
              </a:spcBef>
              <a:buNone/>
            </a:pPr>
            <a:r>
              <a:rPr lang="en-US" sz="1600" dirty="0" smtClean="0">
                <a:solidFill>
                  <a:srgbClr val="000000"/>
                </a:solidFill>
                <a:latin typeface="Times New Roman" charset="0"/>
              </a:rPr>
              <a:t>max</a:t>
            </a:r>
            <a:r>
              <a:rPr lang="en-US" sz="1600" dirty="0">
                <a:solidFill>
                  <a:srgbClr val="000000"/>
                </a:solidFill>
                <a:latin typeface="Times New Roman" charset="0"/>
              </a:rPr>
              <a:t>-card(</a:t>
            </a:r>
            <a:r>
              <a:rPr lang="en-US" sz="1600" dirty="0">
                <a:solidFill>
                  <a:srgbClr val="001999"/>
                </a:solidFill>
                <a:latin typeface="Times New Roman" charset="0"/>
              </a:rPr>
              <a:t>Warehouse</a:t>
            </a:r>
            <a:r>
              <a:rPr lang="en-US" sz="1600" dirty="0">
                <a:solidFill>
                  <a:srgbClr val="000000"/>
                </a:solidFill>
                <a:latin typeface="Times New Roman" charset="0"/>
              </a:rPr>
              <a:t>, </a:t>
            </a:r>
            <a:r>
              <a:rPr lang="en-US" sz="1600" i="1" dirty="0">
                <a:solidFill>
                  <a:srgbClr val="008000"/>
                </a:solidFill>
                <a:latin typeface="Times New Roman" charset="0"/>
              </a:rPr>
              <a:t>LocatedIn</a:t>
            </a:r>
            <a:r>
              <a:rPr lang="en-US" sz="1600" dirty="0">
                <a:solidFill>
                  <a:srgbClr val="000000"/>
                </a:solidFill>
                <a:latin typeface="Times New Roman" charset="0"/>
              </a:rPr>
              <a:t>) = 1</a:t>
            </a:r>
          </a:p>
          <a:p>
            <a:pPr marL="0" indent="0">
              <a:spcBef>
                <a:spcPts val="2400"/>
              </a:spcBef>
              <a:buNone/>
            </a:pPr>
            <a:r>
              <a:rPr lang="en-US" sz="1600" dirty="0" smtClean="0">
                <a:solidFill>
                  <a:srgbClr val="000000"/>
                </a:solidFill>
                <a:latin typeface="Times New Roman" charset="0"/>
              </a:rPr>
              <a:t>The </a:t>
            </a:r>
            <a:r>
              <a:rPr lang="en-US" sz="1600" dirty="0">
                <a:solidFill>
                  <a:srgbClr val="000000"/>
                </a:solidFill>
                <a:latin typeface="Times New Roman" charset="0"/>
              </a:rPr>
              <a:t>name of a country is unique.</a:t>
            </a:r>
          </a:p>
          <a:p>
            <a:pPr marL="1828800" indent="-1371600">
              <a:spcBef>
                <a:spcPts val="300"/>
              </a:spcBef>
              <a:buNone/>
            </a:pPr>
            <a:r>
              <a:rPr lang="en-US" sz="1600" b="1" dirty="0" smtClean="0">
                <a:solidFill>
                  <a:srgbClr val="990C1A"/>
                </a:solidFill>
                <a:latin typeface="Times New Roman" charset="0"/>
              </a:rPr>
              <a:t>constraints</a:t>
            </a:r>
            <a:r>
              <a:rPr lang="en-US" sz="1600" b="1" dirty="0">
                <a:solidFill>
                  <a:srgbClr val="990C1A"/>
                </a:solidFill>
                <a:latin typeface="Times New Roman" charset="0"/>
              </a:rPr>
              <a:t>:</a:t>
            </a:r>
            <a:r>
              <a:rPr lang="en-US" sz="1600" dirty="0">
                <a:solidFill>
                  <a:srgbClr val="001999"/>
                </a:solidFill>
                <a:latin typeface="Times New Roman" charset="0"/>
              </a:rPr>
              <a:t>	name</a:t>
            </a:r>
            <a:r>
              <a:rPr lang="en-US" sz="1600" dirty="0">
                <a:solidFill>
                  <a:srgbClr val="000000"/>
                </a:solidFill>
                <a:latin typeface="Times New Roman" charset="0"/>
              </a:rPr>
              <a:t> of </a:t>
            </a:r>
            <a:r>
              <a:rPr lang="en-US" sz="1600" dirty="0">
                <a:solidFill>
                  <a:srgbClr val="001999"/>
                </a:solidFill>
                <a:latin typeface="Times New Roman" charset="0"/>
              </a:rPr>
              <a:t>Country</a:t>
            </a:r>
            <a:r>
              <a:rPr lang="en-US" sz="1600" dirty="0">
                <a:solidFill>
                  <a:srgbClr val="000000"/>
                </a:solidFill>
                <a:latin typeface="Times New Roman" charset="0"/>
              </a:rPr>
              <a:t> is a </a:t>
            </a:r>
            <a:r>
              <a:rPr lang="en-US" sz="1600" dirty="0" smtClean="0">
                <a:solidFill>
                  <a:srgbClr val="000000"/>
                </a:solidFill>
                <a:latin typeface="Times New Roman" charset="0"/>
              </a:rPr>
              <a:t>key</a:t>
            </a:r>
          </a:p>
          <a:p>
            <a:pPr marL="0" indent="0">
              <a:spcBef>
                <a:spcPts val="3600"/>
              </a:spcBef>
              <a:buNone/>
            </a:pPr>
            <a:r>
              <a:rPr lang="en-US" sz="1800" b="1" u="sng" dirty="0">
                <a:solidFill>
                  <a:schemeClr val="hlink"/>
                </a:solidFill>
                <a:latin typeface="Times New Roman" charset="0"/>
              </a:rPr>
              <a:t>Reasonable Assumptions</a:t>
            </a:r>
          </a:p>
          <a:p>
            <a:pPr marL="0" indent="0">
              <a:spcBef>
                <a:spcPts val="2400"/>
              </a:spcBef>
              <a:buNone/>
            </a:pPr>
            <a:r>
              <a:rPr lang="en-US" sz="1600" dirty="0">
                <a:solidFill>
                  <a:srgbClr val="000000"/>
                </a:solidFill>
                <a:latin typeface="Times New Roman" charset="0"/>
              </a:rPr>
              <a:t>It seems reasonable to assume that all items that the company sells must be stocked in some warehouse and could be stocked in several. </a:t>
            </a:r>
            <a:r>
              <a:rPr lang="en-US" sz="1600" i="1" dirty="0">
                <a:solidFill>
                  <a:schemeClr val="hlink"/>
                </a:solidFill>
                <a:latin typeface="Times New Roman" charset="0"/>
              </a:rPr>
              <a:t>This requires confirmation with the client.</a:t>
            </a:r>
            <a:endParaRPr lang="en-US" sz="1600" dirty="0">
              <a:solidFill>
                <a:srgbClr val="000000"/>
              </a:solidFill>
              <a:latin typeface="Times New Roman" charset="0"/>
            </a:endParaRPr>
          </a:p>
          <a:p>
            <a:pPr marL="1828800" indent="-1371600">
              <a:spcBef>
                <a:spcPts val="300"/>
              </a:spcBef>
              <a:buNone/>
              <a:tabLst>
                <a:tab pos="4800600" algn="l"/>
              </a:tabLst>
            </a:pPr>
            <a:r>
              <a:rPr lang="en-US" sz="1600" b="1" dirty="0">
                <a:solidFill>
                  <a:srgbClr val="990C1A"/>
                </a:solidFill>
                <a:latin typeface="Times New Roman" charset="0"/>
              </a:rPr>
              <a:t>multiplicities:</a:t>
            </a:r>
            <a:r>
              <a:rPr lang="en-US" sz="1600" dirty="0">
                <a:solidFill>
                  <a:srgbClr val="001999"/>
                </a:solidFill>
                <a:latin typeface="Times New Roman" charset="0"/>
              </a:rPr>
              <a:t>	</a:t>
            </a:r>
            <a:r>
              <a:rPr lang="en-US" sz="1600" dirty="0">
                <a:solidFill>
                  <a:srgbClr val="000000"/>
                </a:solidFill>
                <a:latin typeface="Times New Roman" charset="0"/>
              </a:rPr>
              <a:t>min-card(</a:t>
            </a:r>
            <a:r>
              <a:rPr lang="en-US" sz="1600" dirty="0">
                <a:solidFill>
                  <a:srgbClr val="001999"/>
                </a:solidFill>
                <a:latin typeface="Times New Roman" charset="0"/>
              </a:rPr>
              <a:t>Item</a:t>
            </a:r>
            <a:r>
              <a:rPr lang="en-US" sz="1600" dirty="0">
                <a:solidFill>
                  <a:srgbClr val="000000"/>
                </a:solidFill>
                <a:latin typeface="Times New Roman" charset="0"/>
              </a:rPr>
              <a:t>, </a:t>
            </a:r>
            <a:r>
              <a:rPr lang="en-US" sz="1600" i="1" dirty="0">
                <a:solidFill>
                  <a:srgbClr val="008000"/>
                </a:solidFill>
                <a:latin typeface="Times New Roman" charset="0"/>
              </a:rPr>
              <a:t>StockedIn</a:t>
            </a:r>
            <a:r>
              <a:rPr lang="en-US" sz="1600" dirty="0">
                <a:solidFill>
                  <a:srgbClr val="000000"/>
                </a:solidFill>
                <a:latin typeface="Times New Roman" charset="0"/>
              </a:rPr>
              <a:t>) = 1	max-card(</a:t>
            </a:r>
            <a:r>
              <a:rPr lang="en-US" sz="1600" dirty="0">
                <a:solidFill>
                  <a:srgbClr val="001999"/>
                </a:solidFill>
                <a:latin typeface="Times New Roman" charset="0"/>
              </a:rPr>
              <a:t>Item</a:t>
            </a:r>
            <a:r>
              <a:rPr lang="en-US" sz="1600" dirty="0">
                <a:solidFill>
                  <a:srgbClr val="000000"/>
                </a:solidFill>
                <a:latin typeface="Times New Roman" charset="0"/>
              </a:rPr>
              <a:t>, </a:t>
            </a:r>
            <a:r>
              <a:rPr lang="en-US" sz="1600" i="1" dirty="0">
                <a:solidFill>
                  <a:srgbClr val="008000"/>
                </a:solidFill>
                <a:latin typeface="Times New Roman" charset="0"/>
              </a:rPr>
              <a:t>StockedIn</a:t>
            </a:r>
            <a:r>
              <a:rPr lang="en-US" sz="1600" dirty="0">
                <a:solidFill>
                  <a:srgbClr val="000000"/>
                </a:solidFill>
                <a:latin typeface="Times New Roman" charset="0"/>
              </a:rPr>
              <a:t>) = *</a:t>
            </a:r>
            <a:endParaRPr lang="en-US" sz="1600" dirty="0">
              <a:solidFill>
                <a:schemeClr val="hlink"/>
              </a:solidFill>
              <a:latin typeface="Times New Roman" charset="0"/>
            </a:endParaRPr>
          </a:p>
          <a:p>
            <a:pPr marL="0" indent="0">
              <a:spcBef>
                <a:spcPts val="2400"/>
              </a:spcBef>
              <a:buNone/>
            </a:pPr>
            <a:r>
              <a:rPr lang="en-US" sz="1600" dirty="0">
                <a:solidFill>
                  <a:srgbClr val="000000"/>
                </a:solidFill>
                <a:latin typeface="Times New Roman" charset="0"/>
              </a:rPr>
              <a:t>It seems reasonable to assume that a warehouse may not stock any item (i.e., a new warehouse), but can stock many items. </a:t>
            </a:r>
            <a:r>
              <a:rPr lang="en-US" sz="1600" i="1" dirty="0">
                <a:solidFill>
                  <a:schemeClr val="hlink"/>
                </a:solidFill>
                <a:latin typeface="Times New Roman" charset="0"/>
              </a:rPr>
              <a:t>This requires confirmation with the client.</a:t>
            </a:r>
            <a:endParaRPr lang="en-US" sz="1600" dirty="0">
              <a:solidFill>
                <a:schemeClr val="hlink"/>
              </a:solidFill>
              <a:latin typeface="Times New Roman" charset="0"/>
            </a:endParaRPr>
          </a:p>
          <a:p>
            <a:pPr marL="1828800" indent="-1371600">
              <a:spcBef>
                <a:spcPts val="300"/>
              </a:spcBef>
              <a:buNone/>
            </a:pPr>
            <a:r>
              <a:rPr lang="en-US" sz="1600" b="1" dirty="0">
                <a:solidFill>
                  <a:srgbClr val="990C1A"/>
                </a:solidFill>
                <a:latin typeface="Times New Roman" charset="0"/>
              </a:rPr>
              <a:t>multiplicities:</a:t>
            </a:r>
            <a:r>
              <a:rPr lang="en-US" sz="1600" dirty="0">
                <a:solidFill>
                  <a:schemeClr val="hlink"/>
                </a:solidFill>
                <a:latin typeface="Times New Roman" charset="0"/>
              </a:rPr>
              <a:t>	</a:t>
            </a:r>
            <a:r>
              <a:rPr lang="en-US" sz="1600" dirty="0">
                <a:solidFill>
                  <a:srgbClr val="000000"/>
                </a:solidFill>
                <a:latin typeface="Times New Roman" charset="0"/>
              </a:rPr>
              <a:t>min-card(</a:t>
            </a:r>
            <a:r>
              <a:rPr lang="en-US" sz="1600" dirty="0">
                <a:solidFill>
                  <a:srgbClr val="001999"/>
                </a:solidFill>
                <a:latin typeface="Times New Roman" charset="0"/>
              </a:rPr>
              <a:t>Warehouse</a:t>
            </a:r>
            <a:r>
              <a:rPr lang="en-US" sz="1600" dirty="0">
                <a:solidFill>
                  <a:srgbClr val="000000"/>
                </a:solidFill>
                <a:latin typeface="Times New Roman" charset="0"/>
              </a:rPr>
              <a:t>, </a:t>
            </a:r>
            <a:r>
              <a:rPr lang="en-US" sz="1600" i="1" dirty="0">
                <a:solidFill>
                  <a:srgbClr val="008000"/>
                </a:solidFill>
                <a:latin typeface="Times New Roman" charset="0"/>
              </a:rPr>
              <a:t>StockedIn</a:t>
            </a:r>
            <a:r>
              <a:rPr lang="en-US" sz="1600" dirty="0">
                <a:solidFill>
                  <a:srgbClr val="000000"/>
                </a:solidFill>
                <a:latin typeface="Times New Roman" charset="0"/>
              </a:rPr>
              <a:t>) = </a:t>
            </a:r>
            <a:r>
              <a:rPr lang="en-US" sz="1600" dirty="0" smtClean="0">
                <a:solidFill>
                  <a:srgbClr val="000000"/>
                </a:solidFill>
                <a:latin typeface="Times New Roman" charset="0"/>
              </a:rPr>
              <a:t>0</a:t>
            </a:r>
          </a:p>
          <a:p>
            <a:pPr marL="1828800" indent="0">
              <a:spcBef>
                <a:spcPts val="300"/>
              </a:spcBef>
              <a:buNone/>
            </a:pPr>
            <a:r>
              <a:rPr lang="en-US" sz="1600" dirty="0" smtClean="0">
                <a:solidFill>
                  <a:srgbClr val="000000"/>
                </a:solidFill>
                <a:latin typeface="Times New Roman" charset="0"/>
              </a:rPr>
              <a:t>max</a:t>
            </a:r>
            <a:r>
              <a:rPr lang="en-US" sz="1600" dirty="0">
                <a:solidFill>
                  <a:srgbClr val="000000"/>
                </a:solidFill>
                <a:latin typeface="Times New Roman" charset="0"/>
              </a:rPr>
              <a:t>-card(</a:t>
            </a:r>
            <a:r>
              <a:rPr lang="en-US" sz="1600" dirty="0">
                <a:solidFill>
                  <a:srgbClr val="001999"/>
                </a:solidFill>
                <a:latin typeface="Times New Roman" charset="0"/>
              </a:rPr>
              <a:t>Warehouse</a:t>
            </a:r>
            <a:r>
              <a:rPr lang="en-US" sz="1600" dirty="0">
                <a:solidFill>
                  <a:srgbClr val="000000"/>
                </a:solidFill>
                <a:latin typeface="Times New Roman" charset="0"/>
              </a:rPr>
              <a:t>, </a:t>
            </a:r>
            <a:r>
              <a:rPr lang="en-US" sz="1600" i="1" dirty="0">
                <a:solidFill>
                  <a:srgbClr val="008000"/>
                </a:solidFill>
                <a:latin typeface="Times New Roman" charset="0"/>
              </a:rPr>
              <a:t>StockedIn</a:t>
            </a:r>
            <a:r>
              <a:rPr lang="en-US" sz="1600" dirty="0">
                <a:solidFill>
                  <a:srgbClr val="000000"/>
                </a:solidFill>
                <a:latin typeface="Times New Roman" charset="0"/>
              </a:rPr>
              <a:t>) = </a:t>
            </a:r>
            <a:r>
              <a:rPr lang="en-US" sz="1600" dirty="0" smtClean="0">
                <a:solidFill>
                  <a:srgbClr val="000000"/>
                </a:solidFill>
                <a:latin typeface="Times New Roman" charset="0"/>
              </a:rPr>
              <a:t>*</a:t>
            </a:r>
            <a:endParaRPr lang="en-US" sz="1600" dirty="0">
              <a:solidFill>
                <a:srgbClr val="000000"/>
              </a:solidFill>
              <a:latin typeface="Times New Roman" charset="0"/>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396013978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586">
                                            <p:txEl>
                                              <p:pRg st="0" end="0"/>
                                            </p:txEl>
                                          </p:spTgt>
                                        </p:tgtEl>
                                        <p:attrNameLst>
                                          <p:attrName>style.visibility</p:attrName>
                                        </p:attrNameLst>
                                      </p:cBhvr>
                                      <p:to>
                                        <p:strVal val="visible"/>
                                      </p:to>
                                    </p:set>
                                    <p:animEffect transition="in" filter="wipe(left)">
                                      <p:cBhvr>
                                        <p:cTn id="7" dur="500"/>
                                        <p:tgtEl>
                                          <p:spTgt spid="675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586">
                                            <p:txEl>
                                              <p:pRg st="1" end="1"/>
                                            </p:txEl>
                                          </p:spTgt>
                                        </p:tgtEl>
                                        <p:attrNameLst>
                                          <p:attrName>style.visibility</p:attrName>
                                        </p:attrNameLst>
                                      </p:cBhvr>
                                      <p:to>
                                        <p:strVal val="visible"/>
                                      </p:to>
                                    </p:set>
                                    <p:animEffect transition="in" filter="wipe(left)">
                                      <p:cBhvr>
                                        <p:cTn id="12" dur="500"/>
                                        <p:tgtEl>
                                          <p:spTgt spid="6758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7586">
                                            <p:txEl>
                                              <p:pRg st="2" end="2"/>
                                            </p:txEl>
                                          </p:spTgt>
                                        </p:tgtEl>
                                        <p:attrNameLst>
                                          <p:attrName>style.visibility</p:attrName>
                                        </p:attrNameLst>
                                      </p:cBhvr>
                                      <p:to>
                                        <p:strVal val="visible"/>
                                      </p:to>
                                    </p:set>
                                    <p:animEffect transition="in" filter="wipe(left)">
                                      <p:cBhvr>
                                        <p:cTn id="17" dur="500"/>
                                        <p:tgtEl>
                                          <p:spTgt spid="6758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7586">
                                            <p:txEl>
                                              <p:pRg st="3" end="3"/>
                                            </p:txEl>
                                          </p:spTgt>
                                        </p:tgtEl>
                                        <p:attrNameLst>
                                          <p:attrName>style.visibility</p:attrName>
                                        </p:attrNameLst>
                                      </p:cBhvr>
                                      <p:to>
                                        <p:strVal val="visible"/>
                                      </p:to>
                                    </p:set>
                                    <p:animEffect transition="in" filter="wipe(left)">
                                      <p:cBhvr>
                                        <p:cTn id="22" dur="500"/>
                                        <p:tgtEl>
                                          <p:spTgt spid="6758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7586">
                                            <p:txEl>
                                              <p:pRg st="4" end="4"/>
                                            </p:txEl>
                                          </p:spTgt>
                                        </p:tgtEl>
                                        <p:attrNameLst>
                                          <p:attrName>style.visibility</p:attrName>
                                        </p:attrNameLst>
                                      </p:cBhvr>
                                      <p:to>
                                        <p:strVal val="visible"/>
                                      </p:to>
                                    </p:set>
                                    <p:animEffect transition="in" filter="wipe(left)">
                                      <p:cBhvr>
                                        <p:cTn id="27" dur="500"/>
                                        <p:tgtEl>
                                          <p:spTgt spid="6758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7586">
                                            <p:txEl>
                                              <p:pRg st="5" end="5"/>
                                            </p:txEl>
                                          </p:spTgt>
                                        </p:tgtEl>
                                        <p:attrNameLst>
                                          <p:attrName>style.visibility</p:attrName>
                                        </p:attrNameLst>
                                      </p:cBhvr>
                                      <p:to>
                                        <p:strVal val="visible"/>
                                      </p:to>
                                    </p:set>
                                    <p:animEffect transition="in" filter="wipe(left)">
                                      <p:cBhvr>
                                        <p:cTn id="32" dur="500"/>
                                        <p:tgtEl>
                                          <p:spTgt spid="6758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7586">
                                            <p:txEl>
                                              <p:pRg st="6" end="6"/>
                                            </p:txEl>
                                          </p:spTgt>
                                        </p:tgtEl>
                                        <p:attrNameLst>
                                          <p:attrName>style.visibility</p:attrName>
                                        </p:attrNameLst>
                                      </p:cBhvr>
                                      <p:to>
                                        <p:strVal val="visible"/>
                                      </p:to>
                                    </p:set>
                                    <p:animEffect transition="in" filter="wipe(left)">
                                      <p:cBhvr>
                                        <p:cTn id="37" dur="500"/>
                                        <p:tgtEl>
                                          <p:spTgt spid="6758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7586">
                                            <p:txEl>
                                              <p:pRg st="7" end="7"/>
                                            </p:txEl>
                                          </p:spTgt>
                                        </p:tgtEl>
                                        <p:attrNameLst>
                                          <p:attrName>style.visibility</p:attrName>
                                        </p:attrNameLst>
                                      </p:cBhvr>
                                      <p:to>
                                        <p:strVal val="visible"/>
                                      </p:to>
                                    </p:set>
                                    <p:animEffect transition="in" filter="wipe(left)">
                                      <p:cBhvr>
                                        <p:cTn id="42" dur="500"/>
                                        <p:tgtEl>
                                          <p:spTgt spid="6758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7586">
                                            <p:txEl>
                                              <p:pRg st="8" end="8"/>
                                            </p:txEl>
                                          </p:spTgt>
                                        </p:tgtEl>
                                        <p:attrNameLst>
                                          <p:attrName>style.visibility</p:attrName>
                                        </p:attrNameLst>
                                      </p:cBhvr>
                                      <p:to>
                                        <p:strVal val="visible"/>
                                      </p:to>
                                    </p:set>
                                    <p:animEffect transition="in" filter="wipe(left)">
                                      <p:cBhvr>
                                        <p:cTn id="47" dur="500"/>
                                        <p:tgtEl>
                                          <p:spTgt spid="6758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7586">
                                            <p:txEl>
                                              <p:pRg st="9" end="9"/>
                                            </p:txEl>
                                          </p:spTgt>
                                        </p:tgtEl>
                                        <p:attrNameLst>
                                          <p:attrName>style.visibility</p:attrName>
                                        </p:attrNameLst>
                                      </p:cBhvr>
                                      <p:to>
                                        <p:strVal val="visible"/>
                                      </p:to>
                                    </p:set>
                                    <p:animEffect transition="in" filter="wipe(left)">
                                      <p:cBhvr>
                                        <p:cTn id="52" dur="500"/>
                                        <p:tgtEl>
                                          <p:spTgt spid="6758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7586">
                                            <p:txEl>
                                              <p:pRg st="10" end="10"/>
                                            </p:txEl>
                                          </p:spTgt>
                                        </p:tgtEl>
                                        <p:attrNameLst>
                                          <p:attrName>style.visibility</p:attrName>
                                        </p:attrNameLst>
                                      </p:cBhvr>
                                      <p:to>
                                        <p:strVal val="visible"/>
                                      </p:to>
                                    </p:set>
                                    <p:animEffect transition="in" filter="wipe(left)">
                                      <p:cBhvr>
                                        <p:cTn id="57" dur="500"/>
                                        <p:tgtEl>
                                          <p:spTgt spid="6758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353158" y="1052736"/>
            <a:ext cx="8437685" cy="366936"/>
          </a:xfrm>
          <a:noFill/>
        </p:spPr>
        <p:txBody>
          <a:bodyPr/>
          <a:lstStyle/>
          <a:p>
            <a:pPr indent="0" algn="just">
              <a:buNone/>
            </a:pPr>
            <a:r>
              <a:rPr lang="en-US" sz="1800" b="1" u="sng" dirty="0" smtClean="0">
                <a:solidFill>
                  <a:schemeClr val="hlink"/>
                </a:solidFill>
                <a:latin typeface="Times New Roman" charset="0"/>
              </a:rPr>
              <a:t>Final Class </a:t>
            </a:r>
            <a:r>
              <a:rPr lang="en-US" sz="1800" b="1" u="sng" dirty="0">
                <a:solidFill>
                  <a:schemeClr val="hlink"/>
                </a:solidFill>
                <a:latin typeface="Times New Roman" charset="0"/>
              </a:rPr>
              <a:t>Diagram</a:t>
            </a:r>
            <a:endParaRPr lang="en-US" sz="1800" dirty="0">
              <a:latin typeface="Times New Roman" charset="0"/>
            </a:endParaRPr>
          </a:p>
        </p:txBody>
      </p:sp>
      <p:grpSp>
        <p:nvGrpSpPr>
          <p:cNvPr id="2" name="Group 1"/>
          <p:cNvGrpSpPr/>
          <p:nvPr/>
        </p:nvGrpSpPr>
        <p:grpSpPr>
          <a:xfrm>
            <a:off x="395536" y="1382290"/>
            <a:ext cx="8352928" cy="4999038"/>
            <a:chOff x="626510" y="1219200"/>
            <a:chExt cx="7890981" cy="4999038"/>
          </a:xfrm>
        </p:grpSpPr>
        <p:grpSp>
          <p:nvGrpSpPr>
            <p:cNvPr id="37921" name="Group 123"/>
            <p:cNvGrpSpPr>
              <a:grpSpLocks/>
            </p:cNvGrpSpPr>
            <p:nvPr/>
          </p:nvGrpSpPr>
          <p:grpSpPr bwMode="auto">
            <a:xfrm>
              <a:off x="7181060" y="4908550"/>
              <a:ext cx="1336431" cy="1309688"/>
              <a:chOff x="2880" y="3207"/>
              <a:chExt cx="912" cy="825"/>
            </a:xfrm>
          </p:grpSpPr>
          <p:sp>
            <p:nvSpPr>
              <p:cNvPr id="37926" name="Rectangle 15"/>
              <p:cNvSpPr>
                <a:spLocks noChangeAspect="1" noChangeArrowheads="1"/>
              </p:cNvSpPr>
              <p:nvPr/>
            </p:nvSpPr>
            <p:spPr bwMode="auto">
              <a:xfrm>
                <a:off x="2880" y="3207"/>
                <a:ext cx="912"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Warehouse</a:t>
                </a:r>
              </a:p>
            </p:txBody>
          </p:sp>
          <p:sp>
            <p:nvSpPr>
              <p:cNvPr id="37927" name="Rectangle 92"/>
              <p:cNvSpPr>
                <a:spLocks noChangeAspect="1" noChangeArrowheads="1"/>
              </p:cNvSpPr>
              <p:nvPr/>
            </p:nvSpPr>
            <p:spPr bwMode="auto">
              <a:xfrm>
                <a:off x="2880" y="3465"/>
                <a:ext cx="912" cy="56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a:latin typeface="Times"/>
                    <a:cs typeface="Times"/>
                  </a:rPr>
                  <a:t>warehouseId</a:t>
                </a:r>
                <a:endParaRPr lang="en-US" sz="1400" dirty="0">
                  <a:latin typeface="Times"/>
                  <a:cs typeface="Times"/>
                </a:endParaRPr>
              </a:p>
              <a:p>
                <a:pPr algn="l"/>
                <a:r>
                  <a:rPr lang="en-US" sz="1400" dirty="0">
                    <a:latin typeface="Times"/>
                    <a:cs typeface="Times"/>
                  </a:rPr>
                  <a:t>address</a:t>
                </a:r>
              </a:p>
              <a:p>
                <a:pPr algn="l"/>
                <a:r>
                  <a:rPr lang="en-US" sz="1400" dirty="0">
                    <a:latin typeface="Times"/>
                    <a:cs typeface="Times"/>
                  </a:rPr>
                  <a:t>telephoneNumber</a:t>
                </a:r>
              </a:p>
              <a:p>
                <a:pPr algn="l"/>
                <a:r>
                  <a:rPr lang="en-US" sz="1400" dirty="0">
                    <a:latin typeface="Times"/>
                    <a:cs typeface="Times"/>
                  </a:rPr>
                  <a:t>faxNumber</a:t>
                </a:r>
              </a:p>
            </p:txBody>
          </p:sp>
        </p:grpSp>
        <p:grpSp>
          <p:nvGrpSpPr>
            <p:cNvPr id="37898" name="Group 127"/>
            <p:cNvGrpSpPr>
              <a:grpSpLocks/>
            </p:cNvGrpSpPr>
            <p:nvPr/>
          </p:nvGrpSpPr>
          <p:grpSpPr bwMode="auto">
            <a:xfrm>
              <a:off x="4071630" y="1341438"/>
              <a:ext cx="844062" cy="927100"/>
              <a:chOff x="3024" y="960"/>
              <a:chExt cx="576" cy="584"/>
            </a:xfrm>
          </p:grpSpPr>
          <p:sp>
            <p:nvSpPr>
              <p:cNvPr id="37936" name="Rectangle 72"/>
              <p:cNvSpPr>
                <a:spLocks noChangeAspect="1" noChangeArrowheads="1"/>
              </p:cNvSpPr>
              <p:nvPr/>
            </p:nvSpPr>
            <p:spPr bwMode="auto">
              <a:xfrm>
                <a:off x="3024" y="960"/>
                <a:ext cx="576"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Order</a:t>
                </a:r>
              </a:p>
            </p:txBody>
          </p:sp>
          <p:sp>
            <p:nvSpPr>
              <p:cNvPr id="37937" name="Rectangle 89"/>
              <p:cNvSpPr>
                <a:spLocks noChangeAspect="1" noChangeArrowheads="1"/>
              </p:cNvSpPr>
              <p:nvPr/>
            </p:nvSpPr>
            <p:spPr bwMode="auto">
              <a:xfrm>
                <a:off x="3024" y="1226"/>
                <a:ext cx="576" cy="31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dirty="0">
                    <a:latin typeface="Times"/>
                    <a:cs typeface="Times"/>
                  </a:rPr>
                  <a:t>date</a:t>
                </a:r>
              </a:p>
              <a:p>
                <a:pPr algn="l"/>
                <a:r>
                  <a:rPr lang="en-US" sz="1400" dirty="0">
                    <a:latin typeface="Times"/>
                    <a:cs typeface="Times"/>
                  </a:rPr>
                  <a:t>time</a:t>
                </a:r>
              </a:p>
            </p:txBody>
          </p:sp>
        </p:grpSp>
        <p:grpSp>
          <p:nvGrpSpPr>
            <p:cNvPr id="37900" name="Group 121"/>
            <p:cNvGrpSpPr>
              <a:grpSpLocks/>
            </p:cNvGrpSpPr>
            <p:nvPr/>
          </p:nvGrpSpPr>
          <p:grpSpPr bwMode="auto">
            <a:xfrm>
              <a:off x="626510" y="1341438"/>
              <a:ext cx="1358412" cy="1752600"/>
              <a:chOff x="240" y="960"/>
              <a:chExt cx="927" cy="1104"/>
            </a:xfrm>
          </p:grpSpPr>
          <p:sp>
            <p:nvSpPr>
              <p:cNvPr id="37932" name="Rectangle 71"/>
              <p:cNvSpPr>
                <a:spLocks noChangeAspect="1" noChangeArrowheads="1"/>
              </p:cNvSpPr>
              <p:nvPr/>
            </p:nvSpPr>
            <p:spPr bwMode="auto">
              <a:xfrm>
                <a:off x="240" y="960"/>
                <a:ext cx="927"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Customer</a:t>
                </a:r>
              </a:p>
            </p:txBody>
          </p:sp>
          <p:sp>
            <p:nvSpPr>
              <p:cNvPr id="37933" name="Rectangle 91"/>
              <p:cNvSpPr>
                <a:spLocks noChangeAspect="1" noChangeArrowheads="1"/>
              </p:cNvSpPr>
              <p:nvPr/>
            </p:nvSpPr>
            <p:spPr bwMode="auto">
              <a:xfrm>
                <a:off x="240" y="1220"/>
                <a:ext cx="927" cy="84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smtClean="0">
                    <a:latin typeface="Times"/>
                    <a:cs typeface="Times"/>
                  </a:rPr>
                  <a:t>email</a:t>
                </a:r>
                <a:endParaRPr lang="en-US" sz="1400" dirty="0">
                  <a:latin typeface="Times"/>
                  <a:cs typeface="Times"/>
                </a:endParaRPr>
              </a:p>
              <a:p>
                <a:pPr algn="l"/>
                <a:r>
                  <a:rPr lang="en-US" sz="1400" dirty="0" smtClean="0">
                    <a:latin typeface="Times"/>
                    <a:cs typeface="Times"/>
                  </a:rPr>
                  <a:t>companyName</a:t>
                </a:r>
                <a:endParaRPr lang="en-US" sz="1400" dirty="0">
                  <a:latin typeface="Times"/>
                  <a:cs typeface="Times"/>
                </a:endParaRPr>
              </a:p>
              <a:p>
                <a:pPr algn="l"/>
                <a:r>
                  <a:rPr lang="en-US" sz="1400" dirty="0">
                    <a:latin typeface="Times"/>
                    <a:cs typeface="Times"/>
                  </a:rPr>
                  <a:t>billingAddress</a:t>
                </a:r>
              </a:p>
              <a:p>
                <a:pPr algn="l"/>
                <a:r>
                  <a:rPr lang="en-US" sz="1400" dirty="0" smtClean="0">
                    <a:latin typeface="Times"/>
                    <a:cs typeface="Times"/>
                  </a:rPr>
                  <a:t>deliveryAddress</a:t>
                </a:r>
              </a:p>
              <a:p>
                <a:pPr algn="l"/>
                <a:r>
                  <a:rPr lang="en-US" sz="1400" dirty="0" smtClean="0">
                    <a:latin typeface="Times"/>
                    <a:cs typeface="Times"/>
                  </a:rPr>
                  <a:t>contactName</a:t>
                </a:r>
                <a:endParaRPr lang="en-US" sz="1400" dirty="0">
                  <a:latin typeface="Times"/>
                  <a:cs typeface="Times"/>
                </a:endParaRPr>
              </a:p>
              <a:p>
                <a:pPr algn="l"/>
                <a:r>
                  <a:rPr lang="en-US" sz="1400" dirty="0" smtClean="0">
                    <a:latin typeface="Times"/>
                    <a:cs typeface="Times"/>
                  </a:rPr>
                  <a:t>telephoneNumber</a:t>
                </a:r>
                <a:endParaRPr lang="en-US" sz="1400" dirty="0">
                  <a:latin typeface="Times"/>
                  <a:cs typeface="Times"/>
                </a:endParaRPr>
              </a:p>
            </p:txBody>
          </p:sp>
        </p:grpSp>
        <p:sp>
          <p:nvSpPr>
            <p:cNvPr id="37901" name="Rectangle 3"/>
            <p:cNvSpPr>
              <a:spLocks noChangeAspect="1" noChangeArrowheads="1"/>
            </p:cNvSpPr>
            <p:nvPr/>
          </p:nvSpPr>
          <p:spPr bwMode="auto">
            <a:xfrm>
              <a:off x="2694921" y="1219200"/>
              <a:ext cx="665246"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Places</a:t>
              </a:r>
            </a:p>
          </p:txBody>
        </p:sp>
        <p:sp>
          <p:nvSpPr>
            <p:cNvPr id="37903" name="Rectangle 25"/>
            <p:cNvSpPr>
              <a:spLocks noChangeAspect="1" noChangeArrowheads="1"/>
            </p:cNvSpPr>
            <p:nvPr/>
          </p:nvSpPr>
          <p:spPr bwMode="auto">
            <a:xfrm>
              <a:off x="5626581" y="4787900"/>
              <a:ext cx="972722"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LocatedIn</a:t>
              </a:r>
            </a:p>
          </p:txBody>
        </p:sp>
        <p:sp>
          <p:nvSpPr>
            <p:cNvPr id="37904" name="Rectangle 26"/>
            <p:cNvSpPr>
              <a:spLocks noChangeAspect="1" noChangeArrowheads="1"/>
            </p:cNvSpPr>
            <p:nvPr/>
          </p:nvSpPr>
          <p:spPr bwMode="auto">
            <a:xfrm>
              <a:off x="7618209" y="2509838"/>
              <a:ext cx="230832"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a:t>
              </a:r>
            </a:p>
          </p:txBody>
        </p:sp>
        <p:sp>
          <p:nvSpPr>
            <p:cNvPr id="37905" name="Rectangle 27"/>
            <p:cNvSpPr>
              <a:spLocks noChangeAspect="1" noChangeArrowheads="1"/>
            </p:cNvSpPr>
            <p:nvPr/>
          </p:nvSpPr>
          <p:spPr bwMode="auto">
            <a:xfrm>
              <a:off x="7446291" y="4618038"/>
              <a:ext cx="410544"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1..*</a:t>
              </a:r>
            </a:p>
          </p:txBody>
        </p:sp>
        <p:sp>
          <p:nvSpPr>
            <p:cNvPr id="37906" name="Rectangle 28"/>
            <p:cNvSpPr>
              <a:spLocks noChangeAspect="1" noChangeArrowheads="1"/>
            </p:cNvSpPr>
            <p:nvPr/>
          </p:nvSpPr>
          <p:spPr bwMode="auto">
            <a:xfrm>
              <a:off x="5037552" y="4833938"/>
              <a:ext cx="230832"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1</a:t>
              </a:r>
            </a:p>
          </p:txBody>
        </p:sp>
        <p:sp>
          <p:nvSpPr>
            <p:cNvPr id="37907" name="Rectangle 29"/>
            <p:cNvSpPr>
              <a:spLocks noChangeAspect="1" noChangeArrowheads="1"/>
            </p:cNvSpPr>
            <p:nvPr/>
          </p:nvSpPr>
          <p:spPr bwMode="auto">
            <a:xfrm>
              <a:off x="6958671" y="4833938"/>
              <a:ext cx="230832"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a:t>
              </a:r>
            </a:p>
          </p:txBody>
        </p:sp>
        <p:sp>
          <p:nvSpPr>
            <p:cNvPr id="37908" name="Rectangle 30"/>
            <p:cNvSpPr>
              <a:spLocks noChangeAspect="1" noChangeArrowheads="1"/>
            </p:cNvSpPr>
            <p:nvPr/>
          </p:nvSpPr>
          <p:spPr bwMode="auto">
            <a:xfrm>
              <a:off x="3678788" y="1265238"/>
              <a:ext cx="410544"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1..*</a:t>
              </a:r>
            </a:p>
          </p:txBody>
        </p:sp>
        <p:sp>
          <p:nvSpPr>
            <p:cNvPr id="37909" name="Rectangle 31"/>
            <p:cNvSpPr>
              <a:spLocks noChangeAspect="1" noChangeArrowheads="1"/>
            </p:cNvSpPr>
            <p:nvPr/>
          </p:nvSpPr>
          <p:spPr bwMode="auto">
            <a:xfrm>
              <a:off x="1975014" y="1265238"/>
              <a:ext cx="230832"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1</a:t>
              </a:r>
            </a:p>
          </p:txBody>
        </p:sp>
        <p:sp>
          <p:nvSpPr>
            <p:cNvPr id="37910" name="Rectangle 46"/>
            <p:cNvSpPr>
              <a:spLocks noChangeAspect="1" noChangeArrowheads="1"/>
            </p:cNvSpPr>
            <p:nvPr/>
          </p:nvSpPr>
          <p:spPr bwMode="auto">
            <a:xfrm>
              <a:off x="6996419" y="1265238"/>
              <a:ext cx="410544"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1..*</a:t>
              </a:r>
            </a:p>
          </p:txBody>
        </p:sp>
        <p:cxnSp>
          <p:nvCxnSpPr>
            <p:cNvPr id="37912" name="AutoShape 76"/>
            <p:cNvCxnSpPr>
              <a:cxnSpLocks noChangeAspect="1" noChangeShapeType="1"/>
              <a:stCxn id="37932" idx="3"/>
              <a:endCxn id="37936" idx="1"/>
            </p:cNvCxnSpPr>
            <p:nvPr/>
          </p:nvCxnSpPr>
          <p:spPr bwMode="auto">
            <a:xfrm>
              <a:off x="1984922" y="1547813"/>
              <a:ext cx="2086708"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37914" name="AutoShape 78"/>
            <p:cNvCxnSpPr>
              <a:cxnSpLocks noChangeAspect="1" noChangeShapeType="1"/>
              <a:stCxn id="37936" idx="3"/>
              <a:endCxn id="37928" idx="1"/>
            </p:cNvCxnSpPr>
            <p:nvPr/>
          </p:nvCxnSpPr>
          <p:spPr bwMode="auto">
            <a:xfrm>
              <a:off x="4915691" y="1547813"/>
              <a:ext cx="2479315"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37915" name="AutoShape 79"/>
            <p:cNvCxnSpPr>
              <a:cxnSpLocks noChangeAspect="1" noChangeShapeType="1"/>
              <a:stCxn id="37929" idx="2"/>
              <a:endCxn id="37926" idx="0"/>
            </p:cNvCxnSpPr>
            <p:nvPr/>
          </p:nvCxnSpPr>
          <p:spPr bwMode="auto">
            <a:xfrm>
              <a:off x="7849276" y="2498726"/>
              <a:ext cx="0" cy="2409824"/>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37916" name="AutoShape 80"/>
            <p:cNvCxnSpPr>
              <a:cxnSpLocks noChangeAspect="1" noChangeShapeType="1"/>
              <a:stCxn id="37926" idx="1"/>
              <a:endCxn id="37924" idx="3"/>
            </p:cNvCxnSpPr>
            <p:nvPr/>
          </p:nvCxnSpPr>
          <p:spPr bwMode="auto">
            <a:xfrm flipH="1">
              <a:off x="5043064" y="5114925"/>
              <a:ext cx="2137997" cy="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nvGrpSpPr>
            <p:cNvPr id="37920" name="Group 125"/>
            <p:cNvGrpSpPr>
              <a:grpSpLocks/>
            </p:cNvGrpSpPr>
            <p:nvPr/>
          </p:nvGrpSpPr>
          <p:grpSpPr bwMode="auto">
            <a:xfrm>
              <a:off x="7395006" y="1341438"/>
              <a:ext cx="908538" cy="1157288"/>
              <a:chOff x="5428" y="3207"/>
              <a:chExt cx="620" cy="729"/>
            </a:xfrm>
          </p:grpSpPr>
          <p:sp>
            <p:nvSpPr>
              <p:cNvPr id="37928" name="Rectangle 74"/>
              <p:cNvSpPr>
                <a:spLocks noChangeAspect="1" noChangeArrowheads="1"/>
              </p:cNvSpPr>
              <p:nvPr/>
            </p:nvSpPr>
            <p:spPr bwMode="auto">
              <a:xfrm>
                <a:off x="5428" y="3207"/>
                <a:ext cx="620"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Item</a:t>
                </a:r>
              </a:p>
            </p:txBody>
          </p:sp>
          <p:sp>
            <p:nvSpPr>
              <p:cNvPr id="37929" name="Rectangle 87"/>
              <p:cNvSpPr>
                <a:spLocks noChangeAspect="1" noChangeArrowheads="1"/>
              </p:cNvSpPr>
              <p:nvPr/>
            </p:nvSpPr>
            <p:spPr bwMode="auto">
              <a:xfrm>
                <a:off x="5428" y="3465"/>
                <a:ext cx="620" cy="47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a:latin typeface="Times"/>
                    <a:cs typeface="Times"/>
                  </a:rPr>
                  <a:t>itemNo</a:t>
                </a:r>
                <a:endParaRPr lang="en-US" sz="1400" dirty="0">
                  <a:latin typeface="Times"/>
                  <a:cs typeface="Times"/>
                </a:endParaRPr>
              </a:p>
              <a:p>
                <a:pPr algn="l"/>
                <a:r>
                  <a:rPr lang="en-US" sz="1400" dirty="0">
                    <a:latin typeface="Times"/>
                    <a:cs typeface="Times"/>
                  </a:rPr>
                  <a:t>description</a:t>
                </a:r>
              </a:p>
              <a:p>
                <a:pPr algn="l"/>
                <a:r>
                  <a:rPr lang="en-US" sz="1400" dirty="0">
                    <a:latin typeface="Times"/>
                    <a:cs typeface="Times"/>
                  </a:rPr>
                  <a:t>price</a:t>
                </a:r>
              </a:p>
            </p:txBody>
          </p:sp>
        </p:grpSp>
        <p:grpSp>
          <p:nvGrpSpPr>
            <p:cNvPr id="37922" name="Group 122"/>
            <p:cNvGrpSpPr>
              <a:grpSpLocks/>
            </p:cNvGrpSpPr>
            <p:nvPr/>
          </p:nvGrpSpPr>
          <p:grpSpPr bwMode="auto">
            <a:xfrm>
              <a:off x="4155041" y="4908550"/>
              <a:ext cx="888023" cy="752475"/>
              <a:chOff x="384" y="3207"/>
              <a:chExt cx="606" cy="474"/>
            </a:xfrm>
          </p:grpSpPr>
          <p:sp>
            <p:nvSpPr>
              <p:cNvPr id="37924" name="Rectangle 75"/>
              <p:cNvSpPr>
                <a:spLocks noChangeAspect="1" noChangeArrowheads="1"/>
              </p:cNvSpPr>
              <p:nvPr/>
            </p:nvSpPr>
            <p:spPr bwMode="auto">
              <a:xfrm>
                <a:off x="384" y="3207"/>
                <a:ext cx="606" cy="260"/>
              </a:xfrm>
              <a:prstGeom prst="rect">
                <a:avLst/>
              </a:prstGeom>
              <a:solidFill>
                <a:schemeClr val="bg1"/>
              </a:solidFill>
              <a:ln w="12700">
                <a:solidFill>
                  <a:schemeClr val="tx1"/>
                </a:solidFill>
                <a:miter lim="800000"/>
                <a:headEnd/>
                <a:tailEnd/>
              </a:ln>
            </p:spPr>
            <p:txBody>
              <a:bodyPr wrap="none" anchor="ctr"/>
              <a:lstStyle/>
              <a:p>
                <a:pPr algn="ctr"/>
                <a:r>
                  <a:rPr lang="en-US" sz="1600" dirty="0">
                    <a:latin typeface="Times"/>
                    <a:cs typeface="Times"/>
                  </a:rPr>
                  <a:t>Country</a:t>
                </a:r>
              </a:p>
            </p:txBody>
          </p:sp>
          <p:sp>
            <p:nvSpPr>
              <p:cNvPr id="37925" name="Rectangle 93"/>
              <p:cNvSpPr>
                <a:spLocks noChangeAspect="1" noChangeArrowheads="1"/>
              </p:cNvSpPr>
              <p:nvPr/>
            </p:nvSpPr>
            <p:spPr bwMode="auto">
              <a:xfrm>
                <a:off x="384" y="3464"/>
                <a:ext cx="606" cy="2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u="sng" dirty="0" smtClean="0">
                    <a:latin typeface="Times"/>
                    <a:cs typeface="Times"/>
                  </a:rPr>
                  <a:t>name</a:t>
                </a:r>
                <a:endParaRPr lang="en-US" sz="1400" dirty="0">
                  <a:latin typeface="Times"/>
                  <a:cs typeface="Times"/>
                </a:endParaRPr>
              </a:p>
            </p:txBody>
          </p:sp>
        </p:grpSp>
        <p:sp>
          <p:nvSpPr>
            <p:cNvPr id="11376" name="Text Box 112"/>
            <p:cNvSpPr txBox="1">
              <a:spLocks noChangeArrowheads="1"/>
            </p:cNvSpPr>
            <p:nvPr/>
          </p:nvSpPr>
          <p:spPr bwMode="auto">
            <a:xfrm>
              <a:off x="3324239" y="3544888"/>
              <a:ext cx="2173942" cy="307777"/>
            </a:xfrm>
            <a:prstGeom prst="rect">
              <a:avLst/>
            </a:prstGeom>
            <a:solidFill>
              <a:srgbClr val="FFFFCC"/>
            </a:solidFill>
            <a:ln w="12700">
              <a:solidFill>
                <a:schemeClr val="hlink"/>
              </a:solidFill>
              <a:miter lim="800000"/>
              <a:headEnd/>
              <a:tailEnd/>
            </a:ln>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l"/>
              <a:r>
                <a:rPr lang="en-US" sz="1400" dirty="0">
                  <a:solidFill>
                    <a:srgbClr val="001999"/>
                  </a:solidFill>
                  <a:latin typeface="Times"/>
                  <a:cs typeface="Times"/>
                </a:rPr>
                <a:t>Requires client verification.</a:t>
              </a:r>
            </a:p>
          </p:txBody>
        </p:sp>
        <p:cxnSp>
          <p:nvCxnSpPr>
            <p:cNvPr id="11377" name="AutoShape 113"/>
            <p:cNvCxnSpPr>
              <a:cxnSpLocks noChangeShapeType="1"/>
              <a:stCxn id="11376" idx="3"/>
              <a:endCxn id="37905" idx="1"/>
            </p:cNvCxnSpPr>
            <p:nvPr/>
          </p:nvCxnSpPr>
          <p:spPr bwMode="auto">
            <a:xfrm>
              <a:off x="5498181" y="3698777"/>
              <a:ext cx="1948110" cy="1062249"/>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11378" name="AutoShape 114"/>
            <p:cNvCxnSpPr>
              <a:cxnSpLocks noChangeShapeType="1"/>
              <a:stCxn id="11376" idx="3"/>
              <a:endCxn id="37904" idx="1"/>
            </p:cNvCxnSpPr>
            <p:nvPr/>
          </p:nvCxnSpPr>
          <p:spPr bwMode="auto">
            <a:xfrm flipV="1">
              <a:off x="5498181" y="2652826"/>
              <a:ext cx="2120028" cy="1045951"/>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54" name="Rectangle 29"/>
            <p:cNvSpPr>
              <a:spLocks noChangeAspect="1" noChangeArrowheads="1"/>
            </p:cNvSpPr>
            <p:nvPr/>
          </p:nvSpPr>
          <p:spPr bwMode="auto">
            <a:xfrm>
              <a:off x="4918856" y="1265238"/>
              <a:ext cx="230832" cy="2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l" defTabSz="514350"/>
              <a:r>
                <a:rPr lang="en-US" sz="1400" dirty="0">
                  <a:latin typeface="Times"/>
                  <a:cs typeface="Times"/>
                </a:rPr>
                <a:t>*</a:t>
              </a:r>
            </a:p>
          </p:txBody>
        </p:sp>
        <p:grpSp>
          <p:nvGrpSpPr>
            <p:cNvPr id="62" name="Group 126"/>
            <p:cNvGrpSpPr>
              <a:grpSpLocks/>
            </p:cNvGrpSpPr>
            <p:nvPr/>
          </p:nvGrpSpPr>
          <p:grpSpPr bwMode="auto">
            <a:xfrm>
              <a:off x="6444208" y="3354389"/>
              <a:ext cx="972941" cy="722313"/>
              <a:chOff x="5428" y="960"/>
              <a:chExt cx="620" cy="455"/>
            </a:xfrm>
          </p:grpSpPr>
          <p:sp>
            <p:nvSpPr>
              <p:cNvPr id="63" name="Rectangle 73"/>
              <p:cNvSpPr>
                <a:spLocks noChangeAspect="1" noChangeArrowheads="1"/>
              </p:cNvSpPr>
              <p:nvPr/>
            </p:nvSpPr>
            <p:spPr bwMode="auto">
              <a:xfrm>
                <a:off x="5428" y="960"/>
                <a:ext cx="620" cy="260"/>
              </a:xfrm>
              <a:prstGeom prst="rect">
                <a:avLst/>
              </a:prstGeom>
              <a:solidFill>
                <a:schemeClr val="bg1"/>
              </a:solidFill>
              <a:ln w="12700">
                <a:solidFill>
                  <a:schemeClr val="tx1"/>
                </a:solidFill>
                <a:miter lim="800000"/>
                <a:headEnd/>
                <a:tailEnd/>
              </a:ln>
            </p:spPr>
            <p:txBody>
              <a:bodyPr wrap="none" anchor="ctr"/>
              <a:lstStyle/>
              <a:p>
                <a:pPr algn="ctr"/>
                <a:r>
                  <a:rPr lang="en-US" sz="1600" dirty="0" smtClean="0">
                    <a:latin typeface="Times"/>
                    <a:cs typeface="Times"/>
                  </a:rPr>
                  <a:t>StockedIn</a:t>
                </a:r>
                <a:endParaRPr lang="en-US" sz="1600" dirty="0">
                  <a:latin typeface="Times"/>
                  <a:cs typeface="Times"/>
                </a:endParaRPr>
              </a:p>
            </p:txBody>
          </p:sp>
          <p:sp>
            <p:nvSpPr>
              <p:cNvPr id="64" name="Rectangle 90"/>
              <p:cNvSpPr>
                <a:spLocks noChangeAspect="1" noChangeArrowheads="1"/>
              </p:cNvSpPr>
              <p:nvPr/>
            </p:nvSpPr>
            <p:spPr bwMode="auto">
              <a:xfrm>
                <a:off x="5428" y="1226"/>
                <a:ext cx="620" cy="18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r>
                  <a:rPr lang="en-US" sz="1400" dirty="0">
                    <a:latin typeface="Times"/>
                    <a:cs typeface="Times"/>
                  </a:rPr>
                  <a:t>quantity</a:t>
                </a:r>
              </a:p>
            </p:txBody>
          </p:sp>
        </p:grpSp>
        <p:grpSp>
          <p:nvGrpSpPr>
            <p:cNvPr id="65" name="Group 124"/>
            <p:cNvGrpSpPr>
              <a:grpSpLocks/>
            </p:cNvGrpSpPr>
            <p:nvPr/>
          </p:nvGrpSpPr>
          <p:grpSpPr bwMode="auto">
            <a:xfrm>
              <a:off x="5733318" y="2005736"/>
              <a:ext cx="844062" cy="738188"/>
              <a:chOff x="4379" y="3640"/>
              <a:chExt cx="649" cy="465"/>
            </a:xfrm>
          </p:grpSpPr>
          <p:sp>
            <p:nvSpPr>
              <p:cNvPr id="66" name="Rectangle 56"/>
              <p:cNvSpPr>
                <a:spLocks noChangeAspect="1" noChangeArrowheads="1"/>
              </p:cNvSpPr>
              <p:nvPr/>
            </p:nvSpPr>
            <p:spPr bwMode="auto">
              <a:xfrm>
                <a:off x="4379" y="3640"/>
                <a:ext cx="649" cy="260"/>
              </a:xfrm>
              <a:prstGeom prst="rect">
                <a:avLst/>
              </a:prstGeom>
              <a:solidFill>
                <a:schemeClr val="bg1"/>
              </a:solidFill>
              <a:ln w="12700">
                <a:solidFill>
                  <a:schemeClr val="tx1"/>
                </a:solidFill>
                <a:miter lim="800000"/>
                <a:headEnd/>
                <a:tailEnd/>
              </a:ln>
            </p:spPr>
            <p:txBody>
              <a:bodyPr wrap="none" anchor="ctr"/>
              <a:lstStyle/>
              <a:p>
                <a:pPr algn="ctr"/>
                <a:r>
                  <a:rPr lang="en-US" sz="1600" dirty="0" smtClean="0">
                    <a:latin typeface="Times"/>
                    <a:cs typeface="Times"/>
                  </a:rPr>
                  <a:t>Contains</a:t>
                </a:r>
                <a:endParaRPr lang="en-US" sz="1600" dirty="0">
                  <a:latin typeface="Times"/>
                  <a:cs typeface="Times"/>
                </a:endParaRPr>
              </a:p>
            </p:txBody>
          </p:sp>
          <p:sp>
            <p:nvSpPr>
              <p:cNvPr id="67" name="Rectangle 57"/>
              <p:cNvSpPr>
                <a:spLocks noChangeAspect="1" noChangeArrowheads="1"/>
              </p:cNvSpPr>
              <p:nvPr/>
            </p:nvSpPr>
            <p:spPr bwMode="auto">
              <a:xfrm>
                <a:off x="4379" y="3900"/>
                <a:ext cx="649" cy="205"/>
              </a:xfrm>
              <a:prstGeom prst="rect">
                <a:avLst/>
              </a:prstGeom>
              <a:solidFill>
                <a:schemeClr val="bg1"/>
              </a:solidFill>
              <a:ln w="12700">
                <a:solidFill>
                  <a:schemeClr val="tx1"/>
                </a:solidFill>
                <a:miter lim="800000"/>
                <a:headEnd/>
                <a:tailEnd/>
              </a:ln>
            </p:spPr>
            <p:txBody>
              <a:bodyPr wrap="none"/>
              <a:lstStyle/>
              <a:p>
                <a:pPr algn="l"/>
                <a:r>
                  <a:rPr lang="en-US" sz="1400" dirty="0">
                    <a:latin typeface="Times"/>
                    <a:cs typeface="Times"/>
                  </a:rPr>
                  <a:t>quantity</a:t>
                </a:r>
              </a:p>
            </p:txBody>
          </p:sp>
        </p:grpSp>
        <p:cxnSp>
          <p:nvCxnSpPr>
            <p:cNvPr id="68" name="AutoShape 106"/>
            <p:cNvCxnSpPr>
              <a:cxnSpLocks noChangeShapeType="1"/>
              <a:stCxn id="66" idx="0"/>
            </p:cNvCxnSpPr>
            <p:nvPr/>
          </p:nvCxnSpPr>
          <p:spPr bwMode="auto">
            <a:xfrm flipV="1">
              <a:off x="6155348" y="1544340"/>
              <a:ext cx="0" cy="461392"/>
            </a:xfrm>
            <a:prstGeom prst="straightConnector1">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cxnSp>
        <p:cxnSp>
          <p:nvCxnSpPr>
            <p:cNvPr id="69" name="Straight Connector 68"/>
            <p:cNvCxnSpPr>
              <a:stCxn id="63" idx="3"/>
            </p:cNvCxnSpPr>
            <p:nvPr/>
          </p:nvCxnSpPr>
          <p:spPr bwMode="auto">
            <a:xfrm>
              <a:off x="7417149" y="3560764"/>
              <a:ext cx="418847" cy="2603"/>
            </a:xfrm>
            <a:prstGeom prst="line">
              <a:avLst/>
            </a:prstGeom>
            <a:solidFill>
              <a:schemeClr val="accent1"/>
            </a:solidFill>
            <a:ln w="12700" cap="flat" cmpd="sng" algn="ctr">
              <a:solidFill>
                <a:schemeClr val="tx1"/>
              </a:solidFill>
              <a:prstDash val="dash"/>
              <a:round/>
              <a:headEnd type="none" w="med" len="med"/>
              <a:tailEnd type="none" w="med" len="med"/>
            </a:ln>
            <a:effectLst/>
          </p:spPr>
        </p:cxnSp>
      </p:grpSp>
      <p:sp>
        <p:nvSpPr>
          <p:cNvPr id="44"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DOMAIN MODELING EXAMPLE</a:t>
            </a:r>
          </a:p>
        </p:txBody>
      </p:sp>
    </p:spTree>
    <p:extLst>
      <p:ext uri="{BB962C8B-B14F-4D97-AF65-F5344CB8AC3E}">
        <p14:creationId xmlns:p14="http://schemas.microsoft.com/office/powerpoint/2010/main" val="34393473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US" altLang="zh-TW" dirty="0" smtClean="0">
                <a:latin typeface="Signboard Regular" charset="0"/>
                <a:cs typeface="新細明體" charset="0"/>
              </a:rPr>
              <a:t>USE</a:t>
            </a:r>
            <a:r>
              <a:rPr lang="en-US" altLang="zh-TW" dirty="0">
                <a:latin typeface="Signboard Regular" charset="0"/>
                <a:cs typeface="新細明體" charset="0"/>
              </a:rPr>
              <a:t>-CASE MODELING</a:t>
            </a:r>
          </a:p>
        </p:txBody>
      </p:sp>
      <p:sp>
        <p:nvSpPr>
          <p:cNvPr id="81923" name="Rectangle 3"/>
          <p:cNvSpPr>
            <a:spLocks noGrp="1" noChangeArrowheads="1"/>
          </p:cNvSpPr>
          <p:nvPr>
            <p:ph type="body" idx="1"/>
          </p:nvPr>
        </p:nvSpPr>
        <p:spPr>
          <a:xfrm>
            <a:off x="685800" y="1219200"/>
            <a:ext cx="7772400" cy="409600"/>
          </a:xfrm>
        </p:spPr>
        <p:txBody>
          <a:bodyPr/>
          <a:lstStyle/>
          <a:p>
            <a:pPr marL="365760" indent="-365760"/>
            <a:r>
              <a:rPr lang="en-US" altLang="zh-TW" dirty="0">
                <a:latin typeface="Helvetica" charset="0"/>
                <a:cs typeface="新細明體" charset="0"/>
              </a:rPr>
              <a:t>Captures the </a:t>
            </a:r>
            <a:r>
              <a:rPr lang="en-US" altLang="zh-TW" dirty="0">
                <a:solidFill>
                  <a:schemeClr val="hlink"/>
                </a:solidFill>
                <a:latin typeface="Helvetica" charset="0"/>
                <a:cs typeface="新細明體" charset="0"/>
              </a:rPr>
              <a:t>system behavior</a:t>
            </a:r>
            <a:r>
              <a:rPr lang="en-US" altLang="zh-TW" dirty="0">
                <a:latin typeface="Helvetica" charset="0"/>
                <a:cs typeface="新細明體" charset="0"/>
              </a:rPr>
              <a:t> </a:t>
            </a:r>
            <a:r>
              <a:rPr lang="en-US" altLang="zh-TW" i="1" dirty="0">
                <a:solidFill>
                  <a:srgbClr val="0000FF"/>
                </a:solidFill>
                <a:latin typeface="Helvetica" charset="0"/>
                <a:cs typeface="新細明體" charset="0"/>
              </a:rPr>
              <a:t>from the </a:t>
            </a:r>
            <a:r>
              <a:rPr lang="en-US" altLang="zh-TW" i="1" dirty="0" smtClean="0">
                <a:solidFill>
                  <a:srgbClr val="0000FF"/>
                </a:solidFill>
                <a:latin typeface="Helvetica" charset="0"/>
                <a:cs typeface="新細明體" charset="0"/>
              </a:rPr>
              <a:t>users</a:t>
            </a:r>
            <a:r>
              <a:rPr lang="fr-FR" altLang="zh-TW" i="1" dirty="0" smtClean="0">
                <a:solidFill>
                  <a:srgbClr val="0000FF"/>
                </a:solidFill>
                <a:latin typeface="Helvetica" charset="0"/>
                <a:cs typeface="新細明體" charset="0"/>
              </a:rPr>
              <a:t>'</a:t>
            </a:r>
            <a:r>
              <a:rPr lang="en-US" altLang="zh-TW" i="1" dirty="0" smtClean="0">
                <a:solidFill>
                  <a:srgbClr val="0000FF"/>
                </a:solidFill>
                <a:latin typeface="Helvetica" charset="0"/>
                <a:cs typeface="新細明體" charset="0"/>
              </a:rPr>
              <a:t> </a:t>
            </a:r>
            <a:r>
              <a:rPr lang="en-US" altLang="zh-TW" i="1" dirty="0">
                <a:solidFill>
                  <a:srgbClr val="0000FF"/>
                </a:solidFill>
                <a:latin typeface="Helvetica" charset="0"/>
                <a:cs typeface="新細明體" charset="0"/>
              </a:rPr>
              <a:t>point of view</a:t>
            </a:r>
            <a:r>
              <a:rPr lang="en-US" altLang="zh-TW" i="1" dirty="0" smtClean="0">
                <a:latin typeface="Helvetica" charset="0"/>
                <a:cs typeface="新細明體" charset="0"/>
              </a:rPr>
              <a:t>.</a:t>
            </a:r>
            <a:endParaRPr lang="en-US" altLang="zh-TW" dirty="0">
              <a:latin typeface="Helvetica" charset="0"/>
              <a:cs typeface="新細明體" charset="0"/>
            </a:endParaRPr>
          </a:p>
        </p:txBody>
      </p:sp>
      <p:grpSp>
        <p:nvGrpSpPr>
          <p:cNvPr id="2" name="Group 1"/>
          <p:cNvGrpSpPr/>
          <p:nvPr/>
        </p:nvGrpSpPr>
        <p:grpSpPr>
          <a:xfrm>
            <a:off x="704602" y="2150926"/>
            <a:ext cx="6791597" cy="1392560"/>
            <a:chOff x="1020763" y="2279650"/>
            <a:chExt cx="6791597" cy="1392560"/>
          </a:xfrm>
        </p:grpSpPr>
        <p:sp>
          <p:nvSpPr>
            <p:cNvPr id="9" name="Rectangle 2"/>
            <p:cNvSpPr txBox="1">
              <a:spLocks noChangeArrowheads="1"/>
            </p:cNvSpPr>
            <p:nvPr/>
          </p:nvSpPr>
          <p:spPr bwMode="auto">
            <a:xfrm>
              <a:off x="2667000" y="2282825"/>
              <a:ext cx="5105400" cy="755650"/>
            </a:xfrm>
            <a:prstGeom prst="rect">
              <a:avLst/>
            </a:prstGeom>
            <a:solidFill>
              <a:srgbClr val="FFFF99"/>
            </a:solidFill>
            <a:ln w="57150">
              <a:solidFill>
                <a:schemeClr val="hlink"/>
              </a:solidFill>
              <a:miter lim="800000"/>
              <a:headEnd/>
              <a:tailEnd/>
            </a:ln>
            <a:effectLst>
              <a:outerShdw blurRad="50800" dist="38100" dir="2700000">
                <a:srgbClr val="000000">
                  <a:alpha val="43000"/>
                </a:srgbClr>
              </a:outerShdw>
            </a:effectLst>
            <a:extLst>
              <a:ext uri="{FAA26D3D-D897-4be2-8F04-BA451C77F1D7}">
                <ma14:placeholderFlag xmlns:ma14="http://schemas.microsoft.com/office/mac/drawingml/2011/main" val="1"/>
              </a:ext>
            </a:extLst>
          </p:spPr>
          <p:txBody>
            <a:bodyPr vert="horz" wrap="square" lIns="90487" tIns="44450" rIns="90487" bIns="91440" numCol="1" anchor="ctr" anchorCtr="0" compatLnSpc="1">
              <a:prstTxWarp prst="textNoShape">
                <a:avLst/>
              </a:prstTxWarp>
              <a:spAutoFit/>
            </a:bodyPr>
            <a:lstStyle>
              <a:lvl1pPr marL="365760" indent="-365760" algn="l" rtl="0" eaLnBrk="0" fontAlgn="base" hangingPunct="0">
                <a:spcBef>
                  <a:spcPts val="4800"/>
                </a:spcBef>
                <a:spcAft>
                  <a:spcPct val="0"/>
                </a:spcAft>
                <a:buClr>
                  <a:schemeClr val="tx1"/>
                </a:buClr>
                <a:buSzPct val="80000"/>
                <a:buFont typeface="Wingdings" pitchFamily="2" charset="2"/>
                <a:buChar char="l"/>
                <a:defRPr sz="2000">
                  <a:solidFill>
                    <a:schemeClr val="tx1"/>
                  </a:solidFill>
                  <a:latin typeface="+mn-lt"/>
                  <a:ea typeface="ＭＳ Ｐゴシック" charset="0"/>
                  <a:cs typeface="+mn-cs"/>
                </a:defRPr>
              </a:lvl1pPr>
              <a:lvl2pPr marL="640080" indent="-274320" algn="l" rtl="0" eaLnBrk="0" fontAlgn="base" hangingPunct="0">
                <a:spcBef>
                  <a:spcPts val="1200"/>
                </a:spcBef>
                <a:spcAft>
                  <a:spcPct val="0"/>
                </a:spcAft>
                <a:buSzPct val="100000"/>
                <a:buChar char="–"/>
                <a:defRPr>
                  <a:solidFill>
                    <a:schemeClr val="tx1"/>
                  </a:solidFill>
                  <a:latin typeface="+mn-lt"/>
                  <a:ea typeface="ＭＳ Ｐゴシック" charset="0"/>
                </a:defRPr>
              </a:lvl2pPr>
              <a:lvl3pPr marL="914400" indent="-274320" algn="l" rtl="0" eaLnBrk="0" fontAlgn="base" hangingPunct="0">
                <a:spcBef>
                  <a:spcPts val="600"/>
                </a:spcBef>
                <a:spcAft>
                  <a:spcPct val="0"/>
                </a:spcAft>
                <a:buClr>
                  <a:srgbClr val="FF00FF"/>
                </a:buClr>
                <a:buSzPct val="100000"/>
                <a:buFont typeface="Wingdings" charset="0"/>
                <a:buChar char="Ø"/>
                <a:defRPr sz="1600">
                  <a:solidFill>
                    <a:schemeClr val="tx1"/>
                  </a:solidFill>
                  <a:latin typeface="Arial"/>
                  <a:ea typeface="ＭＳ Ｐゴシック" charset="0"/>
                  <a:cs typeface="Arial"/>
                </a:defRPr>
              </a:lvl3pPr>
              <a:lvl4pPr marL="1143000" indent="-228600" algn="l" rtl="0" eaLnBrk="0" fontAlgn="base" hangingPunct="0">
                <a:spcBef>
                  <a:spcPts val="300"/>
                </a:spcBef>
                <a:spcAft>
                  <a:spcPct val="0"/>
                </a:spcAft>
                <a:buSzPct val="100000"/>
                <a:buFont typeface="Courier New" pitchFamily="49" charset="0"/>
                <a:buChar char="o"/>
                <a:defRPr sz="1400">
                  <a:solidFill>
                    <a:schemeClr val="tx1"/>
                  </a:solidFill>
                  <a:latin typeface="Arial"/>
                  <a:ea typeface="ＭＳ Ｐゴシック" charset="0"/>
                  <a:cs typeface="Arial"/>
                </a:defRPr>
              </a:lvl4pPr>
              <a:lvl5pPr marL="1371600" indent="-227013" algn="l" rtl="0" eaLnBrk="0" fontAlgn="base" hangingPunct="0">
                <a:spcBef>
                  <a:spcPts val="0"/>
                </a:spcBef>
                <a:spcAft>
                  <a:spcPct val="0"/>
                </a:spcAft>
                <a:buChar char="»"/>
                <a:defRPr sz="1400">
                  <a:solidFill>
                    <a:schemeClr val="tx1"/>
                  </a:solidFill>
                  <a:latin typeface="Times" pitchFamily="48" charset="0"/>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Times" pitchFamily="48" charset="0"/>
                </a:defRPr>
              </a:lvl6pPr>
              <a:lvl7pPr marL="2971800" indent="-228600" algn="l" rtl="0" eaLnBrk="0" fontAlgn="base" hangingPunct="0">
                <a:spcBef>
                  <a:spcPct val="20000"/>
                </a:spcBef>
                <a:spcAft>
                  <a:spcPct val="0"/>
                </a:spcAft>
                <a:buChar char="»"/>
                <a:defRPr sz="2000">
                  <a:solidFill>
                    <a:schemeClr val="tx1"/>
                  </a:solidFill>
                  <a:latin typeface="Times" pitchFamily="48" charset="0"/>
                </a:defRPr>
              </a:lvl7pPr>
              <a:lvl8pPr marL="3429000" indent="-228600" algn="l" rtl="0" eaLnBrk="0" fontAlgn="base" hangingPunct="0">
                <a:spcBef>
                  <a:spcPct val="20000"/>
                </a:spcBef>
                <a:spcAft>
                  <a:spcPct val="0"/>
                </a:spcAft>
                <a:buChar char="»"/>
                <a:defRPr sz="2000">
                  <a:solidFill>
                    <a:schemeClr val="tx1"/>
                  </a:solidFill>
                  <a:latin typeface="Times" pitchFamily="48" charset="0"/>
                </a:defRPr>
              </a:lvl8pPr>
              <a:lvl9pPr marL="3886200" indent="-228600" algn="l" rtl="0" eaLnBrk="0" fontAlgn="base" hangingPunct="0">
                <a:spcBef>
                  <a:spcPct val="20000"/>
                </a:spcBef>
                <a:spcAft>
                  <a:spcPct val="0"/>
                </a:spcAft>
                <a:buChar char="»"/>
                <a:defRPr sz="2000">
                  <a:solidFill>
                    <a:schemeClr val="tx1"/>
                  </a:solidFill>
                  <a:latin typeface="Times" pitchFamily="48" charset="0"/>
                </a:defRPr>
              </a:lvl9pPr>
            </a:lstStyle>
            <a:p>
              <a:pPr marL="0" indent="0" algn="ctr">
                <a:buFont typeface="Zapf Dingbats" charset="0"/>
                <a:buNone/>
                <a:tabLst>
                  <a:tab pos="2857500" algn="l"/>
                </a:tabLst>
              </a:pPr>
              <a:r>
                <a:rPr lang="en-US" altLang="zh-TW" b="1" dirty="0" smtClean="0">
                  <a:solidFill>
                    <a:schemeClr val="accent1"/>
                  </a:solidFill>
                  <a:effectLst>
                    <a:outerShdw blurRad="38100" dist="38100" dir="2700000" algn="tl">
                      <a:srgbClr val="000000">
                        <a:alpha val="43137"/>
                      </a:srgbClr>
                    </a:outerShdw>
                  </a:effectLst>
                  <a:latin typeface="Helvetica" charset="0"/>
                  <a:cs typeface="新細明體" charset="0"/>
                </a:rPr>
                <a:t>An </a:t>
              </a:r>
              <a:r>
                <a:rPr lang="en-US" altLang="zh-TW" b="1" i="1" dirty="0" smtClean="0">
                  <a:solidFill>
                    <a:srgbClr val="B30019"/>
                  </a:solidFill>
                  <a:effectLst>
                    <a:outerShdw blurRad="38100" dist="38100" dir="2700000" algn="tl">
                      <a:srgbClr val="000000">
                        <a:alpha val="43137"/>
                      </a:srgbClr>
                    </a:outerShdw>
                  </a:effectLst>
                  <a:latin typeface="Helvetica" charset="0"/>
                  <a:cs typeface="新細明體" charset="0"/>
                </a:rPr>
                <a:t>actor</a:t>
              </a:r>
              <a:r>
                <a:rPr lang="en-US" altLang="zh-TW" b="1" dirty="0" smtClean="0">
                  <a:solidFill>
                    <a:schemeClr val="accent1"/>
                  </a:solidFill>
                  <a:effectLst>
                    <a:outerShdw blurRad="38100" dist="38100" dir="2700000" algn="tl">
                      <a:srgbClr val="000000">
                        <a:alpha val="43137"/>
                      </a:srgbClr>
                    </a:outerShdw>
                  </a:effectLst>
                  <a:latin typeface="Helvetica" charset="0"/>
                  <a:cs typeface="新細明體" charset="0"/>
                </a:rPr>
                <a:t> represents something </a:t>
              </a:r>
              <a:r>
                <a:rPr lang="en-US" altLang="zh-TW" b="1" dirty="0" smtClean="0">
                  <a:solidFill>
                    <a:schemeClr val="hlink"/>
                  </a:solidFill>
                  <a:effectLst>
                    <a:outerShdw blurRad="38100" dist="38100" dir="2700000" algn="tl">
                      <a:srgbClr val="000000">
                        <a:alpha val="43137"/>
                      </a:srgbClr>
                    </a:outerShdw>
                  </a:effectLst>
                  <a:latin typeface="Helvetica" charset="0"/>
                  <a:cs typeface="新細明體" charset="0"/>
                </a:rPr>
                <a:t>outside</a:t>
              </a:r>
              <a:r>
                <a:rPr lang="en-US" altLang="zh-TW" b="1" dirty="0" smtClean="0">
                  <a:solidFill>
                    <a:schemeClr val="accent1"/>
                  </a:solidFill>
                  <a:effectLst>
                    <a:outerShdw blurRad="38100" dist="38100" dir="2700000" algn="tl">
                      <a:srgbClr val="000000">
                        <a:alpha val="43137"/>
                      </a:srgbClr>
                    </a:outerShdw>
                  </a:effectLst>
                  <a:latin typeface="Helvetica" charset="0"/>
                  <a:cs typeface="新細明體" charset="0"/>
                </a:rPr>
                <a:t> the system that </a:t>
              </a:r>
              <a:r>
                <a:rPr lang="en-US" altLang="zh-TW" b="1" dirty="0" smtClean="0">
                  <a:solidFill>
                    <a:schemeClr val="hlink"/>
                  </a:solidFill>
                  <a:effectLst>
                    <a:outerShdw blurRad="38100" dist="38100" dir="2700000" algn="tl">
                      <a:srgbClr val="000000">
                        <a:alpha val="43137"/>
                      </a:srgbClr>
                    </a:outerShdw>
                  </a:effectLst>
                  <a:latin typeface="Helvetica" charset="0"/>
                  <a:cs typeface="新細明體" charset="0"/>
                </a:rPr>
                <a:t>interacts </a:t>
              </a:r>
              <a:r>
                <a:rPr lang="en-US" altLang="zh-TW" b="1" i="1" dirty="0" smtClean="0">
                  <a:solidFill>
                    <a:schemeClr val="hlink"/>
                  </a:solidFill>
                  <a:effectLst>
                    <a:outerShdw blurRad="38100" dist="38100" dir="2700000" algn="tl">
                      <a:srgbClr val="000000">
                        <a:alpha val="43137"/>
                      </a:srgbClr>
                    </a:outerShdw>
                  </a:effectLst>
                  <a:latin typeface="Helvetica" charset="0"/>
                  <a:cs typeface="新細明體" charset="0"/>
                </a:rPr>
                <a:t>directly</a:t>
              </a:r>
              <a:r>
                <a:rPr lang="en-US" altLang="zh-TW" b="1" dirty="0" smtClean="0">
                  <a:solidFill>
                    <a:schemeClr val="accent1"/>
                  </a:solidFill>
                  <a:effectLst>
                    <a:outerShdw blurRad="38100" dist="38100" dir="2700000" algn="tl">
                      <a:srgbClr val="000000">
                        <a:alpha val="43137"/>
                      </a:srgbClr>
                    </a:outerShdw>
                  </a:effectLst>
                  <a:latin typeface="Helvetica" charset="0"/>
                  <a:cs typeface="新細明體" charset="0"/>
                </a:rPr>
                <a:t> with it.</a:t>
              </a:r>
              <a:endParaRPr lang="en-US" altLang="zh-TW" b="1" dirty="0">
                <a:solidFill>
                  <a:schemeClr val="accent1"/>
                </a:solidFill>
                <a:effectLst>
                  <a:outerShdw blurRad="38100" dist="38100" dir="2700000" algn="tl">
                    <a:srgbClr val="000000">
                      <a:alpha val="43137"/>
                    </a:srgbClr>
                  </a:outerShdw>
                </a:effectLst>
                <a:latin typeface="Helvetica" charset="0"/>
                <a:cs typeface="新細明體" charset="0"/>
              </a:endParaRPr>
            </a:p>
          </p:txBody>
        </p:sp>
        <p:grpSp>
          <p:nvGrpSpPr>
            <p:cNvPr id="10" name="Group 10"/>
            <p:cNvGrpSpPr>
              <a:grpSpLocks/>
            </p:cNvGrpSpPr>
            <p:nvPr/>
          </p:nvGrpSpPr>
          <p:grpSpPr bwMode="auto">
            <a:xfrm>
              <a:off x="1020763" y="2279650"/>
              <a:ext cx="1077912" cy="1149350"/>
              <a:chOff x="643" y="900"/>
              <a:chExt cx="679" cy="892"/>
            </a:xfrm>
          </p:grpSpPr>
          <p:sp>
            <p:nvSpPr>
              <p:cNvPr id="11" name="Rectangle 4"/>
              <p:cNvSpPr>
                <a:spLocks noChangeArrowheads="1"/>
              </p:cNvSpPr>
              <p:nvPr/>
            </p:nvSpPr>
            <p:spPr bwMode="auto">
              <a:xfrm>
                <a:off x="643" y="1533"/>
                <a:ext cx="679"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actor name</a:t>
                </a:r>
              </a:p>
            </p:txBody>
          </p:sp>
          <p:sp>
            <p:nvSpPr>
              <p:cNvPr id="12" name="Oval 5"/>
              <p:cNvSpPr>
                <a:spLocks noChangeArrowheads="1"/>
              </p:cNvSpPr>
              <p:nvPr/>
            </p:nvSpPr>
            <p:spPr bwMode="auto">
              <a:xfrm>
                <a:off x="897" y="900"/>
                <a:ext cx="171" cy="171"/>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13" name="Line 6"/>
              <p:cNvSpPr>
                <a:spLocks noChangeShapeType="1"/>
              </p:cNvSpPr>
              <p:nvPr/>
            </p:nvSpPr>
            <p:spPr bwMode="auto">
              <a:xfrm>
                <a:off x="982" y="1088"/>
                <a:ext cx="0" cy="2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 name="Line 7"/>
              <p:cNvSpPr>
                <a:spLocks noChangeShapeType="1"/>
              </p:cNvSpPr>
              <p:nvPr/>
            </p:nvSpPr>
            <p:spPr bwMode="auto">
              <a:xfrm>
                <a:off x="858" y="1185"/>
                <a:ext cx="24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5" name="Freeform 8"/>
              <p:cNvSpPr>
                <a:spLocks/>
              </p:cNvSpPr>
              <p:nvPr/>
            </p:nvSpPr>
            <p:spPr bwMode="auto">
              <a:xfrm>
                <a:off x="827" y="1343"/>
                <a:ext cx="311" cy="200"/>
              </a:xfrm>
              <a:custGeom>
                <a:avLst/>
                <a:gdLst>
                  <a:gd name="T0" fmla="*/ 0 w 311"/>
                  <a:gd name="T1" fmla="*/ 199 h 200"/>
                  <a:gd name="T2" fmla="*/ 155 w 311"/>
                  <a:gd name="T3" fmla="*/ 0 h 200"/>
                  <a:gd name="T4" fmla="*/ 310 w 311"/>
                  <a:gd name="T5" fmla="*/ 198 h 200"/>
                  <a:gd name="T6" fmla="*/ 0 60000 65536"/>
                  <a:gd name="T7" fmla="*/ 0 60000 65536"/>
                  <a:gd name="T8" fmla="*/ 0 60000 65536"/>
                  <a:gd name="T9" fmla="*/ 0 w 311"/>
                  <a:gd name="T10" fmla="*/ 0 h 200"/>
                  <a:gd name="T11" fmla="*/ 311 w 311"/>
                  <a:gd name="T12" fmla="*/ 200 h 200"/>
                </a:gdLst>
                <a:ahLst/>
                <a:cxnLst>
                  <a:cxn ang="T6">
                    <a:pos x="T0" y="T1"/>
                  </a:cxn>
                  <a:cxn ang="T7">
                    <a:pos x="T2" y="T3"/>
                  </a:cxn>
                  <a:cxn ang="T8">
                    <a:pos x="T4" y="T5"/>
                  </a:cxn>
                </a:cxnLst>
                <a:rect l="T9" t="T10" r="T11" b="T12"/>
                <a:pathLst>
                  <a:path w="311" h="200">
                    <a:moveTo>
                      <a:pt x="0" y="199"/>
                    </a:moveTo>
                    <a:lnTo>
                      <a:pt x="155" y="0"/>
                    </a:lnTo>
                    <a:lnTo>
                      <a:pt x="310" y="198"/>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sp>
          <p:nvSpPr>
            <p:cNvPr id="16" name="Rectangle 33"/>
            <p:cNvSpPr>
              <a:spLocks noChangeArrowheads="1"/>
            </p:cNvSpPr>
            <p:nvPr/>
          </p:nvSpPr>
          <p:spPr bwMode="auto">
            <a:xfrm>
              <a:off x="2590800" y="3287762"/>
              <a:ext cx="5221560" cy="384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p>
              <a:pPr algn="l">
                <a:spcBef>
                  <a:spcPts val="4800"/>
                </a:spcBef>
                <a:buClr>
                  <a:schemeClr val="tx1"/>
                </a:buClr>
                <a:buSzPct val="65000"/>
                <a:buFont typeface="Zapf Dingbats" charset="0"/>
                <a:buNone/>
              </a:pPr>
              <a:r>
                <a:rPr lang="en-US" altLang="zh-TW" sz="2000" dirty="0">
                  <a:latin typeface="Helvetica" charset="0"/>
                  <a:cs typeface="新細明體" charset="0"/>
                </a:rPr>
                <a:t>Can be a </a:t>
              </a:r>
              <a:r>
                <a:rPr lang="en-US" altLang="zh-TW" sz="2000" dirty="0">
                  <a:solidFill>
                    <a:schemeClr val="hlink"/>
                  </a:solidFill>
                  <a:latin typeface="Helvetica" charset="0"/>
                  <a:cs typeface="新細明體" charset="0"/>
                </a:rPr>
                <a:t>person</a:t>
              </a:r>
              <a:r>
                <a:rPr lang="en-US" altLang="zh-TW" sz="2000" dirty="0">
                  <a:latin typeface="Helvetica" charset="0"/>
                  <a:cs typeface="新細明體" charset="0"/>
                </a:rPr>
                <a:t> or another </a:t>
              </a:r>
              <a:r>
                <a:rPr lang="en-US" altLang="zh-TW" sz="2000" dirty="0">
                  <a:solidFill>
                    <a:schemeClr val="hlink"/>
                  </a:solidFill>
                  <a:latin typeface="Helvetica" charset="0"/>
                  <a:cs typeface="新細明體" charset="0"/>
                </a:rPr>
                <a:t>system</a:t>
              </a:r>
              <a:r>
                <a:rPr lang="en-US" altLang="zh-TW" sz="2000" dirty="0" smtClean="0">
                  <a:latin typeface="Helvetica" charset="0"/>
                  <a:cs typeface="新細明體" charset="0"/>
                </a:rPr>
                <a:t>.</a:t>
              </a:r>
              <a:endParaRPr lang="en-US" altLang="zh-TW" sz="2000" dirty="0">
                <a:latin typeface="Helvetica" charset="0"/>
                <a:cs typeface="新細明體" charset="0"/>
              </a:endParaRPr>
            </a:p>
          </p:txBody>
        </p:sp>
      </p:grpSp>
      <p:grpSp>
        <p:nvGrpSpPr>
          <p:cNvPr id="3" name="Group 2"/>
          <p:cNvGrpSpPr/>
          <p:nvPr/>
        </p:nvGrpSpPr>
        <p:grpSpPr>
          <a:xfrm>
            <a:off x="704602" y="4065612"/>
            <a:ext cx="7734796" cy="2077988"/>
            <a:chOff x="723404" y="4065612"/>
            <a:chExt cx="7734796" cy="2077988"/>
          </a:xfrm>
        </p:grpSpPr>
        <p:grpSp>
          <p:nvGrpSpPr>
            <p:cNvPr id="18" name="Group 6"/>
            <p:cNvGrpSpPr>
              <a:grpSpLocks/>
            </p:cNvGrpSpPr>
            <p:nvPr/>
          </p:nvGrpSpPr>
          <p:grpSpPr bwMode="auto">
            <a:xfrm>
              <a:off x="723404" y="4065612"/>
              <a:ext cx="1360488" cy="755650"/>
              <a:chOff x="565" y="1004"/>
              <a:chExt cx="857" cy="476"/>
            </a:xfrm>
            <a:noFill/>
          </p:grpSpPr>
          <p:sp>
            <p:nvSpPr>
              <p:cNvPr id="19" name="Oval 4"/>
              <p:cNvSpPr>
                <a:spLocks noChangeArrowheads="1"/>
              </p:cNvSpPr>
              <p:nvPr/>
            </p:nvSpPr>
            <p:spPr bwMode="auto">
              <a:xfrm>
                <a:off x="610" y="1004"/>
                <a:ext cx="764" cy="265"/>
              </a:xfrm>
              <a:prstGeom prst="ellipse">
                <a:avLst/>
              </a:prstGeom>
              <a:grpFill/>
              <a:ln w="12700">
                <a:solidFill>
                  <a:schemeClr val="tx1"/>
                </a:solidFill>
                <a:round/>
                <a:headEnd/>
                <a:tailEnd/>
              </a:ln>
              <a:extLst/>
            </p:spPr>
            <p:txBody>
              <a:bodyPr wrap="none" anchor="ctr"/>
              <a:lstStyle/>
              <a:p>
                <a:endParaRPr lang="zh-TW" altLang="en-US">
                  <a:cs typeface="新細明體" charset="0"/>
                </a:endParaRPr>
              </a:p>
            </p:txBody>
          </p:sp>
          <p:sp>
            <p:nvSpPr>
              <p:cNvPr id="20" name="Rectangle 5"/>
              <p:cNvSpPr>
                <a:spLocks noChangeArrowheads="1"/>
              </p:cNvSpPr>
              <p:nvPr/>
            </p:nvSpPr>
            <p:spPr bwMode="auto">
              <a:xfrm>
                <a:off x="565" y="1270"/>
                <a:ext cx="857" cy="210"/>
              </a:xfrm>
              <a:prstGeom prst="rect">
                <a:avLst/>
              </a:prstGeom>
              <a:grp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use-case name</a:t>
                </a:r>
              </a:p>
            </p:txBody>
          </p:sp>
        </p:grpSp>
        <p:sp>
          <p:nvSpPr>
            <p:cNvPr id="21" name="Rectangle 3"/>
            <p:cNvSpPr txBox="1">
              <a:spLocks noChangeArrowheads="1"/>
            </p:cNvSpPr>
            <p:nvPr/>
          </p:nvSpPr>
          <p:spPr bwMode="auto">
            <a:xfrm>
              <a:off x="2362200" y="4065612"/>
              <a:ext cx="6096000" cy="755650"/>
            </a:xfrm>
            <a:prstGeom prst="rect">
              <a:avLst/>
            </a:prstGeom>
            <a:solidFill>
              <a:srgbClr val="FFFF94"/>
            </a:solidFill>
            <a:ln w="57150">
              <a:solidFill>
                <a:schemeClr val="hlink"/>
              </a:solidFill>
              <a:miter lim="800000"/>
              <a:headEnd/>
              <a:tailEnd/>
            </a:ln>
            <a:effectLst>
              <a:outerShdw blurRad="50800" dist="38100" dir="2700000">
                <a:srgbClr val="000000">
                  <a:alpha val="43000"/>
                </a:srgbClr>
              </a:outerShdw>
            </a:effectLst>
            <a:extLst>
              <a:ext uri="{FAA26D3D-D897-4be2-8F04-BA451C77F1D7}">
                <ma14:placeholderFlag xmlns:ma14="http://schemas.microsoft.com/office/mac/drawingml/2011/main" val="1"/>
              </a:ext>
            </a:extLst>
          </p:spPr>
          <p:txBody>
            <a:bodyPr vert="horz" wrap="square" lIns="90487" tIns="44450" rIns="90487" bIns="91440" numCol="1" anchor="ctr" anchorCtr="0" compatLnSpc="1">
              <a:prstTxWarp prst="textNoShape">
                <a:avLst/>
              </a:prstTxWarp>
              <a:spAutoFit/>
            </a:bodyPr>
            <a:lstStyle>
              <a:lvl1pPr marL="365760" indent="-365760" algn="l" rtl="0" eaLnBrk="0" fontAlgn="base" hangingPunct="0">
                <a:spcBef>
                  <a:spcPts val="4800"/>
                </a:spcBef>
                <a:spcAft>
                  <a:spcPct val="0"/>
                </a:spcAft>
                <a:buClr>
                  <a:schemeClr val="tx1"/>
                </a:buClr>
                <a:buSzPct val="80000"/>
                <a:buFont typeface="Wingdings" pitchFamily="2" charset="2"/>
                <a:buChar char="l"/>
                <a:defRPr sz="2000">
                  <a:solidFill>
                    <a:schemeClr val="tx1"/>
                  </a:solidFill>
                  <a:latin typeface="+mn-lt"/>
                  <a:ea typeface="ＭＳ Ｐゴシック" charset="0"/>
                  <a:cs typeface="+mn-cs"/>
                </a:defRPr>
              </a:lvl1pPr>
              <a:lvl2pPr marL="640080" indent="-274320" algn="l" rtl="0" eaLnBrk="0" fontAlgn="base" hangingPunct="0">
                <a:spcBef>
                  <a:spcPts val="1200"/>
                </a:spcBef>
                <a:spcAft>
                  <a:spcPct val="0"/>
                </a:spcAft>
                <a:buSzPct val="100000"/>
                <a:buChar char="–"/>
                <a:defRPr>
                  <a:solidFill>
                    <a:schemeClr val="tx1"/>
                  </a:solidFill>
                  <a:latin typeface="+mn-lt"/>
                  <a:ea typeface="ＭＳ Ｐゴシック" charset="0"/>
                </a:defRPr>
              </a:lvl2pPr>
              <a:lvl3pPr marL="914400" indent="-274320" algn="l" rtl="0" eaLnBrk="0" fontAlgn="base" hangingPunct="0">
                <a:spcBef>
                  <a:spcPts val="600"/>
                </a:spcBef>
                <a:spcAft>
                  <a:spcPct val="0"/>
                </a:spcAft>
                <a:buClr>
                  <a:srgbClr val="FF00FF"/>
                </a:buClr>
                <a:buSzPct val="100000"/>
                <a:buFont typeface="Wingdings" charset="0"/>
                <a:buChar char="Ø"/>
                <a:defRPr sz="1600">
                  <a:solidFill>
                    <a:schemeClr val="tx1"/>
                  </a:solidFill>
                  <a:latin typeface="Arial"/>
                  <a:ea typeface="ＭＳ Ｐゴシック" charset="0"/>
                  <a:cs typeface="Arial"/>
                </a:defRPr>
              </a:lvl3pPr>
              <a:lvl4pPr marL="1143000" indent="-228600" algn="l" rtl="0" eaLnBrk="0" fontAlgn="base" hangingPunct="0">
                <a:spcBef>
                  <a:spcPts val="300"/>
                </a:spcBef>
                <a:spcAft>
                  <a:spcPct val="0"/>
                </a:spcAft>
                <a:buSzPct val="100000"/>
                <a:buFont typeface="Courier New" pitchFamily="49" charset="0"/>
                <a:buChar char="o"/>
                <a:defRPr sz="1400">
                  <a:solidFill>
                    <a:schemeClr val="tx1"/>
                  </a:solidFill>
                  <a:latin typeface="Arial"/>
                  <a:ea typeface="ＭＳ Ｐゴシック" charset="0"/>
                  <a:cs typeface="Arial"/>
                </a:defRPr>
              </a:lvl4pPr>
              <a:lvl5pPr marL="1371600" indent="-227013" algn="l" rtl="0" eaLnBrk="0" fontAlgn="base" hangingPunct="0">
                <a:spcBef>
                  <a:spcPts val="0"/>
                </a:spcBef>
                <a:spcAft>
                  <a:spcPct val="0"/>
                </a:spcAft>
                <a:buChar char="»"/>
                <a:defRPr sz="1400">
                  <a:solidFill>
                    <a:schemeClr val="tx1"/>
                  </a:solidFill>
                  <a:latin typeface="Times" pitchFamily="48" charset="0"/>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Times" pitchFamily="48" charset="0"/>
                </a:defRPr>
              </a:lvl6pPr>
              <a:lvl7pPr marL="2971800" indent="-228600" algn="l" rtl="0" eaLnBrk="0" fontAlgn="base" hangingPunct="0">
                <a:spcBef>
                  <a:spcPct val="20000"/>
                </a:spcBef>
                <a:spcAft>
                  <a:spcPct val="0"/>
                </a:spcAft>
                <a:buChar char="»"/>
                <a:defRPr sz="2000">
                  <a:solidFill>
                    <a:schemeClr val="tx1"/>
                  </a:solidFill>
                  <a:latin typeface="Times" pitchFamily="48" charset="0"/>
                </a:defRPr>
              </a:lvl7pPr>
              <a:lvl8pPr marL="3429000" indent="-228600" algn="l" rtl="0" eaLnBrk="0" fontAlgn="base" hangingPunct="0">
                <a:spcBef>
                  <a:spcPct val="20000"/>
                </a:spcBef>
                <a:spcAft>
                  <a:spcPct val="0"/>
                </a:spcAft>
                <a:buChar char="»"/>
                <a:defRPr sz="2000">
                  <a:solidFill>
                    <a:schemeClr val="tx1"/>
                  </a:solidFill>
                  <a:latin typeface="Times" pitchFamily="48" charset="0"/>
                </a:defRPr>
              </a:lvl8pPr>
              <a:lvl9pPr marL="3886200" indent="-228600" algn="l" rtl="0" eaLnBrk="0" fontAlgn="base" hangingPunct="0">
                <a:spcBef>
                  <a:spcPct val="20000"/>
                </a:spcBef>
                <a:spcAft>
                  <a:spcPct val="0"/>
                </a:spcAft>
                <a:buChar char="»"/>
                <a:defRPr sz="2000">
                  <a:solidFill>
                    <a:schemeClr val="tx1"/>
                  </a:solidFill>
                  <a:latin typeface="Times" pitchFamily="48" charset="0"/>
                </a:defRPr>
              </a:lvl9pPr>
            </a:lstStyle>
            <a:p>
              <a:pPr marL="0" indent="0" algn="ctr">
                <a:spcBef>
                  <a:spcPts val="1800"/>
                </a:spcBef>
                <a:buFont typeface="Zapf Dingbats" charset="0"/>
                <a:buNone/>
              </a:pPr>
              <a:r>
                <a:rPr lang="en-US" altLang="zh-TW" b="1" dirty="0" smtClean="0">
                  <a:solidFill>
                    <a:schemeClr val="accent1"/>
                  </a:solidFill>
                  <a:effectLst>
                    <a:outerShdw blurRad="38100" dist="38100" dir="2700000" algn="tl">
                      <a:srgbClr val="000000">
                        <a:alpha val="43137"/>
                      </a:srgbClr>
                    </a:outerShdw>
                  </a:effectLst>
                  <a:latin typeface="Helvetica" charset="0"/>
                  <a:cs typeface="新細明體" charset="0"/>
                </a:rPr>
                <a:t>A </a:t>
              </a:r>
              <a:r>
                <a:rPr lang="en-US" altLang="zh-TW" b="1" i="1" dirty="0" smtClean="0">
                  <a:solidFill>
                    <a:srgbClr val="B30019"/>
                  </a:solidFill>
                  <a:effectLst>
                    <a:outerShdw blurRad="38100" dist="38100" dir="2700000" algn="tl">
                      <a:srgbClr val="000000">
                        <a:alpha val="43137"/>
                      </a:srgbClr>
                    </a:outerShdw>
                  </a:effectLst>
                  <a:latin typeface="Helvetica" charset="0"/>
                  <a:cs typeface="新細明體" charset="0"/>
                </a:rPr>
                <a:t>use case</a:t>
              </a:r>
              <a:r>
                <a:rPr lang="en-US" altLang="zh-TW" b="1" dirty="0" smtClean="0">
                  <a:solidFill>
                    <a:schemeClr val="accent1"/>
                  </a:solidFill>
                  <a:effectLst>
                    <a:outerShdw blurRad="38100" dist="38100" dir="2700000" algn="tl">
                      <a:srgbClr val="000000">
                        <a:alpha val="43137"/>
                      </a:srgbClr>
                    </a:outerShdw>
                  </a:effectLst>
                  <a:latin typeface="Helvetica" charset="0"/>
                  <a:cs typeface="新細明體" charset="0"/>
                </a:rPr>
                <a:t> is a </a:t>
              </a:r>
              <a:r>
                <a:rPr lang="en-US" altLang="zh-TW" b="1" dirty="0" smtClean="0">
                  <a:solidFill>
                    <a:schemeClr val="hlink"/>
                  </a:solidFill>
                  <a:effectLst>
                    <a:outerShdw blurRad="38100" dist="38100" dir="2700000" algn="tl">
                      <a:srgbClr val="000000">
                        <a:alpha val="43137"/>
                      </a:srgbClr>
                    </a:outerShdw>
                  </a:effectLst>
                  <a:latin typeface="Helvetica" charset="0"/>
                  <a:cs typeface="新細明體" charset="0"/>
                </a:rPr>
                <a:t>specific way of using the system</a:t>
              </a:r>
              <a:r>
                <a:rPr lang="en-US" altLang="zh-TW" b="1" dirty="0" smtClean="0">
                  <a:solidFill>
                    <a:schemeClr val="accent1"/>
                  </a:solidFill>
                  <a:effectLst>
                    <a:outerShdw blurRad="38100" dist="38100" dir="2700000" algn="tl">
                      <a:srgbClr val="000000">
                        <a:alpha val="43137"/>
                      </a:srgbClr>
                    </a:outerShdw>
                  </a:effectLst>
                  <a:latin typeface="Helvetica" charset="0"/>
                  <a:cs typeface="新細明體" charset="0"/>
                </a:rPr>
                <a:t> by performing some part of its functionality.</a:t>
              </a:r>
              <a:endParaRPr lang="en-US" altLang="zh-TW" b="1" dirty="0">
                <a:solidFill>
                  <a:schemeClr val="accent1"/>
                </a:solidFill>
                <a:effectLst>
                  <a:outerShdw blurRad="38100" dist="38100" dir="2700000" algn="tl">
                    <a:srgbClr val="000000">
                      <a:alpha val="43137"/>
                    </a:srgbClr>
                  </a:outerShdw>
                </a:effectLst>
                <a:latin typeface="Helvetica" charset="0"/>
                <a:cs typeface="新細明體" charset="0"/>
              </a:endParaRPr>
            </a:p>
          </p:txBody>
        </p:sp>
        <p:sp>
          <p:nvSpPr>
            <p:cNvPr id="22" name="Rectangle 10"/>
            <p:cNvSpPr>
              <a:spLocks noChangeArrowheads="1"/>
            </p:cNvSpPr>
            <p:nvPr/>
          </p:nvSpPr>
          <p:spPr bwMode="auto">
            <a:xfrm>
              <a:off x="2209800" y="5085184"/>
              <a:ext cx="6248400" cy="1058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p>
              <a:pPr algn="l">
                <a:spcBef>
                  <a:spcPts val="1800"/>
                </a:spcBef>
                <a:buClr>
                  <a:schemeClr val="tx1"/>
                </a:buClr>
                <a:buSzPct val="65000"/>
                <a:buFont typeface="Zapf Dingbats" charset="0"/>
                <a:buNone/>
              </a:pPr>
              <a:r>
                <a:rPr lang="en-US" altLang="zh-TW" sz="2000" dirty="0">
                  <a:latin typeface="Helvetica" charset="0"/>
                  <a:cs typeface="新細明體" charset="0"/>
                </a:rPr>
                <a:t>Describes the </a:t>
              </a:r>
              <a:r>
                <a:rPr lang="en-US" altLang="zh-TW" sz="2000" dirty="0">
                  <a:solidFill>
                    <a:schemeClr val="hlink"/>
                  </a:solidFill>
                  <a:latin typeface="Helvetica" charset="0"/>
                  <a:cs typeface="新細明體" charset="0"/>
                </a:rPr>
                <a:t>interaction</a:t>
              </a:r>
              <a:r>
                <a:rPr lang="en-US" altLang="zh-TW" sz="2000" dirty="0">
                  <a:latin typeface="Helvetica" charset="0"/>
                  <a:cs typeface="新細明體" charset="0"/>
                </a:rPr>
                <a:t> that takes place </a:t>
              </a:r>
              <a:r>
                <a:rPr lang="en-US" altLang="zh-TW" sz="2000" dirty="0">
                  <a:solidFill>
                    <a:schemeClr val="hlink"/>
                  </a:solidFill>
                  <a:latin typeface="Helvetica" charset="0"/>
                  <a:cs typeface="新細明體" charset="0"/>
                </a:rPr>
                <a:t>between</a:t>
              </a:r>
              <a:r>
                <a:rPr lang="en-US" altLang="zh-TW" sz="2000" dirty="0">
                  <a:latin typeface="Helvetica" charset="0"/>
                  <a:cs typeface="新細明體" charset="0"/>
                </a:rPr>
                <a:t> an </a:t>
              </a:r>
              <a:r>
                <a:rPr lang="en-US" altLang="zh-TW" sz="2000" dirty="0">
                  <a:solidFill>
                    <a:schemeClr val="hlink"/>
                  </a:solidFill>
                  <a:latin typeface="Helvetica" charset="0"/>
                  <a:cs typeface="新細明體" charset="0"/>
                </a:rPr>
                <a:t>actor</a:t>
              </a:r>
              <a:r>
                <a:rPr lang="en-US" altLang="zh-TW" sz="2000" dirty="0">
                  <a:latin typeface="Helvetica" charset="0"/>
                  <a:cs typeface="新細明體" charset="0"/>
                </a:rPr>
                <a:t> and the </a:t>
              </a:r>
              <a:r>
                <a:rPr lang="en-US" altLang="zh-TW" sz="2000" dirty="0">
                  <a:solidFill>
                    <a:schemeClr val="hlink"/>
                  </a:solidFill>
                  <a:latin typeface="Helvetica" charset="0"/>
                  <a:cs typeface="新細明體" charset="0"/>
                </a:rPr>
                <a:t>system </a:t>
              </a:r>
              <a:r>
                <a:rPr lang="en-US" altLang="zh-TW" sz="2000" dirty="0">
                  <a:latin typeface="Helvetica" charset="0"/>
                  <a:cs typeface="新細明體" charset="0"/>
                </a:rPr>
                <a:t>and</a:t>
              </a:r>
              <a:r>
                <a:rPr lang="en-US" altLang="zh-TW" sz="2000" dirty="0">
                  <a:solidFill>
                    <a:schemeClr val="hlink"/>
                  </a:solidFill>
                  <a:latin typeface="Helvetica" charset="0"/>
                  <a:cs typeface="新細明體" charset="0"/>
                </a:rPr>
                <a:t> what the system must do</a:t>
              </a:r>
              <a:r>
                <a:rPr lang="en-US" altLang="zh-TW" sz="2000" dirty="0">
                  <a:latin typeface="Helvetica" charset="0"/>
                  <a:cs typeface="新細明體" charset="0"/>
                </a:rPr>
                <a:t>.</a:t>
              </a:r>
            </a:p>
            <a:p>
              <a:pPr marL="365760" lvl="1" indent="-365760" algn="ctr">
                <a:spcBef>
                  <a:spcPts val="600"/>
                </a:spcBef>
                <a:buClr>
                  <a:srgbClr val="FF00FF"/>
                </a:buClr>
                <a:buSzPct val="120000"/>
                <a:buFont typeface="MS Reference Sans Serif" pitchFamily="34" charset="0"/>
                <a:buChar char="☞"/>
              </a:pPr>
              <a:r>
                <a:rPr lang="en-US" altLang="zh-TW" sz="1800" dirty="0">
                  <a:solidFill>
                    <a:srgbClr val="0000FF"/>
                  </a:solidFill>
                  <a:latin typeface="Helvetica" charset="0"/>
                  <a:cs typeface="新細明體" charset="0"/>
                </a:rPr>
                <a:t>Considered from the </a:t>
              </a:r>
              <a:r>
                <a:rPr lang="en-US" altLang="zh-TW" sz="1800" dirty="0" smtClean="0">
                  <a:solidFill>
                    <a:srgbClr val="0000FF"/>
                  </a:solidFill>
                  <a:latin typeface="Helvetica" charset="0"/>
                  <a:cs typeface="新細明體" charset="0"/>
                </a:rPr>
                <a:t>actor</a:t>
              </a:r>
              <a:r>
                <a:rPr lang="fr-FR" altLang="zh-TW" sz="1800" dirty="0" smtClean="0">
                  <a:solidFill>
                    <a:srgbClr val="0000FF"/>
                  </a:solidFill>
                  <a:latin typeface="Helvetica" charset="0"/>
                  <a:cs typeface="新細明體" charset="0"/>
                </a:rPr>
                <a:t>'</a:t>
              </a:r>
              <a:r>
                <a:rPr lang="en-US" altLang="zh-TW" sz="1800" dirty="0" smtClean="0">
                  <a:solidFill>
                    <a:srgbClr val="0000FF"/>
                  </a:solidFill>
                  <a:latin typeface="Helvetica" charset="0"/>
                  <a:cs typeface="新細明體" charset="0"/>
                </a:rPr>
                <a:t>s </a:t>
              </a:r>
              <a:r>
                <a:rPr lang="en-US" altLang="zh-TW" sz="1800" dirty="0">
                  <a:solidFill>
                    <a:srgbClr val="0000FF"/>
                  </a:solidFill>
                  <a:latin typeface="Helvetica" charset="0"/>
                  <a:cs typeface="新細明體" charset="0"/>
                </a:rPr>
                <a:t>viewpoint</a:t>
              </a:r>
              <a:r>
                <a:rPr lang="en-US" altLang="zh-TW" sz="1800" dirty="0" smtClean="0">
                  <a:latin typeface="Helvetica" charset="0"/>
                  <a:cs typeface="新細明體" charset="0"/>
                </a:rPr>
                <a:t>.</a:t>
              </a:r>
              <a:endParaRPr lang="en-US" altLang="zh-TW" sz="1800" dirty="0">
                <a:solidFill>
                  <a:srgbClr val="00269E"/>
                </a:solidFill>
                <a:latin typeface="Helvetica" charset="0"/>
                <a:cs typeface="新細明體" charset="0"/>
              </a:endParaRPr>
            </a:p>
          </p:txBody>
        </p:sp>
      </p:grpSp>
    </p:spTree>
    <p:extLst>
      <p:ext uri="{BB962C8B-B14F-4D97-AF65-F5344CB8AC3E}">
        <p14:creationId xmlns:p14="http://schemas.microsoft.com/office/powerpoint/2010/main" val="1500461751"/>
      </p:ext>
    </p:extLst>
  </p:cSld>
  <p:clrMapOvr>
    <a:masterClrMapping/>
  </p:clrMapOvr>
  <p:transition xmlns:p14="http://schemas.microsoft.com/office/powerpoint/2010/main" advClick="0" advTm="3000">
    <p:dissolv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72" name="AutoShape 8"/>
          <p:cNvSpPr>
            <a:spLocks noChangeArrowheads="1"/>
          </p:cNvSpPr>
          <p:nvPr/>
        </p:nvSpPr>
        <p:spPr bwMode="auto">
          <a:xfrm>
            <a:off x="4716016" y="4013200"/>
            <a:ext cx="1295400" cy="304800"/>
          </a:xfrm>
          <a:prstGeom prst="roundRect">
            <a:avLst>
              <a:gd name="adj" fmla="val 16667"/>
            </a:avLst>
          </a:prstGeom>
          <a:solidFill>
            <a:srgbClr val="FFFFCC"/>
          </a:solidFill>
          <a:ln w="19050">
            <a:solidFill>
              <a:schemeClr val="hlink"/>
            </a:solidFill>
            <a:round/>
            <a:headEnd/>
            <a:tailEnd/>
          </a:ln>
        </p:spPr>
        <p:txBody>
          <a:bodyPr wrap="none" anchor="ctr"/>
          <a:lstStyle/>
          <a:p>
            <a:endParaRPr lang="zh-TW" altLang="en-US">
              <a:cs typeface="新細明體" charset="0"/>
            </a:endParaRPr>
          </a:p>
        </p:txBody>
      </p:sp>
      <p:sp>
        <p:nvSpPr>
          <p:cNvPr id="600073" name="AutoShape 9"/>
          <p:cNvSpPr>
            <a:spLocks noChangeArrowheads="1"/>
          </p:cNvSpPr>
          <p:nvPr/>
        </p:nvSpPr>
        <p:spPr bwMode="auto">
          <a:xfrm>
            <a:off x="730250" y="4787900"/>
            <a:ext cx="1054100" cy="304800"/>
          </a:xfrm>
          <a:prstGeom prst="roundRect">
            <a:avLst>
              <a:gd name="adj" fmla="val 16667"/>
            </a:avLst>
          </a:prstGeom>
          <a:solidFill>
            <a:srgbClr val="FFFFCC"/>
          </a:solidFill>
          <a:ln w="19050">
            <a:solidFill>
              <a:schemeClr val="hlink"/>
            </a:solidFill>
            <a:round/>
            <a:headEnd/>
            <a:tailEnd/>
          </a:ln>
        </p:spPr>
        <p:txBody>
          <a:bodyPr wrap="none" anchor="ctr"/>
          <a:lstStyle/>
          <a:p>
            <a:endParaRPr lang="zh-TW" altLang="en-US">
              <a:cs typeface="新細明體" charset="0"/>
            </a:endParaRPr>
          </a:p>
        </p:txBody>
      </p:sp>
      <p:sp>
        <p:nvSpPr>
          <p:cNvPr id="600071" name="AutoShape 7"/>
          <p:cNvSpPr>
            <a:spLocks noChangeArrowheads="1"/>
          </p:cNvSpPr>
          <p:nvPr/>
        </p:nvSpPr>
        <p:spPr bwMode="auto">
          <a:xfrm>
            <a:off x="3124200" y="2603500"/>
            <a:ext cx="844550" cy="304800"/>
          </a:xfrm>
          <a:prstGeom prst="roundRect">
            <a:avLst>
              <a:gd name="adj" fmla="val 16667"/>
            </a:avLst>
          </a:prstGeom>
          <a:solidFill>
            <a:srgbClr val="FFFFCC"/>
          </a:solidFill>
          <a:ln w="19050">
            <a:solidFill>
              <a:schemeClr val="hlink"/>
            </a:solidFill>
            <a:round/>
            <a:headEnd/>
            <a:tailEnd/>
          </a:ln>
        </p:spPr>
        <p:txBody>
          <a:bodyPr wrap="none" anchor="ctr"/>
          <a:lstStyle/>
          <a:p>
            <a:endParaRPr lang="zh-TW" altLang="en-US">
              <a:cs typeface="新細明體" charset="0"/>
            </a:endParaRPr>
          </a:p>
        </p:txBody>
      </p:sp>
      <p:sp>
        <p:nvSpPr>
          <p:cNvPr id="600074" name="Rectangle 10"/>
          <p:cNvSpPr>
            <a:spLocks noGrp="1" noChangeArrowheads="1"/>
          </p:cNvSpPr>
          <p:nvPr>
            <p:ph type="title"/>
          </p:nvPr>
        </p:nvSpPr>
        <p:spPr/>
        <p:txBody>
          <a:bodyPr/>
          <a:lstStyle/>
          <a:p>
            <a:r>
              <a:rPr lang="en-US" altLang="zh-TW" dirty="0">
                <a:latin typeface="Signboard Regular" charset="0"/>
                <a:cs typeface="新細明體" charset="0"/>
              </a:rPr>
              <a:t>ASU USE-CASE </a:t>
            </a:r>
            <a:r>
              <a:rPr lang="en-US" altLang="zh-TW" dirty="0" smtClean="0">
                <a:latin typeface="Signboard Regular" charset="0"/>
                <a:cs typeface="新細明體" charset="0"/>
              </a:rPr>
              <a:t>MODELING: </a:t>
            </a:r>
            <a:r>
              <a:rPr lang="en-US" altLang="zh-TW" dirty="0">
                <a:solidFill>
                  <a:srgbClr val="B30019"/>
                </a:solidFill>
                <a:latin typeface="Signboard Regular" charset="0"/>
                <a:cs typeface="新細明體" charset="0"/>
              </a:rPr>
              <a:t>ACTORS</a:t>
            </a:r>
          </a:p>
        </p:txBody>
      </p:sp>
      <p:sp>
        <p:nvSpPr>
          <p:cNvPr id="86022" name="Rectangle 2"/>
          <p:cNvSpPr>
            <a:spLocks noGrp="1" noChangeArrowheads="1"/>
          </p:cNvSpPr>
          <p:nvPr>
            <p:ph type="body" idx="1"/>
          </p:nvPr>
        </p:nvSpPr>
        <p:spPr>
          <a:noFill/>
        </p:spPr>
        <p:txBody>
          <a:bodyPr/>
          <a:lstStyle/>
          <a:p>
            <a:pPr marL="0" indent="0">
              <a:lnSpc>
                <a:spcPct val="115000"/>
              </a:lnSpc>
              <a:buFont typeface="Zapf Dingbats" charset="0"/>
              <a:buNone/>
            </a:pPr>
            <a:r>
              <a:rPr lang="en-US" altLang="zh-TW" sz="1600" dirty="0">
                <a:latin typeface="Helvetica" charset="0"/>
                <a:cs typeface="新細明體" charset="0"/>
              </a:rPr>
              <a:t>At the beginning of each </a:t>
            </a:r>
            <a:r>
              <a:rPr lang="en-US" altLang="zh-TW" sz="1600" dirty="0" smtClean="0">
                <a:latin typeface="Helvetica" charset="0"/>
                <a:cs typeface="新細明體" charset="0"/>
              </a:rPr>
              <a:t>term, </a:t>
            </a:r>
            <a:r>
              <a:rPr lang="en-US" altLang="zh-TW" sz="1600" dirty="0">
                <a:latin typeface="Helvetica" charset="0"/>
                <a:cs typeface="新細明體" charset="0"/>
              </a:rPr>
              <a:t>students may request a course catalogue containing a list of course offerings needed for the </a:t>
            </a:r>
            <a:r>
              <a:rPr lang="en-US" altLang="zh-TW" sz="1600" dirty="0" smtClean="0">
                <a:latin typeface="Helvetica" charset="0"/>
                <a:cs typeface="新細明體" charset="0"/>
              </a:rPr>
              <a:t>term. </a:t>
            </a:r>
            <a:r>
              <a:rPr lang="en-US" altLang="zh-TW" sz="1600" dirty="0">
                <a:latin typeface="Helvetica" charset="0"/>
                <a:cs typeface="新細明體" charset="0"/>
              </a:rPr>
              <a:t>Information about each course, such as instructor, department, and prerequisites are included to help students make informed decisions.</a:t>
            </a:r>
          </a:p>
          <a:p>
            <a:pPr marL="0" indent="0">
              <a:lnSpc>
                <a:spcPct val="115000"/>
              </a:lnSpc>
              <a:spcBef>
                <a:spcPts val="1800"/>
              </a:spcBef>
              <a:buFont typeface="Zapf Dingbats" charset="0"/>
              <a:buNone/>
            </a:pPr>
            <a:r>
              <a:rPr lang="en-US" altLang="zh-TW" sz="1600" dirty="0">
                <a:latin typeface="Helvetica" charset="0"/>
                <a:cs typeface="新細明體" charset="0"/>
              </a:rPr>
              <a:t>The new system will allow students to select four course offerings for the coming </a:t>
            </a:r>
            <a:r>
              <a:rPr lang="en-US" altLang="zh-TW" sz="1600" dirty="0" smtClean="0">
                <a:latin typeface="Helvetica" charset="0"/>
                <a:cs typeface="新細明體" charset="0"/>
              </a:rPr>
              <a:t>term. </a:t>
            </a:r>
            <a:r>
              <a:rPr lang="en-US" altLang="zh-TW" sz="1600" dirty="0">
                <a:latin typeface="Helvetica" charset="0"/>
                <a:cs typeface="新細明體" charset="0"/>
              </a:rPr>
              <a:t>In addition, each student will indicate two alternative choices in case a course offering becomes filled or is canceled. No course offering will have more than forty students or fewer than ten students. A course offering with fewer than ten students will be canceled. Once the registration process is completed for a student, the registration system sends information to the billing system so the student can be billed for the </a:t>
            </a:r>
            <a:r>
              <a:rPr lang="en-US" altLang="zh-TW" sz="1600" dirty="0" smtClean="0">
                <a:latin typeface="Helvetica" charset="0"/>
                <a:cs typeface="新細明體" charset="0"/>
              </a:rPr>
              <a:t>term.</a:t>
            </a:r>
            <a:endParaRPr lang="en-US" altLang="zh-TW" sz="1600" dirty="0">
              <a:latin typeface="Helvetica" charset="0"/>
              <a:cs typeface="新細明體" charset="0"/>
            </a:endParaRPr>
          </a:p>
          <a:p>
            <a:pPr marL="0" indent="0">
              <a:lnSpc>
                <a:spcPct val="115000"/>
              </a:lnSpc>
              <a:spcBef>
                <a:spcPts val="1800"/>
              </a:spcBef>
              <a:buFont typeface="Zapf Dingbats" charset="0"/>
              <a:buNone/>
            </a:pPr>
            <a:r>
              <a:rPr lang="en-US" altLang="zh-TW" sz="1600" dirty="0">
                <a:latin typeface="Helvetica" charset="0"/>
                <a:cs typeface="新細明體" charset="0"/>
              </a:rPr>
              <a:t>Professors must be able to access the online system to indicate which courses they will be teaching, and to see which students signed up for their course offerings.</a:t>
            </a:r>
          </a:p>
          <a:p>
            <a:pPr marL="0" indent="0">
              <a:lnSpc>
                <a:spcPct val="115000"/>
              </a:lnSpc>
              <a:spcBef>
                <a:spcPts val="1800"/>
              </a:spcBef>
              <a:buFont typeface="Zapf Dingbats" charset="0"/>
              <a:buNone/>
            </a:pPr>
            <a:r>
              <a:rPr lang="en-US" altLang="zh-TW" sz="1600" dirty="0">
                <a:latin typeface="Helvetica" charset="0"/>
                <a:cs typeface="新細明體" charset="0"/>
              </a:rPr>
              <a:t>For each </a:t>
            </a:r>
            <a:r>
              <a:rPr lang="en-US" altLang="zh-TW" sz="1600" dirty="0" smtClean="0">
                <a:latin typeface="Helvetica" charset="0"/>
                <a:cs typeface="新細明體" charset="0"/>
              </a:rPr>
              <a:t>term, </a:t>
            </a:r>
            <a:r>
              <a:rPr lang="en-US" altLang="zh-TW" sz="1600" dirty="0">
                <a:latin typeface="Helvetica" charset="0"/>
                <a:cs typeface="新細明體" charset="0"/>
              </a:rPr>
              <a:t>there is a period of time that students can change their schedule. Students must be able to access the system during this time to add or drop courses.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00071"/>
                                        </p:tgtEl>
                                        <p:attrNameLst>
                                          <p:attrName>style.visibility</p:attrName>
                                        </p:attrNameLst>
                                      </p:cBhvr>
                                      <p:to>
                                        <p:strVal val="visible"/>
                                      </p:to>
                                    </p:set>
                                    <p:animEffect transition="in" filter="dissolve">
                                      <p:cBhvr>
                                        <p:cTn id="7" dur="500"/>
                                        <p:tgtEl>
                                          <p:spTgt spid="6000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0073"/>
                                        </p:tgtEl>
                                        <p:attrNameLst>
                                          <p:attrName>style.visibility</p:attrName>
                                        </p:attrNameLst>
                                      </p:cBhvr>
                                      <p:to>
                                        <p:strVal val="visible"/>
                                      </p:to>
                                    </p:set>
                                    <p:animEffect transition="in" filter="dissolve">
                                      <p:cBhvr>
                                        <p:cTn id="12" dur="500"/>
                                        <p:tgtEl>
                                          <p:spTgt spid="6000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00072"/>
                                        </p:tgtEl>
                                        <p:attrNameLst>
                                          <p:attrName>style.visibility</p:attrName>
                                        </p:attrNameLst>
                                      </p:cBhvr>
                                      <p:to>
                                        <p:strVal val="visible"/>
                                      </p:to>
                                    </p:set>
                                    <p:animEffect transition="in" filter="dissolve">
                                      <p:cBhvr>
                                        <p:cTn id="17" dur="500"/>
                                        <p:tgtEl>
                                          <p:spTgt spid="600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72" grpId="0" animBg="1"/>
      <p:bldP spid="600073" grpId="0" animBg="1"/>
      <p:bldP spid="60007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zh-TW" dirty="0" smtClean="0">
                <a:latin typeface="Signboard Regular" charset="0"/>
                <a:cs typeface="新細明體" charset="0"/>
              </a:rPr>
              <a:t>ASU </a:t>
            </a:r>
            <a:r>
              <a:rPr lang="en-US" altLang="zh-TW" dirty="0">
                <a:latin typeface="Signboard Regular" charset="0"/>
                <a:cs typeface="新細明體" charset="0"/>
              </a:rPr>
              <a:t>USE-CASE </a:t>
            </a:r>
            <a:r>
              <a:rPr lang="en-US" altLang="zh-TW" dirty="0" smtClean="0">
                <a:latin typeface="Signboard Regular" charset="0"/>
                <a:cs typeface="新細明體" charset="0"/>
              </a:rPr>
              <a:t>MODEL</a:t>
            </a:r>
            <a:endParaRPr lang="en-US" altLang="zh-TW" dirty="0">
              <a:latin typeface="Signboard Regular" charset="0"/>
              <a:cs typeface="新細明體" charset="0"/>
            </a:endParaRPr>
          </a:p>
        </p:txBody>
      </p:sp>
      <p:grpSp>
        <p:nvGrpSpPr>
          <p:cNvPr id="88067" name="Group 39"/>
          <p:cNvGrpSpPr>
            <a:grpSpLocks/>
          </p:cNvGrpSpPr>
          <p:nvPr/>
        </p:nvGrpSpPr>
        <p:grpSpPr bwMode="auto">
          <a:xfrm>
            <a:off x="1216025" y="2851150"/>
            <a:ext cx="801688" cy="836613"/>
            <a:chOff x="766" y="1796"/>
            <a:chExt cx="505" cy="527"/>
          </a:xfrm>
        </p:grpSpPr>
        <p:sp>
          <p:nvSpPr>
            <p:cNvPr id="88086" name="Rectangle 3"/>
            <p:cNvSpPr>
              <a:spLocks noChangeArrowheads="1"/>
            </p:cNvSpPr>
            <p:nvPr/>
          </p:nvSpPr>
          <p:spPr bwMode="auto">
            <a:xfrm>
              <a:off x="766" y="2113"/>
              <a:ext cx="50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Student</a:t>
              </a:r>
            </a:p>
          </p:txBody>
        </p:sp>
        <p:grpSp>
          <p:nvGrpSpPr>
            <p:cNvPr id="88087" name="Group 38"/>
            <p:cNvGrpSpPr>
              <a:grpSpLocks/>
            </p:cNvGrpSpPr>
            <p:nvPr/>
          </p:nvGrpSpPr>
          <p:grpSpPr bwMode="auto">
            <a:xfrm>
              <a:off x="941" y="1796"/>
              <a:ext cx="156" cy="336"/>
              <a:chOff x="941" y="1796"/>
              <a:chExt cx="156" cy="336"/>
            </a:xfrm>
          </p:grpSpPr>
          <p:sp>
            <p:nvSpPr>
              <p:cNvPr id="88088" name="Oval 4"/>
              <p:cNvSpPr>
                <a:spLocks noChangeAspect="1" noChangeArrowheads="1"/>
              </p:cNvSpPr>
              <p:nvPr/>
            </p:nvSpPr>
            <p:spPr bwMode="auto">
              <a:xfrm>
                <a:off x="967" y="1796"/>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88089" name="Line 5"/>
              <p:cNvSpPr>
                <a:spLocks noChangeShapeType="1"/>
              </p:cNvSpPr>
              <p:nvPr/>
            </p:nvSpPr>
            <p:spPr bwMode="auto">
              <a:xfrm>
                <a:off x="1019" y="1906"/>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90" name="Line 6"/>
              <p:cNvSpPr>
                <a:spLocks noChangeShapeType="1"/>
              </p:cNvSpPr>
              <p:nvPr/>
            </p:nvSpPr>
            <p:spPr bwMode="auto">
              <a:xfrm>
                <a:off x="958" y="1953"/>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91" name="Freeform 7"/>
              <p:cNvSpPr>
                <a:spLocks/>
              </p:cNvSpPr>
              <p:nvPr/>
            </p:nvSpPr>
            <p:spPr bwMode="auto">
              <a:xfrm>
                <a:off x="941" y="2032"/>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88068" name="Group 41"/>
          <p:cNvGrpSpPr>
            <a:grpSpLocks/>
          </p:cNvGrpSpPr>
          <p:nvPr/>
        </p:nvGrpSpPr>
        <p:grpSpPr bwMode="auto">
          <a:xfrm>
            <a:off x="979488" y="4360863"/>
            <a:ext cx="1395412" cy="836612"/>
            <a:chOff x="617" y="2747"/>
            <a:chExt cx="879" cy="527"/>
          </a:xfrm>
        </p:grpSpPr>
        <p:sp>
          <p:nvSpPr>
            <p:cNvPr id="88080" name="Rectangle 10"/>
            <p:cNvSpPr>
              <a:spLocks noChangeArrowheads="1"/>
            </p:cNvSpPr>
            <p:nvPr/>
          </p:nvSpPr>
          <p:spPr bwMode="auto">
            <a:xfrm>
              <a:off x="617" y="3064"/>
              <a:ext cx="87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Billing System</a:t>
              </a:r>
            </a:p>
          </p:txBody>
        </p:sp>
        <p:grpSp>
          <p:nvGrpSpPr>
            <p:cNvPr id="88081" name="Group 40"/>
            <p:cNvGrpSpPr>
              <a:grpSpLocks/>
            </p:cNvGrpSpPr>
            <p:nvPr/>
          </p:nvGrpSpPr>
          <p:grpSpPr bwMode="auto">
            <a:xfrm>
              <a:off x="979" y="2747"/>
              <a:ext cx="156" cy="336"/>
              <a:chOff x="979" y="2747"/>
              <a:chExt cx="156" cy="336"/>
            </a:xfrm>
          </p:grpSpPr>
          <p:sp>
            <p:nvSpPr>
              <p:cNvPr id="88082" name="Oval 11"/>
              <p:cNvSpPr>
                <a:spLocks noChangeAspect="1" noChangeArrowheads="1"/>
              </p:cNvSpPr>
              <p:nvPr/>
            </p:nvSpPr>
            <p:spPr bwMode="auto">
              <a:xfrm>
                <a:off x="1005" y="2747"/>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88083" name="Line 12"/>
              <p:cNvSpPr>
                <a:spLocks noChangeShapeType="1"/>
              </p:cNvSpPr>
              <p:nvPr/>
            </p:nvSpPr>
            <p:spPr bwMode="auto">
              <a:xfrm>
                <a:off x="1057" y="2857"/>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84" name="Line 13"/>
              <p:cNvSpPr>
                <a:spLocks noChangeShapeType="1"/>
              </p:cNvSpPr>
              <p:nvPr/>
            </p:nvSpPr>
            <p:spPr bwMode="auto">
              <a:xfrm>
                <a:off x="996" y="2904"/>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85" name="Freeform 14"/>
              <p:cNvSpPr>
                <a:spLocks/>
              </p:cNvSpPr>
              <p:nvPr/>
            </p:nvSpPr>
            <p:spPr bwMode="auto">
              <a:xfrm>
                <a:off x="979" y="2983"/>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88069" name="Group 43"/>
          <p:cNvGrpSpPr>
            <a:grpSpLocks/>
          </p:cNvGrpSpPr>
          <p:nvPr/>
        </p:nvGrpSpPr>
        <p:grpSpPr bwMode="auto">
          <a:xfrm>
            <a:off x="7477125" y="4244975"/>
            <a:ext cx="949325" cy="836613"/>
            <a:chOff x="4710" y="2674"/>
            <a:chExt cx="598" cy="527"/>
          </a:xfrm>
        </p:grpSpPr>
        <p:sp>
          <p:nvSpPr>
            <p:cNvPr id="88074" name="Rectangle 17"/>
            <p:cNvSpPr>
              <a:spLocks noChangeArrowheads="1"/>
            </p:cNvSpPr>
            <p:nvPr/>
          </p:nvSpPr>
          <p:spPr bwMode="auto">
            <a:xfrm>
              <a:off x="4710" y="2991"/>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Professor</a:t>
              </a:r>
            </a:p>
          </p:txBody>
        </p:sp>
        <p:grpSp>
          <p:nvGrpSpPr>
            <p:cNvPr id="88075" name="Group 42"/>
            <p:cNvGrpSpPr>
              <a:grpSpLocks/>
            </p:cNvGrpSpPr>
            <p:nvPr/>
          </p:nvGrpSpPr>
          <p:grpSpPr bwMode="auto">
            <a:xfrm>
              <a:off x="4931" y="2674"/>
              <a:ext cx="156" cy="336"/>
              <a:chOff x="4931" y="2674"/>
              <a:chExt cx="156" cy="336"/>
            </a:xfrm>
          </p:grpSpPr>
          <p:sp>
            <p:nvSpPr>
              <p:cNvPr id="88076" name="Oval 18"/>
              <p:cNvSpPr>
                <a:spLocks noChangeAspect="1" noChangeArrowheads="1"/>
              </p:cNvSpPr>
              <p:nvPr/>
            </p:nvSpPr>
            <p:spPr bwMode="auto">
              <a:xfrm>
                <a:off x="4957" y="2674"/>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88077" name="Line 19"/>
              <p:cNvSpPr>
                <a:spLocks noChangeShapeType="1"/>
              </p:cNvSpPr>
              <p:nvPr/>
            </p:nvSpPr>
            <p:spPr bwMode="auto">
              <a:xfrm>
                <a:off x="5009" y="2784"/>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78" name="Line 20"/>
              <p:cNvSpPr>
                <a:spLocks noChangeShapeType="1"/>
              </p:cNvSpPr>
              <p:nvPr/>
            </p:nvSpPr>
            <p:spPr bwMode="auto">
              <a:xfrm>
                <a:off x="4949" y="2831"/>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79" name="Freeform 21"/>
              <p:cNvSpPr>
                <a:spLocks/>
              </p:cNvSpPr>
              <p:nvPr/>
            </p:nvSpPr>
            <p:spPr bwMode="auto">
              <a:xfrm>
                <a:off x="4931" y="2910"/>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sp>
        <p:nvSpPr>
          <p:cNvPr id="88070" name="Rectangle 31"/>
          <p:cNvSpPr>
            <a:spLocks noChangeArrowheads="1"/>
          </p:cNvSpPr>
          <p:nvPr/>
        </p:nvSpPr>
        <p:spPr bwMode="auto">
          <a:xfrm>
            <a:off x="2874963" y="2732088"/>
            <a:ext cx="3886200" cy="2422525"/>
          </a:xfrm>
          <a:prstGeom prst="rect">
            <a:avLst/>
          </a:prstGeom>
          <a:solidFill>
            <a:schemeClr val="accent1"/>
          </a:solidFill>
          <a:ln w="12700">
            <a:solidFill>
              <a:schemeClr val="tx1"/>
            </a:solidFill>
            <a:miter lim="800000"/>
            <a:headEnd/>
            <a:tailEnd/>
          </a:ln>
        </p:spPr>
        <p:txBody>
          <a:bodyPr wrap="none" anchor="ctr"/>
          <a:lstStyle/>
          <a:p>
            <a:pPr algn="ctr"/>
            <a:r>
              <a:rPr lang="en-US" altLang="zh-TW" dirty="0">
                <a:latin typeface="Times" charset="0"/>
                <a:cs typeface="新細明體" charset="0"/>
              </a:rPr>
              <a:t>ASU</a:t>
            </a:r>
          </a:p>
          <a:p>
            <a:pPr algn="ctr"/>
            <a:r>
              <a:rPr lang="en-US" altLang="zh-TW" dirty="0">
                <a:latin typeface="Times" charset="0"/>
                <a:cs typeface="新細明體" charset="0"/>
              </a:rPr>
              <a:t>Course Registration System</a:t>
            </a:r>
          </a:p>
          <a:p>
            <a:pPr algn="ctr"/>
            <a:endParaRPr lang="en-US" altLang="zh-TW" dirty="0">
              <a:cs typeface="新細明體" charset="0"/>
            </a:endParaRPr>
          </a:p>
        </p:txBody>
      </p:sp>
      <p:sp>
        <p:nvSpPr>
          <p:cNvPr id="88071" name="Line 35"/>
          <p:cNvSpPr>
            <a:spLocks noChangeShapeType="1"/>
          </p:cNvSpPr>
          <p:nvPr/>
        </p:nvSpPr>
        <p:spPr bwMode="auto">
          <a:xfrm>
            <a:off x="1903413" y="3167063"/>
            <a:ext cx="944562" cy="76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72" name="Line 36"/>
          <p:cNvSpPr>
            <a:spLocks noChangeShapeType="1"/>
          </p:cNvSpPr>
          <p:nvPr/>
        </p:nvSpPr>
        <p:spPr bwMode="auto">
          <a:xfrm flipV="1">
            <a:off x="1889125" y="4519613"/>
            <a:ext cx="958850" cy="165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8073" name="Line 37"/>
          <p:cNvSpPr>
            <a:spLocks noChangeShapeType="1"/>
          </p:cNvSpPr>
          <p:nvPr/>
        </p:nvSpPr>
        <p:spPr bwMode="auto">
          <a:xfrm flipH="1" flipV="1">
            <a:off x="6769100" y="4279900"/>
            <a:ext cx="895350" cy="2254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7" name="Rectangle 3"/>
          <p:cNvSpPr>
            <a:spLocks noGrp="1" noChangeArrowheads="1"/>
          </p:cNvSpPr>
          <p:nvPr>
            <p:ph type="body" idx="1"/>
          </p:nvPr>
        </p:nvSpPr>
        <p:spPr>
          <a:xfrm>
            <a:off x="685800" y="1193800"/>
            <a:ext cx="7772400" cy="5027613"/>
          </a:xfrm>
          <a:noFill/>
        </p:spPr>
        <p:txBody>
          <a:bodyPr/>
          <a:lstStyle/>
          <a:p>
            <a:pPr marL="0" indent="0">
              <a:lnSpc>
                <a:spcPct val="115000"/>
              </a:lnSpc>
              <a:spcBef>
                <a:spcPts val="2400"/>
              </a:spcBef>
              <a:buFont typeface="Zapf Dingbats" charset="0"/>
              <a:buNone/>
            </a:pPr>
            <a:r>
              <a:rPr lang="en-US" altLang="zh-TW" sz="1600" dirty="0">
                <a:latin typeface="Helvetica" charset="0"/>
                <a:cs typeface="新細明體" charset="0"/>
              </a:rPr>
              <a:t>At the beginning of each </a:t>
            </a:r>
            <a:r>
              <a:rPr lang="en-US" altLang="zh-TW" sz="1600" dirty="0" smtClean="0">
                <a:latin typeface="Helvetica" charset="0"/>
                <a:cs typeface="新細明體" charset="0"/>
              </a:rPr>
              <a:t>term, </a:t>
            </a:r>
            <a:r>
              <a:rPr lang="en-US" altLang="zh-TW" sz="1600" dirty="0">
                <a:latin typeface="Helvetica" charset="0"/>
                <a:cs typeface="新細明體" charset="0"/>
              </a:rPr>
              <a:t>students may request a course catalogue containing a list of course offerings needed for the </a:t>
            </a:r>
            <a:r>
              <a:rPr lang="en-US" altLang="zh-TW" sz="1600" dirty="0" smtClean="0">
                <a:latin typeface="Helvetica" charset="0"/>
                <a:cs typeface="新細明體" charset="0"/>
              </a:rPr>
              <a:t>term.</a:t>
            </a:r>
            <a:endParaRPr lang="en-US" altLang="zh-TW" sz="1600" dirty="0">
              <a:latin typeface="Helvetica" charset="0"/>
              <a:cs typeface="新細明體" charset="0"/>
            </a:endParaRPr>
          </a:p>
          <a:p>
            <a:pPr marL="1828800" lvl="1" indent="-1371600">
              <a:lnSpc>
                <a:spcPct val="115000"/>
              </a:lnSpc>
              <a:spcBef>
                <a:spcPts val="1200"/>
              </a:spcBef>
              <a:buFontTx/>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endParaRPr lang="en-US" altLang="zh-TW" sz="1600" dirty="0">
              <a:latin typeface="Helvetica" charset="0"/>
              <a:cs typeface="新細明體" charset="0"/>
            </a:endParaRPr>
          </a:p>
          <a:p>
            <a:pPr marL="0" indent="0">
              <a:lnSpc>
                <a:spcPct val="115000"/>
              </a:lnSpc>
              <a:spcBef>
                <a:spcPts val="4200"/>
              </a:spcBef>
              <a:buFont typeface="Zapf Dingbats" charset="0"/>
              <a:buNone/>
            </a:pPr>
            <a:r>
              <a:rPr lang="en-US" altLang="zh-TW" sz="1600" dirty="0">
                <a:latin typeface="Helvetica" charset="0"/>
                <a:cs typeface="新細明體" charset="0"/>
              </a:rPr>
              <a:t>Information about each course, such as instructor, department, and prerequisites are included to help students make informed decisions.</a:t>
            </a:r>
          </a:p>
          <a:p>
            <a:pPr marL="1828800" lvl="1" indent="-1371600">
              <a:lnSpc>
                <a:spcPct val="115000"/>
              </a:lnSpc>
              <a:spcBef>
                <a:spcPts val="1200"/>
              </a:spcBef>
              <a:buFontTx/>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endParaRPr lang="en-US" altLang="zh-TW" sz="1600" dirty="0">
              <a:latin typeface="Helvetica" charset="0"/>
              <a:cs typeface="新細明體" charset="0"/>
            </a:endParaRPr>
          </a:p>
          <a:p>
            <a:pPr marL="0" indent="0">
              <a:lnSpc>
                <a:spcPct val="115000"/>
              </a:lnSpc>
              <a:spcBef>
                <a:spcPts val="2400"/>
              </a:spcBef>
              <a:buFont typeface="Zapf Dingbats" charset="0"/>
              <a:buNone/>
            </a:pPr>
            <a:r>
              <a:rPr lang="en-US" altLang="zh-TW" sz="1600" dirty="0">
                <a:latin typeface="Helvetica" charset="0"/>
                <a:cs typeface="新細明體" charset="0"/>
              </a:rPr>
              <a:t>The new system will allow students to select four course offerings for the coming </a:t>
            </a:r>
            <a:r>
              <a:rPr lang="en-US" altLang="zh-TW" sz="1600" dirty="0" smtClean="0">
                <a:latin typeface="Helvetica" charset="0"/>
                <a:cs typeface="新細明體" charset="0"/>
              </a:rPr>
              <a:t>term.</a:t>
            </a:r>
            <a:endParaRPr lang="en-US" altLang="zh-TW" sz="1600" dirty="0">
              <a:latin typeface="Helvetica" charset="0"/>
              <a:cs typeface="新細明體" charset="0"/>
            </a:endParaRPr>
          </a:p>
          <a:p>
            <a:pPr marL="1828800" lvl="1" indent="-1371600">
              <a:lnSpc>
                <a:spcPct val="115000"/>
              </a:lnSpc>
              <a:spcBef>
                <a:spcPts val="1200"/>
              </a:spcBef>
              <a:buFontTx/>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p>
        </p:txBody>
      </p:sp>
      <p:sp>
        <p:nvSpPr>
          <p:cNvPr id="497669" name="Rectangle 5"/>
          <p:cNvSpPr>
            <a:spLocks noGrp="1" noChangeArrowheads="1"/>
          </p:cNvSpPr>
          <p:nvPr>
            <p:ph type="title"/>
          </p:nvPr>
        </p:nvSpPr>
        <p:spPr/>
        <p:txBody>
          <a:bodyPr/>
          <a:lstStyle/>
          <a:p>
            <a:r>
              <a:rPr lang="en-US" altLang="zh-TW" dirty="0" smtClean="0">
                <a:latin typeface="Signboard Regular" charset="0"/>
                <a:cs typeface="新細明體" charset="0"/>
              </a:rPr>
              <a:t>ASU USE-CASE MODEL: </a:t>
            </a:r>
            <a:r>
              <a:rPr lang="en-US" altLang="zh-TW" dirty="0">
                <a:solidFill>
                  <a:srgbClr val="B30019"/>
                </a:solidFill>
                <a:latin typeface="Signboard Regular" charset="0"/>
                <a:cs typeface="新細明體" charset="0"/>
              </a:rPr>
              <a:t>USE CASES</a:t>
            </a:r>
          </a:p>
        </p:txBody>
      </p:sp>
      <p:sp>
        <p:nvSpPr>
          <p:cNvPr id="2" name="TextBox 1"/>
          <p:cNvSpPr txBox="1"/>
          <p:nvPr/>
        </p:nvSpPr>
        <p:spPr>
          <a:xfrm>
            <a:off x="2516333" y="1938544"/>
            <a:ext cx="3326552" cy="338554"/>
          </a:xfrm>
          <a:prstGeom prst="rect">
            <a:avLst/>
          </a:prstGeom>
          <a:noFill/>
        </p:spPr>
        <p:txBody>
          <a:bodyPr wrap="none" rtlCol="0">
            <a:spAutoFit/>
          </a:bodyPr>
          <a:lstStyle/>
          <a:p>
            <a:pPr algn="l"/>
            <a:r>
              <a:rPr lang="en-US" altLang="zh-TW" sz="1600" u="sng" dirty="0" smtClean="0">
                <a:solidFill>
                  <a:srgbClr val="008000"/>
                </a:solidFill>
                <a:latin typeface="Helvetica" charset="0"/>
                <a:cs typeface="新細明體" charset="0"/>
              </a:rPr>
              <a:t>Student</a:t>
            </a:r>
            <a:r>
              <a:rPr lang="en-US" altLang="zh-TW" sz="1600" dirty="0" smtClean="0">
                <a:latin typeface="Helvetica" charset="0"/>
                <a:cs typeface="新細明體" charset="0"/>
              </a:rPr>
              <a:t>: </a:t>
            </a:r>
            <a:r>
              <a:rPr lang="en-US" altLang="zh-TW" sz="1600" i="1" dirty="0" smtClean="0">
                <a:solidFill>
                  <a:srgbClr val="00219C"/>
                </a:solidFill>
                <a:latin typeface="Helvetica" charset="0"/>
                <a:cs typeface="新細明體" charset="0"/>
              </a:rPr>
              <a:t>request course catalogue</a:t>
            </a:r>
            <a:endParaRPr lang="en-US" sz="1600" dirty="0"/>
          </a:p>
        </p:txBody>
      </p:sp>
      <p:sp>
        <p:nvSpPr>
          <p:cNvPr id="5" name="TextBox 4"/>
          <p:cNvSpPr txBox="1"/>
          <p:nvPr/>
        </p:nvSpPr>
        <p:spPr>
          <a:xfrm>
            <a:off x="2512356" y="3450712"/>
            <a:ext cx="4248980" cy="338554"/>
          </a:xfrm>
          <a:prstGeom prst="rect">
            <a:avLst/>
          </a:prstGeom>
          <a:noFill/>
        </p:spPr>
        <p:txBody>
          <a:bodyPr wrap="none" rtlCol="0">
            <a:spAutoFit/>
          </a:bodyPr>
          <a:lstStyle/>
          <a:p>
            <a:pPr algn="l"/>
            <a:r>
              <a:rPr lang="en-US" altLang="zh-TW" sz="1600" dirty="0">
                <a:solidFill>
                  <a:schemeClr val="hlink"/>
                </a:solidFill>
                <a:latin typeface="Helvetica" charset="0"/>
                <a:cs typeface="新細明體" charset="0"/>
              </a:rPr>
              <a:t>Part of </a:t>
            </a:r>
            <a:r>
              <a:rPr lang="en-US" altLang="zh-TW" sz="1600" i="1" dirty="0">
                <a:solidFill>
                  <a:srgbClr val="00219C"/>
                </a:solidFill>
                <a:latin typeface="Helvetica" charset="0"/>
                <a:cs typeface="新細明體" charset="0"/>
              </a:rPr>
              <a:t>prepare course </a:t>
            </a:r>
            <a:r>
              <a:rPr lang="en-US" altLang="zh-TW" sz="1600" i="1" dirty="0" smtClean="0">
                <a:solidFill>
                  <a:srgbClr val="00219C"/>
                </a:solidFill>
                <a:latin typeface="Helvetica" charset="0"/>
                <a:cs typeface="新細明體" charset="0"/>
              </a:rPr>
              <a:t>offerings </a:t>
            </a:r>
            <a:r>
              <a:rPr lang="en-US" altLang="zh-TW" sz="1600" dirty="0" smtClean="0">
                <a:solidFill>
                  <a:schemeClr val="hlink"/>
                </a:solidFill>
                <a:latin typeface="Helvetica" charset="0"/>
                <a:cs typeface="新細明體" charset="0"/>
              </a:rPr>
              <a:t>functionality</a:t>
            </a:r>
            <a:r>
              <a:rPr lang="en-US" altLang="zh-TW" sz="1600" dirty="0">
                <a:solidFill>
                  <a:schemeClr val="hlink"/>
                </a:solidFill>
                <a:latin typeface="Helvetica" charset="0"/>
                <a:cs typeface="新細明體" charset="0"/>
              </a:rPr>
              <a:t>.</a:t>
            </a:r>
            <a:endParaRPr lang="en-US" sz="1600" dirty="0"/>
          </a:p>
        </p:txBody>
      </p:sp>
      <p:sp>
        <p:nvSpPr>
          <p:cNvPr id="6" name="TextBox 5"/>
          <p:cNvSpPr txBox="1"/>
          <p:nvPr/>
        </p:nvSpPr>
        <p:spPr>
          <a:xfrm>
            <a:off x="2516333" y="4735774"/>
            <a:ext cx="2967479"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Student</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select course offering</a:t>
            </a:r>
            <a:endParaRPr lang="en-US" sz="1600" dirty="0"/>
          </a:p>
        </p:txBody>
      </p:sp>
      <p:sp>
        <p:nvSpPr>
          <p:cNvPr id="8" name="TextBox 7"/>
          <p:cNvSpPr txBox="1"/>
          <p:nvPr/>
        </p:nvSpPr>
        <p:spPr>
          <a:xfrm>
            <a:off x="2516333" y="2204864"/>
            <a:ext cx="3518912"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Someone</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prepare course catalogue</a:t>
            </a:r>
            <a:endParaRPr lang="en-US" sz="1600" dirty="0"/>
          </a:p>
        </p:txBody>
      </p:sp>
      <p:sp>
        <p:nvSpPr>
          <p:cNvPr id="9" name="TextBox 8"/>
          <p:cNvSpPr txBox="1"/>
          <p:nvPr/>
        </p:nvSpPr>
        <p:spPr>
          <a:xfrm>
            <a:off x="6105499" y="1928816"/>
            <a:ext cx="2388469" cy="338554"/>
          </a:xfrm>
          <a:prstGeom prst="rect">
            <a:avLst/>
          </a:prstGeom>
          <a:noFill/>
        </p:spPr>
        <p:txBody>
          <a:bodyPr wrap="none" rtlCol="0">
            <a:spAutoFit/>
          </a:bodyPr>
          <a:lstStyle/>
          <a:p>
            <a:pPr algn="l"/>
            <a:r>
              <a:rPr lang="en-US" altLang="zh-TW" sz="1600" i="1" dirty="0" smtClean="0">
                <a:solidFill>
                  <a:srgbClr val="00219C"/>
                </a:solidFill>
                <a:latin typeface="Helvetica" charset="0"/>
                <a:cs typeface="新細明體" charset="0"/>
              </a:rPr>
              <a:t>browse course offerings</a:t>
            </a:r>
            <a:endParaRPr lang="en-US" sz="1600" dirty="0"/>
          </a:p>
        </p:txBody>
      </p:sp>
      <p:sp>
        <p:nvSpPr>
          <p:cNvPr id="10" name="TextBox 9"/>
          <p:cNvSpPr txBox="1"/>
          <p:nvPr/>
        </p:nvSpPr>
        <p:spPr>
          <a:xfrm>
            <a:off x="6105499" y="2204864"/>
            <a:ext cx="2426941" cy="338554"/>
          </a:xfrm>
          <a:prstGeom prst="rect">
            <a:avLst/>
          </a:prstGeom>
          <a:noFill/>
        </p:spPr>
        <p:txBody>
          <a:bodyPr wrap="none" rtlCol="0">
            <a:spAutoFit/>
          </a:bodyPr>
          <a:lstStyle/>
          <a:p>
            <a:pPr algn="l"/>
            <a:r>
              <a:rPr lang="en-US" altLang="zh-TW" sz="1600" i="1" dirty="0" smtClean="0">
                <a:solidFill>
                  <a:srgbClr val="00219C"/>
                </a:solidFill>
                <a:latin typeface="Helvetica" charset="0"/>
                <a:cs typeface="新細明體" charset="0"/>
              </a:rPr>
              <a:t>prepare course offerings</a:t>
            </a:r>
            <a:endParaRPr lang="en-US" sz="1600" dirty="0"/>
          </a:p>
        </p:txBody>
      </p:sp>
      <p:cxnSp>
        <p:nvCxnSpPr>
          <p:cNvPr id="4" name="Straight Connector 3"/>
          <p:cNvCxnSpPr/>
          <p:nvPr/>
        </p:nvCxnSpPr>
        <p:spPr bwMode="auto">
          <a:xfrm flipV="1">
            <a:off x="3419872" y="2108094"/>
            <a:ext cx="2685627" cy="25035"/>
          </a:xfrm>
          <a:prstGeom prst="line">
            <a:avLst/>
          </a:prstGeom>
          <a:solidFill>
            <a:schemeClr val="accent1"/>
          </a:solidFill>
          <a:ln w="28575" cap="flat" cmpd="sng" algn="ctr">
            <a:solidFill>
              <a:srgbClr val="FF0000"/>
            </a:solidFill>
            <a:prstDash val="solid"/>
            <a:round/>
            <a:headEnd type="none" w="med" len="med"/>
            <a:tailEnd type="arrow" w="med" len="med"/>
          </a:ln>
          <a:effectLst/>
        </p:spPr>
      </p:cxnSp>
      <p:cxnSp>
        <p:nvCxnSpPr>
          <p:cNvPr id="13" name="Straight Connector 12"/>
          <p:cNvCxnSpPr>
            <a:endCxn id="10" idx="1"/>
          </p:cNvCxnSpPr>
          <p:nvPr/>
        </p:nvCxnSpPr>
        <p:spPr bwMode="auto">
          <a:xfrm flipV="1">
            <a:off x="3614565" y="2374141"/>
            <a:ext cx="2490934" cy="26746"/>
          </a:xfrm>
          <a:prstGeom prst="line">
            <a:avLst/>
          </a:prstGeom>
          <a:solidFill>
            <a:schemeClr val="accent1"/>
          </a:solidFill>
          <a:ln w="28575" cap="flat" cmpd="sng" algn="ctr">
            <a:solidFill>
              <a:srgbClr val="FF0000"/>
            </a:solidFill>
            <a:prstDash val="solid"/>
            <a:round/>
            <a:headEnd type="none" w="med" len="med"/>
            <a:tailEnd type="arrow" w="med" len="med"/>
          </a:ln>
          <a:effectLst/>
        </p:spPr>
      </p:cxnSp>
    </p:spTree>
  </p:cSld>
  <p:clrMapOvr>
    <a:masterClrMapping/>
  </p:clrMapOvr>
  <p:transition xmlns:p14="http://schemas.microsoft.com/office/powerpoint/2010/main" advClick="0" advTm="2000">
    <p:dissolv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500"/>
                                        <p:tgtEl>
                                          <p:spTgt spid="13"/>
                                        </p:tgtEl>
                                      </p:cBhvr>
                                    </p:animEffec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97667">
                                            <p:txEl>
                                              <p:pRg st="2" end="2"/>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497667">
                                            <p:txEl>
                                              <p:pRg st="3" end="3"/>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497667">
                                            <p:txEl>
                                              <p:pRg st="4" end="4"/>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97667">
                                            <p:txEl>
                                              <p:pRg st="5" end="5"/>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7" grpId="0" build="p"/>
      <p:bldP spid="2" grpId="0"/>
      <p:bldP spid="5" grpId="0"/>
      <p:bldP spid="6"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a:xfrm>
            <a:off x="685800" y="1435224"/>
            <a:ext cx="7772400" cy="3433936"/>
          </a:xfrm>
          <a:noFill/>
        </p:spPr>
        <p:txBody>
          <a:bodyPr/>
          <a:lstStyle/>
          <a:p>
            <a:pPr marL="365760" indent="-365760"/>
            <a:r>
              <a:rPr lang="en-US" altLang="zh-TW" dirty="0">
                <a:solidFill>
                  <a:schemeClr val="hlink"/>
                </a:solidFill>
                <a:latin typeface="Helvetica" charset="0"/>
                <a:cs typeface="新細明體" charset="0"/>
              </a:rPr>
              <a:t>Naturally occurring things</a:t>
            </a:r>
            <a:r>
              <a:rPr lang="en-US" altLang="zh-TW" dirty="0">
                <a:latin typeface="Helvetica" charset="0"/>
                <a:cs typeface="新細明體" charset="0"/>
              </a:rPr>
              <a:t> or </a:t>
            </a:r>
            <a:r>
              <a:rPr lang="en-US" altLang="zh-TW" dirty="0">
                <a:solidFill>
                  <a:schemeClr val="hlink"/>
                </a:solidFill>
                <a:latin typeface="Helvetica" charset="0"/>
                <a:cs typeface="新細明體" charset="0"/>
              </a:rPr>
              <a:t>concepts</a:t>
            </a:r>
            <a:r>
              <a:rPr lang="en-US" altLang="zh-TW" dirty="0">
                <a:latin typeface="Helvetica" charset="0"/>
                <a:cs typeface="新細明體" charset="0"/>
              </a:rPr>
              <a:t> in the </a:t>
            </a:r>
            <a:r>
              <a:rPr lang="en-US" altLang="zh-TW" dirty="0" smtClean="0">
                <a:solidFill>
                  <a:srgbClr val="0000FF"/>
                </a:solidFill>
                <a:latin typeface="Helvetica" charset="0"/>
                <a:cs typeface="新細明體" charset="0"/>
              </a:rPr>
              <a:t>user requirements</a:t>
            </a:r>
            <a:r>
              <a:rPr lang="en-US" altLang="zh-TW" dirty="0" smtClean="0">
                <a:latin typeface="Helvetica" charset="0"/>
                <a:cs typeface="新細明體" charset="0"/>
              </a:rPr>
              <a:t>:</a:t>
            </a:r>
            <a:endParaRPr lang="en-US" altLang="zh-TW" dirty="0">
              <a:latin typeface="Helvetica" charset="0"/>
              <a:cs typeface="新細明體" charset="0"/>
            </a:endParaRPr>
          </a:p>
          <a:p>
            <a:pPr lvl="1">
              <a:spcBef>
                <a:spcPts val="600"/>
              </a:spcBef>
              <a:buClr>
                <a:schemeClr val="tx1"/>
              </a:buClr>
            </a:pPr>
            <a:r>
              <a:rPr lang="en-US" altLang="zh-TW" dirty="0">
                <a:solidFill>
                  <a:srgbClr val="0000FF"/>
                </a:solidFill>
                <a:latin typeface="Helvetica" charset="0"/>
                <a:cs typeface="新細明體" charset="0"/>
              </a:rPr>
              <a:t>classes </a:t>
            </a:r>
            <a:r>
              <a:rPr lang="en-US" altLang="zh-TW" dirty="0" smtClean="0">
                <a:latin typeface="Helvetica" charset="0"/>
                <a:cs typeface="新細明體" charset="0"/>
              </a:rPr>
              <a:t>appear </a:t>
            </a:r>
            <a:r>
              <a:rPr lang="en-US" altLang="zh-TW" dirty="0">
                <a:latin typeface="Helvetica" charset="0"/>
                <a:cs typeface="新細明體" charset="0"/>
              </a:rPr>
              <a:t>as </a:t>
            </a:r>
            <a:r>
              <a:rPr lang="en-US" altLang="zh-TW" b="1" u="sng" dirty="0">
                <a:solidFill>
                  <a:srgbClr val="CF0E30"/>
                </a:solidFill>
                <a:latin typeface="Helvetica" charset="0"/>
                <a:cs typeface="新細明體" charset="0"/>
              </a:rPr>
              <a:t>nouns/noun phrases</a:t>
            </a:r>
            <a:endParaRPr lang="en-US" altLang="zh-TW" dirty="0">
              <a:latin typeface="Helvetica" charset="0"/>
              <a:cs typeface="新細明體" charset="0"/>
            </a:endParaRPr>
          </a:p>
          <a:p>
            <a:pPr lvl="1">
              <a:spcBef>
                <a:spcPts val="600"/>
              </a:spcBef>
              <a:buClr>
                <a:schemeClr val="tx1"/>
              </a:buClr>
            </a:pPr>
            <a:r>
              <a:rPr lang="en-US" altLang="zh-TW" dirty="0">
                <a:solidFill>
                  <a:srgbClr val="0000FF"/>
                </a:solidFill>
                <a:latin typeface="Helvetica" charset="0"/>
                <a:cs typeface="新細明體" charset="0"/>
              </a:rPr>
              <a:t>associations </a:t>
            </a:r>
            <a:r>
              <a:rPr lang="en-US" altLang="zh-TW" dirty="0" smtClean="0">
                <a:latin typeface="Helvetica" charset="0"/>
                <a:cs typeface="新細明體" charset="0"/>
              </a:rPr>
              <a:t>appear </a:t>
            </a:r>
            <a:r>
              <a:rPr lang="en-US" altLang="zh-TW" dirty="0">
                <a:latin typeface="Helvetica" charset="0"/>
                <a:cs typeface="新細明體" charset="0"/>
              </a:rPr>
              <a:t>as </a:t>
            </a:r>
            <a:r>
              <a:rPr lang="en-US" altLang="zh-TW" b="1" u="sng" dirty="0">
                <a:solidFill>
                  <a:srgbClr val="CF0E30"/>
                </a:solidFill>
                <a:latin typeface="Helvetica" charset="0"/>
                <a:cs typeface="新細明體" charset="0"/>
              </a:rPr>
              <a:t>verbs/verb phrases</a:t>
            </a:r>
            <a:endParaRPr lang="en-US" altLang="zh-TW" dirty="0">
              <a:latin typeface="Helvetica" charset="0"/>
              <a:cs typeface="新細明體" charset="0"/>
            </a:endParaRPr>
          </a:p>
          <a:p>
            <a:pPr lvl="1" indent="-365760" algn="ctr">
              <a:spcBef>
                <a:spcPts val="1800"/>
              </a:spcBef>
              <a:buClr>
                <a:srgbClr val="FF00FF"/>
              </a:buClr>
              <a:buSzPct val="120000"/>
              <a:buFont typeface="MS Reference Sans Serif" pitchFamily="34" charset="0"/>
              <a:buChar char="☞"/>
            </a:pPr>
            <a:r>
              <a:rPr lang="en-US" altLang="zh-TW" b="1" dirty="0" smtClean="0">
                <a:latin typeface="Helvetica" charset="0"/>
                <a:cs typeface="新細明體" charset="0"/>
              </a:rPr>
              <a:t>Put </a:t>
            </a:r>
            <a:r>
              <a:rPr lang="en-US" altLang="zh-TW" b="1" dirty="0">
                <a:latin typeface="Helvetica" charset="0"/>
                <a:cs typeface="新細明體" charset="0"/>
              </a:rPr>
              <a:t>all terms into </a:t>
            </a:r>
            <a:r>
              <a:rPr lang="en-US" altLang="zh-TW" b="1" dirty="0">
                <a:solidFill>
                  <a:schemeClr val="hlink"/>
                </a:solidFill>
                <a:latin typeface="Helvetica" charset="0"/>
                <a:cs typeface="新細明體" charset="0"/>
              </a:rPr>
              <a:t>singular form/active voice</a:t>
            </a:r>
            <a:r>
              <a:rPr lang="en-US" altLang="zh-TW" b="1" dirty="0">
                <a:latin typeface="Helvetica" charset="0"/>
                <a:cs typeface="新細明體" charset="0"/>
              </a:rPr>
              <a:t>.</a:t>
            </a:r>
          </a:p>
          <a:p>
            <a:pPr marL="365760" indent="-365760">
              <a:spcBef>
                <a:spcPts val="4200"/>
              </a:spcBef>
            </a:pPr>
            <a:r>
              <a:rPr lang="en-US" altLang="zh-TW" dirty="0">
                <a:latin typeface="Helvetica" charset="0"/>
                <a:cs typeface="新細明體" charset="0"/>
              </a:rPr>
              <a:t>Identify only </a:t>
            </a:r>
            <a:r>
              <a:rPr lang="en-US" altLang="zh-TW" u="sng" dirty="0">
                <a:solidFill>
                  <a:schemeClr val="hlink"/>
                </a:solidFill>
                <a:latin typeface="Helvetica" charset="0"/>
                <a:cs typeface="新細明體" charset="0"/>
              </a:rPr>
              <a:t>relevant classes/associations</a:t>
            </a:r>
            <a:r>
              <a:rPr lang="en-US" altLang="zh-TW" dirty="0">
                <a:latin typeface="Helvetica" charset="0"/>
                <a:cs typeface="新細明體" charset="0"/>
              </a:rPr>
              <a:t>.</a:t>
            </a:r>
            <a:endParaRPr lang="en-US" altLang="zh-TW" dirty="0">
              <a:latin typeface="Symbol" charset="0"/>
              <a:cs typeface="新細明體" charset="0"/>
            </a:endParaRPr>
          </a:p>
          <a:p>
            <a:pPr lvl="1">
              <a:spcBef>
                <a:spcPts val="1200"/>
              </a:spcBef>
              <a:buClr>
                <a:srgbClr val="FF00FF"/>
              </a:buClr>
              <a:buFont typeface="Wingdings" charset="0"/>
              <a:buChar char="Ø"/>
            </a:pPr>
            <a:r>
              <a:rPr lang="en-US" altLang="zh-TW" dirty="0" smtClean="0">
                <a:latin typeface="Helvetica" charset="0"/>
                <a:cs typeface="新細明體" charset="0"/>
              </a:rPr>
              <a:t>Those </a:t>
            </a:r>
            <a:r>
              <a:rPr lang="en-US" altLang="zh-TW" dirty="0">
                <a:latin typeface="Helvetica" charset="0"/>
                <a:cs typeface="新細明體" charset="0"/>
              </a:rPr>
              <a:t>that are </a:t>
            </a:r>
            <a:r>
              <a:rPr lang="en-US" altLang="zh-TW" i="1" dirty="0">
                <a:solidFill>
                  <a:srgbClr val="0000FF"/>
                </a:solidFill>
                <a:latin typeface="Helvetica" charset="0"/>
                <a:cs typeface="新細明體" charset="0"/>
              </a:rPr>
              <a:t>essential</a:t>
            </a:r>
            <a:r>
              <a:rPr lang="en-US" altLang="zh-TW" dirty="0">
                <a:latin typeface="Helvetica" charset="0"/>
                <a:cs typeface="新細明體" charset="0"/>
              </a:rPr>
              <a:t> and </a:t>
            </a:r>
            <a:r>
              <a:rPr lang="en-US" altLang="zh-TW" i="1" dirty="0">
                <a:solidFill>
                  <a:srgbClr val="0000FF"/>
                </a:solidFill>
                <a:latin typeface="Helvetica" charset="0"/>
                <a:cs typeface="新細明體" charset="0"/>
              </a:rPr>
              <a:t>will always exist</a:t>
            </a:r>
            <a:r>
              <a:rPr lang="en-US" altLang="zh-TW" dirty="0">
                <a:latin typeface="Helvetica" charset="0"/>
                <a:cs typeface="新細明體" charset="0"/>
              </a:rPr>
              <a:t>; </a:t>
            </a:r>
            <a:r>
              <a:rPr lang="en-US" altLang="zh-TW" i="1" u="sng" dirty="0">
                <a:solidFill>
                  <a:srgbClr val="B30019"/>
                </a:solidFill>
                <a:latin typeface="Helvetica" charset="0"/>
                <a:cs typeface="新細明體" charset="0"/>
              </a:rPr>
              <a:t>are not transient</a:t>
            </a:r>
            <a:r>
              <a:rPr lang="en-US" altLang="zh-TW" dirty="0">
                <a:latin typeface="Helvetica" charset="0"/>
                <a:cs typeface="新細明體" charset="0"/>
              </a:rPr>
              <a:t>.</a:t>
            </a:r>
          </a:p>
          <a:p>
            <a:pPr lvl="1" indent="-457200" algn="ctr">
              <a:spcBef>
                <a:spcPts val="1800"/>
              </a:spcBef>
              <a:buClr>
                <a:srgbClr val="FF00FF"/>
              </a:buClr>
              <a:buSzPct val="120000"/>
              <a:buFont typeface="MS Reference Sans Serif" pitchFamily="34" charset="0"/>
              <a:buChar char="☞"/>
            </a:pPr>
            <a:r>
              <a:rPr lang="en-US" altLang="zh-TW" b="1" dirty="0">
                <a:latin typeface="Helvetica" charset="0"/>
                <a:cs typeface="新細明體" charset="0"/>
              </a:rPr>
              <a:t>This leads to a </a:t>
            </a:r>
            <a:r>
              <a:rPr lang="en-US" altLang="zh-TW" b="1" dirty="0">
                <a:solidFill>
                  <a:schemeClr val="hlink"/>
                </a:solidFill>
                <a:latin typeface="Helvetica" charset="0"/>
                <a:cs typeface="新細明體" charset="0"/>
              </a:rPr>
              <a:t>stable system</a:t>
            </a:r>
            <a:r>
              <a:rPr lang="en-US" altLang="zh-TW" b="1" dirty="0">
                <a:latin typeface="Helvetica" charset="0"/>
                <a:cs typeface="新細明體" charset="0"/>
              </a:rPr>
              <a:t>.</a:t>
            </a:r>
            <a:endParaRPr lang="en-US" altLang="zh-TW" dirty="0">
              <a:latin typeface="Helvetica" charset="0"/>
              <a:cs typeface="新細明體" charset="0"/>
            </a:endParaRPr>
          </a:p>
        </p:txBody>
      </p:sp>
      <p:sp>
        <p:nvSpPr>
          <p:cNvPr id="74754" name="Rectangle 2"/>
          <p:cNvSpPr>
            <a:spLocks noGrp="1" noChangeArrowheads="1"/>
          </p:cNvSpPr>
          <p:nvPr>
            <p:ph type="title"/>
          </p:nvPr>
        </p:nvSpPr>
        <p:spPr/>
        <p:txBody>
          <a:bodyPr/>
          <a:lstStyle/>
          <a:p>
            <a:r>
              <a:rPr lang="en-US" altLang="zh-TW" dirty="0" smtClean="0">
                <a:latin typeface="Signboard Regular" charset="0"/>
                <a:cs typeface="新細明體" charset="0"/>
              </a:rPr>
              <a:t>DOMAIN MODELING:</a:t>
            </a:r>
            <a:br>
              <a:rPr lang="en-US" altLang="zh-TW" dirty="0" smtClean="0">
                <a:latin typeface="Signboard Regular" charset="0"/>
                <a:cs typeface="新細明體" charset="0"/>
              </a:rPr>
            </a:br>
            <a:r>
              <a:rPr lang="en-US" altLang="zh-TW" dirty="0" smtClean="0">
                <a:solidFill>
                  <a:srgbClr val="B30019"/>
                </a:solidFill>
                <a:latin typeface="Signboard Regular" charset="0"/>
                <a:cs typeface="新細明體" charset="0"/>
              </a:rPr>
              <a:t>IDENTIFYING </a:t>
            </a:r>
            <a:r>
              <a:rPr lang="en-US" altLang="zh-TW" dirty="0">
                <a:solidFill>
                  <a:srgbClr val="B30019"/>
                </a:solidFill>
                <a:latin typeface="Signboard Regular" charset="0"/>
                <a:cs typeface="新細明體" charset="0"/>
              </a:rPr>
              <a:t>CLASSES AND ASSOCIATIONS</a:t>
            </a:r>
          </a:p>
        </p:txBody>
      </p:sp>
      <p:sp>
        <p:nvSpPr>
          <p:cNvPr id="74756" name="Rectangle 4"/>
          <p:cNvSpPr>
            <a:spLocks noChangeArrowheads="1"/>
          </p:cNvSpPr>
          <p:nvPr/>
        </p:nvSpPr>
        <p:spPr bwMode="auto">
          <a:xfrm>
            <a:off x="419100" y="5123904"/>
            <a:ext cx="5753100" cy="1041400"/>
          </a:xfrm>
          <a:prstGeom prst="rect">
            <a:avLst/>
          </a:prstGeom>
          <a:solidFill>
            <a:srgbClr val="FFFFCC"/>
          </a:solidFill>
          <a:ln w="38100">
            <a:solidFill>
              <a:srgbClr val="00219C"/>
            </a:solidFill>
            <a:miter lim="800000"/>
            <a:headEnd/>
            <a:tailEnd/>
          </a:ln>
          <a:effectLst/>
        </p:spPr>
        <p:txBody>
          <a:bodyPr lIns="90487" tIns="44450" rIns="90487" bIns="73152" anchor="ctr">
            <a:spAutoFit/>
          </a:bodyPr>
          <a:lstStyle/>
          <a:p>
            <a:pPr algn="ctr">
              <a:spcBef>
                <a:spcPts val="4800"/>
              </a:spcBef>
              <a:buClr>
                <a:schemeClr val="tx1"/>
              </a:buClr>
              <a:buSzPct val="65000"/>
              <a:buFont typeface="Zapf Dingbats" charset="0"/>
              <a:buNone/>
            </a:pPr>
            <a:r>
              <a:rPr lang="en-US" altLang="zh-TW" sz="2000" b="1" dirty="0">
                <a:effectLst>
                  <a:outerShdw blurRad="38100" dist="38100" dir="2700000" algn="tl">
                    <a:srgbClr val="FFFFFF"/>
                  </a:outerShdw>
                </a:effectLst>
                <a:latin typeface="Helvetica" charset="0"/>
                <a:cs typeface="新細明體" charset="0"/>
              </a:rPr>
              <a:t>The </a:t>
            </a:r>
            <a:r>
              <a:rPr lang="en-US" altLang="zh-TW" sz="2000" b="1" dirty="0">
                <a:solidFill>
                  <a:srgbClr val="B30019"/>
                </a:solidFill>
                <a:effectLst>
                  <a:outerShdw blurRad="38100" dist="38100" dir="2700000" algn="tl">
                    <a:srgbClr val="000000">
                      <a:alpha val="43137"/>
                    </a:srgbClr>
                  </a:outerShdw>
                </a:effectLst>
                <a:latin typeface="Helvetica" charset="0"/>
                <a:cs typeface="新細明體" charset="0"/>
              </a:rPr>
              <a:t>decomposition</a:t>
            </a:r>
            <a:r>
              <a:rPr lang="en-US" altLang="zh-TW" sz="2000" b="1" dirty="0">
                <a:effectLst>
                  <a:outerShdw blurRad="38100" dist="38100" dir="2700000" algn="tl">
                    <a:srgbClr val="000000">
                      <a:alpha val="43137"/>
                    </a:srgbClr>
                  </a:outerShdw>
                </a:effectLst>
                <a:latin typeface="Helvetica" charset="0"/>
                <a:cs typeface="新細明體" charset="0"/>
              </a:rPr>
              <a:t> </a:t>
            </a:r>
            <a:r>
              <a:rPr lang="en-US" altLang="zh-TW" sz="2000" b="1" dirty="0">
                <a:effectLst>
                  <a:outerShdw blurRad="38100" dist="38100" dir="2700000" algn="tl">
                    <a:srgbClr val="FFFFFF"/>
                  </a:outerShdw>
                </a:effectLst>
                <a:latin typeface="Helvetica" charset="0"/>
                <a:cs typeface="新細明體" charset="0"/>
              </a:rPr>
              <a:t>of a problem into classes and associations </a:t>
            </a:r>
            <a:r>
              <a:rPr lang="en-US" altLang="zh-TW" sz="2000" b="1" dirty="0">
                <a:solidFill>
                  <a:srgbClr val="B30019"/>
                </a:solidFill>
                <a:effectLst>
                  <a:outerShdw blurRad="38100" dist="38100" dir="2700000" algn="tl">
                    <a:srgbClr val="000000">
                      <a:alpha val="43137"/>
                    </a:srgbClr>
                  </a:outerShdw>
                </a:effectLst>
                <a:latin typeface="Helvetica" charset="0"/>
                <a:cs typeface="新細明體" charset="0"/>
              </a:rPr>
              <a:t>depends</a:t>
            </a:r>
            <a:r>
              <a:rPr lang="en-US" altLang="zh-TW" sz="2000" b="1" dirty="0">
                <a:effectLst>
                  <a:outerShdw blurRad="38100" dist="38100" dir="2700000" algn="tl">
                    <a:srgbClr val="000000">
                      <a:alpha val="43137"/>
                    </a:srgbClr>
                  </a:outerShdw>
                </a:effectLst>
                <a:latin typeface="Helvetica" charset="0"/>
                <a:cs typeface="新細明體" charset="0"/>
              </a:rPr>
              <a:t> </a:t>
            </a:r>
            <a:r>
              <a:rPr lang="en-US" altLang="zh-TW" sz="2000" b="1" dirty="0">
                <a:effectLst>
                  <a:outerShdw blurRad="38100" dist="38100" dir="2700000" algn="tl">
                    <a:srgbClr val="FFFFFF"/>
                  </a:outerShdw>
                </a:effectLst>
                <a:latin typeface="Helvetica" charset="0"/>
                <a:cs typeface="新細明體" charset="0"/>
              </a:rPr>
              <a:t>on </a:t>
            </a:r>
            <a:r>
              <a:rPr lang="en-US" altLang="zh-TW" sz="2000" b="1" dirty="0">
                <a:solidFill>
                  <a:srgbClr val="B30019"/>
                </a:solidFill>
                <a:effectLst>
                  <a:outerShdw blurRad="38100" dist="38100" dir="2700000" algn="tl">
                    <a:srgbClr val="000000">
                      <a:alpha val="43137"/>
                    </a:srgbClr>
                  </a:outerShdw>
                </a:effectLst>
                <a:latin typeface="Helvetica" charset="0"/>
                <a:cs typeface="新細明體" charset="0"/>
              </a:rPr>
              <a:t>judgment</a:t>
            </a:r>
            <a:r>
              <a:rPr lang="en-US" altLang="zh-TW" sz="2000" b="1" dirty="0">
                <a:effectLst>
                  <a:outerShdw blurRad="38100" dist="38100" dir="2700000" algn="tl">
                    <a:srgbClr val="000000">
                      <a:alpha val="43137"/>
                    </a:srgbClr>
                  </a:outerShdw>
                </a:effectLst>
                <a:latin typeface="Helvetica" charset="0"/>
                <a:cs typeface="新細明體" charset="0"/>
              </a:rPr>
              <a:t> </a:t>
            </a:r>
            <a:r>
              <a:rPr lang="en-US" altLang="zh-TW" sz="2000" b="1" dirty="0">
                <a:effectLst>
                  <a:outerShdw blurRad="38100" dist="38100" dir="2700000" algn="tl">
                    <a:srgbClr val="FFFFFF"/>
                  </a:outerShdw>
                </a:effectLst>
                <a:latin typeface="Helvetica" charset="0"/>
                <a:cs typeface="新細明體" charset="0"/>
              </a:rPr>
              <a:t>and </a:t>
            </a:r>
            <a:r>
              <a:rPr lang="en-US" altLang="zh-TW" sz="2000" b="1" dirty="0">
                <a:solidFill>
                  <a:srgbClr val="B30019"/>
                </a:solidFill>
                <a:effectLst>
                  <a:outerShdw blurRad="38100" dist="38100" dir="2700000" algn="tl">
                    <a:srgbClr val="000000">
                      <a:alpha val="43137"/>
                    </a:srgbClr>
                  </a:outerShdw>
                </a:effectLst>
                <a:latin typeface="Helvetica" charset="0"/>
                <a:cs typeface="新細明體" charset="0"/>
              </a:rPr>
              <a:t>experience</a:t>
            </a:r>
            <a:r>
              <a:rPr lang="en-US" altLang="zh-TW" sz="2000" b="1" dirty="0">
                <a:effectLst>
                  <a:outerShdw blurRad="38100" dist="38100" dir="2700000" algn="tl">
                    <a:srgbClr val="000000">
                      <a:alpha val="43137"/>
                    </a:srgbClr>
                  </a:outerShdw>
                </a:effectLst>
                <a:latin typeface="Helvetica" charset="0"/>
                <a:cs typeface="新細明體" charset="0"/>
              </a:rPr>
              <a:t> </a:t>
            </a:r>
            <a:r>
              <a:rPr lang="en-US" altLang="zh-TW" sz="2000" b="1" dirty="0">
                <a:effectLst>
                  <a:outerShdw blurRad="38100" dist="38100" dir="2700000" algn="tl">
                    <a:srgbClr val="FFFFFF"/>
                  </a:outerShdw>
                </a:effectLst>
                <a:latin typeface="Helvetica" charset="0"/>
                <a:cs typeface="新細明體" charset="0"/>
              </a:rPr>
              <a:t>and the </a:t>
            </a:r>
            <a:r>
              <a:rPr lang="en-US" altLang="zh-TW" sz="2000" b="1" dirty="0">
                <a:solidFill>
                  <a:srgbClr val="B30019"/>
                </a:solidFill>
                <a:effectLst>
                  <a:outerShdw blurRad="38100" dist="38100" dir="2700000" algn="tl">
                    <a:srgbClr val="000000">
                      <a:alpha val="43137"/>
                    </a:srgbClr>
                  </a:outerShdw>
                </a:effectLst>
                <a:latin typeface="Helvetica" charset="0"/>
                <a:cs typeface="新細明體" charset="0"/>
              </a:rPr>
              <a:t>nature of the problem</a:t>
            </a:r>
            <a:r>
              <a:rPr lang="en-US" altLang="zh-TW" sz="2000" b="1" dirty="0">
                <a:effectLst>
                  <a:outerShdw blurRad="38100" dist="38100" dir="2700000" algn="tl">
                    <a:srgbClr val="000000">
                      <a:alpha val="43137"/>
                    </a:srgbClr>
                  </a:outerShdw>
                </a:effectLst>
                <a:latin typeface="Helvetica" charset="0"/>
                <a:cs typeface="新細明體" charset="0"/>
              </a:rPr>
              <a:t>.</a:t>
            </a:r>
          </a:p>
        </p:txBody>
      </p:sp>
      <p:sp>
        <p:nvSpPr>
          <p:cNvPr id="74758" name="Rectangle 6"/>
          <p:cNvSpPr>
            <a:spLocks noChangeArrowheads="1"/>
          </p:cNvSpPr>
          <p:nvPr/>
        </p:nvSpPr>
        <p:spPr bwMode="auto">
          <a:xfrm>
            <a:off x="6438900" y="5123904"/>
            <a:ext cx="2286000" cy="1041400"/>
          </a:xfrm>
          <a:prstGeom prst="rect">
            <a:avLst/>
          </a:prstGeom>
          <a:solidFill>
            <a:srgbClr val="FFFFCC"/>
          </a:solidFill>
          <a:ln w="38100">
            <a:solidFill>
              <a:srgbClr val="00219C"/>
            </a:solidFill>
            <a:miter lim="800000"/>
            <a:headEnd/>
            <a:tailEnd/>
          </a:ln>
          <a:effectLst/>
        </p:spPr>
        <p:txBody>
          <a:bodyPr lIns="90487" tIns="44450" rIns="90487" bIns="73152" anchor="ctr">
            <a:spAutoFit/>
          </a:bodyPr>
          <a:lstStyle/>
          <a:p>
            <a:pPr algn="ctr">
              <a:spcBef>
                <a:spcPts val="4800"/>
              </a:spcBef>
              <a:buClr>
                <a:schemeClr val="tx1"/>
              </a:buClr>
              <a:buSzPct val="65000"/>
              <a:buFont typeface="Zapf Dingbats" charset="0"/>
              <a:buNone/>
            </a:pPr>
            <a:r>
              <a:rPr lang="en-US" altLang="zh-TW" sz="2000" b="1" dirty="0">
                <a:solidFill>
                  <a:schemeClr val="hlink"/>
                </a:solidFill>
                <a:effectLst>
                  <a:outerShdw blurRad="38100" dist="38100" dir="2700000" algn="tl">
                    <a:srgbClr val="000000">
                      <a:alpha val="43137"/>
                    </a:srgbClr>
                  </a:outerShdw>
                </a:effectLst>
                <a:latin typeface="Helvetica" charset="0"/>
                <a:cs typeface="新細明體" charset="0"/>
              </a:rPr>
              <a:t>There is usually no one correct decomposition!</a:t>
            </a:r>
            <a:endParaRPr lang="en-US" altLang="zh-TW" sz="2000" b="1" dirty="0">
              <a:effectLst>
                <a:outerShdw blurRad="38100" dist="38100" dir="2700000" algn="tl">
                  <a:srgbClr val="000000">
                    <a:alpha val="43137"/>
                  </a:srgbClr>
                </a:outerShdw>
              </a:effectLst>
              <a:latin typeface="Helvetica" charset="0"/>
              <a:cs typeface="新細明體"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wipe(left)">
                                      <p:cBhvr>
                                        <p:cTn id="7" dur="500"/>
                                        <p:tgtEl>
                                          <p:spTgt spid="7475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4755">
                                            <p:txEl>
                                              <p:pRg st="1" end="1"/>
                                            </p:txEl>
                                          </p:spTgt>
                                        </p:tgtEl>
                                        <p:attrNameLst>
                                          <p:attrName>style.visibility</p:attrName>
                                        </p:attrNameLst>
                                      </p:cBhvr>
                                      <p:to>
                                        <p:strVal val="visible"/>
                                      </p:to>
                                    </p:set>
                                    <p:animEffect transition="in" filter="wipe(left)">
                                      <p:cBhvr>
                                        <p:cTn id="10" dur="500"/>
                                        <p:tgtEl>
                                          <p:spTgt spid="7475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4755">
                                            <p:txEl>
                                              <p:pRg st="2" end="2"/>
                                            </p:txEl>
                                          </p:spTgt>
                                        </p:tgtEl>
                                        <p:attrNameLst>
                                          <p:attrName>style.visibility</p:attrName>
                                        </p:attrNameLst>
                                      </p:cBhvr>
                                      <p:to>
                                        <p:strVal val="visible"/>
                                      </p:to>
                                    </p:set>
                                    <p:animEffect transition="in" filter="wipe(left)">
                                      <p:cBhvr>
                                        <p:cTn id="13" dur="500"/>
                                        <p:tgtEl>
                                          <p:spTgt spid="74755">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74755">
                                            <p:txEl>
                                              <p:pRg st="3" end="3"/>
                                            </p:txEl>
                                          </p:spTgt>
                                        </p:tgtEl>
                                        <p:attrNameLst>
                                          <p:attrName>style.visibility</p:attrName>
                                        </p:attrNameLst>
                                      </p:cBhvr>
                                      <p:to>
                                        <p:strVal val="visible"/>
                                      </p:to>
                                    </p:set>
                                    <p:animEffect transition="in" filter="wipe(left)">
                                      <p:cBhvr>
                                        <p:cTn id="16" dur="500"/>
                                        <p:tgtEl>
                                          <p:spTgt spid="7475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4755">
                                            <p:txEl>
                                              <p:pRg st="4" end="4"/>
                                            </p:txEl>
                                          </p:spTgt>
                                        </p:tgtEl>
                                        <p:attrNameLst>
                                          <p:attrName>style.visibility</p:attrName>
                                        </p:attrNameLst>
                                      </p:cBhvr>
                                      <p:to>
                                        <p:strVal val="visible"/>
                                      </p:to>
                                    </p:set>
                                    <p:animEffect transition="in" filter="wipe(left)">
                                      <p:cBhvr>
                                        <p:cTn id="21" dur="500"/>
                                        <p:tgtEl>
                                          <p:spTgt spid="74755">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74755">
                                            <p:txEl>
                                              <p:pRg st="5" end="5"/>
                                            </p:txEl>
                                          </p:spTgt>
                                        </p:tgtEl>
                                        <p:attrNameLst>
                                          <p:attrName>style.visibility</p:attrName>
                                        </p:attrNameLst>
                                      </p:cBhvr>
                                      <p:to>
                                        <p:strVal val="visible"/>
                                      </p:to>
                                    </p:set>
                                    <p:animEffect transition="in" filter="wipe(left)">
                                      <p:cBhvr>
                                        <p:cTn id="24" dur="500"/>
                                        <p:tgtEl>
                                          <p:spTgt spid="74755">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74755">
                                            <p:txEl>
                                              <p:pRg st="6" end="6"/>
                                            </p:txEl>
                                          </p:spTgt>
                                        </p:tgtEl>
                                        <p:attrNameLst>
                                          <p:attrName>style.visibility</p:attrName>
                                        </p:attrNameLst>
                                      </p:cBhvr>
                                      <p:to>
                                        <p:strVal val="visible"/>
                                      </p:to>
                                    </p:set>
                                    <p:animEffect transition="in" filter="wipe(left)">
                                      <p:cBhvr>
                                        <p:cTn id="27" dur="500"/>
                                        <p:tgtEl>
                                          <p:spTgt spid="74755">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4756"/>
                                        </p:tgtEl>
                                        <p:attrNameLst>
                                          <p:attrName>style.visibility</p:attrName>
                                        </p:attrNameLst>
                                      </p:cBhvr>
                                      <p:to>
                                        <p:strVal val="visible"/>
                                      </p:to>
                                    </p:set>
                                    <p:anim calcmode="lin" valueType="num">
                                      <p:cBhvr>
                                        <p:cTn id="32" dur="500" fill="hold"/>
                                        <p:tgtEl>
                                          <p:spTgt spid="74756"/>
                                        </p:tgtEl>
                                        <p:attrNameLst>
                                          <p:attrName>ppt_w</p:attrName>
                                        </p:attrNameLst>
                                      </p:cBhvr>
                                      <p:tavLst>
                                        <p:tav tm="0">
                                          <p:val>
                                            <p:fltVal val="0"/>
                                          </p:val>
                                        </p:tav>
                                        <p:tav tm="100000">
                                          <p:val>
                                            <p:strVal val="#ppt_w"/>
                                          </p:val>
                                        </p:tav>
                                      </p:tavLst>
                                    </p:anim>
                                    <p:anim calcmode="lin" valueType="num">
                                      <p:cBhvr>
                                        <p:cTn id="33" dur="500" fill="hold"/>
                                        <p:tgtEl>
                                          <p:spTgt spid="74756"/>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30"/>
                                            </p:cond>
                                          </p:stCondLst>
                                          <p:endCondLst>
                                            <p:cond evt="onStopAudio" delay="0">
                                              <p:tgtEl>
                                                <p:sldTgt/>
                                              </p:tgtEl>
                                            </p:cond>
                                          </p:endCondLst>
                                        </p:cTn>
                                        <p:tgtEl>
                                          <p:sndTgt r:embed="rId3" name="Cash Register"/>
                                        </p:tgtEl>
                                      </p:cMediaNode>
                                    </p:audio>
                                  </p:sub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74758"/>
                                        </p:tgtEl>
                                        <p:attrNameLst>
                                          <p:attrName>style.visibility</p:attrName>
                                        </p:attrNameLst>
                                      </p:cBhvr>
                                      <p:to>
                                        <p:strVal val="visible"/>
                                      </p:to>
                                    </p:set>
                                    <p:anim calcmode="lin" valueType="num">
                                      <p:cBhvr>
                                        <p:cTn id="38" dur="500" fill="hold"/>
                                        <p:tgtEl>
                                          <p:spTgt spid="74758"/>
                                        </p:tgtEl>
                                        <p:attrNameLst>
                                          <p:attrName>ppt_w</p:attrName>
                                        </p:attrNameLst>
                                      </p:cBhvr>
                                      <p:tavLst>
                                        <p:tav tm="0">
                                          <p:val>
                                            <p:fltVal val="0"/>
                                          </p:val>
                                        </p:tav>
                                        <p:tav tm="100000">
                                          <p:val>
                                            <p:strVal val="#ppt_w"/>
                                          </p:val>
                                        </p:tav>
                                      </p:tavLst>
                                    </p:anim>
                                    <p:anim calcmode="lin" valueType="num">
                                      <p:cBhvr>
                                        <p:cTn id="39" dur="500" fill="hold"/>
                                        <p:tgtEl>
                                          <p:spTgt spid="74758"/>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36"/>
                                            </p:cond>
                                          </p:stCondLst>
                                          <p:endCondLst>
                                            <p:cond evt="onStopAudio" delay="0">
                                              <p:tgtEl>
                                                <p:sldTgt/>
                                              </p:tgtEl>
                                            </p:cond>
                                          </p:endCondLst>
                                        </p:cTn>
                                        <p:tgtEl>
                                          <p:sndTgt r:embed="rId3" name="Cash Regis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advAuto="0"/>
      <p:bldP spid="74756" grpId="0" animBg="1" autoUpdateAnimBg="0"/>
      <p:bldP spid="74758"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5" name="Rectangle 3"/>
          <p:cNvSpPr>
            <a:spLocks noGrp="1" noChangeArrowheads="1"/>
          </p:cNvSpPr>
          <p:nvPr>
            <p:ph type="body" idx="1"/>
          </p:nvPr>
        </p:nvSpPr>
        <p:spPr>
          <a:xfrm>
            <a:off x="685800" y="1219200"/>
            <a:ext cx="7772400" cy="5027613"/>
          </a:xfrm>
          <a:noFill/>
        </p:spPr>
        <p:txBody>
          <a:bodyPr/>
          <a:lstStyle/>
          <a:p>
            <a:pPr marL="0" indent="0">
              <a:lnSpc>
                <a:spcPct val="115000"/>
              </a:lnSpc>
              <a:spcBef>
                <a:spcPts val="2400"/>
              </a:spcBef>
              <a:buFont typeface="Zapf Dingbats" charset="0"/>
              <a:buNone/>
            </a:pPr>
            <a:r>
              <a:rPr lang="en-US" altLang="zh-TW" sz="1600" dirty="0">
                <a:latin typeface="Helvetica" charset="0"/>
                <a:cs typeface="新細明體" charset="0"/>
              </a:rPr>
              <a:t>In addition, each student will indicate two alternative choices in case a course offering becomes filled or is canceled.</a:t>
            </a:r>
          </a:p>
          <a:p>
            <a:pPr marL="1828800" lvl="1" indent="-1371600">
              <a:lnSpc>
                <a:spcPct val="115000"/>
              </a:lnSpc>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p>
          <a:p>
            <a:pPr marL="1828800" lvl="1" indent="3175">
              <a:lnSpc>
                <a:spcPct val="115000"/>
              </a:lnSpc>
              <a:spcBef>
                <a:spcPts val="0"/>
              </a:spcBef>
              <a:buNone/>
            </a:pPr>
            <a:endParaRPr lang="en-US" altLang="zh-TW" sz="1600" dirty="0" smtClean="0">
              <a:latin typeface="Helvetica" charset="0"/>
              <a:cs typeface="新細明體" charset="0"/>
            </a:endParaRPr>
          </a:p>
          <a:p>
            <a:pPr marL="0" indent="0">
              <a:lnSpc>
                <a:spcPct val="115000"/>
              </a:lnSpc>
              <a:spcBef>
                <a:spcPts val="2400"/>
              </a:spcBef>
              <a:buFont typeface="Zapf Dingbats" charset="0"/>
              <a:buNone/>
            </a:pPr>
            <a:r>
              <a:rPr lang="en-US" altLang="zh-TW" sz="1600" dirty="0" smtClean="0">
                <a:latin typeface="Helvetica" charset="0"/>
                <a:cs typeface="新細明體" charset="0"/>
              </a:rPr>
              <a:t>No </a:t>
            </a:r>
            <a:r>
              <a:rPr lang="en-US" altLang="zh-TW" sz="1600" dirty="0">
                <a:latin typeface="Helvetica" charset="0"/>
                <a:cs typeface="新細明體" charset="0"/>
              </a:rPr>
              <a:t>course offering will have more than forty students or fewer than ten students.</a:t>
            </a:r>
          </a:p>
          <a:p>
            <a:pPr marL="1828800" lvl="1" indent="-1371600">
              <a:lnSpc>
                <a:spcPct val="115000"/>
              </a:lnSpc>
              <a:spcBef>
                <a:spcPts val="1200"/>
              </a:spcBef>
              <a:buFontTx/>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endParaRPr lang="en-US" altLang="zh-TW" sz="1600" dirty="0">
              <a:latin typeface="Helvetica" charset="0"/>
              <a:cs typeface="新細明體" charset="0"/>
            </a:endParaRPr>
          </a:p>
          <a:p>
            <a:pPr marL="0" indent="0">
              <a:lnSpc>
                <a:spcPct val="115000"/>
              </a:lnSpc>
              <a:spcBef>
                <a:spcPts val="2400"/>
              </a:spcBef>
              <a:buFont typeface="Zapf Dingbats" charset="0"/>
              <a:buNone/>
            </a:pPr>
            <a:r>
              <a:rPr lang="en-US" altLang="zh-TW" sz="1600" dirty="0">
                <a:latin typeface="Helvetica" charset="0"/>
                <a:cs typeface="新細明體" charset="0"/>
              </a:rPr>
              <a:t>A course offering with fewer than ten students will be canceled</a:t>
            </a:r>
          </a:p>
          <a:p>
            <a:pPr marL="1828800" lvl="1" indent="-1371600">
              <a:lnSpc>
                <a:spcPct val="115000"/>
              </a:lnSpc>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endParaRPr lang="en-US" altLang="zh-TW" sz="1600" dirty="0">
              <a:solidFill>
                <a:srgbClr val="0000FF"/>
              </a:solidFill>
              <a:latin typeface="Helvetica" charset="0"/>
              <a:cs typeface="新細明體" charset="0"/>
            </a:endParaRPr>
          </a:p>
          <a:p>
            <a:pPr marL="0" indent="0">
              <a:lnSpc>
                <a:spcPct val="115000"/>
              </a:lnSpc>
              <a:spcBef>
                <a:spcPts val="2400"/>
              </a:spcBef>
              <a:buFont typeface="Zapf Dingbats" charset="0"/>
              <a:buNone/>
            </a:pPr>
            <a:r>
              <a:rPr lang="en-US" altLang="zh-TW" sz="1600" dirty="0">
                <a:latin typeface="Helvetica" charset="0"/>
                <a:cs typeface="新細明體" charset="0"/>
              </a:rPr>
              <a:t>Once the registration process is completed for a student, the registration system sends information to the billing system so the student can be billed for the </a:t>
            </a:r>
            <a:r>
              <a:rPr lang="en-US" altLang="zh-TW" sz="1600" dirty="0" smtClean="0">
                <a:latin typeface="Helvetica" charset="0"/>
                <a:cs typeface="新細明體" charset="0"/>
              </a:rPr>
              <a:t>term.</a:t>
            </a:r>
            <a:endParaRPr lang="en-US" altLang="zh-TW" sz="1600" b="1" dirty="0">
              <a:solidFill>
                <a:srgbClr val="B7001F"/>
              </a:solidFill>
              <a:latin typeface="Helvetica" charset="0"/>
              <a:cs typeface="新細明體" charset="0"/>
            </a:endParaRPr>
          </a:p>
          <a:p>
            <a:pPr marL="1828800" lvl="1" indent="-1371600">
              <a:lnSpc>
                <a:spcPct val="115000"/>
              </a:lnSpc>
              <a:spcBef>
                <a:spcPts val="1200"/>
              </a:spcBef>
              <a:buFontTx/>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endParaRPr lang="en-US" altLang="zh-TW" sz="1600" dirty="0">
              <a:latin typeface="Helvetica" charset="0"/>
              <a:cs typeface="新細明體" charset="0"/>
            </a:endParaRPr>
          </a:p>
        </p:txBody>
      </p:sp>
      <p:sp>
        <p:nvSpPr>
          <p:cNvPr id="499718" name="Rectangle 6"/>
          <p:cNvSpPr>
            <a:spLocks noGrp="1" noChangeArrowheads="1"/>
          </p:cNvSpPr>
          <p:nvPr>
            <p:ph type="title"/>
          </p:nvPr>
        </p:nvSpPr>
        <p:spPr/>
        <p:txBody>
          <a:bodyPr/>
          <a:lstStyle/>
          <a:p>
            <a:r>
              <a:rPr lang="en-US" altLang="zh-TW" dirty="0">
                <a:latin typeface="Signboard Regular" charset="0"/>
                <a:cs typeface="新細明體" charset="0"/>
              </a:rPr>
              <a:t>ASU USE-CASE MODEL: </a:t>
            </a:r>
            <a:r>
              <a:rPr lang="en-US" altLang="zh-TW" dirty="0">
                <a:solidFill>
                  <a:srgbClr val="B30019"/>
                </a:solidFill>
                <a:latin typeface="Signboard Regular" charset="0"/>
                <a:cs typeface="新細明體" charset="0"/>
              </a:rPr>
              <a:t>USE CASES</a:t>
            </a:r>
          </a:p>
        </p:txBody>
      </p:sp>
      <p:sp>
        <p:nvSpPr>
          <p:cNvPr id="4" name="TextBox 3"/>
          <p:cNvSpPr txBox="1"/>
          <p:nvPr/>
        </p:nvSpPr>
        <p:spPr>
          <a:xfrm>
            <a:off x="2508192" y="2252450"/>
            <a:ext cx="3185487" cy="338554"/>
          </a:xfrm>
          <a:prstGeom prst="rect">
            <a:avLst/>
          </a:prstGeom>
          <a:noFill/>
        </p:spPr>
        <p:txBody>
          <a:bodyPr wrap="none" rtlCol="0">
            <a:spAutoFit/>
          </a:bodyPr>
          <a:lstStyle/>
          <a:p>
            <a:pPr algn="l"/>
            <a:r>
              <a:rPr lang="en-US" sz="1600" u="sng" dirty="0" smtClean="0">
                <a:solidFill>
                  <a:srgbClr val="008000"/>
                </a:solidFill>
                <a:latin typeface="+mn-lt"/>
              </a:rPr>
              <a:t>Someone</a:t>
            </a:r>
            <a:r>
              <a:rPr lang="en-US" sz="1600" dirty="0" smtClean="0">
                <a:latin typeface="+mn-lt"/>
              </a:rPr>
              <a:t>: </a:t>
            </a:r>
            <a:r>
              <a:rPr lang="en-US" sz="1600" i="1" dirty="0">
                <a:solidFill>
                  <a:srgbClr val="001999"/>
                </a:solidFill>
                <a:latin typeface="+mn-lt"/>
              </a:rPr>
              <a:t>cancel course offering</a:t>
            </a:r>
            <a:endParaRPr lang="en-US" sz="1600" dirty="0">
              <a:latin typeface="+mn-lt"/>
            </a:endParaRPr>
          </a:p>
        </p:txBody>
      </p:sp>
      <p:sp>
        <p:nvSpPr>
          <p:cNvPr id="5" name="TextBox 4"/>
          <p:cNvSpPr txBox="1"/>
          <p:nvPr/>
        </p:nvSpPr>
        <p:spPr>
          <a:xfrm>
            <a:off x="2508192" y="1952207"/>
            <a:ext cx="3159839" cy="338554"/>
          </a:xfrm>
          <a:prstGeom prst="rect">
            <a:avLst/>
          </a:prstGeom>
          <a:noFill/>
        </p:spPr>
        <p:txBody>
          <a:bodyPr wrap="none" rtlCol="0">
            <a:spAutoFit/>
          </a:bodyPr>
          <a:lstStyle/>
          <a:p>
            <a:pPr algn="l"/>
            <a:r>
              <a:rPr lang="en-US" altLang="zh-TW" sz="1600" u="sng" dirty="0">
                <a:solidFill>
                  <a:srgbClr val="008000"/>
                </a:solidFill>
                <a:latin typeface="+mn-lt"/>
                <a:cs typeface="新細明體" charset="0"/>
              </a:rPr>
              <a:t>Student</a:t>
            </a:r>
            <a:r>
              <a:rPr lang="en-US" altLang="zh-TW" sz="1600" dirty="0">
                <a:latin typeface="+mn-lt"/>
                <a:cs typeface="新細明體" charset="0"/>
              </a:rPr>
              <a:t>: </a:t>
            </a:r>
            <a:r>
              <a:rPr lang="en-US" altLang="zh-TW" sz="1600" i="1" dirty="0">
                <a:solidFill>
                  <a:srgbClr val="00219C"/>
                </a:solidFill>
                <a:latin typeface="+mn-lt"/>
                <a:cs typeface="新細明體" charset="0"/>
              </a:rPr>
              <a:t>select </a:t>
            </a:r>
            <a:r>
              <a:rPr lang="en-US" altLang="zh-TW" sz="1600" i="1" dirty="0" smtClean="0">
                <a:solidFill>
                  <a:srgbClr val="00219C"/>
                </a:solidFill>
                <a:latin typeface="+mn-lt"/>
                <a:cs typeface="新細明體" charset="0"/>
              </a:rPr>
              <a:t>alternate choices</a:t>
            </a:r>
            <a:endParaRPr lang="en-US" sz="1600" dirty="0">
              <a:latin typeface="+mn-lt"/>
            </a:endParaRPr>
          </a:p>
        </p:txBody>
      </p:sp>
      <p:sp>
        <p:nvSpPr>
          <p:cNvPr id="6" name="TextBox 5"/>
          <p:cNvSpPr txBox="1"/>
          <p:nvPr/>
        </p:nvSpPr>
        <p:spPr>
          <a:xfrm>
            <a:off x="6105499" y="1928816"/>
            <a:ext cx="2260229" cy="338554"/>
          </a:xfrm>
          <a:prstGeom prst="rect">
            <a:avLst/>
          </a:prstGeom>
          <a:noFill/>
        </p:spPr>
        <p:txBody>
          <a:bodyPr wrap="none" rtlCol="0">
            <a:spAutoFit/>
          </a:bodyPr>
          <a:lstStyle/>
          <a:p>
            <a:pPr algn="l"/>
            <a:r>
              <a:rPr lang="en-US" altLang="zh-TW" sz="1600" i="1" dirty="0" smtClean="0">
                <a:solidFill>
                  <a:srgbClr val="00219C"/>
                </a:solidFill>
                <a:latin typeface="Helvetica" charset="0"/>
                <a:cs typeface="新細明體" charset="0"/>
              </a:rPr>
              <a:t>select course offerings</a:t>
            </a:r>
            <a:endParaRPr lang="en-US" sz="1600" dirty="0"/>
          </a:p>
        </p:txBody>
      </p:sp>
      <p:cxnSp>
        <p:nvCxnSpPr>
          <p:cNvPr id="7" name="Straight Connector 6"/>
          <p:cNvCxnSpPr/>
          <p:nvPr/>
        </p:nvCxnSpPr>
        <p:spPr bwMode="auto">
          <a:xfrm flipV="1">
            <a:off x="3419872" y="2108094"/>
            <a:ext cx="2685627" cy="25035"/>
          </a:xfrm>
          <a:prstGeom prst="line">
            <a:avLst/>
          </a:prstGeom>
          <a:solidFill>
            <a:schemeClr val="accent1"/>
          </a:solidFill>
          <a:ln w="28575" cap="flat" cmpd="sng" algn="ctr">
            <a:solidFill>
              <a:srgbClr val="FF0000"/>
            </a:solidFill>
            <a:prstDash val="solid"/>
            <a:round/>
            <a:headEnd type="none" w="med" len="med"/>
            <a:tailEnd type="arrow" w="med" len="med"/>
          </a:ln>
          <a:effectLst/>
        </p:spPr>
      </p:cxnSp>
      <p:sp>
        <p:nvSpPr>
          <p:cNvPr id="8" name="TextBox 7"/>
          <p:cNvSpPr txBox="1"/>
          <p:nvPr/>
        </p:nvSpPr>
        <p:spPr>
          <a:xfrm>
            <a:off x="2508192" y="3249609"/>
            <a:ext cx="4837382" cy="338554"/>
          </a:xfrm>
          <a:prstGeom prst="rect">
            <a:avLst/>
          </a:prstGeom>
          <a:noFill/>
        </p:spPr>
        <p:txBody>
          <a:bodyPr wrap="none" rtlCol="0">
            <a:spAutoFit/>
          </a:bodyPr>
          <a:lstStyle/>
          <a:p>
            <a:pPr algn="l"/>
            <a:r>
              <a:rPr lang="en-US" altLang="zh-TW" sz="1600" dirty="0">
                <a:solidFill>
                  <a:srgbClr val="0000FF"/>
                </a:solidFill>
                <a:latin typeface="Helvetica" charset="0"/>
                <a:cs typeface="新細明體" charset="0"/>
              </a:rPr>
              <a:t>None </a:t>
            </a:r>
            <a:r>
              <a:rPr lang="en-US" altLang="zh-TW" sz="1600" dirty="0">
                <a:solidFill>
                  <a:schemeClr val="hlink"/>
                </a:solidFill>
                <a:latin typeface="Helvetica" charset="0"/>
                <a:cs typeface="新細明體" charset="0"/>
              </a:rPr>
              <a:t>(This is mainly a domain model requirement.)</a:t>
            </a:r>
            <a:endParaRPr lang="en-US" sz="1600" dirty="0">
              <a:latin typeface="+mn-lt"/>
            </a:endParaRPr>
          </a:p>
        </p:txBody>
      </p:sp>
      <p:sp>
        <p:nvSpPr>
          <p:cNvPr id="10" name="TextBox 9"/>
          <p:cNvSpPr txBox="1"/>
          <p:nvPr/>
        </p:nvSpPr>
        <p:spPr>
          <a:xfrm>
            <a:off x="2508192" y="4280885"/>
            <a:ext cx="3571911" cy="338554"/>
          </a:xfrm>
          <a:prstGeom prst="rect">
            <a:avLst/>
          </a:prstGeom>
          <a:noFill/>
        </p:spPr>
        <p:txBody>
          <a:bodyPr wrap="none" rtlCol="0">
            <a:spAutoFit/>
          </a:bodyPr>
          <a:lstStyle/>
          <a:p>
            <a:pPr algn="l"/>
            <a:r>
              <a:rPr lang="en-US" sz="1600" dirty="0">
                <a:solidFill>
                  <a:srgbClr val="0000FF"/>
                </a:solidFill>
                <a:latin typeface="Arial" charset="0"/>
              </a:rPr>
              <a:t>No new functionality in this statement</a:t>
            </a:r>
            <a:endParaRPr lang="en-US" sz="1600" dirty="0">
              <a:latin typeface="+mn-lt"/>
            </a:endParaRPr>
          </a:p>
        </p:txBody>
      </p:sp>
      <p:sp>
        <p:nvSpPr>
          <p:cNvPr id="11" name="TextBox 10"/>
          <p:cNvSpPr txBox="1"/>
          <p:nvPr/>
        </p:nvSpPr>
        <p:spPr>
          <a:xfrm>
            <a:off x="2508192" y="5564818"/>
            <a:ext cx="3916457"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Billing System</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receive billing information</a:t>
            </a:r>
            <a:endParaRPr lang="en-US" sz="1600" dirty="0">
              <a:latin typeface="+mn-l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Effect transition="in" filter="wipe(left)">
                                      <p:cBhvr>
                                        <p:cTn id="7" dur="750"/>
                                        <p:tgtEl>
                                          <p:spTgt spid="49971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99715">
                                            <p:txEl>
                                              <p:pRg st="1" end="1"/>
                                            </p:txEl>
                                          </p:spTgt>
                                        </p:tgtEl>
                                        <p:attrNameLst>
                                          <p:attrName>style.visibility</p:attrName>
                                        </p:attrNameLst>
                                      </p:cBhvr>
                                      <p:to>
                                        <p:strVal val="visible"/>
                                      </p:to>
                                    </p:set>
                                    <p:animEffect transition="in" filter="wipe(left)">
                                      <p:cBhvr>
                                        <p:cTn id="10" dur="750"/>
                                        <p:tgtEl>
                                          <p:spTgt spid="4997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99715">
                                            <p:txEl>
                                              <p:pRg st="3" end="3"/>
                                            </p:txEl>
                                          </p:spTgt>
                                        </p:tgtEl>
                                        <p:attrNameLst>
                                          <p:attrName>style.visibility</p:attrName>
                                        </p:attrNameLst>
                                      </p:cBhvr>
                                      <p:to>
                                        <p:strVal val="visible"/>
                                      </p:to>
                                    </p:set>
                                    <p:animEffect transition="in" filter="wipe(left)">
                                      <p:cBhvr>
                                        <p:cTn id="32" dur="750"/>
                                        <p:tgtEl>
                                          <p:spTgt spid="499715">
                                            <p:txEl>
                                              <p:pRg st="3" end="3"/>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499715">
                                            <p:txEl>
                                              <p:pRg st="4" end="4"/>
                                            </p:txEl>
                                          </p:spTgt>
                                        </p:tgtEl>
                                        <p:attrNameLst>
                                          <p:attrName>style.visibility</p:attrName>
                                        </p:attrNameLst>
                                      </p:cBhvr>
                                      <p:to>
                                        <p:strVal val="visible"/>
                                      </p:to>
                                    </p:set>
                                    <p:animEffect transition="in" filter="wipe(left)">
                                      <p:cBhvr>
                                        <p:cTn id="35" dur="750"/>
                                        <p:tgtEl>
                                          <p:spTgt spid="49971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499715">
                                            <p:txEl>
                                              <p:pRg st="5" end="5"/>
                                            </p:txEl>
                                          </p:spTgt>
                                        </p:tgtEl>
                                        <p:attrNameLst>
                                          <p:attrName>style.visibility</p:attrName>
                                        </p:attrNameLst>
                                      </p:cBhvr>
                                      <p:to>
                                        <p:strVal val="visible"/>
                                      </p:to>
                                    </p:set>
                                    <p:animEffect transition="in" filter="wipe(left)">
                                      <p:cBhvr>
                                        <p:cTn id="44" dur="750"/>
                                        <p:tgtEl>
                                          <p:spTgt spid="499715">
                                            <p:txEl>
                                              <p:pRg st="5" end="5"/>
                                            </p:tx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499715">
                                            <p:txEl>
                                              <p:pRg st="6" end="6"/>
                                            </p:txEl>
                                          </p:spTgt>
                                        </p:tgtEl>
                                        <p:attrNameLst>
                                          <p:attrName>style.visibility</p:attrName>
                                        </p:attrNameLst>
                                      </p:cBhvr>
                                      <p:to>
                                        <p:strVal val="visible"/>
                                      </p:to>
                                    </p:set>
                                    <p:animEffect transition="in" filter="wipe(left)">
                                      <p:cBhvr>
                                        <p:cTn id="47" dur="750"/>
                                        <p:tgtEl>
                                          <p:spTgt spid="499715">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499715">
                                            <p:txEl>
                                              <p:pRg st="7" end="7"/>
                                            </p:txEl>
                                          </p:spTgt>
                                        </p:tgtEl>
                                        <p:attrNameLst>
                                          <p:attrName>style.visibility</p:attrName>
                                        </p:attrNameLst>
                                      </p:cBhvr>
                                      <p:to>
                                        <p:strVal val="visible"/>
                                      </p:to>
                                    </p:set>
                                    <p:animEffect transition="in" filter="wipe(left)">
                                      <p:cBhvr>
                                        <p:cTn id="56" dur="750"/>
                                        <p:tgtEl>
                                          <p:spTgt spid="499715">
                                            <p:txEl>
                                              <p:pRg st="7" end="7"/>
                                            </p:txEl>
                                          </p:spTgt>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499715">
                                            <p:txEl>
                                              <p:pRg st="8" end="8"/>
                                            </p:txEl>
                                          </p:spTgt>
                                        </p:tgtEl>
                                        <p:attrNameLst>
                                          <p:attrName>style.visibility</p:attrName>
                                        </p:attrNameLst>
                                      </p:cBhvr>
                                      <p:to>
                                        <p:strVal val="visible"/>
                                      </p:to>
                                    </p:set>
                                    <p:animEffect transition="in" filter="wipe(left)">
                                      <p:cBhvr>
                                        <p:cTn id="59" dur="750"/>
                                        <p:tgtEl>
                                          <p:spTgt spid="499715">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15" grpId="0" build="p"/>
      <p:bldP spid="4" grpId="0"/>
      <p:bldP spid="5" grpId="0"/>
      <p:bldP spid="6" grpId="0"/>
      <p:bldP spid="8" grpId="0"/>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body" idx="1"/>
          </p:nvPr>
        </p:nvSpPr>
        <p:spPr>
          <a:xfrm>
            <a:off x="685800" y="1219200"/>
            <a:ext cx="7772400" cy="5027613"/>
          </a:xfrm>
          <a:noFill/>
        </p:spPr>
        <p:txBody>
          <a:bodyPr/>
          <a:lstStyle/>
          <a:p>
            <a:pPr marL="0" indent="0">
              <a:lnSpc>
                <a:spcPct val="115000"/>
              </a:lnSpc>
              <a:spcBef>
                <a:spcPts val="2400"/>
              </a:spcBef>
              <a:buFont typeface="Zapf Dingbats" charset="0"/>
              <a:buNone/>
            </a:pPr>
            <a:r>
              <a:rPr lang="en-US" altLang="zh-TW" sz="1600" dirty="0">
                <a:latin typeface="Helvetica" charset="0"/>
                <a:cs typeface="新細明體" charset="0"/>
              </a:rPr>
              <a:t>Professors must be able to access the online system to indicate which courses they will be teaching, and to see which students signed up for their course offerings.</a:t>
            </a:r>
            <a:endParaRPr lang="en-US" altLang="zh-TW" sz="1600" b="1" dirty="0">
              <a:solidFill>
                <a:srgbClr val="B7001F"/>
              </a:solidFill>
              <a:latin typeface="Helvetica" charset="0"/>
              <a:cs typeface="新細明體" charset="0"/>
            </a:endParaRPr>
          </a:p>
          <a:p>
            <a:pPr marL="1828800" lvl="1" indent="-1371600">
              <a:lnSpc>
                <a:spcPct val="115000"/>
              </a:lnSpc>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endParaRPr lang="en-US" altLang="zh-TW" sz="1600" dirty="0">
              <a:latin typeface="Helvetica" charset="0"/>
              <a:cs typeface="新細明體" charset="0"/>
            </a:endParaRPr>
          </a:p>
          <a:p>
            <a:pPr marL="1828800" lvl="1" indent="-1371600">
              <a:spcBef>
                <a:spcPts val="300"/>
              </a:spcBef>
              <a:buFontTx/>
              <a:buNone/>
            </a:pPr>
            <a:r>
              <a:rPr lang="en-US" altLang="zh-TW" sz="1600" dirty="0">
                <a:solidFill>
                  <a:srgbClr val="00219C"/>
                </a:solidFill>
                <a:latin typeface="Helvetica" charset="0"/>
                <a:cs typeface="新細明體" charset="0"/>
              </a:rPr>
              <a:t>	</a:t>
            </a:r>
            <a:endParaRPr lang="en-US" altLang="zh-TW" sz="1600" dirty="0" smtClean="0">
              <a:latin typeface="Helvetica" charset="0"/>
              <a:cs typeface="新細明體" charset="0"/>
            </a:endParaRPr>
          </a:p>
          <a:p>
            <a:pPr marL="0" indent="0">
              <a:lnSpc>
                <a:spcPct val="115000"/>
              </a:lnSpc>
              <a:spcBef>
                <a:spcPts val="2400"/>
              </a:spcBef>
              <a:buFont typeface="Zapf Dingbats" charset="0"/>
              <a:buNone/>
            </a:pPr>
            <a:r>
              <a:rPr lang="en-US" altLang="zh-TW" sz="1600" dirty="0" smtClean="0">
                <a:latin typeface="Helvetica" charset="0"/>
                <a:cs typeface="新細明體" charset="0"/>
              </a:rPr>
              <a:t>For </a:t>
            </a:r>
            <a:r>
              <a:rPr lang="en-US" altLang="zh-TW" sz="1600" dirty="0">
                <a:latin typeface="Helvetica" charset="0"/>
                <a:cs typeface="新細明體" charset="0"/>
              </a:rPr>
              <a:t>each </a:t>
            </a:r>
            <a:r>
              <a:rPr lang="en-US" altLang="zh-TW" sz="1600" dirty="0" smtClean="0">
                <a:latin typeface="Helvetica" charset="0"/>
                <a:cs typeface="新細明體" charset="0"/>
              </a:rPr>
              <a:t>term, </a:t>
            </a:r>
            <a:r>
              <a:rPr lang="en-US" altLang="zh-TW" sz="1600" dirty="0">
                <a:latin typeface="Helvetica" charset="0"/>
                <a:cs typeface="新細明體" charset="0"/>
              </a:rPr>
              <a:t>there is a period of time that students can change their schedule.</a:t>
            </a:r>
          </a:p>
          <a:p>
            <a:pPr marL="1828800" lvl="1" indent="-1371600">
              <a:spcBef>
                <a:spcPts val="1200"/>
              </a:spcBef>
              <a:buFontTx/>
              <a:buNone/>
            </a:pPr>
            <a:r>
              <a:rPr lang="en-US" altLang="zh-TW" sz="1600" b="1" dirty="0">
                <a:solidFill>
                  <a:srgbClr val="B7001F"/>
                </a:solidFill>
                <a:latin typeface="Helvetica" charset="0"/>
                <a:cs typeface="新細明體" charset="0"/>
              </a:rPr>
              <a:t>functionality</a:t>
            </a:r>
            <a:r>
              <a:rPr lang="en-US" altLang="zh-TW" sz="1600" b="1" dirty="0" smtClean="0">
                <a:solidFill>
                  <a:srgbClr val="B7001F"/>
                </a:solidFill>
                <a:latin typeface="Helvetica" charset="0"/>
                <a:cs typeface="新細明體" charset="0"/>
              </a:rPr>
              <a:t>:</a:t>
            </a:r>
            <a:endParaRPr lang="en-US" altLang="zh-TW" sz="1400" dirty="0" smtClean="0">
              <a:latin typeface="Helvetica" charset="0"/>
              <a:cs typeface="新細明體" charset="0"/>
            </a:endParaRPr>
          </a:p>
          <a:p>
            <a:pPr marL="0" indent="0">
              <a:lnSpc>
                <a:spcPct val="115000"/>
              </a:lnSpc>
              <a:spcBef>
                <a:spcPts val="2400"/>
              </a:spcBef>
              <a:buFont typeface="Zapf Dingbats" charset="0"/>
              <a:buNone/>
            </a:pPr>
            <a:r>
              <a:rPr lang="en-US" altLang="zh-TW" sz="1600" dirty="0" smtClean="0">
                <a:latin typeface="Helvetica" charset="0"/>
                <a:cs typeface="新細明體" charset="0"/>
              </a:rPr>
              <a:t>Students must be able to access the system during this time to add or drop courses.</a:t>
            </a:r>
          </a:p>
          <a:p>
            <a:pPr marL="1828800" lvl="1" indent="-1371600">
              <a:spcBef>
                <a:spcPts val="1200"/>
              </a:spcBef>
              <a:buFontTx/>
              <a:buNone/>
            </a:pPr>
            <a:r>
              <a:rPr lang="en-US" altLang="zh-TW" sz="1600" b="1" dirty="0" smtClean="0">
                <a:solidFill>
                  <a:srgbClr val="B7001F"/>
                </a:solidFill>
                <a:latin typeface="Helvetica" charset="0"/>
                <a:cs typeface="新細明體" charset="0"/>
              </a:rPr>
              <a:t>functionality:</a:t>
            </a:r>
            <a:endParaRPr lang="en-US" altLang="zh-TW" sz="1600" dirty="0">
              <a:latin typeface="Helvetica" charset="0"/>
              <a:cs typeface="新細明體" charset="0"/>
            </a:endParaRPr>
          </a:p>
        </p:txBody>
      </p:sp>
      <p:sp>
        <p:nvSpPr>
          <p:cNvPr id="634884" name="Rectangle 4"/>
          <p:cNvSpPr>
            <a:spLocks noGrp="1" noChangeArrowheads="1"/>
          </p:cNvSpPr>
          <p:nvPr>
            <p:ph type="title"/>
          </p:nvPr>
        </p:nvSpPr>
        <p:spPr/>
        <p:txBody>
          <a:bodyPr/>
          <a:lstStyle/>
          <a:p>
            <a:r>
              <a:rPr lang="en-US" altLang="zh-TW" dirty="0">
                <a:latin typeface="Signboard Regular" charset="0"/>
                <a:cs typeface="新細明體" charset="0"/>
              </a:rPr>
              <a:t>ASU USE-CASE MODEL: </a:t>
            </a:r>
            <a:r>
              <a:rPr lang="en-US" altLang="zh-TW" dirty="0">
                <a:solidFill>
                  <a:srgbClr val="B30019"/>
                </a:solidFill>
                <a:latin typeface="Signboard Regular" charset="0"/>
                <a:cs typeface="新細明體" charset="0"/>
              </a:rPr>
              <a:t>USE CASES</a:t>
            </a:r>
          </a:p>
        </p:txBody>
      </p:sp>
      <p:sp>
        <p:nvSpPr>
          <p:cNvPr id="4" name="TextBox 3"/>
          <p:cNvSpPr txBox="1"/>
          <p:nvPr/>
        </p:nvSpPr>
        <p:spPr>
          <a:xfrm>
            <a:off x="2505664" y="1950949"/>
            <a:ext cx="3288080"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Professor</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select courses to teach</a:t>
            </a:r>
            <a:endParaRPr lang="en-US" sz="1600" dirty="0">
              <a:latin typeface="+mn-lt"/>
            </a:endParaRPr>
          </a:p>
        </p:txBody>
      </p:sp>
      <p:sp>
        <p:nvSpPr>
          <p:cNvPr id="5" name="TextBox 4"/>
          <p:cNvSpPr txBox="1"/>
          <p:nvPr/>
        </p:nvSpPr>
        <p:spPr>
          <a:xfrm>
            <a:off x="2505664" y="2252450"/>
            <a:ext cx="3288080"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Professor</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request enrollment list</a:t>
            </a:r>
            <a:endParaRPr lang="en-US" sz="1600" dirty="0">
              <a:latin typeface="+mn-lt"/>
            </a:endParaRPr>
          </a:p>
        </p:txBody>
      </p:sp>
      <p:sp>
        <p:nvSpPr>
          <p:cNvPr id="7" name="TextBox 6"/>
          <p:cNvSpPr txBox="1"/>
          <p:nvPr/>
        </p:nvSpPr>
        <p:spPr>
          <a:xfrm>
            <a:off x="2505664" y="3225187"/>
            <a:ext cx="3108543"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Student</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change course </a:t>
            </a:r>
            <a:r>
              <a:rPr lang="en-US" altLang="zh-TW" sz="1600" i="1" dirty="0" smtClean="0">
                <a:solidFill>
                  <a:srgbClr val="00219C"/>
                </a:solidFill>
                <a:latin typeface="Helvetica" charset="0"/>
                <a:cs typeface="新細明體" charset="0"/>
              </a:rPr>
              <a:t>offering</a:t>
            </a:r>
            <a:endParaRPr lang="en-US" sz="1600" dirty="0">
              <a:latin typeface="+mn-lt"/>
            </a:endParaRPr>
          </a:p>
        </p:txBody>
      </p:sp>
      <p:sp>
        <p:nvSpPr>
          <p:cNvPr id="8" name="TextBox 7"/>
          <p:cNvSpPr txBox="1"/>
          <p:nvPr/>
        </p:nvSpPr>
        <p:spPr>
          <a:xfrm>
            <a:off x="2505664" y="4196666"/>
            <a:ext cx="2775119"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Student</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add course offering</a:t>
            </a:r>
            <a:endParaRPr lang="en-US" sz="1600" dirty="0">
              <a:latin typeface="+mn-lt"/>
            </a:endParaRPr>
          </a:p>
        </p:txBody>
      </p:sp>
      <p:sp>
        <p:nvSpPr>
          <p:cNvPr id="9" name="TextBox 8"/>
          <p:cNvSpPr txBox="1"/>
          <p:nvPr/>
        </p:nvSpPr>
        <p:spPr>
          <a:xfrm>
            <a:off x="2505664" y="4496909"/>
            <a:ext cx="2839239" cy="338554"/>
          </a:xfrm>
          <a:prstGeom prst="rect">
            <a:avLst/>
          </a:prstGeom>
          <a:noFill/>
        </p:spPr>
        <p:txBody>
          <a:bodyPr wrap="none" rtlCol="0">
            <a:spAutoFit/>
          </a:bodyPr>
          <a:lstStyle/>
          <a:p>
            <a:pPr algn="l"/>
            <a:r>
              <a:rPr lang="en-US" altLang="zh-TW" sz="1600" u="sng" dirty="0">
                <a:solidFill>
                  <a:srgbClr val="008000"/>
                </a:solidFill>
                <a:latin typeface="Helvetica" charset="0"/>
                <a:cs typeface="新細明體" charset="0"/>
              </a:rPr>
              <a:t>Student</a:t>
            </a:r>
            <a:r>
              <a:rPr lang="en-US" altLang="zh-TW" sz="1600" dirty="0">
                <a:latin typeface="Helvetica" charset="0"/>
                <a:cs typeface="新細明體" charset="0"/>
              </a:rPr>
              <a:t>: </a:t>
            </a:r>
            <a:r>
              <a:rPr lang="en-US" altLang="zh-TW" sz="1600" i="1" dirty="0">
                <a:solidFill>
                  <a:srgbClr val="00219C"/>
                </a:solidFill>
                <a:latin typeface="Helvetica" charset="0"/>
                <a:cs typeface="新細明體" charset="0"/>
              </a:rPr>
              <a:t>drop course </a:t>
            </a:r>
            <a:r>
              <a:rPr lang="en-US" altLang="zh-TW" sz="1600" i="1" dirty="0" smtClean="0">
                <a:solidFill>
                  <a:srgbClr val="00219C"/>
                </a:solidFill>
                <a:latin typeface="Helvetica" charset="0"/>
                <a:cs typeface="新細明體" charset="0"/>
              </a:rPr>
              <a:t>offering</a:t>
            </a:r>
            <a:endParaRPr lang="en-US" sz="1600" dirty="0">
              <a:latin typeface="+mn-l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4882">
                                            <p:txEl>
                                              <p:pRg st="0" end="0"/>
                                            </p:txEl>
                                          </p:spTgt>
                                        </p:tgtEl>
                                        <p:attrNameLst>
                                          <p:attrName>style.visibility</p:attrName>
                                        </p:attrNameLst>
                                      </p:cBhvr>
                                      <p:to>
                                        <p:strVal val="visible"/>
                                      </p:to>
                                    </p:set>
                                    <p:animEffect transition="in" filter="wipe(left)">
                                      <p:cBhvr>
                                        <p:cTn id="7" dur="500"/>
                                        <p:tgtEl>
                                          <p:spTgt spid="63488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34882">
                                            <p:txEl>
                                              <p:pRg st="1" end="1"/>
                                            </p:txEl>
                                          </p:spTgt>
                                        </p:tgtEl>
                                        <p:attrNameLst>
                                          <p:attrName>style.visibility</p:attrName>
                                        </p:attrNameLst>
                                      </p:cBhvr>
                                      <p:to>
                                        <p:strVal val="visible"/>
                                      </p:to>
                                    </p:set>
                                    <p:animEffect transition="in" filter="wipe(left)">
                                      <p:cBhvr>
                                        <p:cTn id="10" dur="500"/>
                                        <p:tgtEl>
                                          <p:spTgt spid="63488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34882">
                                            <p:txEl>
                                              <p:pRg st="2" end="2"/>
                                            </p:txEl>
                                          </p:spTgt>
                                        </p:tgtEl>
                                        <p:attrNameLst>
                                          <p:attrName>style.visibility</p:attrName>
                                        </p:attrNameLst>
                                      </p:cBhvr>
                                      <p:to>
                                        <p:strVal val="visible"/>
                                      </p:to>
                                    </p:set>
                                    <p:animEffect transition="in" filter="wipe(left)">
                                      <p:cBhvr>
                                        <p:cTn id="13" dur="500"/>
                                        <p:tgtEl>
                                          <p:spTgt spid="63488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34882">
                                            <p:txEl>
                                              <p:pRg st="3" end="3"/>
                                            </p:txEl>
                                          </p:spTgt>
                                        </p:tgtEl>
                                        <p:attrNameLst>
                                          <p:attrName>style.visibility</p:attrName>
                                        </p:attrNameLst>
                                      </p:cBhvr>
                                      <p:to>
                                        <p:strVal val="visible"/>
                                      </p:to>
                                    </p:set>
                                    <p:animEffect transition="in" filter="wipe(left)">
                                      <p:cBhvr>
                                        <p:cTn id="26" dur="500"/>
                                        <p:tgtEl>
                                          <p:spTgt spid="634882">
                                            <p:txEl>
                                              <p:pRg st="3" end="3"/>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634882">
                                            <p:txEl>
                                              <p:pRg st="4" end="4"/>
                                            </p:txEl>
                                          </p:spTgt>
                                        </p:tgtEl>
                                        <p:attrNameLst>
                                          <p:attrName>style.visibility</p:attrName>
                                        </p:attrNameLst>
                                      </p:cBhvr>
                                      <p:to>
                                        <p:strVal val="visible"/>
                                      </p:to>
                                    </p:set>
                                    <p:animEffect transition="in" filter="wipe(left)">
                                      <p:cBhvr>
                                        <p:cTn id="29" dur="500"/>
                                        <p:tgtEl>
                                          <p:spTgt spid="63488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634882">
                                            <p:txEl>
                                              <p:pRg st="5" end="5"/>
                                            </p:txEl>
                                          </p:spTgt>
                                        </p:tgtEl>
                                        <p:attrNameLst>
                                          <p:attrName>style.visibility</p:attrName>
                                        </p:attrNameLst>
                                      </p:cBhvr>
                                      <p:to>
                                        <p:strVal val="visible"/>
                                      </p:to>
                                    </p:set>
                                    <p:animEffect transition="in" filter="wipe(left)">
                                      <p:cBhvr>
                                        <p:cTn id="38" dur="500"/>
                                        <p:tgtEl>
                                          <p:spTgt spid="634882">
                                            <p:txEl>
                                              <p:pRg st="5" end="5"/>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634882">
                                            <p:txEl>
                                              <p:pRg st="6" end="6"/>
                                            </p:txEl>
                                          </p:spTgt>
                                        </p:tgtEl>
                                        <p:attrNameLst>
                                          <p:attrName>style.visibility</p:attrName>
                                        </p:attrNameLst>
                                      </p:cBhvr>
                                      <p:to>
                                        <p:strVal val="visible"/>
                                      </p:to>
                                    </p:set>
                                    <p:animEffect transition="in" filter="wipe(left)">
                                      <p:cBhvr>
                                        <p:cTn id="41" dur="500"/>
                                        <p:tgtEl>
                                          <p:spTgt spid="634882">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882" grpId="0" build="p"/>
      <p:bldP spid="4" grpId="0"/>
      <p:bldP spid="5" grpId="0"/>
      <p:bldP spid="7" grpId="0"/>
      <p:bldP spid="8"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body" idx="1"/>
          </p:nvPr>
        </p:nvSpPr>
        <p:spPr>
          <a:xfrm>
            <a:off x="2133600" y="1219200"/>
            <a:ext cx="6324600" cy="5105400"/>
          </a:xfrm>
          <a:noFill/>
        </p:spPr>
        <p:txBody>
          <a:bodyPr/>
          <a:lstStyle/>
          <a:p>
            <a:pPr marL="0" indent="0">
              <a:spcBef>
                <a:spcPts val="2400"/>
              </a:spcBef>
              <a:buFont typeface="Zapf Dingbats" charset="0"/>
              <a:buNone/>
            </a:pPr>
            <a:r>
              <a:rPr lang="en-US" altLang="zh-TW" sz="1800" dirty="0">
                <a:solidFill>
                  <a:srgbClr val="00219C"/>
                </a:solidFill>
                <a:latin typeface="Helvetica" charset="0"/>
                <a:cs typeface="新細明體" charset="0"/>
              </a:rPr>
              <a:t>A person who is responsible for maintaining the curriculum information inclusive of students, professors and courses. The Registrar uses the </a:t>
            </a:r>
            <a:r>
              <a:rPr lang="en-US" altLang="zh-TW" sz="1800" dirty="0" smtClean="0">
                <a:solidFill>
                  <a:srgbClr val="00219C"/>
                </a:solidFill>
                <a:latin typeface="Helvetica" charset="0"/>
                <a:cs typeface="新細明體" charset="0"/>
              </a:rPr>
              <a:t>Course Registration </a:t>
            </a:r>
            <a:r>
              <a:rPr lang="en-US" altLang="zh-TW" sz="1800" dirty="0">
                <a:solidFill>
                  <a:srgbClr val="00219C"/>
                </a:solidFill>
                <a:latin typeface="Helvetica" charset="0"/>
                <a:cs typeface="新細明體" charset="0"/>
              </a:rPr>
              <a:t>System to prepare the course catalogue for the coming </a:t>
            </a:r>
            <a:r>
              <a:rPr lang="en-US" altLang="zh-TW" sz="1800" dirty="0" smtClean="0">
                <a:solidFill>
                  <a:srgbClr val="00219C"/>
                </a:solidFill>
                <a:latin typeface="Helvetica" charset="0"/>
                <a:cs typeface="新細明體" charset="0"/>
              </a:rPr>
              <a:t>term </a:t>
            </a:r>
            <a:r>
              <a:rPr lang="en-US" altLang="zh-TW" sz="1800" dirty="0">
                <a:solidFill>
                  <a:srgbClr val="00219C"/>
                </a:solidFill>
                <a:latin typeface="Helvetica" charset="0"/>
                <a:cs typeface="新細明體" charset="0"/>
              </a:rPr>
              <a:t>and to manage course offerings.</a:t>
            </a:r>
          </a:p>
          <a:p>
            <a:pPr marL="0" indent="0">
              <a:spcBef>
                <a:spcPts val="2400"/>
              </a:spcBef>
              <a:buFont typeface="Zapf Dingbats" charset="0"/>
              <a:buNone/>
            </a:pPr>
            <a:r>
              <a:rPr lang="en-US" altLang="zh-TW" sz="1800" dirty="0">
                <a:latin typeface="Helvetica" charset="0"/>
                <a:cs typeface="新細明體" charset="0"/>
              </a:rPr>
              <a:t>A person who is registered to take </a:t>
            </a:r>
            <a:r>
              <a:rPr lang="en-US" altLang="zh-TW" sz="1800" dirty="0" smtClean="0">
                <a:latin typeface="Helvetica" charset="0"/>
                <a:cs typeface="新細明體" charset="0"/>
              </a:rPr>
              <a:t>courses at </a:t>
            </a:r>
            <a:r>
              <a:rPr lang="en-US" altLang="zh-TW" sz="1800" dirty="0">
                <a:latin typeface="Helvetica" charset="0"/>
                <a:cs typeface="新細明體" charset="0"/>
              </a:rPr>
              <a:t>the university. A student uses the </a:t>
            </a:r>
            <a:r>
              <a:rPr lang="en-US" altLang="zh-TW" sz="1800" dirty="0" smtClean="0">
                <a:latin typeface="Helvetica" charset="0"/>
                <a:cs typeface="新細明體" charset="0"/>
              </a:rPr>
              <a:t>Course Registration </a:t>
            </a:r>
            <a:r>
              <a:rPr lang="en-US" altLang="zh-TW" sz="1800" dirty="0">
                <a:latin typeface="Helvetica" charset="0"/>
                <a:cs typeface="新細明體" charset="0"/>
              </a:rPr>
              <a:t>System to register for courses in the current or a future </a:t>
            </a:r>
            <a:r>
              <a:rPr lang="en-US" altLang="zh-TW" sz="1800" dirty="0" smtClean="0">
                <a:latin typeface="Helvetica" charset="0"/>
                <a:cs typeface="新細明體" charset="0"/>
              </a:rPr>
              <a:t>term.</a:t>
            </a:r>
            <a:endParaRPr lang="en-US" altLang="zh-TW" sz="1800" dirty="0">
              <a:latin typeface="Helvetica" charset="0"/>
              <a:cs typeface="新細明體" charset="0"/>
            </a:endParaRPr>
          </a:p>
          <a:p>
            <a:pPr marL="0" indent="0">
              <a:spcBef>
                <a:spcPts val="2400"/>
              </a:spcBef>
              <a:buFont typeface="Zapf Dingbats" charset="0"/>
              <a:buNone/>
            </a:pPr>
            <a:r>
              <a:rPr lang="en-US" altLang="zh-TW" sz="1800" dirty="0">
                <a:latin typeface="Helvetica" charset="0"/>
                <a:cs typeface="新細明體" charset="0"/>
              </a:rPr>
              <a:t>An external system responsible for billing students. </a:t>
            </a:r>
            <a:r>
              <a:rPr lang="en-US" altLang="zh-TW" sz="1800" dirty="0" smtClean="0">
                <a:latin typeface="Helvetica" charset="0"/>
                <a:cs typeface="新細明體" charset="0"/>
              </a:rPr>
              <a:t>After a </a:t>
            </a:r>
            <a:r>
              <a:rPr lang="en-US" altLang="zh-TW" sz="1800" dirty="0">
                <a:latin typeface="Helvetica" charset="0"/>
                <a:cs typeface="新細明體" charset="0"/>
              </a:rPr>
              <a:t>student successfully registers for a </a:t>
            </a:r>
            <a:r>
              <a:rPr lang="en-US" altLang="zh-TW" sz="1800" dirty="0" smtClean="0">
                <a:latin typeface="Helvetica" charset="0"/>
                <a:cs typeface="新細明體" charset="0"/>
              </a:rPr>
              <a:t>term, </a:t>
            </a:r>
            <a:r>
              <a:rPr lang="en-US" altLang="zh-TW" sz="1800" dirty="0">
                <a:latin typeface="Helvetica" charset="0"/>
                <a:cs typeface="新細明體" charset="0"/>
              </a:rPr>
              <a:t>the Course Registration </a:t>
            </a:r>
            <a:r>
              <a:rPr lang="en-US" altLang="zh-TW" sz="1800" dirty="0" smtClean="0">
                <a:latin typeface="Helvetica" charset="0"/>
                <a:cs typeface="新細明體" charset="0"/>
              </a:rPr>
              <a:t>System sends the billing information to the </a:t>
            </a:r>
            <a:r>
              <a:rPr lang="en-US" altLang="zh-TW" sz="1800" dirty="0">
                <a:latin typeface="Helvetica" charset="0"/>
                <a:cs typeface="新細明體" charset="0"/>
              </a:rPr>
              <a:t>billing </a:t>
            </a:r>
            <a:r>
              <a:rPr lang="en-US" altLang="zh-TW" sz="1800" dirty="0" smtClean="0">
                <a:latin typeface="Helvetica" charset="0"/>
                <a:cs typeface="新細明體" charset="0"/>
              </a:rPr>
              <a:t>system.</a:t>
            </a:r>
            <a:endParaRPr lang="en-US" altLang="zh-TW" sz="1800" dirty="0">
              <a:latin typeface="Helvetica" charset="0"/>
              <a:cs typeface="新細明體" charset="0"/>
            </a:endParaRPr>
          </a:p>
          <a:p>
            <a:pPr marL="0" indent="0">
              <a:spcBef>
                <a:spcPts val="2400"/>
              </a:spcBef>
              <a:buFont typeface="Zapf Dingbats" charset="0"/>
              <a:buNone/>
            </a:pPr>
            <a:r>
              <a:rPr lang="en-US" altLang="zh-TW" sz="1800" dirty="0">
                <a:latin typeface="Helvetica" charset="0"/>
                <a:cs typeface="新細明體" charset="0"/>
              </a:rPr>
              <a:t>A person who is part of the teaching staff of the university. A professor uses the </a:t>
            </a:r>
            <a:r>
              <a:rPr lang="en-US" altLang="zh-TW" sz="1800" dirty="0" smtClean="0">
                <a:latin typeface="Helvetica" charset="0"/>
                <a:cs typeface="新細明體" charset="0"/>
              </a:rPr>
              <a:t>Course Registration </a:t>
            </a:r>
            <a:r>
              <a:rPr lang="en-US" altLang="zh-TW" sz="1800" dirty="0">
                <a:latin typeface="Helvetica" charset="0"/>
                <a:cs typeface="新細明體" charset="0"/>
              </a:rPr>
              <a:t>System to make choices on the courses to teach and to request course enrolment lists.</a:t>
            </a:r>
          </a:p>
        </p:txBody>
      </p:sp>
      <p:grpSp>
        <p:nvGrpSpPr>
          <p:cNvPr id="97284" name="Group 46"/>
          <p:cNvGrpSpPr>
            <a:grpSpLocks/>
          </p:cNvGrpSpPr>
          <p:nvPr/>
        </p:nvGrpSpPr>
        <p:grpSpPr bwMode="auto">
          <a:xfrm>
            <a:off x="685800" y="1270000"/>
            <a:ext cx="1395413" cy="5054600"/>
            <a:chOff x="432" y="800"/>
            <a:chExt cx="879" cy="3184"/>
          </a:xfrm>
        </p:grpSpPr>
        <p:grpSp>
          <p:nvGrpSpPr>
            <p:cNvPr id="97285" name="Group 45"/>
            <p:cNvGrpSpPr>
              <a:grpSpLocks/>
            </p:cNvGrpSpPr>
            <p:nvPr/>
          </p:nvGrpSpPr>
          <p:grpSpPr bwMode="auto">
            <a:xfrm>
              <a:off x="580" y="800"/>
              <a:ext cx="583" cy="527"/>
              <a:chOff x="580" y="800"/>
              <a:chExt cx="583" cy="527"/>
            </a:xfrm>
          </p:grpSpPr>
          <p:sp>
            <p:nvSpPr>
              <p:cNvPr id="97307" name="Rectangle 27"/>
              <p:cNvSpPr>
                <a:spLocks noChangeArrowheads="1"/>
              </p:cNvSpPr>
              <p:nvPr/>
            </p:nvSpPr>
            <p:spPr bwMode="auto">
              <a:xfrm>
                <a:off x="580" y="1117"/>
                <a:ext cx="58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solidFill>
                      <a:srgbClr val="00219C"/>
                    </a:solidFill>
                    <a:latin typeface="Times" charset="0"/>
                    <a:cs typeface="新細明體" charset="0"/>
                  </a:rPr>
                  <a:t>Registrar</a:t>
                </a:r>
              </a:p>
            </p:txBody>
          </p:sp>
          <p:grpSp>
            <p:nvGrpSpPr>
              <p:cNvPr id="97308" name="Group 44"/>
              <p:cNvGrpSpPr>
                <a:grpSpLocks/>
              </p:cNvGrpSpPr>
              <p:nvPr/>
            </p:nvGrpSpPr>
            <p:grpSpPr bwMode="auto">
              <a:xfrm>
                <a:off x="794" y="800"/>
                <a:ext cx="156" cy="336"/>
                <a:chOff x="794" y="800"/>
                <a:chExt cx="156" cy="336"/>
              </a:xfrm>
            </p:grpSpPr>
            <p:sp>
              <p:nvSpPr>
                <p:cNvPr id="97309" name="Oval 29"/>
                <p:cNvSpPr>
                  <a:spLocks noChangeAspect="1" noChangeArrowheads="1"/>
                </p:cNvSpPr>
                <p:nvPr/>
              </p:nvSpPr>
              <p:spPr bwMode="auto">
                <a:xfrm>
                  <a:off x="820" y="800"/>
                  <a:ext cx="104" cy="105"/>
                </a:xfrm>
                <a:prstGeom prst="ellipse">
                  <a:avLst/>
                </a:prstGeom>
                <a:solidFill>
                  <a:schemeClr val="bg1"/>
                </a:solidFill>
                <a:ln w="12700">
                  <a:solidFill>
                    <a:srgbClr val="00219C"/>
                  </a:solidFill>
                  <a:round/>
                  <a:headEnd/>
                  <a:tailEnd/>
                </a:ln>
              </p:spPr>
              <p:txBody>
                <a:bodyPr wrap="none" anchor="ctr"/>
                <a:lstStyle/>
                <a:p>
                  <a:endParaRPr lang="zh-TW" altLang="en-US">
                    <a:cs typeface="新細明體" charset="0"/>
                  </a:endParaRPr>
                </a:p>
              </p:txBody>
            </p:sp>
            <p:sp>
              <p:nvSpPr>
                <p:cNvPr id="97310" name="Line 30"/>
                <p:cNvSpPr>
                  <a:spLocks noChangeShapeType="1"/>
                </p:cNvSpPr>
                <p:nvPr/>
              </p:nvSpPr>
              <p:spPr bwMode="auto">
                <a:xfrm>
                  <a:off x="872" y="910"/>
                  <a:ext cx="0" cy="119"/>
                </a:xfrm>
                <a:prstGeom prst="line">
                  <a:avLst/>
                </a:prstGeom>
                <a:noFill/>
                <a:ln w="12700">
                  <a:solidFill>
                    <a:srgbClr val="00219C"/>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311" name="Line 31"/>
                <p:cNvSpPr>
                  <a:spLocks noChangeShapeType="1"/>
                </p:cNvSpPr>
                <p:nvPr/>
              </p:nvSpPr>
              <p:spPr bwMode="auto">
                <a:xfrm>
                  <a:off x="811" y="957"/>
                  <a:ext cx="121" cy="0"/>
                </a:xfrm>
                <a:prstGeom prst="line">
                  <a:avLst/>
                </a:prstGeom>
                <a:noFill/>
                <a:ln w="12700">
                  <a:solidFill>
                    <a:srgbClr val="00219C"/>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312" name="Freeform 32"/>
                <p:cNvSpPr>
                  <a:spLocks/>
                </p:cNvSpPr>
                <p:nvPr/>
              </p:nvSpPr>
              <p:spPr bwMode="auto">
                <a:xfrm>
                  <a:off x="794" y="1036"/>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rgbClr val="00219C"/>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97286" name="Group 43"/>
            <p:cNvGrpSpPr>
              <a:grpSpLocks/>
            </p:cNvGrpSpPr>
            <p:nvPr/>
          </p:nvGrpSpPr>
          <p:grpSpPr bwMode="auto">
            <a:xfrm>
              <a:off x="432" y="2585"/>
              <a:ext cx="879" cy="527"/>
              <a:chOff x="432" y="2585"/>
              <a:chExt cx="879" cy="527"/>
            </a:xfrm>
          </p:grpSpPr>
          <p:sp>
            <p:nvSpPr>
              <p:cNvPr id="97301" name="Rectangle 13"/>
              <p:cNvSpPr>
                <a:spLocks noChangeArrowheads="1"/>
              </p:cNvSpPr>
              <p:nvPr/>
            </p:nvSpPr>
            <p:spPr bwMode="auto">
              <a:xfrm>
                <a:off x="432" y="2902"/>
                <a:ext cx="87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Billing System</a:t>
                </a:r>
              </a:p>
            </p:txBody>
          </p:sp>
          <p:grpSp>
            <p:nvGrpSpPr>
              <p:cNvPr id="97302" name="Group 42"/>
              <p:cNvGrpSpPr>
                <a:grpSpLocks/>
              </p:cNvGrpSpPr>
              <p:nvPr/>
            </p:nvGrpSpPr>
            <p:grpSpPr bwMode="auto">
              <a:xfrm>
                <a:off x="794" y="2585"/>
                <a:ext cx="156" cy="336"/>
                <a:chOff x="794" y="2585"/>
                <a:chExt cx="156" cy="336"/>
              </a:xfrm>
            </p:grpSpPr>
            <p:sp>
              <p:nvSpPr>
                <p:cNvPr id="97303" name="Oval 15"/>
                <p:cNvSpPr>
                  <a:spLocks noChangeAspect="1" noChangeArrowheads="1"/>
                </p:cNvSpPr>
                <p:nvPr/>
              </p:nvSpPr>
              <p:spPr bwMode="auto">
                <a:xfrm>
                  <a:off x="820" y="2585"/>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97304" name="Line 16"/>
                <p:cNvSpPr>
                  <a:spLocks noChangeShapeType="1"/>
                </p:cNvSpPr>
                <p:nvPr/>
              </p:nvSpPr>
              <p:spPr bwMode="auto">
                <a:xfrm>
                  <a:off x="872" y="2695"/>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305" name="Line 17"/>
                <p:cNvSpPr>
                  <a:spLocks noChangeShapeType="1"/>
                </p:cNvSpPr>
                <p:nvPr/>
              </p:nvSpPr>
              <p:spPr bwMode="auto">
                <a:xfrm>
                  <a:off x="811" y="2742"/>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306" name="Freeform 18"/>
                <p:cNvSpPr>
                  <a:spLocks/>
                </p:cNvSpPr>
                <p:nvPr/>
              </p:nvSpPr>
              <p:spPr bwMode="auto">
                <a:xfrm>
                  <a:off x="794" y="2821"/>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97287" name="Group 41"/>
            <p:cNvGrpSpPr>
              <a:grpSpLocks/>
            </p:cNvGrpSpPr>
            <p:nvPr/>
          </p:nvGrpSpPr>
          <p:grpSpPr bwMode="auto">
            <a:xfrm>
              <a:off x="619" y="1873"/>
              <a:ext cx="505" cy="527"/>
              <a:chOff x="619" y="1873"/>
              <a:chExt cx="505" cy="527"/>
            </a:xfrm>
          </p:grpSpPr>
          <p:sp>
            <p:nvSpPr>
              <p:cNvPr id="97295" name="Rectangle 6"/>
              <p:cNvSpPr>
                <a:spLocks noChangeArrowheads="1"/>
              </p:cNvSpPr>
              <p:nvPr/>
            </p:nvSpPr>
            <p:spPr bwMode="auto">
              <a:xfrm>
                <a:off x="619" y="2190"/>
                <a:ext cx="50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Student</a:t>
                </a:r>
              </a:p>
            </p:txBody>
          </p:sp>
          <p:grpSp>
            <p:nvGrpSpPr>
              <p:cNvPr id="97296" name="Group 40"/>
              <p:cNvGrpSpPr>
                <a:grpSpLocks/>
              </p:cNvGrpSpPr>
              <p:nvPr/>
            </p:nvGrpSpPr>
            <p:grpSpPr bwMode="auto">
              <a:xfrm>
                <a:off x="794" y="1873"/>
                <a:ext cx="156" cy="336"/>
                <a:chOff x="794" y="1873"/>
                <a:chExt cx="156" cy="336"/>
              </a:xfrm>
            </p:grpSpPr>
            <p:sp>
              <p:nvSpPr>
                <p:cNvPr id="97297" name="Oval 8"/>
                <p:cNvSpPr>
                  <a:spLocks noChangeAspect="1" noChangeArrowheads="1"/>
                </p:cNvSpPr>
                <p:nvPr/>
              </p:nvSpPr>
              <p:spPr bwMode="auto">
                <a:xfrm>
                  <a:off x="820" y="1873"/>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97298" name="Line 9"/>
                <p:cNvSpPr>
                  <a:spLocks noChangeShapeType="1"/>
                </p:cNvSpPr>
                <p:nvPr/>
              </p:nvSpPr>
              <p:spPr bwMode="auto">
                <a:xfrm>
                  <a:off x="872" y="1983"/>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299" name="Line 10"/>
                <p:cNvSpPr>
                  <a:spLocks noChangeShapeType="1"/>
                </p:cNvSpPr>
                <p:nvPr/>
              </p:nvSpPr>
              <p:spPr bwMode="auto">
                <a:xfrm>
                  <a:off x="811" y="2030"/>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300" name="Freeform 11"/>
                <p:cNvSpPr>
                  <a:spLocks/>
                </p:cNvSpPr>
                <p:nvPr/>
              </p:nvSpPr>
              <p:spPr bwMode="auto">
                <a:xfrm>
                  <a:off x="794" y="2109"/>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97288" name="Group 39"/>
            <p:cNvGrpSpPr>
              <a:grpSpLocks/>
            </p:cNvGrpSpPr>
            <p:nvPr/>
          </p:nvGrpSpPr>
          <p:grpSpPr bwMode="auto">
            <a:xfrm>
              <a:off x="572" y="3457"/>
              <a:ext cx="598" cy="527"/>
              <a:chOff x="572" y="3457"/>
              <a:chExt cx="598" cy="527"/>
            </a:xfrm>
          </p:grpSpPr>
          <p:sp>
            <p:nvSpPr>
              <p:cNvPr id="97289" name="Rectangle 20"/>
              <p:cNvSpPr>
                <a:spLocks noChangeArrowheads="1"/>
              </p:cNvSpPr>
              <p:nvPr/>
            </p:nvSpPr>
            <p:spPr bwMode="auto">
              <a:xfrm>
                <a:off x="572" y="3774"/>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Professor</a:t>
                </a:r>
              </a:p>
            </p:txBody>
          </p:sp>
          <p:grpSp>
            <p:nvGrpSpPr>
              <p:cNvPr id="97290" name="Group 38"/>
              <p:cNvGrpSpPr>
                <a:grpSpLocks/>
              </p:cNvGrpSpPr>
              <p:nvPr/>
            </p:nvGrpSpPr>
            <p:grpSpPr bwMode="auto">
              <a:xfrm>
                <a:off x="793" y="3457"/>
                <a:ext cx="156" cy="336"/>
                <a:chOff x="793" y="3457"/>
                <a:chExt cx="156" cy="336"/>
              </a:xfrm>
            </p:grpSpPr>
            <p:sp>
              <p:nvSpPr>
                <p:cNvPr id="97291" name="Oval 22"/>
                <p:cNvSpPr>
                  <a:spLocks noChangeAspect="1" noChangeArrowheads="1"/>
                </p:cNvSpPr>
                <p:nvPr/>
              </p:nvSpPr>
              <p:spPr bwMode="auto">
                <a:xfrm>
                  <a:off x="819" y="3457"/>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97292" name="Line 23"/>
                <p:cNvSpPr>
                  <a:spLocks noChangeShapeType="1"/>
                </p:cNvSpPr>
                <p:nvPr/>
              </p:nvSpPr>
              <p:spPr bwMode="auto">
                <a:xfrm>
                  <a:off x="871" y="3567"/>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293" name="Line 24"/>
                <p:cNvSpPr>
                  <a:spLocks noChangeShapeType="1"/>
                </p:cNvSpPr>
                <p:nvPr/>
              </p:nvSpPr>
              <p:spPr bwMode="auto">
                <a:xfrm>
                  <a:off x="811" y="3614"/>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7294" name="Freeform 25"/>
                <p:cNvSpPr>
                  <a:spLocks/>
                </p:cNvSpPr>
                <p:nvPr/>
              </p:nvSpPr>
              <p:spPr bwMode="auto">
                <a:xfrm>
                  <a:off x="793" y="3693"/>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sp>
        <p:nvSpPr>
          <p:cNvPr id="2" name="TextBox 1"/>
          <p:cNvSpPr txBox="1"/>
          <p:nvPr/>
        </p:nvSpPr>
        <p:spPr>
          <a:xfrm>
            <a:off x="555585" y="2124145"/>
            <a:ext cx="1585731" cy="584775"/>
          </a:xfrm>
          <a:prstGeom prst="rect">
            <a:avLst/>
          </a:prstGeom>
          <a:solidFill>
            <a:srgbClr val="FFFFCC"/>
          </a:solidFill>
          <a:ln>
            <a:solidFill>
              <a:srgbClr val="FF0000"/>
            </a:solidFill>
          </a:ln>
        </p:spPr>
        <p:txBody>
          <a:bodyPr wrap="square" rtlCol="0">
            <a:spAutoFit/>
          </a:bodyPr>
          <a:lstStyle/>
          <a:p>
            <a:pPr algn="ctr"/>
            <a:r>
              <a:rPr lang="en-US" sz="1600" dirty="0" smtClean="0">
                <a:solidFill>
                  <a:srgbClr val="0000FF"/>
                </a:solidFill>
                <a:latin typeface="Times" pitchFamily="18" charset="0"/>
                <a:cs typeface="Times" pitchFamily="18" charset="0"/>
              </a:rPr>
              <a:t>Discovered from domain experts.</a:t>
            </a:r>
            <a:r>
              <a:rPr lang="en-US" sz="1600" dirty="0" smtClean="0">
                <a:solidFill>
                  <a:srgbClr val="0000FF"/>
                </a:solidFill>
              </a:rPr>
              <a:t> </a:t>
            </a:r>
            <a:endParaRPr lang="en-US" sz="1600" dirty="0">
              <a:solidFill>
                <a:srgbClr val="0000FF"/>
              </a:solidFill>
            </a:endParaRPr>
          </a:p>
        </p:txBody>
      </p:sp>
      <p:sp>
        <p:nvSpPr>
          <p:cNvPr id="4" name="Title 3"/>
          <p:cNvSpPr>
            <a:spLocks noGrp="1"/>
          </p:cNvSpPr>
          <p:nvPr>
            <p:ph type="title"/>
          </p:nvPr>
        </p:nvSpPr>
        <p:spPr/>
        <p:txBody>
          <a:bodyPr/>
          <a:lstStyle/>
          <a:p>
            <a:r>
              <a:rPr lang="en-US" altLang="zh-TW" dirty="0">
                <a:latin typeface="Signboard Regular" charset="0"/>
                <a:cs typeface="新細明體" charset="0"/>
              </a:rPr>
              <a:t>ASU USE-CASE MODEL:</a:t>
            </a:r>
            <a:br>
              <a:rPr lang="en-US" altLang="zh-TW" dirty="0">
                <a:latin typeface="Signboard Regular" charset="0"/>
                <a:cs typeface="新細明體" charset="0"/>
              </a:rPr>
            </a:br>
            <a:r>
              <a:rPr lang="en-US" altLang="zh-TW" dirty="0">
                <a:solidFill>
                  <a:srgbClr val="B30019"/>
                </a:solidFill>
                <a:latin typeface="Signboard Regular" charset="0"/>
                <a:cs typeface="新細明體" charset="0"/>
              </a:rPr>
              <a:t>ACTOR FUNCTIONAL REQUIREMENTS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a:xfrm>
            <a:off x="685800" y="457200"/>
            <a:ext cx="8412480" cy="457200"/>
          </a:xfrm>
        </p:spPr>
        <p:txBody>
          <a:bodyPr/>
          <a:lstStyle/>
          <a:p>
            <a:r>
              <a:rPr lang="en-US" altLang="zh-TW" dirty="0">
                <a:latin typeface="Signboard Regular" charset="0"/>
                <a:cs typeface="新細明體" charset="0"/>
              </a:rPr>
              <a:t>ASU USE-CASE </a:t>
            </a:r>
            <a:r>
              <a:rPr lang="en-US" altLang="zh-TW" dirty="0" smtClean="0">
                <a:latin typeface="Signboard Regular" charset="0"/>
                <a:cs typeface="新細明體" charset="0"/>
              </a:rPr>
              <a:t>MODEL: </a:t>
            </a:r>
            <a:r>
              <a:rPr lang="en-US" altLang="zh-TW" dirty="0" smtClean="0">
                <a:solidFill>
                  <a:srgbClr val="B30019"/>
                </a:solidFill>
                <a:latin typeface="Signboard Regular" charset="0"/>
                <a:cs typeface="新細明體" charset="0"/>
              </a:rPr>
              <a:t>ACTOR </a:t>
            </a:r>
            <a:r>
              <a:rPr lang="en-US" altLang="zh-TW" dirty="0">
                <a:solidFill>
                  <a:srgbClr val="B30019"/>
                </a:solidFill>
                <a:latin typeface="Signboard Regular" charset="0"/>
                <a:cs typeface="新細明體" charset="0"/>
              </a:rPr>
              <a:t>FUNCTIONALITY</a:t>
            </a:r>
          </a:p>
        </p:txBody>
      </p:sp>
      <p:sp>
        <p:nvSpPr>
          <p:cNvPr id="98307" name="Rectangle 3"/>
          <p:cNvSpPr>
            <a:spLocks noGrp="1" noChangeArrowheads="1"/>
          </p:cNvSpPr>
          <p:nvPr>
            <p:ph type="body" idx="1"/>
          </p:nvPr>
        </p:nvSpPr>
        <p:spPr>
          <a:xfrm>
            <a:off x="685800" y="1295400"/>
            <a:ext cx="4678288" cy="4953000"/>
          </a:xfrm>
        </p:spPr>
        <p:txBody>
          <a:bodyPr/>
          <a:lstStyle/>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Registrar</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prepare </a:t>
            </a:r>
            <a:r>
              <a:rPr lang="en-US" altLang="zh-TW" sz="1800" i="1" dirty="0">
                <a:solidFill>
                  <a:srgbClr val="00219C"/>
                </a:solidFill>
                <a:latin typeface="Helvetica" charset="0"/>
                <a:cs typeface="新細明體" charset="0"/>
              </a:rPr>
              <a:t>course </a:t>
            </a:r>
            <a:r>
              <a:rPr lang="en-US" altLang="zh-TW" sz="1800" i="1" dirty="0" smtClean="0">
                <a:solidFill>
                  <a:srgbClr val="00219C"/>
                </a:solidFill>
                <a:latin typeface="Helvetica" charset="0"/>
                <a:cs typeface="新細明體" charset="0"/>
              </a:rPr>
              <a:t>offerings</a:t>
            </a:r>
            <a:endParaRPr lang="en-US" altLang="zh-TW" sz="1800" i="1" dirty="0">
              <a:solidFill>
                <a:srgbClr val="00219C"/>
              </a:solidFill>
              <a:latin typeface="Helvetica" charset="0"/>
              <a:cs typeface="新細明體" charset="0"/>
            </a:endParaRPr>
          </a:p>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Registrar</a:t>
            </a:r>
            <a:r>
              <a:rPr lang="en-US" altLang="zh-TW" sz="1800" dirty="0">
                <a:solidFill>
                  <a:srgbClr val="008000"/>
                </a:solidFill>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1999"/>
                </a:solidFill>
                <a:latin typeface="Helvetica" charset="0"/>
                <a:cs typeface="新細明體" charset="0"/>
              </a:rPr>
              <a:t>cancel </a:t>
            </a:r>
            <a:r>
              <a:rPr lang="en-US" altLang="zh-TW" sz="1800" i="1" dirty="0">
                <a:solidFill>
                  <a:srgbClr val="001999"/>
                </a:solidFill>
                <a:latin typeface="Helvetica" charset="0"/>
                <a:cs typeface="新細明體" charset="0"/>
              </a:rPr>
              <a:t>course offering</a:t>
            </a:r>
          </a:p>
          <a:p>
            <a:pPr marL="1830388" indent="-1830388">
              <a:spcBef>
                <a:spcPts val="1800"/>
              </a:spcBef>
              <a:buNone/>
              <a:tabLst>
                <a:tab pos="1544638" algn="l"/>
              </a:tabLst>
            </a:pPr>
            <a:r>
              <a:rPr lang="en-US" altLang="zh-TW" sz="1800" u="sng" dirty="0">
                <a:solidFill>
                  <a:srgbClr val="008000"/>
                </a:solidFill>
                <a:latin typeface="Helvetica" charset="0"/>
                <a:cs typeface="新細明體" charset="0"/>
              </a:rPr>
              <a:t>Student</a:t>
            </a:r>
            <a:r>
              <a:rPr lang="en-US" altLang="zh-TW" sz="1800" dirty="0">
                <a:latin typeface="Helvetica" charset="0"/>
                <a:cs typeface="新細明體" charset="0"/>
              </a:rPr>
              <a:t>	–	</a:t>
            </a:r>
            <a:r>
              <a:rPr lang="en-US" altLang="zh-TW" sz="1800" i="1" dirty="0" smtClean="0">
                <a:solidFill>
                  <a:srgbClr val="00219C"/>
                </a:solidFill>
                <a:latin typeface="Helvetica" charset="0"/>
                <a:cs typeface="新細明體" charset="0"/>
              </a:rPr>
              <a:t>browse course offerings</a:t>
            </a:r>
            <a:endParaRPr lang="en-US" altLang="zh-TW" sz="1800" u="sng" dirty="0" smtClean="0">
              <a:solidFill>
                <a:srgbClr val="008000"/>
              </a:solidFill>
              <a:latin typeface="Helvetica" charset="0"/>
              <a:cs typeface="新細明體" charset="0"/>
            </a:endParaRPr>
          </a:p>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select </a:t>
            </a:r>
            <a:r>
              <a:rPr lang="en-US" altLang="zh-TW" sz="1800" i="1" dirty="0">
                <a:solidFill>
                  <a:srgbClr val="00219C"/>
                </a:solidFill>
                <a:latin typeface="Helvetica" charset="0"/>
                <a:cs typeface="新細明體" charset="0"/>
              </a:rPr>
              <a:t>course offering</a:t>
            </a:r>
          </a:p>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change </a:t>
            </a:r>
            <a:r>
              <a:rPr lang="en-US" altLang="zh-TW" sz="1800" i="1" dirty="0">
                <a:solidFill>
                  <a:srgbClr val="00219C"/>
                </a:solidFill>
                <a:latin typeface="Helvetica" charset="0"/>
                <a:cs typeface="新細明體" charset="0"/>
              </a:rPr>
              <a:t>course offering</a:t>
            </a:r>
            <a:endParaRPr lang="en-US" altLang="zh-TW" sz="1800" dirty="0">
              <a:latin typeface="Helvetica" charset="0"/>
              <a:cs typeface="新細明體" charset="0"/>
            </a:endParaRPr>
          </a:p>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add </a:t>
            </a:r>
            <a:r>
              <a:rPr lang="en-US" altLang="zh-TW" sz="1800" i="1" dirty="0">
                <a:solidFill>
                  <a:srgbClr val="00219C"/>
                </a:solidFill>
                <a:latin typeface="Helvetica" charset="0"/>
                <a:cs typeface="新細明體" charset="0"/>
              </a:rPr>
              <a:t>course offering</a:t>
            </a:r>
            <a:endParaRPr lang="en-US" altLang="zh-TW" sz="1800" dirty="0">
              <a:latin typeface="Helvetica" charset="0"/>
              <a:cs typeface="新細明體" charset="0"/>
            </a:endParaRPr>
          </a:p>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drop </a:t>
            </a:r>
            <a:r>
              <a:rPr lang="en-US" altLang="zh-TW" sz="1800" i="1" dirty="0">
                <a:solidFill>
                  <a:srgbClr val="00219C"/>
                </a:solidFill>
                <a:latin typeface="Helvetica" charset="0"/>
                <a:cs typeface="新細明體" charset="0"/>
              </a:rPr>
              <a:t>course offering</a:t>
            </a:r>
          </a:p>
          <a:p>
            <a:pPr marL="1830388" indent="-1830388">
              <a:spcBef>
                <a:spcPts val="1800"/>
              </a:spcBef>
              <a:buFont typeface="Zapf Dingbats" charset="0"/>
              <a:buNone/>
              <a:tabLst>
                <a:tab pos="1544638" algn="l"/>
              </a:tabLst>
            </a:pPr>
            <a:r>
              <a:rPr lang="en-US" altLang="zh-TW" sz="1800" u="sng" dirty="0">
                <a:solidFill>
                  <a:srgbClr val="008000"/>
                </a:solidFill>
                <a:latin typeface="Helvetica" charset="0"/>
                <a:cs typeface="新細明體" charset="0"/>
              </a:rPr>
              <a:t>Billing System</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receive billing information</a:t>
            </a:r>
            <a:endParaRPr lang="en-US" altLang="zh-TW" sz="1800" u="sng" dirty="0">
              <a:solidFill>
                <a:srgbClr val="008000"/>
              </a:solidFill>
              <a:latin typeface="Helvetica" charset="0"/>
              <a:cs typeface="新細明體" charset="0"/>
            </a:endParaRPr>
          </a:p>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Professor</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select </a:t>
            </a:r>
            <a:r>
              <a:rPr lang="en-US" altLang="zh-TW" sz="1800" i="1" dirty="0">
                <a:solidFill>
                  <a:srgbClr val="00219C"/>
                </a:solidFill>
                <a:latin typeface="Helvetica" charset="0"/>
                <a:cs typeface="新細明體" charset="0"/>
              </a:rPr>
              <a:t>courses to teach</a:t>
            </a:r>
            <a:endParaRPr lang="en-US" altLang="zh-TW" sz="1800" dirty="0">
              <a:latin typeface="Helvetica" charset="0"/>
              <a:cs typeface="新細明體" charset="0"/>
            </a:endParaRPr>
          </a:p>
          <a:p>
            <a:pPr marL="1830388" indent="-1830388">
              <a:spcBef>
                <a:spcPts val="1800"/>
              </a:spcBef>
              <a:buFont typeface="Zapf Dingbats" charset="0"/>
              <a:buNone/>
              <a:tabLst>
                <a:tab pos="1544638" algn="l"/>
              </a:tabLst>
            </a:pPr>
            <a:r>
              <a:rPr lang="en-US" altLang="zh-TW" sz="1800" u="sng" dirty="0" smtClean="0">
                <a:solidFill>
                  <a:srgbClr val="008000"/>
                </a:solidFill>
                <a:latin typeface="Helvetica" charset="0"/>
                <a:cs typeface="新細明體" charset="0"/>
              </a:rPr>
              <a:t>Professor</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request </a:t>
            </a:r>
            <a:r>
              <a:rPr lang="en-US" altLang="zh-TW" sz="1800" i="1" dirty="0">
                <a:solidFill>
                  <a:srgbClr val="00219C"/>
                </a:solidFill>
                <a:latin typeface="Helvetica" charset="0"/>
                <a:cs typeface="新細明體" charset="0"/>
              </a:rPr>
              <a:t>enrollment list</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83247" y="2740025"/>
            <a:ext cx="6337349" cy="1881188"/>
            <a:chOff x="683247" y="2740025"/>
            <a:chExt cx="6337349" cy="1881188"/>
          </a:xfrm>
        </p:grpSpPr>
        <p:grpSp>
          <p:nvGrpSpPr>
            <p:cNvPr id="99339" name="Group 13"/>
            <p:cNvGrpSpPr>
              <a:grpSpLocks/>
            </p:cNvGrpSpPr>
            <p:nvPr/>
          </p:nvGrpSpPr>
          <p:grpSpPr bwMode="auto">
            <a:xfrm>
              <a:off x="3424238" y="3810000"/>
              <a:ext cx="801688" cy="811213"/>
              <a:chOff x="633" y="2349"/>
              <a:chExt cx="505" cy="511"/>
            </a:xfrm>
          </p:grpSpPr>
          <p:sp>
            <p:nvSpPr>
              <p:cNvPr id="99356" name="Rectangle 14"/>
              <p:cNvSpPr>
                <a:spLocks noChangeArrowheads="1"/>
              </p:cNvSpPr>
              <p:nvPr/>
            </p:nvSpPr>
            <p:spPr bwMode="auto">
              <a:xfrm>
                <a:off x="633" y="2650"/>
                <a:ext cx="50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Student</a:t>
                </a:r>
              </a:p>
            </p:txBody>
          </p:sp>
          <p:grpSp>
            <p:nvGrpSpPr>
              <p:cNvPr id="99357" name="Group 15"/>
              <p:cNvGrpSpPr>
                <a:grpSpLocks/>
              </p:cNvGrpSpPr>
              <p:nvPr/>
            </p:nvGrpSpPr>
            <p:grpSpPr bwMode="auto">
              <a:xfrm>
                <a:off x="808" y="2349"/>
                <a:ext cx="156" cy="320"/>
                <a:chOff x="808" y="2349"/>
                <a:chExt cx="156" cy="320"/>
              </a:xfrm>
            </p:grpSpPr>
            <p:sp>
              <p:nvSpPr>
                <p:cNvPr id="99358" name="Oval 16"/>
                <p:cNvSpPr>
                  <a:spLocks noChangeArrowheads="1"/>
                </p:cNvSpPr>
                <p:nvPr/>
              </p:nvSpPr>
              <p:spPr bwMode="auto">
                <a:xfrm>
                  <a:off x="850" y="2349"/>
                  <a:ext cx="81" cy="82"/>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99359" name="Line 17"/>
                <p:cNvSpPr>
                  <a:spLocks noChangeShapeType="1"/>
                </p:cNvSpPr>
                <p:nvPr/>
              </p:nvSpPr>
              <p:spPr bwMode="auto">
                <a:xfrm>
                  <a:off x="890" y="2443"/>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9360" name="Line 18"/>
                <p:cNvSpPr>
                  <a:spLocks noChangeShapeType="1"/>
                </p:cNvSpPr>
                <p:nvPr/>
              </p:nvSpPr>
              <p:spPr bwMode="auto">
                <a:xfrm>
                  <a:off x="830" y="2490"/>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9361" name="Freeform 19"/>
                <p:cNvSpPr>
                  <a:spLocks/>
                </p:cNvSpPr>
                <p:nvPr/>
              </p:nvSpPr>
              <p:spPr bwMode="auto">
                <a:xfrm>
                  <a:off x="808" y="2569"/>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99340" name="Group 10"/>
            <p:cNvGrpSpPr>
              <a:grpSpLocks/>
            </p:cNvGrpSpPr>
            <p:nvPr/>
          </p:nvGrpSpPr>
          <p:grpSpPr bwMode="auto">
            <a:xfrm>
              <a:off x="946150" y="3713163"/>
              <a:ext cx="2054225" cy="630238"/>
              <a:chOff x="1625" y="2759"/>
              <a:chExt cx="1294" cy="397"/>
            </a:xfrm>
          </p:grpSpPr>
          <p:sp>
            <p:nvSpPr>
              <p:cNvPr id="99354" name="Oval 11"/>
              <p:cNvSpPr>
                <a:spLocks noChangeArrowheads="1"/>
              </p:cNvSpPr>
              <p:nvPr/>
            </p:nvSpPr>
            <p:spPr bwMode="auto">
              <a:xfrm>
                <a:off x="1979" y="2759"/>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99355" name="Rectangle 12"/>
              <p:cNvSpPr>
                <a:spLocks noChangeArrowheads="1"/>
              </p:cNvSpPr>
              <p:nvPr/>
            </p:nvSpPr>
            <p:spPr bwMode="auto">
              <a:xfrm>
                <a:off x="1625" y="2946"/>
                <a:ext cx="129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Select Course Offering</a:t>
                </a:r>
              </a:p>
            </p:txBody>
          </p:sp>
        </p:grpSp>
        <p:grpSp>
          <p:nvGrpSpPr>
            <p:cNvPr id="99341" name="Group 20"/>
            <p:cNvGrpSpPr>
              <a:grpSpLocks/>
            </p:cNvGrpSpPr>
            <p:nvPr/>
          </p:nvGrpSpPr>
          <p:grpSpPr bwMode="auto">
            <a:xfrm>
              <a:off x="4572000" y="3713163"/>
              <a:ext cx="2178050" cy="630238"/>
              <a:chOff x="1589" y="2759"/>
              <a:chExt cx="1372" cy="397"/>
            </a:xfrm>
          </p:grpSpPr>
          <p:sp>
            <p:nvSpPr>
              <p:cNvPr id="99352" name="Oval 21"/>
              <p:cNvSpPr>
                <a:spLocks noChangeArrowheads="1"/>
              </p:cNvSpPr>
              <p:nvPr/>
            </p:nvSpPr>
            <p:spPr bwMode="auto">
              <a:xfrm>
                <a:off x="1979" y="2759"/>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99353" name="Rectangle 22"/>
              <p:cNvSpPr>
                <a:spLocks noChangeArrowheads="1"/>
              </p:cNvSpPr>
              <p:nvPr/>
            </p:nvSpPr>
            <p:spPr bwMode="auto">
              <a:xfrm>
                <a:off x="1589" y="2946"/>
                <a:ext cx="1372"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Change Course Offering</a:t>
                </a:r>
              </a:p>
            </p:txBody>
          </p:sp>
        </p:grpSp>
        <p:sp>
          <p:nvSpPr>
            <p:cNvPr id="99342" name="Line 28"/>
            <p:cNvSpPr>
              <a:spLocks noChangeShapeType="1"/>
            </p:cNvSpPr>
            <p:nvPr/>
          </p:nvSpPr>
          <p:spPr bwMode="auto">
            <a:xfrm flipH="1" flipV="1">
              <a:off x="1907704" y="3356992"/>
              <a:ext cx="1828800" cy="427608"/>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99343" name="Line 29"/>
            <p:cNvSpPr>
              <a:spLocks noChangeShapeType="1"/>
            </p:cNvSpPr>
            <p:nvPr/>
          </p:nvSpPr>
          <p:spPr bwMode="auto">
            <a:xfrm flipV="1">
              <a:off x="4014788" y="3886200"/>
              <a:ext cx="1028700" cy="0"/>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99344" name="Line 30"/>
            <p:cNvSpPr>
              <a:spLocks noChangeShapeType="1"/>
            </p:cNvSpPr>
            <p:nvPr/>
          </p:nvSpPr>
          <p:spPr bwMode="auto">
            <a:xfrm flipH="1">
              <a:off x="2490788" y="3873500"/>
              <a:ext cx="1155700" cy="0"/>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99345" name="Group 23"/>
            <p:cNvGrpSpPr>
              <a:grpSpLocks/>
            </p:cNvGrpSpPr>
            <p:nvPr/>
          </p:nvGrpSpPr>
          <p:grpSpPr bwMode="auto">
            <a:xfrm>
              <a:off x="683247" y="2743200"/>
              <a:ext cx="1908175" cy="630238"/>
              <a:chOff x="1448" y="2759"/>
              <a:chExt cx="1202" cy="397"/>
            </a:xfrm>
          </p:grpSpPr>
          <p:sp>
            <p:nvSpPr>
              <p:cNvPr id="99350" name="Oval 24"/>
              <p:cNvSpPr>
                <a:spLocks noChangeArrowheads="1"/>
              </p:cNvSpPr>
              <p:nvPr/>
            </p:nvSpPr>
            <p:spPr bwMode="auto">
              <a:xfrm>
                <a:off x="1752" y="2759"/>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99351" name="Rectangle 25"/>
              <p:cNvSpPr>
                <a:spLocks noChangeArrowheads="1"/>
              </p:cNvSpPr>
              <p:nvPr/>
            </p:nvSpPr>
            <p:spPr bwMode="auto">
              <a:xfrm>
                <a:off x="1448" y="2946"/>
                <a:ext cx="1202"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Add Course Offering</a:t>
                </a:r>
              </a:p>
            </p:txBody>
          </p:sp>
        </p:grpSp>
        <p:grpSp>
          <p:nvGrpSpPr>
            <p:cNvPr id="99346" name="Group 51"/>
            <p:cNvGrpSpPr>
              <a:grpSpLocks/>
            </p:cNvGrpSpPr>
            <p:nvPr/>
          </p:nvGrpSpPr>
          <p:grpSpPr bwMode="auto">
            <a:xfrm>
              <a:off x="5045746" y="2743200"/>
              <a:ext cx="1974850" cy="630238"/>
              <a:chOff x="1877" y="2759"/>
              <a:chExt cx="1244" cy="397"/>
            </a:xfrm>
          </p:grpSpPr>
          <p:sp>
            <p:nvSpPr>
              <p:cNvPr id="99348" name="Oval 52"/>
              <p:cNvSpPr>
                <a:spLocks noChangeArrowheads="1"/>
              </p:cNvSpPr>
              <p:nvPr/>
            </p:nvSpPr>
            <p:spPr bwMode="auto">
              <a:xfrm>
                <a:off x="2206" y="2759"/>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99349" name="Rectangle 53"/>
              <p:cNvSpPr>
                <a:spLocks noChangeArrowheads="1"/>
              </p:cNvSpPr>
              <p:nvPr/>
            </p:nvSpPr>
            <p:spPr bwMode="auto">
              <a:xfrm>
                <a:off x="1877" y="2946"/>
                <a:ext cx="124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Drop Course Offering</a:t>
                </a:r>
              </a:p>
            </p:txBody>
          </p:sp>
        </p:grpSp>
        <p:sp>
          <p:nvSpPr>
            <p:cNvPr id="99347" name="Line 55"/>
            <p:cNvSpPr>
              <a:spLocks noChangeShapeType="1"/>
            </p:cNvSpPr>
            <p:nvPr/>
          </p:nvSpPr>
          <p:spPr bwMode="auto">
            <a:xfrm flipV="1">
              <a:off x="3913188" y="3354832"/>
              <a:ext cx="1828800" cy="429768"/>
            </a:xfrm>
            <a:prstGeom prst="line">
              <a:avLst/>
            </a:prstGeom>
            <a:noFill/>
            <a:ln w="12700">
              <a:solidFill>
                <a:schemeClr val="tx1"/>
              </a:solidFill>
              <a:round/>
              <a:headEnd type="none"/>
              <a:tailEnd type="arrow"/>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45" name="Group 51"/>
            <p:cNvGrpSpPr>
              <a:grpSpLocks/>
            </p:cNvGrpSpPr>
            <p:nvPr/>
          </p:nvGrpSpPr>
          <p:grpSpPr bwMode="auto">
            <a:xfrm>
              <a:off x="2639864" y="2740025"/>
              <a:ext cx="2355855" cy="633413"/>
              <a:chOff x="1530" y="2759"/>
              <a:chExt cx="1484" cy="399"/>
            </a:xfrm>
          </p:grpSpPr>
          <p:sp>
            <p:nvSpPr>
              <p:cNvPr id="46" name="Oval 52"/>
              <p:cNvSpPr>
                <a:spLocks noChangeArrowheads="1"/>
              </p:cNvSpPr>
              <p:nvPr/>
            </p:nvSpPr>
            <p:spPr bwMode="auto">
              <a:xfrm>
                <a:off x="1979" y="2759"/>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47" name="Rectangle 53"/>
              <p:cNvSpPr>
                <a:spLocks noChangeArrowheads="1"/>
              </p:cNvSpPr>
              <p:nvPr/>
            </p:nvSpPr>
            <p:spPr bwMode="auto">
              <a:xfrm>
                <a:off x="1530" y="2946"/>
                <a:ext cx="14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smtClean="0">
                    <a:latin typeface="Times" charset="0"/>
                    <a:cs typeface="新細明體" charset="0"/>
                  </a:rPr>
                  <a:t>Browse Course Offerings</a:t>
                </a:r>
                <a:endParaRPr lang="en-US" altLang="zh-TW" sz="1600" dirty="0">
                  <a:latin typeface="Times" charset="0"/>
                  <a:cs typeface="新細明體" charset="0"/>
                </a:endParaRPr>
              </a:p>
            </p:txBody>
          </p:sp>
        </p:grpSp>
        <p:cxnSp>
          <p:nvCxnSpPr>
            <p:cNvPr id="4" name="Straight Arrow Connector 3"/>
            <p:cNvCxnSpPr/>
            <p:nvPr/>
          </p:nvCxnSpPr>
          <p:spPr bwMode="auto">
            <a:xfrm flipH="1" flipV="1">
              <a:off x="3828583" y="3346991"/>
              <a:ext cx="0" cy="420624"/>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sp>
        <p:nvSpPr>
          <p:cNvPr id="777218" name="Rectangle 2"/>
          <p:cNvSpPr>
            <a:spLocks noGrp="1" noChangeArrowheads="1"/>
          </p:cNvSpPr>
          <p:nvPr>
            <p:ph type="title"/>
          </p:nvPr>
        </p:nvSpPr>
        <p:spPr/>
        <p:txBody>
          <a:bodyPr/>
          <a:lstStyle/>
          <a:p>
            <a:r>
              <a:rPr lang="en-US" altLang="zh-TW" dirty="0">
                <a:latin typeface="Signboard Regular" charset="0"/>
                <a:cs typeface="新細明體" charset="0"/>
              </a:rPr>
              <a:t>WHAT IS A GOOD USE CASE?</a:t>
            </a:r>
          </a:p>
        </p:txBody>
      </p:sp>
      <p:sp>
        <p:nvSpPr>
          <p:cNvPr id="777219" name="Rectangle 3"/>
          <p:cNvSpPr>
            <a:spLocks noGrp="1" noChangeArrowheads="1"/>
          </p:cNvSpPr>
          <p:nvPr>
            <p:ph type="body" idx="1"/>
          </p:nvPr>
        </p:nvSpPr>
        <p:spPr>
          <a:xfrm>
            <a:off x="990600" y="1184275"/>
            <a:ext cx="7162800" cy="1212850"/>
          </a:xfrm>
          <a:solidFill>
            <a:srgbClr val="FFFF9A"/>
          </a:solidFill>
          <a:ln w="57150">
            <a:solidFill>
              <a:schemeClr val="hlink"/>
            </a:solidFill>
            <a:miter lim="800000"/>
            <a:headEnd/>
            <a:tailEnd/>
          </a:ln>
          <a:effectLst>
            <a:outerShdw blurRad="50800" dist="38100" dir="2700000">
              <a:srgbClr val="000000">
                <a:alpha val="43000"/>
              </a:srgbClr>
            </a:outerShdw>
          </a:effectLst>
        </p:spPr>
        <p:txBody>
          <a:bodyPr bIns="91440" anchor="ctr">
            <a:spAutoFit/>
          </a:bodyPr>
          <a:lstStyle/>
          <a:p>
            <a:pPr marL="0" indent="0" algn="ctr">
              <a:buFont typeface="Zapf Dingbats" charset="0"/>
              <a:buNone/>
            </a:pP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A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use case</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typically represents a </a:t>
            </a:r>
            <a:r>
              <a:rPr lang="en-US" altLang="zh-TW" b="1" u="sng" dirty="0">
                <a:solidFill>
                  <a:schemeClr val="hlink"/>
                </a:solidFill>
                <a:effectLst>
                  <a:outerShdw blurRad="38100" dist="38100" dir="2700000" algn="tl">
                    <a:srgbClr val="000000">
                      <a:alpha val="43137"/>
                    </a:srgbClr>
                  </a:outerShdw>
                </a:effectLst>
                <a:latin typeface="Helvetica" charset="0"/>
                <a:cs typeface="新細明體" charset="0"/>
              </a:rPr>
              <a:t>major piece of functionality</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that is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complete</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from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beginning to end</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a:t>
            </a:r>
          </a:p>
          <a:p>
            <a:pPr marL="0" indent="0" algn="ctr">
              <a:spcBef>
                <a:spcPts val="1200"/>
              </a:spcBef>
              <a:buFont typeface="Zapf Dingbats" charset="0"/>
              <a:buNone/>
            </a:pP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A use case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must deliver something of value</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to an actor.</a:t>
            </a:r>
          </a:p>
        </p:txBody>
      </p:sp>
      <p:grpSp>
        <p:nvGrpSpPr>
          <p:cNvPr id="2" name="Group 42"/>
          <p:cNvGrpSpPr>
            <a:grpSpLocks/>
          </p:cNvGrpSpPr>
          <p:nvPr/>
        </p:nvGrpSpPr>
        <p:grpSpPr bwMode="auto">
          <a:xfrm>
            <a:off x="2128838" y="5284788"/>
            <a:ext cx="3479800" cy="811212"/>
            <a:chOff x="672" y="2954"/>
            <a:chExt cx="2192" cy="511"/>
          </a:xfrm>
        </p:grpSpPr>
        <p:sp>
          <p:nvSpPr>
            <p:cNvPr id="99362" name="Line 31"/>
            <p:cNvSpPr>
              <a:spLocks noChangeShapeType="1"/>
            </p:cNvSpPr>
            <p:nvPr/>
          </p:nvSpPr>
          <p:spPr bwMode="auto">
            <a:xfrm>
              <a:off x="1056" y="3113"/>
              <a:ext cx="856" cy="0"/>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99363" name="Group 32"/>
            <p:cNvGrpSpPr>
              <a:grpSpLocks/>
            </p:cNvGrpSpPr>
            <p:nvPr/>
          </p:nvGrpSpPr>
          <p:grpSpPr bwMode="auto">
            <a:xfrm>
              <a:off x="1669" y="3011"/>
              <a:ext cx="1195" cy="397"/>
              <a:chOff x="1669" y="2759"/>
              <a:chExt cx="1195" cy="397"/>
            </a:xfrm>
          </p:grpSpPr>
          <p:sp>
            <p:nvSpPr>
              <p:cNvPr id="99371" name="Oval 33"/>
              <p:cNvSpPr>
                <a:spLocks noChangeArrowheads="1"/>
              </p:cNvSpPr>
              <p:nvPr/>
            </p:nvSpPr>
            <p:spPr bwMode="auto">
              <a:xfrm>
                <a:off x="1979" y="2759"/>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99372" name="Rectangle 34"/>
              <p:cNvSpPr>
                <a:spLocks noChangeArrowheads="1"/>
              </p:cNvSpPr>
              <p:nvPr/>
            </p:nvSpPr>
            <p:spPr bwMode="auto">
              <a:xfrm>
                <a:off x="1669" y="2946"/>
                <a:ext cx="119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Register For Courses</a:t>
                </a:r>
              </a:p>
            </p:txBody>
          </p:sp>
        </p:grpSp>
        <p:grpSp>
          <p:nvGrpSpPr>
            <p:cNvPr id="99364" name="Group 35"/>
            <p:cNvGrpSpPr>
              <a:grpSpLocks/>
            </p:cNvGrpSpPr>
            <p:nvPr/>
          </p:nvGrpSpPr>
          <p:grpSpPr bwMode="auto">
            <a:xfrm>
              <a:off x="672" y="2954"/>
              <a:ext cx="505" cy="511"/>
              <a:chOff x="633" y="2349"/>
              <a:chExt cx="505" cy="511"/>
            </a:xfrm>
          </p:grpSpPr>
          <p:sp>
            <p:nvSpPr>
              <p:cNvPr id="99365" name="Rectangle 36"/>
              <p:cNvSpPr>
                <a:spLocks noChangeArrowheads="1"/>
              </p:cNvSpPr>
              <p:nvPr/>
            </p:nvSpPr>
            <p:spPr bwMode="auto">
              <a:xfrm>
                <a:off x="633" y="2650"/>
                <a:ext cx="50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l"/>
                <a:r>
                  <a:rPr lang="en-US" altLang="zh-TW" sz="1600" dirty="0">
                    <a:latin typeface="Times" charset="0"/>
                    <a:cs typeface="新細明體" charset="0"/>
                  </a:rPr>
                  <a:t>Student</a:t>
                </a:r>
              </a:p>
            </p:txBody>
          </p:sp>
          <p:grpSp>
            <p:nvGrpSpPr>
              <p:cNvPr id="99366" name="Group 37"/>
              <p:cNvGrpSpPr>
                <a:grpSpLocks/>
              </p:cNvGrpSpPr>
              <p:nvPr/>
            </p:nvGrpSpPr>
            <p:grpSpPr bwMode="auto">
              <a:xfrm>
                <a:off x="808" y="2349"/>
                <a:ext cx="156" cy="320"/>
                <a:chOff x="808" y="2349"/>
                <a:chExt cx="156" cy="320"/>
              </a:xfrm>
            </p:grpSpPr>
            <p:sp>
              <p:nvSpPr>
                <p:cNvPr id="99367" name="Oval 38"/>
                <p:cNvSpPr>
                  <a:spLocks noChangeArrowheads="1"/>
                </p:cNvSpPr>
                <p:nvPr/>
              </p:nvSpPr>
              <p:spPr bwMode="auto">
                <a:xfrm>
                  <a:off x="850" y="2349"/>
                  <a:ext cx="81" cy="82"/>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99368" name="Line 39"/>
                <p:cNvSpPr>
                  <a:spLocks noChangeShapeType="1"/>
                </p:cNvSpPr>
                <p:nvPr/>
              </p:nvSpPr>
              <p:spPr bwMode="auto">
                <a:xfrm>
                  <a:off x="890" y="2443"/>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9369" name="Line 40"/>
                <p:cNvSpPr>
                  <a:spLocks noChangeShapeType="1"/>
                </p:cNvSpPr>
                <p:nvPr/>
              </p:nvSpPr>
              <p:spPr bwMode="auto">
                <a:xfrm>
                  <a:off x="830" y="2490"/>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99370" name="Freeform 41"/>
                <p:cNvSpPr>
                  <a:spLocks/>
                </p:cNvSpPr>
                <p:nvPr/>
              </p:nvSpPr>
              <p:spPr bwMode="auto">
                <a:xfrm>
                  <a:off x="808" y="2569"/>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sp>
        <p:nvSpPr>
          <p:cNvPr id="777259" name="Line 43"/>
          <p:cNvSpPr>
            <a:spLocks noChangeShapeType="1"/>
          </p:cNvSpPr>
          <p:nvPr/>
        </p:nvSpPr>
        <p:spPr bwMode="auto">
          <a:xfrm>
            <a:off x="2017713" y="2667000"/>
            <a:ext cx="3803650" cy="152400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77262" name="AutoShape 46"/>
          <p:cNvSpPr>
            <a:spLocks noChangeArrowheads="1"/>
          </p:cNvSpPr>
          <p:nvPr/>
        </p:nvSpPr>
        <p:spPr bwMode="auto">
          <a:xfrm>
            <a:off x="3694113" y="4648200"/>
            <a:ext cx="304800" cy="457200"/>
          </a:xfrm>
          <a:prstGeom prst="downArrow">
            <a:avLst>
              <a:gd name="adj1" fmla="val 50000"/>
              <a:gd name="adj2" fmla="val 37500"/>
            </a:avLst>
          </a:prstGeom>
          <a:solidFill>
            <a:schemeClr val="hlink"/>
          </a:solidFill>
          <a:ln w="12700">
            <a:solidFill>
              <a:schemeClr val="tx1"/>
            </a:solidFill>
            <a:miter lim="800000"/>
            <a:headEnd/>
            <a:tailEnd/>
          </a:ln>
        </p:spPr>
        <p:txBody>
          <a:bodyPr wrap="none" anchor="ctr"/>
          <a:lstStyle/>
          <a:p>
            <a:endParaRPr lang="zh-TW" altLang="en-US">
              <a:cs typeface="新細明體" charset="0"/>
            </a:endParaRPr>
          </a:p>
        </p:txBody>
      </p:sp>
      <p:sp>
        <p:nvSpPr>
          <p:cNvPr id="777264" name="Line 48"/>
          <p:cNvSpPr>
            <a:spLocks noChangeShapeType="1"/>
          </p:cNvSpPr>
          <p:nvPr/>
        </p:nvSpPr>
        <p:spPr bwMode="auto">
          <a:xfrm flipH="1">
            <a:off x="1871663" y="2667000"/>
            <a:ext cx="3803650" cy="152400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77273" name="Text Box 57"/>
          <p:cNvSpPr txBox="1">
            <a:spLocks noChangeArrowheads="1"/>
          </p:cNvSpPr>
          <p:nvPr/>
        </p:nvSpPr>
        <p:spPr bwMode="auto">
          <a:xfrm>
            <a:off x="6248400" y="5105400"/>
            <a:ext cx="1828800" cy="954088"/>
          </a:xfrm>
          <a:prstGeom prst="rect">
            <a:avLst/>
          </a:prstGeom>
          <a:solidFill>
            <a:srgbClr val="FFFFCC"/>
          </a:solidFill>
          <a:ln w="38100">
            <a:solidFill>
              <a:srgbClr val="00219C"/>
            </a:solidFill>
            <a:miter lim="800000"/>
            <a:headEnd/>
            <a:tailEnd/>
          </a:ln>
          <a:effectLst/>
        </p:spPr>
        <p:txBody>
          <a:bodyPr>
            <a:spAutoFit/>
          </a:bodyPr>
          <a:lstStyle/>
          <a:p>
            <a:pPr algn="ctr">
              <a:defRPr/>
            </a:pPr>
            <a:r>
              <a:rPr lang="en-US" altLang="zh-TW" sz="1800" b="1" dirty="0">
                <a:solidFill>
                  <a:srgbClr val="CF0E30"/>
                </a:solidFill>
                <a:latin typeface="Arial" pitchFamily="34" charset="0"/>
                <a:ea typeface="新細明體" pitchFamily="18" charset="-120"/>
              </a:rPr>
              <a:t>What is the actor trying to accomplish?</a:t>
            </a:r>
          </a:p>
        </p:txBody>
      </p:sp>
      <p:sp>
        <p:nvSpPr>
          <p:cNvPr id="777274" name="Text Box 58"/>
          <p:cNvSpPr txBox="1">
            <a:spLocks noChangeArrowheads="1"/>
          </p:cNvSpPr>
          <p:nvPr/>
        </p:nvSpPr>
        <p:spPr bwMode="auto">
          <a:xfrm>
            <a:off x="6705798" y="3423022"/>
            <a:ext cx="1898650" cy="654050"/>
          </a:xfrm>
          <a:prstGeom prst="rect">
            <a:avLst/>
          </a:prstGeom>
          <a:solidFill>
            <a:srgbClr val="FFFFCC"/>
          </a:solidFill>
          <a:ln w="12700">
            <a:solidFill>
              <a:schemeClr val="hlink"/>
            </a:solidFill>
            <a:miter lim="800000"/>
            <a:headEnd/>
            <a:tailEnd/>
          </a:ln>
        </p:spPr>
        <p:txBody>
          <a:bodyPr>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b="1" dirty="0">
                <a:solidFill>
                  <a:srgbClr val="0000FF"/>
                </a:solidFill>
                <a:cs typeface="新細明體" charset="0"/>
              </a:rPr>
              <a:t>Are these good use cases?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777219"/>
                                        </p:tgtEl>
                                        <p:attrNameLst>
                                          <p:attrName>style.visibility</p:attrName>
                                        </p:attrNameLst>
                                      </p:cBhvr>
                                      <p:to>
                                        <p:strVal val="visible"/>
                                      </p:to>
                                    </p:set>
                                    <p:animEffect transition="in" filter="box(out)">
                                      <p:cBhvr>
                                        <p:cTn id="7" dur="500"/>
                                        <p:tgtEl>
                                          <p:spTgt spid="777219"/>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
                                        </p:tgtEl>
                                      </p:cMediaNode>
                                    </p:audio>
                                  </p:subTnLst>
                                </p:cTn>
                              </p:par>
                            </p:childTnLst>
                          </p:cTn>
                        </p:par>
                        <p:par>
                          <p:cTn id="8" fill="hold" nodeType="afterGroup">
                            <p:stCondLst>
                              <p:cond delay="500"/>
                            </p:stCondLst>
                            <p:childTnLst>
                              <p:par>
                                <p:cTn id="9" presetID="1" presetClass="entr" presetSubtype="0" fill="hold" nodeType="afterEffect">
                                  <p:stCondLst>
                                    <p:cond delay="5000"/>
                                  </p:stCondLst>
                                  <p:childTnLst>
                                    <p:set>
                                      <p:cBhvr>
                                        <p:cTn id="10" dur="1" fill="hold">
                                          <p:stCondLst>
                                            <p:cond delay="0"/>
                                          </p:stCondLst>
                                        </p:cTn>
                                        <p:tgtEl>
                                          <p:spTgt spid="7"/>
                                        </p:tgtEl>
                                        <p:attrNameLst>
                                          <p:attrName>style.visibility</p:attrName>
                                        </p:attrNameLst>
                                      </p:cBhvr>
                                      <p:to>
                                        <p:strVal val="visible"/>
                                      </p:to>
                                    </p:set>
                                  </p:childTnLst>
                                </p:cTn>
                              </p:par>
                            </p:childTnLst>
                          </p:cTn>
                        </p:par>
                        <p:par>
                          <p:cTn id="11" fill="hold">
                            <p:stCondLst>
                              <p:cond delay="5500"/>
                            </p:stCondLst>
                            <p:childTnLst>
                              <p:par>
                                <p:cTn id="12" presetID="12" presetClass="entr" presetSubtype="1" fill="hold" grpId="0" nodeType="afterEffect">
                                  <p:stCondLst>
                                    <p:cond delay="0"/>
                                  </p:stCondLst>
                                  <p:childTnLst>
                                    <p:set>
                                      <p:cBhvr>
                                        <p:cTn id="13" dur="1" fill="hold">
                                          <p:stCondLst>
                                            <p:cond delay="0"/>
                                          </p:stCondLst>
                                        </p:cTn>
                                        <p:tgtEl>
                                          <p:spTgt spid="777274"/>
                                        </p:tgtEl>
                                        <p:attrNameLst>
                                          <p:attrName>style.visibility</p:attrName>
                                        </p:attrNameLst>
                                      </p:cBhvr>
                                      <p:to>
                                        <p:strVal val="visible"/>
                                      </p:to>
                                    </p:set>
                                    <p:animEffect transition="in" filter="slide(fromTop)">
                                      <p:cBhvr>
                                        <p:cTn id="14" dur="500"/>
                                        <p:tgtEl>
                                          <p:spTgt spid="777274"/>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777273"/>
                                        </p:tgtEl>
                                        <p:attrNameLst>
                                          <p:attrName>style.visibility</p:attrName>
                                        </p:attrNameLst>
                                      </p:cBhvr>
                                      <p:to>
                                        <p:strVal val="visible"/>
                                      </p:to>
                                    </p:set>
                                    <p:anim calcmode="lin" valueType="num">
                                      <p:cBhvr>
                                        <p:cTn id="19" dur="500" fill="hold"/>
                                        <p:tgtEl>
                                          <p:spTgt spid="777273"/>
                                        </p:tgtEl>
                                        <p:attrNameLst>
                                          <p:attrName>ppt_w</p:attrName>
                                        </p:attrNameLst>
                                      </p:cBhvr>
                                      <p:tavLst>
                                        <p:tav tm="0">
                                          <p:val>
                                            <p:strVal val="2/3*#ppt_w"/>
                                          </p:val>
                                        </p:tav>
                                        <p:tav tm="100000">
                                          <p:val>
                                            <p:strVal val="#ppt_w"/>
                                          </p:val>
                                        </p:tav>
                                      </p:tavLst>
                                    </p:anim>
                                    <p:anim calcmode="lin" valueType="num">
                                      <p:cBhvr>
                                        <p:cTn id="20" dur="500" fill="hold"/>
                                        <p:tgtEl>
                                          <p:spTgt spid="777273"/>
                                        </p:tgtEl>
                                        <p:attrNameLst>
                                          <p:attrName>ppt_h</p:attrName>
                                        </p:attrNameLst>
                                      </p:cBhvr>
                                      <p:tavLst>
                                        <p:tav tm="0">
                                          <p:val>
                                            <p:strVal val="2/3*#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77259"/>
                                        </p:tgtEl>
                                        <p:attrNameLst>
                                          <p:attrName>style.visibility</p:attrName>
                                        </p:attrNameLst>
                                      </p:cBhvr>
                                      <p:to>
                                        <p:strVal val="visible"/>
                                      </p:to>
                                    </p:set>
                                    <p:animEffect transition="in" filter="wipe(left)">
                                      <p:cBhvr>
                                        <p:cTn id="25" dur="500"/>
                                        <p:tgtEl>
                                          <p:spTgt spid="777259"/>
                                        </p:tgtEl>
                                      </p:cBhvr>
                                    </p:animEffect>
                                  </p:childTnLst>
                                </p:cTn>
                              </p:par>
                            </p:childTnLst>
                          </p:cTn>
                        </p:par>
                        <p:par>
                          <p:cTn id="26" fill="hold">
                            <p:stCondLst>
                              <p:cond delay="500"/>
                            </p:stCondLst>
                            <p:childTnLst>
                              <p:par>
                                <p:cTn id="27" presetID="22" presetClass="entr" presetSubtype="2" fill="hold" grpId="0" nodeType="afterEffect">
                                  <p:stCondLst>
                                    <p:cond delay="0"/>
                                  </p:stCondLst>
                                  <p:childTnLst>
                                    <p:set>
                                      <p:cBhvr>
                                        <p:cTn id="28" dur="1" fill="hold">
                                          <p:stCondLst>
                                            <p:cond delay="0"/>
                                          </p:stCondLst>
                                        </p:cTn>
                                        <p:tgtEl>
                                          <p:spTgt spid="777264"/>
                                        </p:tgtEl>
                                        <p:attrNameLst>
                                          <p:attrName>style.visibility</p:attrName>
                                        </p:attrNameLst>
                                      </p:cBhvr>
                                      <p:to>
                                        <p:strVal val="visible"/>
                                      </p:to>
                                    </p:set>
                                    <p:animEffect transition="in" filter="wipe(right)">
                                      <p:cBhvr>
                                        <p:cTn id="29" dur="500"/>
                                        <p:tgtEl>
                                          <p:spTgt spid="777264"/>
                                        </p:tgtEl>
                                      </p:cBhvr>
                                    </p:animEffect>
                                  </p:childTnLst>
                                </p:cTn>
                              </p:par>
                            </p:childTnLst>
                          </p:cTn>
                        </p:par>
                        <p:par>
                          <p:cTn id="30" fill="hold">
                            <p:stCondLst>
                              <p:cond delay="1000"/>
                            </p:stCondLst>
                            <p:childTnLst>
                              <p:par>
                                <p:cTn id="31" presetID="22" presetClass="entr" presetSubtype="1" fill="hold" grpId="0" nodeType="afterEffect">
                                  <p:stCondLst>
                                    <p:cond delay="0"/>
                                  </p:stCondLst>
                                  <p:childTnLst>
                                    <p:set>
                                      <p:cBhvr>
                                        <p:cTn id="32" dur="1" fill="hold">
                                          <p:stCondLst>
                                            <p:cond delay="0"/>
                                          </p:stCondLst>
                                        </p:cTn>
                                        <p:tgtEl>
                                          <p:spTgt spid="777262"/>
                                        </p:tgtEl>
                                        <p:attrNameLst>
                                          <p:attrName>style.visibility</p:attrName>
                                        </p:attrNameLst>
                                      </p:cBhvr>
                                      <p:to>
                                        <p:strVal val="visible"/>
                                      </p:to>
                                    </p:set>
                                    <p:animEffect transition="in" filter="wipe(up)">
                                      <p:cBhvr>
                                        <p:cTn id="33" dur="500"/>
                                        <p:tgtEl>
                                          <p:spTgt spid="777262"/>
                                        </p:tgtEl>
                                      </p:cBhvr>
                                    </p:animEffect>
                                  </p:childTnLst>
                                </p:cTn>
                              </p:par>
                            </p:childTnLst>
                          </p:cTn>
                        </p:par>
                        <p:par>
                          <p:cTn id="34" fill="hold">
                            <p:stCondLst>
                              <p:cond delay="1500"/>
                            </p:stCondLst>
                            <p:childTnLst>
                              <p:par>
                                <p:cTn id="35" presetID="1"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19" grpId="0" animBg="1" autoUpdateAnimBg="0"/>
      <p:bldP spid="777259" grpId="0" animBg="1"/>
      <p:bldP spid="777262" grpId="0" animBg="1"/>
      <p:bldP spid="777264" grpId="0" animBg="1"/>
      <p:bldP spid="777273" grpId="0" animBg="1"/>
      <p:bldP spid="77727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r>
              <a:rPr lang="en-US" altLang="zh-TW" dirty="0">
                <a:latin typeface="Signboard Regular" charset="0"/>
                <a:cs typeface="新細明體" charset="0"/>
              </a:rPr>
              <a:t>WHAT IS A GOOD USE CASE?</a:t>
            </a:r>
          </a:p>
        </p:txBody>
      </p:sp>
      <p:sp>
        <p:nvSpPr>
          <p:cNvPr id="100355" name="Rectangle 8"/>
          <p:cNvSpPr>
            <a:spLocks noChangeArrowheads="1"/>
          </p:cNvSpPr>
          <p:nvPr/>
        </p:nvSpPr>
        <p:spPr bwMode="auto">
          <a:xfrm>
            <a:off x="1562100" y="3193611"/>
            <a:ext cx="6019800" cy="734304"/>
          </a:xfrm>
          <a:prstGeom prst="rect">
            <a:avLst/>
          </a:prstGeom>
          <a:solidFill>
            <a:srgbClr val="FFFFCC"/>
          </a:solidFill>
          <a:ln w="38100">
            <a:solidFill>
              <a:srgbClr val="00199A"/>
            </a:solidFill>
            <a:miter lim="800000"/>
            <a:headEnd/>
            <a:tailEnd/>
          </a:ln>
        </p:spPr>
        <p:txBody>
          <a:bodyPr lIns="90487" tIns="44450" rIns="90487" bIns="73152" anchor="ctr">
            <a:spAutoFit/>
          </a:bodyPr>
          <a:lstStyle/>
          <a:p>
            <a:pPr algn="ctr">
              <a:spcBef>
                <a:spcPts val="4800"/>
              </a:spcBef>
              <a:buClr>
                <a:srgbClr val="FF00FF"/>
              </a:buClr>
              <a:buSzPct val="120000"/>
              <a:buFont typeface="Zapf Dingbats" charset="0"/>
              <a:buNone/>
            </a:pPr>
            <a:r>
              <a:rPr lang="en-US" altLang="zh-TW" sz="2000" b="1" dirty="0">
                <a:latin typeface="Helvetica" charset="0"/>
                <a:cs typeface="新細明體" charset="0"/>
              </a:rPr>
              <a:t>Generally, it is better to have </a:t>
            </a:r>
            <a:r>
              <a:rPr lang="en-US" altLang="zh-TW" sz="2000" b="1" dirty="0">
                <a:solidFill>
                  <a:srgbClr val="CF0E30"/>
                </a:solidFill>
                <a:latin typeface="Helvetica" charset="0"/>
                <a:cs typeface="新細明體" charset="0"/>
              </a:rPr>
              <a:t>longer</a:t>
            </a:r>
            <a:r>
              <a:rPr lang="en-US" altLang="zh-TW" sz="2000" b="1" dirty="0">
                <a:latin typeface="Helvetica" charset="0"/>
                <a:cs typeface="新細明體" charset="0"/>
              </a:rPr>
              <a:t> and </a:t>
            </a:r>
            <a:r>
              <a:rPr lang="en-US" altLang="zh-TW" sz="2000" b="1" dirty="0">
                <a:solidFill>
                  <a:srgbClr val="CF0E30"/>
                </a:solidFill>
                <a:latin typeface="Helvetica" charset="0"/>
                <a:cs typeface="新細明體" charset="0"/>
              </a:rPr>
              <a:t>more extensive</a:t>
            </a:r>
            <a:r>
              <a:rPr lang="en-US" altLang="zh-TW" sz="2000" b="1" dirty="0">
                <a:latin typeface="Helvetica" charset="0"/>
                <a:cs typeface="新細明體" charset="0"/>
              </a:rPr>
              <a:t> </a:t>
            </a:r>
            <a:r>
              <a:rPr lang="en-US" altLang="zh-TW" sz="2000" b="1" dirty="0">
                <a:solidFill>
                  <a:srgbClr val="0000FF"/>
                </a:solidFill>
                <a:latin typeface="Helvetica" charset="0"/>
                <a:cs typeface="新細明體" charset="0"/>
              </a:rPr>
              <a:t>use cases</a:t>
            </a:r>
            <a:r>
              <a:rPr lang="en-US" altLang="zh-TW" sz="2000" b="1" dirty="0">
                <a:latin typeface="Helvetica" charset="0"/>
                <a:cs typeface="新細明體" charset="0"/>
              </a:rPr>
              <a:t> than smaller ones.</a:t>
            </a:r>
          </a:p>
        </p:txBody>
      </p:sp>
      <p:sp>
        <p:nvSpPr>
          <p:cNvPr id="100356" name="Rectangle 10"/>
          <p:cNvSpPr>
            <a:spLocks noChangeArrowheads="1"/>
          </p:cNvSpPr>
          <p:nvPr/>
        </p:nvSpPr>
        <p:spPr bwMode="auto">
          <a:xfrm>
            <a:off x="1600200" y="4725548"/>
            <a:ext cx="6019800" cy="734304"/>
          </a:xfrm>
          <a:prstGeom prst="rect">
            <a:avLst/>
          </a:prstGeom>
          <a:solidFill>
            <a:srgbClr val="FFFFCC"/>
          </a:solidFill>
          <a:ln w="38100">
            <a:solidFill>
              <a:srgbClr val="00199A"/>
            </a:solidFill>
            <a:miter lim="800000"/>
            <a:headEnd/>
            <a:tailEnd/>
          </a:ln>
        </p:spPr>
        <p:txBody>
          <a:bodyPr lIns="90487" tIns="44450" rIns="90487" bIns="73152" anchor="ctr">
            <a:spAutoFit/>
          </a:bodyPr>
          <a:lstStyle/>
          <a:p>
            <a:pPr algn="ctr">
              <a:spcBef>
                <a:spcPts val="4800"/>
              </a:spcBef>
              <a:buClr>
                <a:srgbClr val="FF00FF"/>
              </a:buClr>
              <a:buSzPct val="120000"/>
              <a:buFont typeface="Zapf Dingbats" charset="0"/>
              <a:buNone/>
            </a:pPr>
            <a:r>
              <a:rPr lang="en-US" altLang="zh-TW" sz="2000" b="1" dirty="0">
                <a:latin typeface="Helvetica" charset="0"/>
                <a:cs typeface="新細明體" charset="0"/>
              </a:rPr>
              <a:t>We want </a:t>
            </a:r>
            <a:r>
              <a:rPr lang="en-US" altLang="zh-TW" sz="2000" b="1" dirty="0">
                <a:solidFill>
                  <a:srgbClr val="B30019"/>
                </a:solidFill>
                <a:latin typeface="Helvetica" charset="0"/>
                <a:cs typeface="新細明體" charset="0"/>
              </a:rPr>
              <a:t>real</a:t>
            </a:r>
            <a:r>
              <a:rPr lang="en-US" altLang="zh-TW" sz="2000" b="1" dirty="0">
                <a:latin typeface="Helvetica" charset="0"/>
                <a:cs typeface="新細明體" charset="0"/>
              </a:rPr>
              <a:t> and </a:t>
            </a:r>
            <a:r>
              <a:rPr lang="en-US" altLang="zh-TW" sz="2000" b="1" dirty="0">
                <a:solidFill>
                  <a:srgbClr val="B30019"/>
                </a:solidFill>
                <a:latin typeface="Helvetica" charset="0"/>
                <a:cs typeface="新細明體" charset="0"/>
              </a:rPr>
              <a:t>complete</a:t>
            </a:r>
            <a:r>
              <a:rPr lang="en-US" altLang="zh-TW" sz="2000" b="1" dirty="0">
                <a:latin typeface="Helvetica" charset="0"/>
                <a:cs typeface="新細明體" charset="0"/>
              </a:rPr>
              <a:t> </a:t>
            </a:r>
            <a:r>
              <a:rPr lang="en-US" altLang="zh-TW" sz="2000" b="1" dirty="0">
                <a:solidFill>
                  <a:srgbClr val="0000FF"/>
                </a:solidFill>
                <a:latin typeface="Helvetica" charset="0"/>
                <a:cs typeface="新細明體" charset="0"/>
              </a:rPr>
              <a:t>use cases</a:t>
            </a:r>
            <a:r>
              <a:rPr lang="en-US" altLang="zh-TW" sz="2000" b="1" dirty="0">
                <a:latin typeface="Helvetica" charset="0"/>
                <a:cs typeface="新細明體" charset="0"/>
              </a:rPr>
              <a:t>, not several sub-cases of a use case.</a:t>
            </a:r>
          </a:p>
        </p:txBody>
      </p:sp>
      <p:sp>
        <p:nvSpPr>
          <p:cNvPr id="578573" name="Rectangle 13"/>
          <p:cNvSpPr>
            <a:spLocks noGrp="1" noChangeArrowheads="1"/>
          </p:cNvSpPr>
          <p:nvPr>
            <p:ph type="body" idx="1"/>
          </p:nvPr>
        </p:nvSpPr>
        <p:spPr>
          <a:xfrm>
            <a:off x="990600" y="1184275"/>
            <a:ext cx="7162800" cy="1212850"/>
          </a:xfrm>
          <a:solidFill>
            <a:srgbClr val="FFFF9A"/>
          </a:solidFill>
          <a:ln w="57150">
            <a:solidFill>
              <a:schemeClr val="hlink"/>
            </a:solidFill>
            <a:miter lim="800000"/>
            <a:headEnd/>
            <a:tailEnd/>
          </a:ln>
          <a:effectLst>
            <a:outerShdw blurRad="50800" dist="38100" dir="2700000">
              <a:srgbClr val="000000">
                <a:alpha val="43000"/>
              </a:srgbClr>
            </a:outerShdw>
          </a:effectLst>
        </p:spPr>
        <p:txBody>
          <a:bodyPr bIns="91440" anchor="ctr">
            <a:spAutoFit/>
          </a:bodyPr>
          <a:lstStyle/>
          <a:p>
            <a:pPr marL="0" indent="0" algn="ctr">
              <a:buFont typeface="Zapf Dingbats" charset="0"/>
              <a:buNone/>
            </a:pP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A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use case</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typically represents a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major piece of functionality</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that is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complete</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from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beginning to end</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a:t>
            </a:r>
          </a:p>
          <a:p>
            <a:pPr marL="0" indent="0" algn="ctr">
              <a:spcBef>
                <a:spcPts val="1200"/>
              </a:spcBef>
              <a:buFont typeface="Zapf Dingbats" charset="0"/>
              <a:buNone/>
            </a:pP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A use case </a:t>
            </a:r>
            <a:r>
              <a:rPr lang="en-US" altLang="zh-TW" b="1" dirty="0">
                <a:solidFill>
                  <a:schemeClr val="hlink"/>
                </a:solidFill>
                <a:effectLst>
                  <a:outerShdw blurRad="38100" dist="38100" dir="2700000" algn="tl">
                    <a:srgbClr val="000000">
                      <a:alpha val="43137"/>
                    </a:srgbClr>
                  </a:outerShdw>
                </a:effectLst>
                <a:latin typeface="Helvetica" charset="0"/>
                <a:cs typeface="新細明體" charset="0"/>
              </a:rPr>
              <a:t>must deliver something of value</a:t>
            </a:r>
            <a:r>
              <a:rPr lang="en-US" altLang="zh-TW" b="1" dirty="0">
                <a:solidFill>
                  <a:schemeClr val="accent1"/>
                </a:solidFill>
                <a:effectLst>
                  <a:outerShdw blurRad="38100" dist="38100" dir="2700000" algn="tl">
                    <a:srgbClr val="000000">
                      <a:alpha val="43137"/>
                    </a:srgbClr>
                  </a:outerShdw>
                </a:effectLst>
                <a:latin typeface="Helvetica" charset="0"/>
                <a:cs typeface="新細明體" charset="0"/>
              </a:rPr>
              <a:t> to an actor.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3"/>
          <p:cNvSpPr>
            <a:spLocks noGrp="1" noChangeArrowheads="1"/>
          </p:cNvSpPr>
          <p:nvPr>
            <p:ph type="body" idx="1"/>
          </p:nvPr>
        </p:nvSpPr>
        <p:spPr>
          <a:xfrm>
            <a:off x="685800" y="1295400"/>
            <a:ext cx="4606280" cy="4953000"/>
          </a:xfrm>
        </p:spPr>
        <p:txBody>
          <a:bodyPr/>
          <a:lstStyle/>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Registrar</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prepare </a:t>
            </a:r>
            <a:r>
              <a:rPr lang="en-US" altLang="zh-TW" sz="1800" i="1" dirty="0">
                <a:solidFill>
                  <a:srgbClr val="00219C"/>
                </a:solidFill>
                <a:latin typeface="Helvetica" charset="0"/>
                <a:cs typeface="新細明體" charset="0"/>
              </a:rPr>
              <a:t>course </a:t>
            </a:r>
            <a:r>
              <a:rPr lang="en-US" altLang="zh-TW" sz="1800" i="1" dirty="0" smtClean="0">
                <a:solidFill>
                  <a:srgbClr val="00219C"/>
                </a:solidFill>
                <a:latin typeface="Helvetica" charset="0"/>
                <a:cs typeface="新細明體" charset="0"/>
              </a:rPr>
              <a:t>offerings</a:t>
            </a:r>
            <a:endParaRPr lang="en-US" altLang="zh-TW" sz="1800" i="1" dirty="0">
              <a:solidFill>
                <a:srgbClr val="00219C"/>
              </a:solidFill>
              <a:latin typeface="Helvetica" charset="0"/>
              <a:cs typeface="新細明體" charset="0"/>
            </a:endParaRPr>
          </a:p>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Registrar</a:t>
            </a:r>
            <a:r>
              <a:rPr lang="en-US" altLang="zh-TW" sz="1800" dirty="0">
                <a:solidFill>
                  <a:srgbClr val="008000"/>
                </a:solidFill>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1999"/>
                </a:solidFill>
                <a:latin typeface="Helvetica" charset="0"/>
                <a:cs typeface="新細明體" charset="0"/>
              </a:rPr>
              <a:t>cancel </a:t>
            </a:r>
            <a:r>
              <a:rPr lang="en-US" altLang="zh-TW" sz="1800" i="1" dirty="0">
                <a:solidFill>
                  <a:srgbClr val="001999"/>
                </a:solidFill>
                <a:latin typeface="Helvetica" charset="0"/>
                <a:cs typeface="新細明體" charset="0"/>
              </a:rPr>
              <a:t>course offering</a:t>
            </a:r>
          </a:p>
          <a:p>
            <a:pPr marL="1830388" indent="-1830388">
              <a:spcBef>
                <a:spcPts val="1800"/>
              </a:spcBef>
              <a:buNone/>
              <a:tabLst>
                <a:tab pos="1606550" algn="l"/>
              </a:tabLst>
            </a:pPr>
            <a:r>
              <a:rPr lang="en-US" altLang="zh-TW" sz="1800" u="sng" dirty="0">
                <a:solidFill>
                  <a:srgbClr val="008000"/>
                </a:solidFill>
                <a:latin typeface="Helvetica" charset="0"/>
                <a:cs typeface="新細明體" charset="0"/>
              </a:rPr>
              <a:t>Student</a:t>
            </a:r>
            <a:r>
              <a:rPr lang="en-US" altLang="zh-TW" sz="1800" dirty="0">
                <a:latin typeface="Helvetica" charset="0"/>
                <a:cs typeface="新細明體" charset="0"/>
              </a:rPr>
              <a:t>	–	</a:t>
            </a:r>
            <a:r>
              <a:rPr lang="en-US" altLang="zh-TW" sz="1800" i="1" dirty="0">
                <a:solidFill>
                  <a:srgbClr val="00219C"/>
                </a:solidFill>
                <a:latin typeface="Helvetica" charset="0"/>
                <a:cs typeface="新細明體" charset="0"/>
              </a:rPr>
              <a:t>browse course </a:t>
            </a:r>
            <a:r>
              <a:rPr lang="en-US" altLang="zh-TW" sz="1800" i="1" dirty="0" smtClean="0">
                <a:solidFill>
                  <a:srgbClr val="00219C"/>
                </a:solidFill>
                <a:latin typeface="Helvetica" charset="0"/>
                <a:cs typeface="新細明體" charset="0"/>
              </a:rPr>
              <a:t>offerings</a:t>
            </a:r>
            <a:endParaRPr lang="en-US" altLang="zh-TW" sz="1800" u="sng" dirty="0" smtClean="0">
              <a:solidFill>
                <a:srgbClr val="008000"/>
              </a:solidFill>
              <a:latin typeface="Helvetica" charset="0"/>
              <a:cs typeface="新細明體" charset="0"/>
            </a:endParaRPr>
          </a:p>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select </a:t>
            </a:r>
            <a:r>
              <a:rPr lang="en-US" altLang="zh-TW" sz="1800" i="1" dirty="0">
                <a:solidFill>
                  <a:srgbClr val="00219C"/>
                </a:solidFill>
                <a:latin typeface="Helvetica" charset="0"/>
                <a:cs typeface="新細明體" charset="0"/>
              </a:rPr>
              <a:t>course offering</a:t>
            </a:r>
          </a:p>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change </a:t>
            </a:r>
            <a:r>
              <a:rPr lang="en-US" altLang="zh-TW" sz="1800" i="1" dirty="0">
                <a:solidFill>
                  <a:srgbClr val="00219C"/>
                </a:solidFill>
                <a:latin typeface="Helvetica" charset="0"/>
                <a:cs typeface="新細明體" charset="0"/>
              </a:rPr>
              <a:t>course offering</a:t>
            </a:r>
            <a:endParaRPr lang="en-US" altLang="zh-TW" sz="1800" dirty="0">
              <a:latin typeface="Helvetica" charset="0"/>
              <a:cs typeface="新細明體" charset="0"/>
            </a:endParaRPr>
          </a:p>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add </a:t>
            </a:r>
            <a:r>
              <a:rPr lang="en-US" altLang="zh-TW" sz="1800" i="1" dirty="0">
                <a:solidFill>
                  <a:srgbClr val="00219C"/>
                </a:solidFill>
                <a:latin typeface="Helvetica" charset="0"/>
                <a:cs typeface="新細明體" charset="0"/>
              </a:rPr>
              <a:t>course offering</a:t>
            </a:r>
            <a:endParaRPr lang="en-US" altLang="zh-TW" sz="1800" dirty="0">
              <a:latin typeface="Helvetica" charset="0"/>
              <a:cs typeface="新細明體" charset="0"/>
            </a:endParaRPr>
          </a:p>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Student</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drop </a:t>
            </a:r>
            <a:r>
              <a:rPr lang="en-US" altLang="zh-TW" sz="1800" i="1" dirty="0">
                <a:solidFill>
                  <a:srgbClr val="00219C"/>
                </a:solidFill>
                <a:latin typeface="Helvetica" charset="0"/>
                <a:cs typeface="新細明體" charset="0"/>
              </a:rPr>
              <a:t>course offering</a:t>
            </a:r>
          </a:p>
          <a:p>
            <a:pPr marL="1830388" indent="-1830388">
              <a:spcBef>
                <a:spcPts val="1800"/>
              </a:spcBef>
              <a:buFont typeface="Zapf Dingbats" charset="0"/>
              <a:buNone/>
              <a:tabLst>
                <a:tab pos="1606550" algn="l"/>
              </a:tabLst>
            </a:pPr>
            <a:r>
              <a:rPr lang="en-US" altLang="zh-TW" sz="1800" u="sng" dirty="0">
                <a:solidFill>
                  <a:srgbClr val="008000"/>
                </a:solidFill>
                <a:latin typeface="Helvetica" charset="0"/>
                <a:cs typeface="新細明體" charset="0"/>
              </a:rPr>
              <a:t>Billing </a:t>
            </a:r>
            <a:r>
              <a:rPr lang="en-US" altLang="zh-TW" sz="1800" u="sng" dirty="0" smtClean="0">
                <a:solidFill>
                  <a:srgbClr val="008000"/>
                </a:solidFill>
                <a:latin typeface="Helvetica" charset="0"/>
                <a:cs typeface="新細明體" charset="0"/>
              </a:rPr>
              <a:t>System</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receive billing information</a:t>
            </a:r>
            <a:endParaRPr lang="en-US" altLang="zh-TW" sz="1800" u="sng" dirty="0">
              <a:solidFill>
                <a:srgbClr val="008000"/>
              </a:solidFill>
              <a:latin typeface="Helvetica" charset="0"/>
              <a:cs typeface="新細明體" charset="0"/>
            </a:endParaRPr>
          </a:p>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Professor</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select </a:t>
            </a:r>
            <a:r>
              <a:rPr lang="en-US" altLang="zh-TW" sz="1800" i="1" dirty="0">
                <a:solidFill>
                  <a:srgbClr val="00219C"/>
                </a:solidFill>
                <a:latin typeface="Helvetica" charset="0"/>
                <a:cs typeface="新細明體" charset="0"/>
              </a:rPr>
              <a:t>courses to teach</a:t>
            </a:r>
            <a:endParaRPr lang="en-US" altLang="zh-TW" sz="1800" dirty="0">
              <a:latin typeface="Helvetica" charset="0"/>
              <a:cs typeface="新細明體" charset="0"/>
            </a:endParaRPr>
          </a:p>
          <a:p>
            <a:pPr marL="1830388" indent="-1830388">
              <a:spcBef>
                <a:spcPts val="1800"/>
              </a:spcBef>
              <a:buFont typeface="Zapf Dingbats" charset="0"/>
              <a:buNone/>
              <a:tabLst>
                <a:tab pos="1606550" algn="l"/>
              </a:tabLst>
            </a:pPr>
            <a:r>
              <a:rPr lang="en-US" altLang="zh-TW" sz="1800" u="sng" dirty="0" smtClean="0">
                <a:solidFill>
                  <a:srgbClr val="008000"/>
                </a:solidFill>
                <a:latin typeface="Helvetica" charset="0"/>
                <a:cs typeface="新細明體" charset="0"/>
              </a:rPr>
              <a:t>Professor</a:t>
            </a:r>
            <a:r>
              <a:rPr lang="en-US" altLang="zh-TW" sz="1800" dirty="0">
                <a:latin typeface="Helvetica" charset="0"/>
                <a:cs typeface="新細明體" charset="0"/>
              </a:rPr>
              <a:t>	</a:t>
            </a:r>
            <a:r>
              <a:rPr lang="en-US" altLang="zh-TW" sz="1800" dirty="0" smtClean="0">
                <a:latin typeface="Helvetica" charset="0"/>
                <a:cs typeface="新細明體" charset="0"/>
              </a:rPr>
              <a:t>–	</a:t>
            </a:r>
            <a:r>
              <a:rPr lang="en-US" altLang="zh-TW" sz="1800" i="1" dirty="0" smtClean="0">
                <a:solidFill>
                  <a:srgbClr val="00219C"/>
                </a:solidFill>
                <a:latin typeface="Helvetica" charset="0"/>
                <a:cs typeface="新細明體" charset="0"/>
              </a:rPr>
              <a:t>request </a:t>
            </a:r>
            <a:r>
              <a:rPr lang="en-US" altLang="zh-TW" sz="1800" i="1" dirty="0">
                <a:solidFill>
                  <a:srgbClr val="00219C"/>
                </a:solidFill>
                <a:latin typeface="Helvetica" charset="0"/>
                <a:cs typeface="新細明體" charset="0"/>
              </a:rPr>
              <a:t>enrollment list</a:t>
            </a:r>
          </a:p>
        </p:txBody>
      </p:sp>
      <p:sp>
        <p:nvSpPr>
          <p:cNvPr id="779272" name="AutoShape 8"/>
          <p:cNvSpPr>
            <a:spLocks noChangeArrowheads="1"/>
          </p:cNvSpPr>
          <p:nvPr/>
        </p:nvSpPr>
        <p:spPr bwMode="auto">
          <a:xfrm>
            <a:off x="723153" y="2285508"/>
            <a:ext cx="4534272" cy="2917800"/>
          </a:xfrm>
          <a:prstGeom prst="roundRect">
            <a:avLst>
              <a:gd name="adj" fmla="val 7130"/>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779266" name="Rectangle 2"/>
          <p:cNvSpPr>
            <a:spLocks noGrp="1" noChangeArrowheads="1"/>
          </p:cNvSpPr>
          <p:nvPr>
            <p:ph type="title"/>
          </p:nvPr>
        </p:nvSpPr>
        <p:spPr/>
        <p:txBody>
          <a:bodyPr/>
          <a:lstStyle/>
          <a:p>
            <a:r>
              <a:rPr lang="en-US" altLang="zh-TW" dirty="0">
                <a:latin typeface="Signboard Regular" charset="0"/>
                <a:cs typeface="新細明體" charset="0"/>
              </a:rPr>
              <a:t>ASU USE-CASE </a:t>
            </a:r>
            <a:r>
              <a:rPr lang="en-US" altLang="zh-TW" dirty="0" smtClean="0">
                <a:latin typeface="Signboard Regular" charset="0"/>
                <a:cs typeface="新細明體" charset="0"/>
              </a:rPr>
              <a:t>MODEL:</a:t>
            </a:r>
            <a:r>
              <a:rPr lang="en-US" altLang="zh-TW" dirty="0">
                <a:latin typeface="Signboard Regular" charset="0"/>
                <a:cs typeface="新細明體" charset="0"/>
              </a:rPr>
              <a:t/>
            </a:r>
            <a:br>
              <a:rPr lang="en-US" altLang="zh-TW" dirty="0">
                <a:latin typeface="Signboard Regular" charset="0"/>
                <a:cs typeface="新細明體" charset="0"/>
              </a:rPr>
            </a:br>
            <a:r>
              <a:rPr lang="en-US" altLang="zh-TW" dirty="0" smtClean="0">
                <a:solidFill>
                  <a:srgbClr val="B30019"/>
                </a:solidFill>
                <a:latin typeface="Signboard Regular" charset="0"/>
                <a:cs typeface="新細明體" charset="0"/>
              </a:rPr>
              <a:t>FUNCTIONALITY </a:t>
            </a:r>
            <a:r>
              <a:rPr lang="en-US" altLang="zh-TW" dirty="0">
                <a:solidFill>
                  <a:srgbClr val="B30019"/>
                </a:solidFill>
                <a:latin typeface="Signboard Regular" charset="0"/>
                <a:cs typeface="新細明體" charset="0"/>
              </a:rPr>
              <a:t>ANALYSIS AND GROUPING</a:t>
            </a:r>
          </a:p>
        </p:txBody>
      </p:sp>
      <p:sp>
        <p:nvSpPr>
          <p:cNvPr id="779268" name="AutoShape 4"/>
          <p:cNvSpPr>
            <a:spLocks noChangeArrowheads="1"/>
          </p:cNvSpPr>
          <p:nvPr/>
        </p:nvSpPr>
        <p:spPr bwMode="auto">
          <a:xfrm>
            <a:off x="723153" y="1299572"/>
            <a:ext cx="4534272" cy="870586"/>
          </a:xfrm>
          <a:prstGeom prst="roundRect">
            <a:avLst>
              <a:gd name="adj" fmla="val 16667"/>
            </a:avLst>
          </a:pr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779271" name="Text Box 7"/>
          <p:cNvSpPr txBox="1">
            <a:spLocks noChangeArrowheads="1"/>
          </p:cNvSpPr>
          <p:nvPr/>
        </p:nvSpPr>
        <p:spPr bwMode="auto">
          <a:xfrm>
            <a:off x="5715000" y="1551509"/>
            <a:ext cx="286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800" dirty="0">
                <a:latin typeface="Times" charset="0"/>
                <a:cs typeface="新細明體" charset="0"/>
              </a:rPr>
              <a:t>Maintain Course Information</a:t>
            </a:r>
          </a:p>
        </p:txBody>
      </p:sp>
      <p:sp>
        <p:nvSpPr>
          <p:cNvPr id="779274" name="AutoShape 10"/>
          <p:cNvSpPr>
            <a:spLocks noChangeArrowheads="1"/>
          </p:cNvSpPr>
          <p:nvPr/>
        </p:nvSpPr>
        <p:spPr bwMode="auto">
          <a:xfrm>
            <a:off x="723153" y="5333678"/>
            <a:ext cx="4534272" cy="363223"/>
          </a:xfrm>
          <a:prstGeom prst="roundRect">
            <a:avLst>
              <a:gd name="adj" fmla="val 16667"/>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779275" name="AutoShape 11"/>
          <p:cNvSpPr>
            <a:spLocks noChangeArrowheads="1"/>
          </p:cNvSpPr>
          <p:nvPr/>
        </p:nvSpPr>
        <p:spPr bwMode="auto">
          <a:xfrm>
            <a:off x="723153" y="5819509"/>
            <a:ext cx="4534272" cy="364882"/>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779276" name="Text Box 12"/>
          <p:cNvSpPr txBox="1">
            <a:spLocks noChangeArrowheads="1"/>
          </p:cNvSpPr>
          <p:nvPr/>
        </p:nvSpPr>
        <p:spPr bwMode="auto">
          <a:xfrm>
            <a:off x="5715000" y="3561052"/>
            <a:ext cx="2114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800" dirty="0">
                <a:latin typeface="Times" charset="0"/>
                <a:cs typeface="新細明體" charset="0"/>
              </a:rPr>
              <a:t>Register For Courses</a:t>
            </a:r>
          </a:p>
        </p:txBody>
      </p:sp>
      <p:sp>
        <p:nvSpPr>
          <p:cNvPr id="779278" name="Text Box 14"/>
          <p:cNvSpPr txBox="1">
            <a:spLocks noChangeArrowheads="1"/>
          </p:cNvSpPr>
          <p:nvPr/>
        </p:nvSpPr>
        <p:spPr bwMode="auto">
          <a:xfrm>
            <a:off x="5718175" y="5331933"/>
            <a:ext cx="2463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800" dirty="0">
                <a:latin typeface="Times" charset="0"/>
                <a:cs typeface="新細明體" charset="0"/>
              </a:rPr>
              <a:t>Select Courses To Teach</a:t>
            </a:r>
          </a:p>
        </p:txBody>
      </p:sp>
      <p:sp>
        <p:nvSpPr>
          <p:cNvPr id="779279" name="Text Box 15"/>
          <p:cNvSpPr txBox="1">
            <a:spLocks noChangeArrowheads="1"/>
          </p:cNvSpPr>
          <p:nvPr/>
        </p:nvSpPr>
        <p:spPr bwMode="auto">
          <a:xfrm>
            <a:off x="5715000" y="5818594"/>
            <a:ext cx="241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l"/>
            <a:r>
              <a:rPr lang="en-US" altLang="zh-TW" sz="1800" dirty="0">
                <a:latin typeface="Times" charset="0"/>
                <a:cs typeface="新細明體" charset="0"/>
              </a:rPr>
              <a:t>Request Enrollment List</a:t>
            </a:r>
          </a:p>
        </p:txBody>
      </p:sp>
      <p:cxnSp>
        <p:nvCxnSpPr>
          <p:cNvPr id="779281" name="AutoShape 17"/>
          <p:cNvCxnSpPr>
            <a:cxnSpLocks noChangeShapeType="1"/>
            <a:stCxn id="779268" idx="3"/>
            <a:endCxn id="779271" idx="1"/>
          </p:cNvCxnSpPr>
          <p:nvPr/>
        </p:nvCxnSpPr>
        <p:spPr bwMode="auto">
          <a:xfrm>
            <a:off x="5257425" y="1734865"/>
            <a:ext cx="457575" cy="1"/>
          </a:xfrm>
          <a:prstGeom prst="straightConnector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79282" name="AutoShape 18"/>
          <p:cNvCxnSpPr>
            <a:cxnSpLocks noChangeShapeType="1"/>
            <a:stCxn id="779272" idx="3"/>
            <a:endCxn id="779276" idx="1"/>
          </p:cNvCxnSpPr>
          <p:nvPr/>
        </p:nvCxnSpPr>
        <p:spPr bwMode="auto">
          <a:xfrm>
            <a:off x="5257425" y="3744408"/>
            <a:ext cx="457575" cy="0"/>
          </a:xfrm>
          <a:prstGeom prst="straightConnector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79284" name="AutoShape 20"/>
          <p:cNvCxnSpPr>
            <a:cxnSpLocks noChangeShapeType="1"/>
            <a:stCxn id="779274" idx="3"/>
            <a:endCxn id="779278" idx="1"/>
          </p:cNvCxnSpPr>
          <p:nvPr/>
        </p:nvCxnSpPr>
        <p:spPr bwMode="auto">
          <a:xfrm>
            <a:off x="5257425" y="5515290"/>
            <a:ext cx="460750" cy="0"/>
          </a:xfrm>
          <a:prstGeom prst="straightConnector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79285" name="AutoShape 21"/>
          <p:cNvCxnSpPr>
            <a:cxnSpLocks noChangeShapeType="1"/>
            <a:stCxn id="779275" idx="3"/>
            <a:endCxn id="779279" idx="1"/>
          </p:cNvCxnSpPr>
          <p:nvPr/>
        </p:nvCxnSpPr>
        <p:spPr bwMode="auto">
          <a:xfrm>
            <a:off x="5257425" y="6001950"/>
            <a:ext cx="457575" cy="0"/>
          </a:xfrm>
          <a:prstGeom prst="straightConnector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79286" name="Line 22"/>
          <p:cNvSpPr>
            <a:spLocks noChangeShapeType="1"/>
          </p:cNvSpPr>
          <p:nvPr/>
        </p:nvSpPr>
        <p:spPr bwMode="auto">
          <a:xfrm>
            <a:off x="783895" y="3005057"/>
            <a:ext cx="4114800"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79288" name="Text Box 24"/>
          <p:cNvSpPr txBox="1">
            <a:spLocks noChangeArrowheads="1"/>
          </p:cNvSpPr>
          <p:nvPr/>
        </p:nvSpPr>
        <p:spPr bwMode="auto">
          <a:xfrm>
            <a:off x="5803900" y="2564904"/>
            <a:ext cx="2590800" cy="835025"/>
          </a:xfrm>
          <a:prstGeom prst="rect">
            <a:avLst/>
          </a:prstGeom>
          <a:solidFill>
            <a:srgbClr val="FDFDCA"/>
          </a:solidFill>
          <a:ln w="9525">
            <a:solidFill>
              <a:schemeClr val="hlink"/>
            </a:solidFill>
            <a:miter lim="800000"/>
            <a:headEnd/>
            <a:tailEnd/>
          </a:ln>
        </p:spPr>
        <p:txBody>
          <a:bodyPr>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600" dirty="0">
                <a:solidFill>
                  <a:srgbClr val="0000FF"/>
                </a:solidFill>
                <a:latin typeface="Times" charset="0"/>
                <a:cs typeface="新細明體" charset="0"/>
              </a:rPr>
              <a:t>This functionality is covered by </a:t>
            </a:r>
            <a:r>
              <a:rPr lang="en-US" altLang="zh-TW" sz="1600" i="1" dirty="0">
                <a:solidFill>
                  <a:srgbClr val="0000FF"/>
                </a:solidFill>
                <a:latin typeface="Times" charset="0"/>
                <a:cs typeface="新細明體" charset="0"/>
              </a:rPr>
              <a:t>add course offering</a:t>
            </a:r>
            <a:r>
              <a:rPr lang="en-US" altLang="zh-TW" sz="1600" dirty="0">
                <a:solidFill>
                  <a:srgbClr val="0000FF"/>
                </a:solidFill>
                <a:latin typeface="Times" charset="0"/>
                <a:cs typeface="新細明體" charset="0"/>
              </a:rPr>
              <a:t> and </a:t>
            </a:r>
            <a:r>
              <a:rPr lang="en-US" altLang="zh-TW" sz="1600" i="1" dirty="0">
                <a:solidFill>
                  <a:srgbClr val="0000FF"/>
                </a:solidFill>
                <a:latin typeface="Times" charset="0"/>
                <a:cs typeface="新細明體" charset="0"/>
              </a:rPr>
              <a:t>drop course offering</a:t>
            </a:r>
            <a:r>
              <a:rPr lang="en-US" altLang="zh-TW" sz="1600" dirty="0">
                <a:solidFill>
                  <a:srgbClr val="0000FF"/>
                </a:solidFill>
                <a:latin typeface="Times" charset="0"/>
                <a:cs typeface="新細明體" charset="0"/>
              </a:rPr>
              <a:t>.</a:t>
            </a:r>
          </a:p>
        </p:txBody>
      </p:sp>
      <p:cxnSp>
        <p:nvCxnSpPr>
          <p:cNvPr id="779289" name="AutoShape 25"/>
          <p:cNvCxnSpPr>
            <a:cxnSpLocks noChangeShapeType="1"/>
            <a:stCxn id="779288" idx="1"/>
            <a:endCxn id="25" idx="1"/>
          </p:cNvCxnSpPr>
          <p:nvPr/>
        </p:nvCxnSpPr>
        <p:spPr bwMode="auto">
          <a:xfrm flipH="1">
            <a:off x="4898695" y="2982417"/>
            <a:ext cx="905205" cy="528593"/>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25" name="Line 22"/>
          <p:cNvSpPr>
            <a:spLocks noChangeShapeType="1"/>
          </p:cNvSpPr>
          <p:nvPr/>
        </p:nvSpPr>
        <p:spPr bwMode="auto">
          <a:xfrm>
            <a:off x="783895" y="3511009"/>
            <a:ext cx="4114800"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cxnSp>
        <p:nvCxnSpPr>
          <p:cNvPr id="4" name="Straight Connector 3"/>
          <p:cNvCxnSpPr>
            <a:stCxn id="779288" idx="1"/>
            <a:endCxn id="779286" idx="1"/>
          </p:cNvCxnSpPr>
          <p:nvPr/>
        </p:nvCxnSpPr>
        <p:spPr bwMode="auto">
          <a:xfrm flipH="1">
            <a:off x="4898695" y="2982417"/>
            <a:ext cx="905205" cy="22641"/>
          </a:xfrm>
          <a:prstGeom prst="line">
            <a:avLst/>
          </a:prstGeom>
          <a:solidFill>
            <a:schemeClr val="accent1"/>
          </a:solidFill>
          <a:ln w="12700" cap="flat" cmpd="sng" algn="ctr">
            <a:solidFill>
              <a:srgbClr val="FF0000"/>
            </a:solidFill>
            <a:prstDash val="dash"/>
            <a:round/>
            <a:headEnd type="none" w="med" len="med"/>
            <a:tailEnd type="triangle" w="med" len="med"/>
          </a:ln>
          <a:effectLst/>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9268"/>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779281"/>
                                        </p:tgtEl>
                                        <p:attrNameLst>
                                          <p:attrName>style.visibility</p:attrName>
                                        </p:attrNameLst>
                                      </p:cBhvr>
                                      <p:to>
                                        <p:strVal val="visible"/>
                                      </p:to>
                                    </p:set>
                                    <p:animEffect transition="in" filter="wipe(left)">
                                      <p:cBhvr>
                                        <p:cTn id="10" dur="500"/>
                                        <p:tgtEl>
                                          <p:spTgt spid="779281"/>
                                        </p:tgtEl>
                                      </p:cBhvr>
                                    </p:animEffect>
                                  </p:childTnLst>
                                </p:cTn>
                              </p:par>
                            </p:childTnLst>
                          </p:cTn>
                        </p:par>
                        <p:par>
                          <p:cTn id="11" fill="hold" nodeType="afterGroup">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779271"/>
                                        </p:tgtEl>
                                        <p:attrNameLst>
                                          <p:attrName>style.visibility</p:attrName>
                                        </p:attrNameLst>
                                      </p:cBhvr>
                                      <p:to>
                                        <p:strVal val="visible"/>
                                      </p:to>
                                    </p:set>
                                    <p:animEffect transition="in" filter="slide(fromLeft)">
                                      <p:cBhvr>
                                        <p:cTn id="14" dur="500"/>
                                        <p:tgtEl>
                                          <p:spTgt spid="7792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9272"/>
                                        </p:tgtEl>
                                        <p:attrNameLst>
                                          <p:attrName>style.visibility</p:attrName>
                                        </p:attrNameLst>
                                      </p:cBhvr>
                                      <p:to>
                                        <p:strVal val="visible"/>
                                      </p:to>
                                    </p:set>
                                  </p:childTnLst>
                                </p:cTn>
                              </p:par>
                            </p:childTnLst>
                          </p:cTn>
                        </p:par>
                        <p:par>
                          <p:cTn id="19" fill="hold" nodeType="withGroup">
                            <p:stCondLst>
                              <p:cond delay="0"/>
                            </p:stCondLst>
                            <p:childTnLst>
                              <p:par>
                                <p:cTn id="20" presetID="22" presetClass="entr" presetSubtype="8" fill="hold" nodeType="afterEffect">
                                  <p:stCondLst>
                                    <p:cond delay="0"/>
                                  </p:stCondLst>
                                  <p:childTnLst>
                                    <p:set>
                                      <p:cBhvr>
                                        <p:cTn id="21" dur="1" fill="hold">
                                          <p:stCondLst>
                                            <p:cond delay="0"/>
                                          </p:stCondLst>
                                        </p:cTn>
                                        <p:tgtEl>
                                          <p:spTgt spid="779282"/>
                                        </p:tgtEl>
                                        <p:attrNameLst>
                                          <p:attrName>style.visibility</p:attrName>
                                        </p:attrNameLst>
                                      </p:cBhvr>
                                      <p:to>
                                        <p:strVal val="visible"/>
                                      </p:to>
                                    </p:set>
                                    <p:animEffect transition="in" filter="wipe(left)">
                                      <p:cBhvr>
                                        <p:cTn id="22" dur="500"/>
                                        <p:tgtEl>
                                          <p:spTgt spid="779282"/>
                                        </p:tgtEl>
                                      </p:cBhvr>
                                    </p:animEffect>
                                  </p:childTnLst>
                                </p:cTn>
                              </p:par>
                            </p:childTnLst>
                          </p:cTn>
                        </p:par>
                        <p:par>
                          <p:cTn id="23" fill="hold">
                            <p:stCondLst>
                              <p:cond delay="500"/>
                            </p:stCondLst>
                            <p:childTnLst>
                              <p:par>
                                <p:cTn id="24" presetID="12" presetClass="entr" presetSubtype="8" fill="hold" grpId="0" nodeType="afterEffect">
                                  <p:stCondLst>
                                    <p:cond delay="0"/>
                                  </p:stCondLst>
                                  <p:childTnLst>
                                    <p:set>
                                      <p:cBhvr>
                                        <p:cTn id="25" dur="1" fill="hold">
                                          <p:stCondLst>
                                            <p:cond delay="0"/>
                                          </p:stCondLst>
                                        </p:cTn>
                                        <p:tgtEl>
                                          <p:spTgt spid="779276"/>
                                        </p:tgtEl>
                                        <p:attrNameLst>
                                          <p:attrName>style.visibility</p:attrName>
                                        </p:attrNameLst>
                                      </p:cBhvr>
                                      <p:to>
                                        <p:strVal val="visible"/>
                                      </p:to>
                                    </p:set>
                                    <p:animEffect transition="in" filter="slide(fromLeft)">
                                      <p:cBhvr>
                                        <p:cTn id="26" dur="500"/>
                                        <p:tgtEl>
                                          <p:spTgt spid="77927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79286"/>
                                        </p:tgtEl>
                                        <p:attrNameLst>
                                          <p:attrName>style.visibility</p:attrName>
                                        </p:attrNameLst>
                                      </p:cBhvr>
                                      <p:to>
                                        <p:strVal val="visible"/>
                                      </p:to>
                                    </p:set>
                                    <p:animEffect transition="in" filter="wipe(left)">
                                      <p:cBhvr>
                                        <p:cTn id="31" dur="500"/>
                                        <p:tgtEl>
                                          <p:spTgt spid="779286"/>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left)">
                                      <p:cBhvr>
                                        <p:cTn id="34" dur="500"/>
                                        <p:tgtEl>
                                          <p:spTgt spid="25"/>
                                        </p:tgtEl>
                                      </p:cBhvr>
                                    </p:animEffect>
                                  </p:childTnLst>
                                </p:cTn>
                              </p:par>
                            </p:childTnLst>
                          </p:cTn>
                        </p:par>
                        <p:par>
                          <p:cTn id="35" fill="hold">
                            <p:stCondLst>
                              <p:cond delay="500"/>
                            </p:stCondLst>
                            <p:childTnLst>
                              <p:par>
                                <p:cTn id="36" presetID="12" presetClass="entr" presetSubtype="2" fill="hold" grpId="0" nodeType="afterEffect">
                                  <p:stCondLst>
                                    <p:cond delay="0"/>
                                  </p:stCondLst>
                                  <p:childTnLst>
                                    <p:set>
                                      <p:cBhvr>
                                        <p:cTn id="37" dur="1" fill="hold">
                                          <p:stCondLst>
                                            <p:cond delay="0"/>
                                          </p:stCondLst>
                                        </p:cTn>
                                        <p:tgtEl>
                                          <p:spTgt spid="779288"/>
                                        </p:tgtEl>
                                        <p:attrNameLst>
                                          <p:attrName>style.visibility</p:attrName>
                                        </p:attrNameLst>
                                      </p:cBhvr>
                                      <p:to>
                                        <p:strVal val="visible"/>
                                      </p:to>
                                    </p:set>
                                    <p:animEffect transition="in" filter="slide(fromRight)">
                                      <p:cBhvr>
                                        <p:cTn id="38" dur="500"/>
                                        <p:tgtEl>
                                          <p:spTgt spid="779288"/>
                                        </p:tgtEl>
                                      </p:cBhvr>
                                    </p:animEffect>
                                  </p:childTnLst>
                                </p:cTn>
                              </p:par>
                            </p:childTnLst>
                          </p:cTn>
                        </p:par>
                        <p:par>
                          <p:cTn id="39" fill="hold">
                            <p:stCondLst>
                              <p:cond delay="1000"/>
                            </p:stCondLst>
                            <p:childTnLst>
                              <p:par>
                                <p:cTn id="40" presetID="22" presetClass="entr" presetSubtype="2" fill="hold"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right)">
                                      <p:cBhvr>
                                        <p:cTn id="42" dur="500"/>
                                        <p:tgtEl>
                                          <p:spTgt spid="4"/>
                                        </p:tgtEl>
                                      </p:cBhvr>
                                    </p:animEffect>
                                  </p:childTnLst>
                                </p:cTn>
                              </p:par>
                              <p:par>
                                <p:cTn id="43" presetID="22" presetClass="entr" presetSubtype="2" fill="hold" nodeType="withEffect">
                                  <p:stCondLst>
                                    <p:cond delay="0"/>
                                  </p:stCondLst>
                                  <p:childTnLst>
                                    <p:set>
                                      <p:cBhvr>
                                        <p:cTn id="44" dur="1" fill="hold">
                                          <p:stCondLst>
                                            <p:cond delay="0"/>
                                          </p:stCondLst>
                                        </p:cTn>
                                        <p:tgtEl>
                                          <p:spTgt spid="779289"/>
                                        </p:tgtEl>
                                        <p:attrNameLst>
                                          <p:attrName>style.visibility</p:attrName>
                                        </p:attrNameLst>
                                      </p:cBhvr>
                                      <p:to>
                                        <p:strVal val="visible"/>
                                      </p:to>
                                    </p:set>
                                    <p:animEffect transition="in" filter="wipe(right)">
                                      <p:cBhvr>
                                        <p:cTn id="45" dur="500"/>
                                        <p:tgtEl>
                                          <p:spTgt spid="779289"/>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779274"/>
                                        </p:tgtEl>
                                        <p:attrNameLst>
                                          <p:attrName>style.visibility</p:attrName>
                                        </p:attrNameLst>
                                      </p:cBhvr>
                                      <p:to>
                                        <p:strVal val="visible"/>
                                      </p:to>
                                    </p:set>
                                  </p:childTnLst>
                                </p:cTn>
                              </p:par>
                            </p:childTnLst>
                          </p:cTn>
                        </p:par>
                        <p:par>
                          <p:cTn id="50" fill="hold">
                            <p:stCondLst>
                              <p:cond delay="0"/>
                            </p:stCondLst>
                            <p:childTnLst>
                              <p:par>
                                <p:cTn id="51" presetID="22" presetClass="entr" presetSubtype="8" fill="hold" nodeType="afterEffect">
                                  <p:stCondLst>
                                    <p:cond delay="0"/>
                                  </p:stCondLst>
                                  <p:childTnLst>
                                    <p:set>
                                      <p:cBhvr>
                                        <p:cTn id="52" dur="1" fill="hold">
                                          <p:stCondLst>
                                            <p:cond delay="0"/>
                                          </p:stCondLst>
                                        </p:cTn>
                                        <p:tgtEl>
                                          <p:spTgt spid="779284"/>
                                        </p:tgtEl>
                                        <p:attrNameLst>
                                          <p:attrName>style.visibility</p:attrName>
                                        </p:attrNameLst>
                                      </p:cBhvr>
                                      <p:to>
                                        <p:strVal val="visible"/>
                                      </p:to>
                                    </p:set>
                                    <p:animEffect transition="in" filter="wipe(left)">
                                      <p:cBhvr>
                                        <p:cTn id="53" dur="500"/>
                                        <p:tgtEl>
                                          <p:spTgt spid="779284"/>
                                        </p:tgtEl>
                                      </p:cBhvr>
                                    </p:animEffect>
                                  </p:childTnLst>
                                </p:cTn>
                              </p:par>
                            </p:childTnLst>
                          </p:cTn>
                        </p:par>
                        <p:par>
                          <p:cTn id="54" fill="hold">
                            <p:stCondLst>
                              <p:cond delay="500"/>
                            </p:stCondLst>
                            <p:childTnLst>
                              <p:par>
                                <p:cTn id="55" presetID="12" presetClass="entr" presetSubtype="8" fill="hold" grpId="0" nodeType="afterEffect">
                                  <p:stCondLst>
                                    <p:cond delay="0"/>
                                  </p:stCondLst>
                                  <p:childTnLst>
                                    <p:set>
                                      <p:cBhvr>
                                        <p:cTn id="56" dur="1" fill="hold">
                                          <p:stCondLst>
                                            <p:cond delay="0"/>
                                          </p:stCondLst>
                                        </p:cTn>
                                        <p:tgtEl>
                                          <p:spTgt spid="779278"/>
                                        </p:tgtEl>
                                        <p:attrNameLst>
                                          <p:attrName>style.visibility</p:attrName>
                                        </p:attrNameLst>
                                      </p:cBhvr>
                                      <p:to>
                                        <p:strVal val="visible"/>
                                      </p:to>
                                    </p:set>
                                    <p:animEffect transition="in" filter="slide(fromLeft)">
                                      <p:cBhvr>
                                        <p:cTn id="57" dur="500"/>
                                        <p:tgtEl>
                                          <p:spTgt spid="779278"/>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779275"/>
                                        </p:tgtEl>
                                        <p:attrNameLst>
                                          <p:attrName>style.visibility</p:attrName>
                                        </p:attrNameLst>
                                      </p:cBhvr>
                                      <p:to>
                                        <p:strVal val="visible"/>
                                      </p:to>
                                    </p:set>
                                  </p:childTnLst>
                                </p:cTn>
                              </p:par>
                            </p:childTnLst>
                          </p:cTn>
                        </p:par>
                        <p:par>
                          <p:cTn id="62" fill="hold">
                            <p:stCondLst>
                              <p:cond delay="0"/>
                            </p:stCondLst>
                            <p:childTnLst>
                              <p:par>
                                <p:cTn id="63" presetID="22" presetClass="entr" presetSubtype="8" fill="hold" nodeType="afterEffect">
                                  <p:stCondLst>
                                    <p:cond delay="0"/>
                                  </p:stCondLst>
                                  <p:childTnLst>
                                    <p:set>
                                      <p:cBhvr>
                                        <p:cTn id="64" dur="1" fill="hold">
                                          <p:stCondLst>
                                            <p:cond delay="0"/>
                                          </p:stCondLst>
                                        </p:cTn>
                                        <p:tgtEl>
                                          <p:spTgt spid="779285"/>
                                        </p:tgtEl>
                                        <p:attrNameLst>
                                          <p:attrName>style.visibility</p:attrName>
                                        </p:attrNameLst>
                                      </p:cBhvr>
                                      <p:to>
                                        <p:strVal val="visible"/>
                                      </p:to>
                                    </p:set>
                                    <p:animEffect transition="in" filter="wipe(left)">
                                      <p:cBhvr>
                                        <p:cTn id="65" dur="500"/>
                                        <p:tgtEl>
                                          <p:spTgt spid="779285"/>
                                        </p:tgtEl>
                                      </p:cBhvr>
                                    </p:animEffect>
                                  </p:childTnLst>
                                </p:cTn>
                              </p:par>
                            </p:childTnLst>
                          </p:cTn>
                        </p:par>
                        <p:par>
                          <p:cTn id="66" fill="hold">
                            <p:stCondLst>
                              <p:cond delay="500"/>
                            </p:stCondLst>
                            <p:childTnLst>
                              <p:par>
                                <p:cTn id="67" presetID="12" presetClass="entr" presetSubtype="8" fill="hold" grpId="0" nodeType="afterEffect">
                                  <p:stCondLst>
                                    <p:cond delay="0"/>
                                  </p:stCondLst>
                                  <p:childTnLst>
                                    <p:set>
                                      <p:cBhvr>
                                        <p:cTn id="68" dur="1" fill="hold">
                                          <p:stCondLst>
                                            <p:cond delay="0"/>
                                          </p:stCondLst>
                                        </p:cTn>
                                        <p:tgtEl>
                                          <p:spTgt spid="779279"/>
                                        </p:tgtEl>
                                        <p:attrNameLst>
                                          <p:attrName>style.visibility</p:attrName>
                                        </p:attrNameLst>
                                      </p:cBhvr>
                                      <p:to>
                                        <p:strVal val="visible"/>
                                      </p:to>
                                    </p:set>
                                    <p:animEffect transition="in" filter="slide(fromLeft)">
                                      <p:cBhvr>
                                        <p:cTn id="69" dur="500"/>
                                        <p:tgtEl>
                                          <p:spTgt spid="779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72" grpId="0" animBg="1"/>
      <p:bldP spid="779268" grpId="0" animBg="1"/>
      <p:bldP spid="779271" grpId="0" autoUpdateAnimBg="0"/>
      <p:bldP spid="779274" grpId="0" animBg="1"/>
      <p:bldP spid="779275" grpId="0" animBg="1"/>
      <p:bldP spid="779276" grpId="0" autoUpdateAnimBg="0"/>
      <p:bldP spid="779278" grpId="0" autoUpdateAnimBg="0"/>
      <p:bldP spid="779279" grpId="0" autoUpdateAnimBg="0"/>
      <p:bldP spid="779286" grpId="0" animBg="1"/>
      <p:bldP spid="779288" grpId="0" animBg="1"/>
      <p:bldP spid="2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34" name="Line 22"/>
          <p:cNvSpPr>
            <a:spLocks noChangeShapeType="1"/>
          </p:cNvSpPr>
          <p:nvPr/>
        </p:nvSpPr>
        <p:spPr bwMode="auto">
          <a:xfrm>
            <a:off x="1115616" y="4221087"/>
            <a:ext cx="1932384" cy="406897"/>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8914" name="Rectangle 2"/>
          <p:cNvSpPr>
            <a:spLocks noGrp="1" noChangeArrowheads="1"/>
          </p:cNvSpPr>
          <p:nvPr>
            <p:ph type="title"/>
          </p:nvPr>
        </p:nvSpPr>
        <p:spPr>
          <a:xfrm>
            <a:off x="685800" y="457200"/>
            <a:ext cx="7863840" cy="457200"/>
          </a:xfrm>
        </p:spPr>
        <p:txBody>
          <a:bodyPr/>
          <a:lstStyle/>
          <a:p>
            <a:r>
              <a:rPr lang="en-US" altLang="zh-TW" dirty="0">
                <a:latin typeface="Signboard Regular" charset="0"/>
                <a:cs typeface="新細明體" charset="0"/>
              </a:rPr>
              <a:t>ASU USE-CASE MODEL: </a:t>
            </a:r>
            <a:r>
              <a:rPr lang="en-US" altLang="zh-TW" dirty="0">
                <a:solidFill>
                  <a:srgbClr val="B30019"/>
                </a:solidFill>
                <a:latin typeface="Signboard Regular" charset="0"/>
                <a:cs typeface="新細明體" charset="0"/>
              </a:rPr>
              <a:t>USE-CASE </a:t>
            </a:r>
            <a:r>
              <a:rPr lang="en-US" altLang="zh-TW" dirty="0" smtClean="0">
                <a:solidFill>
                  <a:srgbClr val="B30019"/>
                </a:solidFill>
                <a:latin typeface="Signboard Regular" charset="0"/>
                <a:cs typeface="新細明體" charset="0"/>
              </a:rPr>
              <a:t>DIAGRAM</a:t>
            </a:r>
            <a:endParaRPr lang="en-US" altLang="zh-TW" dirty="0">
              <a:latin typeface="Signboard Regular" charset="0"/>
              <a:cs typeface="新細明體" charset="0"/>
            </a:endParaRPr>
          </a:p>
        </p:txBody>
      </p:sp>
      <p:grpSp>
        <p:nvGrpSpPr>
          <p:cNvPr id="2" name="Group 5"/>
          <p:cNvGrpSpPr>
            <a:grpSpLocks/>
          </p:cNvGrpSpPr>
          <p:nvPr/>
        </p:nvGrpSpPr>
        <p:grpSpPr bwMode="auto">
          <a:xfrm>
            <a:off x="2649538" y="4524797"/>
            <a:ext cx="1897062" cy="630238"/>
            <a:chOff x="1669" y="2759"/>
            <a:chExt cx="1195" cy="397"/>
          </a:xfrm>
        </p:grpSpPr>
        <p:sp>
          <p:nvSpPr>
            <p:cNvPr id="102470" name="Oval 3"/>
            <p:cNvSpPr>
              <a:spLocks noChangeArrowheads="1"/>
            </p:cNvSpPr>
            <p:nvPr/>
          </p:nvSpPr>
          <p:spPr bwMode="auto">
            <a:xfrm>
              <a:off x="1981" y="2759"/>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102471" name="Rectangle 4"/>
            <p:cNvSpPr>
              <a:spLocks noChangeArrowheads="1"/>
            </p:cNvSpPr>
            <p:nvPr/>
          </p:nvSpPr>
          <p:spPr bwMode="auto">
            <a:xfrm>
              <a:off x="1669" y="2946"/>
              <a:ext cx="119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Register For Courses</a:t>
              </a:r>
            </a:p>
          </p:txBody>
        </p:sp>
      </p:grpSp>
      <p:grpSp>
        <p:nvGrpSpPr>
          <p:cNvPr id="3" name="Group 84"/>
          <p:cNvGrpSpPr>
            <a:grpSpLocks/>
          </p:cNvGrpSpPr>
          <p:nvPr/>
        </p:nvGrpSpPr>
        <p:grpSpPr bwMode="auto">
          <a:xfrm>
            <a:off x="548383" y="3927773"/>
            <a:ext cx="801687" cy="836613"/>
            <a:chOff x="633" y="2337"/>
            <a:chExt cx="505" cy="527"/>
          </a:xfrm>
        </p:grpSpPr>
        <p:sp>
          <p:nvSpPr>
            <p:cNvPr id="102464" name="Rectangle 6"/>
            <p:cNvSpPr>
              <a:spLocks noChangeArrowheads="1"/>
            </p:cNvSpPr>
            <p:nvPr/>
          </p:nvSpPr>
          <p:spPr bwMode="auto">
            <a:xfrm>
              <a:off x="633" y="2654"/>
              <a:ext cx="50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Student</a:t>
              </a:r>
            </a:p>
          </p:txBody>
        </p:sp>
        <p:grpSp>
          <p:nvGrpSpPr>
            <p:cNvPr id="102465" name="Group 83"/>
            <p:cNvGrpSpPr>
              <a:grpSpLocks/>
            </p:cNvGrpSpPr>
            <p:nvPr/>
          </p:nvGrpSpPr>
          <p:grpSpPr bwMode="auto">
            <a:xfrm>
              <a:off x="808" y="2337"/>
              <a:ext cx="156" cy="336"/>
              <a:chOff x="808" y="2337"/>
              <a:chExt cx="156" cy="336"/>
            </a:xfrm>
          </p:grpSpPr>
          <p:sp>
            <p:nvSpPr>
              <p:cNvPr id="102466" name="Oval 7"/>
              <p:cNvSpPr>
                <a:spLocks noChangeAspect="1" noChangeArrowheads="1"/>
              </p:cNvSpPr>
              <p:nvPr/>
            </p:nvSpPr>
            <p:spPr bwMode="auto">
              <a:xfrm>
                <a:off x="842" y="2337"/>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102467" name="Line 8"/>
              <p:cNvSpPr>
                <a:spLocks noChangeShapeType="1"/>
              </p:cNvSpPr>
              <p:nvPr/>
            </p:nvSpPr>
            <p:spPr bwMode="auto">
              <a:xfrm>
                <a:off x="886" y="2447"/>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68" name="Line 9"/>
              <p:cNvSpPr>
                <a:spLocks noChangeShapeType="1"/>
              </p:cNvSpPr>
              <p:nvPr/>
            </p:nvSpPr>
            <p:spPr bwMode="auto">
              <a:xfrm>
                <a:off x="825" y="2494"/>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69" name="Freeform 10"/>
              <p:cNvSpPr>
                <a:spLocks/>
              </p:cNvSpPr>
              <p:nvPr/>
            </p:nvSpPr>
            <p:spPr bwMode="auto">
              <a:xfrm>
                <a:off x="808" y="2573"/>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5" name="Group 86"/>
          <p:cNvGrpSpPr>
            <a:grpSpLocks/>
          </p:cNvGrpSpPr>
          <p:nvPr/>
        </p:nvGrpSpPr>
        <p:grpSpPr bwMode="auto">
          <a:xfrm>
            <a:off x="251520" y="5040660"/>
            <a:ext cx="1395413" cy="836612"/>
            <a:chOff x="446" y="3104"/>
            <a:chExt cx="879" cy="527"/>
          </a:xfrm>
        </p:grpSpPr>
        <p:sp>
          <p:nvSpPr>
            <p:cNvPr id="102458" name="Rectangle 13"/>
            <p:cNvSpPr>
              <a:spLocks noChangeArrowheads="1"/>
            </p:cNvSpPr>
            <p:nvPr/>
          </p:nvSpPr>
          <p:spPr bwMode="auto">
            <a:xfrm>
              <a:off x="446" y="3421"/>
              <a:ext cx="87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Billing System</a:t>
              </a:r>
            </a:p>
          </p:txBody>
        </p:sp>
        <p:grpSp>
          <p:nvGrpSpPr>
            <p:cNvPr id="102459" name="Group 85"/>
            <p:cNvGrpSpPr>
              <a:grpSpLocks/>
            </p:cNvGrpSpPr>
            <p:nvPr/>
          </p:nvGrpSpPr>
          <p:grpSpPr bwMode="auto">
            <a:xfrm>
              <a:off x="808" y="3104"/>
              <a:ext cx="156" cy="336"/>
              <a:chOff x="808" y="3104"/>
              <a:chExt cx="156" cy="336"/>
            </a:xfrm>
          </p:grpSpPr>
          <p:sp>
            <p:nvSpPr>
              <p:cNvPr id="102460" name="Oval 14"/>
              <p:cNvSpPr>
                <a:spLocks noChangeAspect="1" noChangeArrowheads="1"/>
              </p:cNvSpPr>
              <p:nvPr/>
            </p:nvSpPr>
            <p:spPr bwMode="auto">
              <a:xfrm>
                <a:off x="842" y="3104"/>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102461" name="Line 15"/>
              <p:cNvSpPr>
                <a:spLocks noChangeShapeType="1"/>
              </p:cNvSpPr>
              <p:nvPr/>
            </p:nvSpPr>
            <p:spPr bwMode="auto">
              <a:xfrm>
                <a:off x="886" y="3214"/>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62" name="Line 16"/>
              <p:cNvSpPr>
                <a:spLocks noChangeShapeType="1"/>
              </p:cNvSpPr>
              <p:nvPr/>
            </p:nvSpPr>
            <p:spPr bwMode="auto">
              <a:xfrm>
                <a:off x="825" y="3261"/>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63" name="Freeform 17"/>
              <p:cNvSpPr>
                <a:spLocks/>
              </p:cNvSpPr>
              <p:nvPr/>
            </p:nvSpPr>
            <p:spPr bwMode="auto">
              <a:xfrm>
                <a:off x="808" y="3340"/>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sp>
        <p:nvSpPr>
          <p:cNvPr id="38935" name="Line 23"/>
          <p:cNvSpPr>
            <a:spLocks noChangeShapeType="1"/>
          </p:cNvSpPr>
          <p:nvPr/>
        </p:nvSpPr>
        <p:spPr bwMode="auto">
          <a:xfrm flipH="1">
            <a:off x="1115616" y="4791868"/>
            <a:ext cx="1944216" cy="50933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7" name="Group 88"/>
          <p:cNvGrpSpPr>
            <a:grpSpLocks/>
          </p:cNvGrpSpPr>
          <p:nvPr/>
        </p:nvGrpSpPr>
        <p:grpSpPr bwMode="auto">
          <a:xfrm>
            <a:off x="7842250" y="4568465"/>
            <a:ext cx="949325" cy="836613"/>
            <a:chOff x="4940" y="2712"/>
            <a:chExt cx="598" cy="527"/>
          </a:xfrm>
        </p:grpSpPr>
        <p:sp>
          <p:nvSpPr>
            <p:cNvPr id="102452" name="Rectangle 24"/>
            <p:cNvSpPr>
              <a:spLocks noChangeArrowheads="1"/>
            </p:cNvSpPr>
            <p:nvPr/>
          </p:nvSpPr>
          <p:spPr bwMode="auto">
            <a:xfrm flipH="1">
              <a:off x="4940" y="3029"/>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Professor</a:t>
              </a:r>
            </a:p>
          </p:txBody>
        </p:sp>
        <p:grpSp>
          <p:nvGrpSpPr>
            <p:cNvPr id="102453" name="Group 87"/>
            <p:cNvGrpSpPr>
              <a:grpSpLocks/>
            </p:cNvGrpSpPr>
            <p:nvPr/>
          </p:nvGrpSpPr>
          <p:grpSpPr bwMode="auto">
            <a:xfrm>
              <a:off x="5144" y="2712"/>
              <a:ext cx="156" cy="336"/>
              <a:chOff x="5144" y="2712"/>
              <a:chExt cx="156" cy="336"/>
            </a:xfrm>
          </p:grpSpPr>
          <p:sp>
            <p:nvSpPr>
              <p:cNvPr id="102454" name="Oval 25"/>
              <p:cNvSpPr>
                <a:spLocks noChangeAspect="1" noChangeArrowheads="1"/>
              </p:cNvSpPr>
              <p:nvPr/>
            </p:nvSpPr>
            <p:spPr bwMode="auto">
              <a:xfrm>
                <a:off x="5178" y="2712"/>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102455" name="Line 26"/>
              <p:cNvSpPr>
                <a:spLocks noChangeShapeType="1"/>
              </p:cNvSpPr>
              <p:nvPr/>
            </p:nvSpPr>
            <p:spPr bwMode="auto">
              <a:xfrm>
                <a:off x="5222" y="2822"/>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56" name="Line 27"/>
              <p:cNvSpPr>
                <a:spLocks noChangeShapeType="1"/>
              </p:cNvSpPr>
              <p:nvPr/>
            </p:nvSpPr>
            <p:spPr bwMode="auto">
              <a:xfrm flipH="1">
                <a:off x="5157" y="2869"/>
                <a:ext cx="12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57" name="Freeform 28"/>
              <p:cNvSpPr>
                <a:spLocks/>
              </p:cNvSpPr>
              <p:nvPr/>
            </p:nvSpPr>
            <p:spPr bwMode="auto">
              <a:xfrm>
                <a:off x="5144" y="2948"/>
                <a:ext cx="156" cy="100"/>
              </a:xfrm>
              <a:custGeom>
                <a:avLst/>
                <a:gdLst>
                  <a:gd name="T0" fmla="*/ 155 w 156"/>
                  <a:gd name="T1" fmla="*/ 99 h 100"/>
                  <a:gd name="T2" fmla="*/ 77 w 156"/>
                  <a:gd name="T3" fmla="*/ 0 h 100"/>
                  <a:gd name="T4" fmla="*/ 0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155" y="99"/>
                    </a:moveTo>
                    <a:lnTo>
                      <a:pt x="77" y="0"/>
                    </a:lnTo>
                    <a:lnTo>
                      <a:pt x="0"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9" name="Group 33"/>
          <p:cNvGrpSpPr>
            <a:grpSpLocks/>
          </p:cNvGrpSpPr>
          <p:nvPr/>
        </p:nvGrpSpPr>
        <p:grpSpPr bwMode="auto">
          <a:xfrm>
            <a:off x="4806950" y="5176391"/>
            <a:ext cx="2166938" cy="630238"/>
            <a:chOff x="3028" y="3170"/>
            <a:chExt cx="1365" cy="397"/>
          </a:xfrm>
        </p:grpSpPr>
        <p:sp>
          <p:nvSpPr>
            <p:cNvPr id="102450" name="Oval 31"/>
            <p:cNvSpPr>
              <a:spLocks noChangeArrowheads="1"/>
            </p:cNvSpPr>
            <p:nvPr/>
          </p:nvSpPr>
          <p:spPr bwMode="auto">
            <a:xfrm>
              <a:off x="3425" y="3170"/>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102451" name="Rectangle 32"/>
            <p:cNvSpPr>
              <a:spLocks noChangeArrowheads="1"/>
            </p:cNvSpPr>
            <p:nvPr/>
          </p:nvSpPr>
          <p:spPr bwMode="auto">
            <a:xfrm flipH="1">
              <a:off x="3028" y="3357"/>
              <a:ext cx="136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Request Enrollment List</a:t>
              </a:r>
            </a:p>
          </p:txBody>
        </p:sp>
      </p:grpSp>
      <p:grpSp>
        <p:nvGrpSpPr>
          <p:cNvPr id="10" name="Group 36"/>
          <p:cNvGrpSpPr>
            <a:grpSpLocks/>
          </p:cNvGrpSpPr>
          <p:nvPr/>
        </p:nvGrpSpPr>
        <p:grpSpPr bwMode="auto">
          <a:xfrm>
            <a:off x="4775200" y="4166914"/>
            <a:ext cx="2206625" cy="630238"/>
            <a:chOff x="3008" y="2400"/>
            <a:chExt cx="1390" cy="397"/>
          </a:xfrm>
        </p:grpSpPr>
        <p:sp>
          <p:nvSpPr>
            <p:cNvPr id="102448" name="Oval 34"/>
            <p:cNvSpPr>
              <a:spLocks noChangeArrowheads="1"/>
            </p:cNvSpPr>
            <p:nvPr/>
          </p:nvSpPr>
          <p:spPr bwMode="auto">
            <a:xfrm>
              <a:off x="3417" y="2400"/>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102449" name="Rectangle 35"/>
            <p:cNvSpPr>
              <a:spLocks noChangeArrowheads="1"/>
            </p:cNvSpPr>
            <p:nvPr/>
          </p:nvSpPr>
          <p:spPr bwMode="auto">
            <a:xfrm flipH="1">
              <a:off x="3008" y="2587"/>
              <a:ext cx="139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Select Courses To Teach</a:t>
              </a:r>
            </a:p>
          </p:txBody>
        </p:sp>
      </p:grpSp>
      <p:sp>
        <p:nvSpPr>
          <p:cNvPr id="38951" name="Line 39"/>
          <p:cNvSpPr>
            <a:spLocks noChangeShapeType="1"/>
          </p:cNvSpPr>
          <p:nvPr/>
        </p:nvSpPr>
        <p:spPr bwMode="auto">
          <a:xfrm flipH="1" flipV="1">
            <a:off x="6409485" y="4325614"/>
            <a:ext cx="1629327" cy="491248"/>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8952" name="Line 40"/>
          <p:cNvSpPr>
            <a:spLocks noChangeShapeType="1"/>
          </p:cNvSpPr>
          <p:nvPr/>
        </p:nvSpPr>
        <p:spPr bwMode="auto">
          <a:xfrm flipH="1">
            <a:off x="6397504" y="4816862"/>
            <a:ext cx="1665269" cy="491247"/>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4" name="Group 3"/>
          <p:cNvGrpSpPr/>
          <p:nvPr/>
        </p:nvGrpSpPr>
        <p:grpSpPr>
          <a:xfrm>
            <a:off x="4041775" y="1124744"/>
            <a:ext cx="925513" cy="836613"/>
            <a:chOff x="4041775" y="1200150"/>
            <a:chExt cx="925513" cy="836613"/>
          </a:xfrm>
        </p:grpSpPr>
        <p:sp>
          <p:nvSpPr>
            <p:cNvPr id="102413" name="Rectangle 41"/>
            <p:cNvSpPr>
              <a:spLocks noChangeArrowheads="1"/>
            </p:cNvSpPr>
            <p:nvPr/>
          </p:nvSpPr>
          <p:spPr bwMode="auto">
            <a:xfrm>
              <a:off x="4041775" y="1703388"/>
              <a:ext cx="9255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Registrar</a:t>
              </a:r>
            </a:p>
          </p:txBody>
        </p:sp>
        <p:grpSp>
          <p:nvGrpSpPr>
            <p:cNvPr id="11" name="Group 82"/>
            <p:cNvGrpSpPr>
              <a:grpSpLocks/>
            </p:cNvGrpSpPr>
            <p:nvPr/>
          </p:nvGrpSpPr>
          <p:grpSpPr bwMode="auto">
            <a:xfrm>
              <a:off x="4381500" y="1200150"/>
              <a:ext cx="247650" cy="533400"/>
              <a:chOff x="2760" y="756"/>
              <a:chExt cx="156" cy="336"/>
            </a:xfrm>
          </p:grpSpPr>
          <p:sp>
            <p:nvSpPr>
              <p:cNvPr id="102444" name="Oval 42"/>
              <p:cNvSpPr>
                <a:spLocks noChangeAspect="1" noChangeArrowheads="1"/>
              </p:cNvSpPr>
              <p:nvPr/>
            </p:nvSpPr>
            <p:spPr bwMode="auto">
              <a:xfrm>
                <a:off x="2794" y="756"/>
                <a:ext cx="104" cy="105"/>
              </a:xfrm>
              <a:prstGeom prst="ellipse">
                <a:avLst/>
              </a:prstGeom>
              <a:solidFill>
                <a:schemeClr val="bg1"/>
              </a:solidFill>
              <a:ln w="12700">
                <a:solidFill>
                  <a:schemeClr val="tx1"/>
                </a:solidFill>
                <a:round/>
                <a:headEnd/>
                <a:tailEnd/>
              </a:ln>
            </p:spPr>
            <p:txBody>
              <a:bodyPr wrap="none" anchor="ctr"/>
              <a:lstStyle/>
              <a:p>
                <a:endParaRPr lang="zh-TW" altLang="en-US">
                  <a:cs typeface="新細明體" charset="0"/>
                </a:endParaRPr>
              </a:p>
            </p:txBody>
          </p:sp>
          <p:sp>
            <p:nvSpPr>
              <p:cNvPr id="102445" name="Line 43"/>
              <p:cNvSpPr>
                <a:spLocks noChangeShapeType="1"/>
              </p:cNvSpPr>
              <p:nvPr/>
            </p:nvSpPr>
            <p:spPr bwMode="auto">
              <a:xfrm>
                <a:off x="2838" y="866"/>
                <a:ext cx="0" cy="1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46" name="Line 44"/>
              <p:cNvSpPr>
                <a:spLocks noChangeShapeType="1"/>
              </p:cNvSpPr>
              <p:nvPr/>
            </p:nvSpPr>
            <p:spPr bwMode="auto">
              <a:xfrm>
                <a:off x="2777" y="913"/>
                <a:ext cx="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447" name="Freeform 45"/>
              <p:cNvSpPr>
                <a:spLocks/>
              </p:cNvSpPr>
              <p:nvPr/>
            </p:nvSpPr>
            <p:spPr bwMode="auto">
              <a:xfrm>
                <a:off x="2760" y="992"/>
                <a:ext cx="156" cy="100"/>
              </a:xfrm>
              <a:custGeom>
                <a:avLst/>
                <a:gdLst>
                  <a:gd name="T0" fmla="*/ 0 w 156"/>
                  <a:gd name="T1" fmla="*/ 99 h 100"/>
                  <a:gd name="T2" fmla="*/ 78 w 156"/>
                  <a:gd name="T3" fmla="*/ 0 h 100"/>
                  <a:gd name="T4" fmla="*/ 155 w 156"/>
                  <a:gd name="T5" fmla="*/ 99 h 100"/>
                  <a:gd name="T6" fmla="*/ 0 60000 65536"/>
                  <a:gd name="T7" fmla="*/ 0 60000 65536"/>
                  <a:gd name="T8" fmla="*/ 0 60000 65536"/>
                  <a:gd name="T9" fmla="*/ 0 w 156"/>
                  <a:gd name="T10" fmla="*/ 0 h 100"/>
                  <a:gd name="T11" fmla="*/ 156 w 156"/>
                  <a:gd name="T12" fmla="*/ 100 h 100"/>
                </a:gdLst>
                <a:ahLst/>
                <a:cxnLst>
                  <a:cxn ang="T6">
                    <a:pos x="T0" y="T1"/>
                  </a:cxn>
                  <a:cxn ang="T7">
                    <a:pos x="T2" y="T3"/>
                  </a:cxn>
                  <a:cxn ang="T8">
                    <a:pos x="T4" y="T5"/>
                  </a:cxn>
                </a:cxnLst>
                <a:rect l="T9" t="T10" r="T11" b="T12"/>
                <a:pathLst>
                  <a:path w="156" h="100">
                    <a:moveTo>
                      <a:pt x="0" y="99"/>
                    </a:moveTo>
                    <a:lnTo>
                      <a:pt x="78" y="0"/>
                    </a:lnTo>
                    <a:lnTo>
                      <a:pt x="155" y="99"/>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dirty="0"/>
              </a:p>
            </p:txBody>
          </p:sp>
        </p:grpSp>
      </p:grpSp>
      <p:grpSp>
        <p:nvGrpSpPr>
          <p:cNvPr id="12" name="Group 50"/>
          <p:cNvGrpSpPr>
            <a:grpSpLocks/>
          </p:cNvGrpSpPr>
          <p:nvPr/>
        </p:nvGrpSpPr>
        <p:grpSpPr bwMode="auto">
          <a:xfrm>
            <a:off x="3234039" y="3086794"/>
            <a:ext cx="2562225" cy="630238"/>
            <a:chOff x="1074" y="1502"/>
            <a:chExt cx="1614" cy="397"/>
          </a:xfrm>
        </p:grpSpPr>
        <p:sp>
          <p:nvSpPr>
            <p:cNvPr id="102442" name="Oval 48"/>
            <p:cNvSpPr>
              <a:spLocks noChangeArrowheads="1"/>
            </p:cNvSpPr>
            <p:nvPr/>
          </p:nvSpPr>
          <p:spPr bwMode="auto">
            <a:xfrm>
              <a:off x="1595" y="1502"/>
              <a:ext cx="571" cy="19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TW" altLang="en-US">
                <a:cs typeface="新細明體" charset="0"/>
              </a:endParaRPr>
            </a:p>
          </p:txBody>
        </p:sp>
        <p:sp>
          <p:nvSpPr>
            <p:cNvPr id="102443" name="Rectangle 49"/>
            <p:cNvSpPr>
              <a:spLocks noChangeArrowheads="1"/>
            </p:cNvSpPr>
            <p:nvPr/>
          </p:nvSpPr>
          <p:spPr bwMode="auto">
            <a:xfrm>
              <a:off x="1074" y="1689"/>
              <a:ext cx="161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tLang="zh-TW" sz="1600" dirty="0">
                  <a:latin typeface="Times" charset="0"/>
                  <a:cs typeface="新細明體" charset="0"/>
                </a:rPr>
                <a:t>Maintain Course Information</a:t>
              </a:r>
            </a:p>
          </p:txBody>
        </p:sp>
      </p:grpSp>
      <p:sp>
        <p:nvSpPr>
          <p:cNvPr id="38975" name="Line 63"/>
          <p:cNvSpPr>
            <a:spLocks noChangeShapeType="1"/>
          </p:cNvSpPr>
          <p:nvPr/>
        </p:nvSpPr>
        <p:spPr bwMode="auto">
          <a:xfrm flipH="1">
            <a:off x="4504531" y="1933684"/>
            <a:ext cx="0" cy="1097911"/>
          </a:xfrm>
          <a:prstGeom prst="line">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8992" name="Text Box 80"/>
          <p:cNvSpPr txBox="1">
            <a:spLocks noChangeArrowheads="1"/>
          </p:cNvSpPr>
          <p:nvPr/>
        </p:nvSpPr>
        <p:spPr bwMode="auto">
          <a:xfrm>
            <a:off x="827584" y="6042774"/>
            <a:ext cx="381642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600" b="1" dirty="0">
                <a:solidFill>
                  <a:srgbClr val="CF0E30"/>
                </a:solidFill>
                <a:latin typeface="Times" charset="0"/>
                <a:cs typeface="新細明體" charset="0"/>
              </a:rPr>
              <a:t>«communication» association (implicit)</a:t>
            </a:r>
            <a:endParaRPr lang="en-US" altLang="zh-TW" sz="1600" b="1" dirty="0">
              <a:latin typeface="Times" charset="0"/>
              <a:cs typeface="新細明體" charset="0"/>
            </a:endParaRPr>
          </a:p>
        </p:txBody>
      </p:sp>
      <p:cxnSp>
        <p:nvCxnSpPr>
          <p:cNvPr id="38993" name="AutoShape 81"/>
          <p:cNvCxnSpPr>
            <a:cxnSpLocks noChangeShapeType="1"/>
            <a:stCxn id="38992" idx="0"/>
          </p:cNvCxnSpPr>
          <p:nvPr/>
        </p:nvCxnSpPr>
        <p:spPr bwMode="auto">
          <a:xfrm flipH="1" flipV="1">
            <a:off x="2288053" y="4998933"/>
            <a:ext cx="447743" cy="1043841"/>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grpSp>
        <p:nvGrpSpPr>
          <p:cNvPr id="8" name="Group 7"/>
          <p:cNvGrpSpPr/>
          <p:nvPr/>
        </p:nvGrpSpPr>
        <p:grpSpPr>
          <a:xfrm>
            <a:off x="899592" y="1484784"/>
            <a:ext cx="6840760" cy="4392488"/>
            <a:chOff x="899592" y="1340768"/>
            <a:chExt cx="6840760" cy="4392488"/>
          </a:xfrm>
        </p:grpSpPr>
        <p:sp>
          <p:nvSpPr>
            <p:cNvPr id="57" name="Rectangle 56"/>
            <p:cNvSpPr/>
            <p:nvPr/>
          </p:nvSpPr>
          <p:spPr bwMode="auto">
            <a:xfrm>
              <a:off x="1619672" y="2204864"/>
              <a:ext cx="6120680" cy="3528392"/>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ypo Upright BT" pitchFamily="32" charset="0"/>
              </a:endParaRPr>
            </a:p>
          </p:txBody>
        </p:sp>
        <p:sp>
          <p:nvSpPr>
            <p:cNvPr id="59" name="TextBox 58"/>
            <p:cNvSpPr txBox="1"/>
            <p:nvPr/>
          </p:nvSpPr>
          <p:spPr>
            <a:xfrm>
              <a:off x="899592" y="1340768"/>
              <a:ext cx="2208332" cy="400110"/>
            </a:xfrm>
            <a:prstGeom prst="rect">
              <a:avLst/>
            </a:prstGeom>
            <a:noFill/>
          </p:spPr>
          <p:txBody>
            <a:bodyPr wrap="none" rtlCol="0">
              <a:spAutoFit/>
            </a:bodyPr>
            <a:lstStyle/>
            <a:p>
              <a:r>
                <a:rPr lang="en-US" sz="2000" b="1" dirty="0" smtClean="0">
                  <a:solidFill>
                    <a:srgbClr val="B30019"/>
                  </a:solidFill>
                </a:rPr>
                <a:t>Context diagram</a:t>
              </a:r>
              <a:endParaRPr lang="en-US" sz="2000" b="1" dirty="0">
                <a:solidFill>
                  <a:srgbClr val="B30019"/>
                </a:solidFil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92"/>
                                        </p:tgtEl>
                                        <p:attrNameLst>
                                          <p:attrName>style.visibility</p:attrName>
                                        </p:attrNameLst>
                                      </p:cBhvr>
                                      <p:to>
                                        <p:strVal val="visible"/>
                                      </p:to>
                                    </p:set>
                                    <p:animEffect transition="in" filter="wipe(left)">
                                      <p:cBhvr>
                                        <p:cTn id="7" dur="500"/>
                                        <p:tgtEl>
                                          <p:spTgt spid="3899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8993"/>
                                        </p:tgtEl>
                                        <p:attrNameLst>
                                          <p:attrName>style.visibility</p:attrName>
                                        </p:attrNameLst>
                                      </p:cBhvr>
                                      <p:to>
                                        <p:strVal val="visible"/>
                                      </p:to>
                                    </p:set>
                                    <p:animEffect transition="in" filter="wipe(down)">
                                      <p:cBhvr>
                                        <p:cTn id="11" dur="500"/>
                                        <p:tgtEl>
                                          <p:spTgt spid="389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9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p:txBody>
          <a:bodyPr/>
          <a:lstStyle/>
          <a:p>
            <a:r>
              <a:rPr lang="en-US" altLang="zh-TW" dirty="0">
                <a:latin typeface="Signboard Regular" charset="0"/>
                <a:cs typeface="新細明體" charset="0"/>
              </a:rPr>
              <a:t>USE-CASE MODELING EXAMPLE</a:t>
            </a:r>
          </a:p>
        </p:txBody>
      </p:sp>
      <p:sp>
        <p:nvSpPr>
          <p:cNvPr id="104451" name="Rectangle 3"/>
          <p:cNvSpPr>
            <a:spLocks noGrp="1" noChangeArrowheads="1"/>
          </p:cNvSpPr>
          <p:nvPr>
            <p:ph type="body" idx="1"/>
          </p:nvPr>
        </p:nvSpPr>
        <p:spPr>
          <a:xfrm>
            <a:off x="685800" y="1219200"/>
            <a:ext cx="7772400" cy="5029200"/>
          </a:xfrm>
        </p:spPr>
        <p:txBody>
          <a:bodyPr/>
          <a:lstStyle/>
          <a:p>
            <a:pPr marL="0" indent="0" algn="just">
              <a:spcBef>
                <a:spcPts val="1200"/>
              </a:spcBef>
              <a:buNone/>
            </a:pPr>
            <a:r>
              <a:rPr lang="en-US" sz="1600" dirty="0">
                <a:solidFill>
                  <a:srgbClr val="000000"/>
                </a:solidFill>
              </a:rPr>
              <a:t>Citygas is designing a new billing system. </a:t>
            </a:r>
            <a:r>
              <a:rPr lang="en-US" sz="1600" dirty="0" smtClean="0">
                <a:solidFill>
                  <a:srgbClr val="000000"/>
                </a:solidFill>
              </a:rPr>
              <a:t>For business customers, meter </a:t>
            </a:r>
            <a:r>
              <a:rPr lang="en-US" sz="1600" dirty="0">
                <a:solidFill>
                  <a:srgbClr val="000000"/>
                </a:solidFill>
              </a:rPr>
              <a:t>readers </a:t>
            </a:r>
            <a:r>
              <a:rPr lang="en-US" sz="1600" dirty="0" smtClean="0">
                <a:solidFill>
                  <a:srgbClr val="000000"/>
                </a:solidFill>
              </a:rPr>
              <a:t>read </a:t>
            </a:r>
            <a:r>
              <a:rPr lang="en-US" sz="1600" dirty="0">
                <a:solidFill>
                  <a:srgbClr val="000000"/>
                </a:solidFill>
              </a:rPr>
              <a:t>the </a:t>
            </a:r>
            <a:r>
              <a:rPr lang="en-US" sz="1600" dirty="0" smtClean="0">
                <a:solidFill>
                  <a:srgbClr val="000000"/>
                </a:solidFill>
              </a:rPr>
              <a:t>meter monthly. </a:t>
            </a:r>
            <a:r>
              <a:rPr lang="en-US" sz="1600" dirty="0">
                <a:solidFill>
                  <a:srgbClr val="000000"/>
                </a:solidFill>
              </a:rPr>
              <a:t>For residential customers, some require a meter reader to </a:t>
            </a:r>
            <a:r>
              <a:rPr lang="en-US" sz="1600" dirty="0" smtClean="0">
                <a:solidFill>
                  <a:srgbClr val="000000"/>
                </a:solidFill>
              </a:rPr>
              <a:t>read the meter monthly, </a:t>
            </a:r>
            <a:r>
              <a:rPr lang="en-US" sz="1600" dirty="0">
                <a:solidFill>
                  <a:srgbClr val="000000"/>
                </a:solidFill>
              </a:rPr>
              <a:t>while others enter their meter reading directly into the system over the telephone. The meter readers enter the </a:t>
            </a:r>
            <a:r>
              <a:rPr lang="en-US" sz="1600" dirty="0" smtClean="0">
                <a:solidFill>
                  <a:srgbClr val="000000"/>
                </a:solidFill>
              </a:rPr>
              <a:t>meter readings </a:t>
            </a:r>
            <a:r>
              <a:rPr lang="en-US" sz="1600" dirty="0">
                <a:solidFill>
                  <a:srgbClr val="000000"/>
                </a:solidFill>
              </a:rPr>
              <a:t>into </a:t>
            </a:r>
            <a:r>
              <a:rPr lang="en-US" sz="1600" dirty="0" smtClean="0">
                <a:solidFill>
                  <a:srgbClr val="000000"/>
                </a:solidFill>
              </a:rPr>
              <a:t>handheld devices that upload the meter reading wirelessly to </a:t>
            </a:r>
            <a:r>
              <a:rPr lang="en-US" sz="1600" dirty="0">
                <a:solidFill>
                  <a:srgbClr val="000000"/>
                </a:solidFill>
              </a:rPr>
              <a:t>the billing </a:t>
            </a:r>
            <a:r>
              <a:rPr lang="en-US" sz="1600" dirty="0" smtClean="0">
                <a:solidFill>
                  <a:srgbClr val="000000"/>
                </a:solidFill>
              </a:rPr>
              <a:t>system.</a:t>
            </a:r>
          </a:p>
          <a:p>
            <a:pPr marL="0" indent="0" algn="just">
              <a:spcBef>
                <a:spcPts val="1200"/>
              </a:spcBef>
              <a:buNone/>
            </a:pPr>
            <a:r>
              <a:rPr lang="en-US" sz="1600" dirty="0" smtClean="0">
                <a:solidFill>
                  <a:srgbClr val="000000"/>
                </a:solidFill>
              </a:rPr>
              <a:t>The </a:t>
            </a:r>
            <a:r>
              <a:rPr lang="en-US" sz="1600" dirty="0">
                <a:solidFill>
                  <a:srgbClr val="000000"/>
                </a:solidFill>
              </a:rPr>
              <a:t>meter readings are used to prepare a bill that is sent to the customer. Payments </a:t>
            </a:r>
            <a:r>
              <a:rPr lang="en-US" sz="1600" dirty="0" smtClean="0">
                <a:solidFill>
                  <a:srgbClr val="000000"/>
                </a:solidFill>
              </a:rPr>
              <a:t>can be made by cheque or by autopay. </a:t>
            </a:r>
            <a:r>
              <a:rPr lang="en-US" sz="1600" dirty="0" smtClean="0"/>
              <a:t>For a cheque payment, a </a:t>
            </a:r>
            <a:r>
              <a:rPr lang="en-US" sz="1600" dirty="0"/>
              <a:t>clerk records </a:t>
            </a:r>
            <a:r>
              <a:rPr lang="en-US" sz="1600" dirty="0" smtClean="0"/>
              <a:t>the </a:t>
            </a:r>
            <a:r>
              <a:rPr lang="en-US" sz="1600" dirty="0"/>
              <a:t>payments in the system and then the payment is deposited in the bank.</a:t>
            </a:r>
            <a:r>
              <a:rPr lang="en-US" sz="1600" dirty="0">
                <a:solidFill>
                  <a:srgbClr val="000000"/>
                </a:solidFill>
              </a:rPr>
              <a:t> </a:t>
            </a:r>
            <a:r>
              <a:rPr lang="en-US" sz="1600" dirty="0" smtClean="0">
                <a:solidFill>
                  <a:srgbClr val="000000"/>
                </a:solidFill>
              </a:rPr>
              <a:t>For autopay payments, the banks </a:t>
            </a:r>
            <a:r>
              <a:rPr lang="en-US" sz="1600" dirty="0">
                <a:solidFill>
                  <a:srgbClr val="000000"/>
                </a:solidFill>
              </a:rPr>
              <a:t>send a daily electronic statement of </a:t>
            </a:r>
            <a:r>
              <a:rPr lang="en-US" sz="1600" dirty="0" smtClean="0">
                <a:solidFill>
                  <a:srgbClr val="000000"/>
                </a:solidFill>
              </a:rPr>
              <a:t>payments received to the billing system.</a:t>
            </a:r>
          </a:p>
          <a:p>
            <a:pPr marL="0" indent="0" algn="just">
              <a:spcBef>
                <a:spcPts val="1200"/>
              </a:spcBef>
              <a:buNone/>
            </a:pPr>
            <a:r>
              <a:rPr lang="en-US" sz="1600" dirty="0" smtClean="0">
                <a:solidFill>
                  <a:srgbClr val="000000"/>
                </a:solidFill>
              </a:rPr>
              <a:t>Special </a:t>
            </a:r>
            <a:r>
              <a:rPr lang="en-US" sz="1600" dirty="0">
                <a:solidFill>
                  <a:srgbClr val="000000"/>
                </a:solidFill>
              </a:rPr>
              <a:t>meter readings are required when a customer sells a building or a flat and turns over possession to the new owner. These have to be calculated and billed separately to reflect a bill for part of a month. A special reading is also provided when a meter is repaired or replaced. A separate bill is not prepared in these cases. </a:t>
            </a:r>
            <a:endParaRPr lang="en-US" sz="1600" dirty="0" smtClean="0">
              <a:solidFill>
                <a:srgbClr val="000000"/>
              </a:solidFill>
            </a:endParaRPr>
          </a:p>
          <a:p>
            <a:pPr marL="0" indent="0" algn="just">
              <a:spcBef>
                <a:spcPts val="1200"/>
              </a:spcBef>
              <a:buNone/>
            </a:pPr>
            <a:r>
              <a:rPr lang="en-US" sz="1600" dirty="0" smtClean="0">
                <a:solidFill>
                  <a:srgbClr val="000000"/>
                </a:solidFill>
              </a:rPr>
              <a:t>The </a:t>
            </a:r>
            <a:r>
              <a:rPr lang="en-US" sz="1600" dirty="0">
                <a:solidFill>
                  <a:srgbClr val="000000"/>
                </a:solidFill>
              </a:rPr>
              <a:t>accounting department is provided with a daily summary of payments received and a weekly list of bills unpaid for ninety days. The accounting department tries to collect unpaid bills. If they are not successful, they cut off service and </a:t>
            </a:r>
            <a:r>
              <a:rPr lang="en-US" sz="1600" dirty="0" smtClean="0">
                <a:solidFill>
                  <a:srgbClr val="000000"/>
                </a:solidFill>
              </a:rPr>
              <a:t>request the </a:t>
            </a:r>
            <a:r>
              <a:rPr lang="en-US" sz="1600" dirty="0">
                <a:solidFill>
                  <a:srgbClr val="000000"/>
                </a:solidFill>
              </a:rPr>
              <a:t>billing </a:t>
            </a:r>
            <a:r>
              <a:rPr lang="en-US" sz="1600" dirty="0" smtClean="0">
                <a:solidFill>
                  <a:srgbClr val="000000"/>
                </a:solidFill>
              </a:rPr>
              <a:t>system to </a:t>
            </a:r>
            <a:r>
              <a:rPr lang="en-US" sz="1600" dirty="0">
                <a:solidFill>
                  <a:srgbClr val="000000"/>
                </a:solidFill>
              </a:rPr>
              <a:t>terminate the account</a:t>
            </a:r>
            <a:r>
              <a:rPr lang="en-US" sz="1600" dirty="0" smtClean="0">
                <a:solidFill>
                  <a:srgbClr val="000000"/>
                </a:solidFill>
              </a:rPr>
              <a:t>.</a:t>
            </a:r>
            <a:endParaRPr lang="en-US" sz="1600" dirty="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body" idx="1"/>
          </p:nvPr>
        </p:nvSpPr>
        <p:spPr/>
        <p:txBody>
          <a:bodyPr/>
          <a:lstStyle/>
          <a:p>
            <a:pPr marL="0" indent="0">
              <a:spcBef>
                <a:spcPts val="1800"/>
              </a:spcBef>
              <a:buNone/>
            </a:pPr>
            <a:r>
              <a:rPr lang="en-US" sz="1800" b="1" u="sng" dirty="0" smtClean="0">
                <a:solidFill>
                  <a:schemeClr val="hlink"/>
                </a:solidFill>
                <a:latin typeface="Times New Roman"/>
                <a:cs typeface="Times New Roman"/>
              </a:rPr>
              <a:t>Analysis </a:t>
            </a:r>
            <a:r>
              <a:rPr lang="en-US" sz="1800" b="1" u="sng" dirty="0">
                <a:solidFill>
                  <a:schemeClr val="hlink"/>
                </a:solidFill>
                <a:latin typeface="Times New Roman"/>
                <a:cs typeface="Times New Roman"/>
              </a:rPr>
              <a:t>of Problem Statement</a:t>
            </a:r>
            <a:endParaRPr lang="en-US" sz="1800" dirty="0">
              <a:solidFill>
                <a:srgbClr val="000000"/>
              </a:solidFill>
              <a:latin typeface="Times New Roman"/>
              <a:cs typeface="Times New Roman"/>
            </a:endParaRPr>
          </a:p>
          <a:p>
            <a:pPr marL="0" indent="0">
              <a:spcBef>
                <a:spcPts val="2400"/>
              </a:spcBef>
              <a:buNone/>
            </a:pPr>
            <a:r>
              <a:rPr lang="en-US" sz="1600" dirty="0" smtClean="0">
                <a:solidFill>
                  <a:srgbClr val="000000"/>
                </a:solidFill>
                <a:latin typeface="Times New Roman"/>
                <a:cs typeface="Times New Roman"/>
              </a:rPr>
              <a:t>Citygas </a:t>
            </a:r>
            <a:r>
              <a:rPr lang="en-US" sz="1600" dirty="0">
                <a:solidFill>
                  <a:srgbClr val="000000"/>
                </a:solidFill>
                <a:latin typeface="Times New Roman"/>
                <a:cs typeface="Times New Roman"/>
              </a:rPr>
              <a:t>is designing a new billing system.</a:t>
            </a:r>
          </a:p>
          <a:p>
            <a:pPr marL="1828800" indent="0">
              <a:spcBef>
                <a:spcPts val="300"/>
              </a:spcBef>
              <a:buNone/>
            </a:pPr>
            <a:r>
              <a:rPr lang="en-US" sz="1600" dirty="0" smtClean="0">
                <a:solidFill>
                  <a:srgbClr val="001999"/>
                </a:solidFill>
                <a:latin typeface="Times New Roman"/>
                <a:cs typeface="Times New Roman"/>
              </a:rPr>
              <a:t>No </a:t>
            </a:r>
            <a:r>
              <a:rPr lang="en-US" sz="1600" dirty="0">
                <a:solidFill>
                  <a:srgbClr val="001999"/>
                </a:solidFill>
                <a:latin typeface="Times New Roman"/>
                <a:cs typeface="Times New Roman"/>
              </a:rPr>
              <a:t>use-case model requirements in this statement.</a:t>
            </a:r>
            <a:endParaRPr lang="en-US" sz="1600" dirty="0">
              <a:solidFill>
                <a:srgbClr val="000000"/>
              </a:solidFill>
              <a:latin typeface="Times New Roman"/>
              <a:cs typeface="Times New Roman"/>
            </a:endParaRPr>
          </a:p>
          <a:p>
            <a:pPr marL="0" indent="0">
              <a:spcBef>
                <a:spcPts val="2400"/>
              </a:spcBef>
              <a:buNone/>
            </a:pPr>
            <a:r>
              <a:rPr lang="en-US" sz="1600" dirty="0">
                <a:solidFill>
                  <a:srgbClr val="000000"/>
                </a:solidFill>
                <a:latin typeface="Times New Roman"/>
                <a:cs typeface="Times New Roman"/>
              </a:rPr>
              <a:t>For business customers, meter readers read the meter monthly</a:t>
            </a:r>
            <a:r>
              <a:rPr lang="en-US" sz="1600" dirty="0" smtClean="0">
                <a:solidFill>
                  <a:srgbClr val="000000"/>
                </a:solidFill>
                <a:latin typeface="Times New Roman"/>
                <a:cs typeface="Times New Roman"/>
              </a:rPr>
              <a:t>.</a:t>
            </a:r>
            <a:endParaRPr lang="en-US" sz="1600" dirty="0">
              <a:solidFill>
                <a:srgbClr val="000000"/>
              </a:solidFill>
              <a:latin typeface="Times New Roman"/>
              <a:cs typeface="Times New Roman"/>
            </a:endParaRPr>
          </a:p>
          <a:p>
            <a:pPr marL="1828800" indent="0">
              <a:spcBef>
                <a:spcPts val="300"/>
              </a:spcBef>
              <a:buNone/>
            </a:pPr>
            <a:r>
              <a:rPr lang="en-US" sz="1600" dirty="0" smtClean="0">
                <a:solidFill>
                  <a:srgbClr val="001999"/>
                </a:solidFill>
                <a:latin typeface="Times New Roman"/>
                <a:cs typeface="Times New Roman"/>
              </a:rPr>
              <a:t>No </a:t>
            </a:r>
            <a:r>
              <a:rPr lang="en-US" sz="1600" dirty="0">
                <a:solidFill>
                  <a:srgbClr val="001999"/>
                </a:solidFill>
                <a:latin typeface="Times New Roman"/>
                <a:cs typeface="Times New Roman"/>
              </a:rPr>
              <a:t>use-case model requirements in this statement.</a:t>
            </a:r>
            <a:endParaRPr lang="en-US" sz="1600" dirty="0">
              <a:solidFill>
                <a:srgbClr val="000000"/>
              </a:solidFill>
              <a:latin typeface="Times New Roman"/>
              <a:cs typeface="Times New Roman"/>
            </a:endParaRPr>
          </a:p>
          <a:p>
            <a:pPr marL="0" indent="0">
              <a:spcBef>
                <a:spcPts val="2400"/>
              </a:spcBef>
              <a:buNone/>
            </a:pPr>
            <a:r>
              <a:rPr lang="en-US" sz="1600" dirty="0">
                <a:solidFill>
                  <a:srgbClr val="000000"/>
                </a:solidFill>
                <a:latin typeface="Times New Roman"/>
                <a:cs typeface="Times New Roman"/>
              </a:rPr>
              <a:t>For residential customers, some require a meter reader to read the meter monthly, while others enter their meter reading directly into the system over the telephone</a:t>
            </a:r>
            <a:r>
              <a:rPr lang="en-US" sz="1600" dirty="0" smtClean="0">
                <a:solidFill>
                  <a:srgbClr val="000000"/>
                </a:solidFill>
                <a:latin typeface="Times New Roman"/>
                <a:cs typeface="Times New Roman"/>
              </a:rPr>
              <a:t>.</a:t>
            </a:r>
            <a:endParaRPr lang="en-US" sz="1600" dirty="0">
              <a:solidFill>
                <a:srgbClr val="000000"/>
              </a:solidFill>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functionality</a:t>
            </a:r>
            <a:r>
              <a:rPr lang="en-US" sz="1600" b="1" dirty="0">
                <a:solidFill>
                  <a:srgbClr val="990C1A"/>
                </a:solidFill>
                <a:latin typeface="Times New Roman"/>
                <a:cs typeface="Times New Roman"/>
              </a:rPr>
              <a:t>:</a:t>
            </a:r>
            <a:r>
              <a:rPr lang="en-US" sz="1600" dirty="0">
                <a:latin typeface="Times New Roman"/>
                <a:cs typeface="Times New Roman"/>
              </a:rPr>
              <a:t>	</a:t>
            </a:r>
            <a:r>
              <a:rPr lang="en-US" sz="1600" dirty="0">
                <a:solidFill>
                  <a:srgbClr val="008000"/>
                </a:solidFill>
                <a:latin typeface="Times New Roman"/>
                <a:cs typeface="Times New Roman"/>
              </a:rPr>
              <a:t>Customer</a:t>
            </a:r>
            <a:r>
              <a:rPr lang="en-US" sz="1600" dirty="0">
                <a:latin typeface="Times New Roman"/>
                <a:cs typeface="Times New Roman"/>
              </a:rPr>
              <a:t>: </a:t>
            </a:r>
            <a:r>
              <a:rPr lang="en-US" sz="1600" i="1" dirty="0">
                <a:solidFill>
                  <a:srgbClr val="001999"/>
                </a:solidFill>
                <a:latin typeface="Times New Roman"/>
                <a:cs typeface="Times New Roman"/>
              </a:rPr>
              <a:t>enter meter reading</a:t>
            </a:r>
          </a:p>
          <a:p>
            <a:pPr marL="0" indent="0">
              <a:spcBef>
                <a:spcPts val="2400"/>
              </a:spcBef>
              <a:buNone/>
            </a:pPr>
            <a:r>
              <a:rPr lang="en-US" sz="1600" dirty="0">
                <a:solidFill>
                  <a:srgbClr val="000000"/>
                </a:solidFill>
                <a:latin typeface="Times New Roman"/>
                <a:cs typeface="Times New Roman"/>
              </a:rPr>
              <a:t>The meter readers enter the meter readings into handheld devices that upload the meter reading wirelessly to the billing system</a:t>
            </a:r>
            <a:r>
              <a:rPr lang="en-US" sz="1600" dirty="0" smtClean="0">
                <a:solidFill>
                  <a:srgbClr val="000000"/>
                </a:solidFill>
                <a:latin typeface="Times New Roman"/>
                <a:cs typeface="Times New Roman"/>
              </a:rPr>
              <a:t>.</a:t>
            </a:r>
            <a:endParaRPr lang="en-US" sz="1600" dirty="0">
              <a:solidFill>
                <a:srgbClr val="000000"/>
              </a:solidFill>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functionality</a:t>
            </a:r>
            <a:r>
              <a:rPr lang="en-US" sz="1600" b="1" dirty="0">
                <a:solidFill>
                  <a:srgbClr val="990C1A"/>
                </a:solidFill>
                <a:latin typeface="Times New Roman"/>
                <a:cs typeface="Times New Roman"/>
              </a:rPr>
              <a:t>:</a:t>
            </a:r>
            <a:r>
              <a:rPr lang="en-US" sz="1600" dirty="0">
                <a:latin typeface="Times New Roman"/>
                <a:cs typeface="Times New Roman"/>
              </a:rPr>
              <a:t>	</a:t>
            </a:r>
            <a:r>
              <a:rPr lang="en-US" sz="1600" dirty="0">
                <a:solidFill>
                  <a:srgbClr val="008000"/>
                </a:solidFill>
                <a:latin typeface="Times New Roman"/>
                <a:cs typeface="Times New Roman"/>
              </a:rPr>
              <a:t>Meter reader</a:t>
            </a:r>
            <a:r>
              <a:rPr lang="en-US" sz="1600" dirty="0">
                <a:latin typeface="Times New Roman"/>
                <a:cs typeface="Times New Roman"/>
              </a:rPr>
              <a:t>: </a:t>
            </a:r>
            <a:r>
              <a:rPr lang="en-US" sz="1600" i="1" dirty="0">
                <a:solidFill>
                  <a:srgbClr val="001999"/>
                </a:solidFill>
                <a:latin typeface="Times New Roman"/>
                <a:cs typeface="Times New Roman"/>
              </a:rPr>
              <a:t>enter meter reading</a:t>
            </a:r>
            <a:endParaRPr lang="en-US" sz="1600" dirty="0">
              <a:solidFill>
                <a:srgbClr val="001999"/>
              </a:solidFill>
              <a:latin typeface="Times New Roman"/>
              <a:cs typeface="Times New Roman"/>
            </a:endParaRPr>
          </a:p>
          <a:p>
            <a:pPr marL="2743200" indent="-914400">
              <a:spcBef>
                <a:spcPts val="300"/>
              </a:spcBef>
              <a:buNone/>
            </a:pPr>
            <a:r>
              <a:rPr lang="en-US" sz="1600" b="1" dirty="0" smtClean="0">
                <a:solidFill>
                  <a:schemeClr val="hlink"/>
                </a:solidFill>
                <a:latin typeface="Times New Roman"/>
                <a:cs typeface="Times New Roman"/>
              </a:rPr>
              <a:t>Remarks:</a:t>
            </a:r>
            <a:r>
              <a:rPr lang="en-US" sz="1600" dirty="0" smtClean="0">
                <a:latin typeface="Times New Roman"/>
                <a:cs typeface="Times New Roman"/>
              </a:rPr>
              <a:t>	</a:t>
            </a:r>
            <a:r>
              <a:rPr lang="en-US" sz="1600" dirty="0" smtClean="0">
                <a:solidFill>
                  <a:srgbClr val="000000"/>
                </a:solidFill>
                <a:latin typeface="Times New Roman"/>
                <a:cs typeface="Times New Roman"/>
              </a:rPr>
              <a:t>The </a:t>
            </a:r>
            <a:r>
              <a:rPr lang="en-US" sz="1600" dirty="0">
                <a:solidFill>
                  <a:srgbClr val="000000"/>
                </a:solidFill>
                <a:latin typeface="Times New Roman"/>
                <a:cs typeface="Times New Roman"/>
              </a:rPr>
              <a:t>handheld device is not an actor! It is merely an input device</a:t>
            </a:r>
            <a:r>
              <a:rPr lang="en-US" sz="1600" dirty="0" smtClean="0">
                <a:solidFill>
                  <a:srgbClr val="000000"/>
                </a:solidFill>
                <a:latin typeface="Times New Roman"/>
                <a:cs typeface="Times New Roman"/>
              </a:rPr>
              <a:t>, like </a:t>
            </a:r>
            <a:r>
              <a:rPr lang="en-US" sz="1600" dirty="0">
                <a:solidFill>
                  <a:srgbClr val="000000"/>
                </a:solidFill>
                <a:latin typeface="Times New Roman"/>
                <a:cs typeface="Times New Roman"/>
              </a:rPr>
              <a:t>a cashier terminal. The meter reader still needs to do the input of </a:t>
            </a:r>
            <a:r>
              <a:rPr lang="en-US" sz="1600" dirty="0" smtClean="0">
                <a:solidFill>
                  <a:srgbClr val="000000"/>
                </a:solidFill>
                <a:latin typeface="Times New Roman"/>
                <a:cs typeface="Times New Roman"/>
              </a:rPr>
              <a:t>the data</a:t>
            </a:r>
            <a:r>
              <a:rPr lang="en-US" sz="1600" dirty="0">
                <a:solidFill>
                  <a:srgbClr val="000000"/>
                </a:solidFill>
                <a:latin typeface="Times New Roman"/>
                <a:cs typeface="Times New Roman"/>
              </a:rPr>
              <a:t>; the handheld device cannot input the meter reading without the actor!</a:t>
            </a: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36931443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2578">
                                            <p:txEl>
                                              <p:pRg st="1" end="1"/>
                                            </p:txEl>
                                          </p:spTgt>
                                        </p:tgtEl>
                                        <p:attrNameLst>
                                          <p:attrName>style.visibility</p:attrName>
                                        </p:attrNameLst>
                                      </p:cBhvr>
                                      <p:to>
                                        <p:strVal val="visible"/>
                                      </p:to>
                                    </p:set>
                                    <p:animEffect transition="in" filter="wipe(left)">
                                      <p:cBhvr>
                                        <p:cTn id="7" dur="500"/>
                                        <p:tgtEl>
                                          <p:spTgt spid="15257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2578">
                                            <p:txEl>
                                              <p:pRg st="2" end="2"/>
                                            </p:txEl>
                                          </p:spTgt>
                                        </p:tgtEl>
                                        <p:attrNameLst>
                                          <p:attrName>style.visibility</p:attrName>
                                        </p:attrNameLst>
                                      </p:cBhvr>
                                      <p:to>
                                        <p:strVal val="visible"/>
                                      </p:to>
                                    </p:set>
                                    <p:animEffect transition="in" filter="wipe(left)">
                                      <p:cBhvr>
                                        <p:cTn id="12" dur="500"/>
                                        <p:tgtEl>
                                          <p:spTgt spid="15257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2578">
                                            <p:txEl>
                                              <p:pRg st="3" end="3"/>
                                            </p:txEl>
                                          </p:spTgt>
                                        </p:tgtEl>
                                        <p:attrNameLst>
                                          <p:attrName>style.visibility</p:attrName>
                                        </p:attrNameLst>
                                      </p:cBhvr>
                                      <p:to>
                                        <p:strVal val="visible"/>
                                      </p:to>
                                    </p:set>
                                    <p:animEffect transition="in" filter="wipe(left)">
                                      <p:cBhvr>
                                        <p:cTn id="17" dur="500"/>
                                        <p:tgtEl>
                                          <p:spTgt spid="15257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2578">
                                            <p:txEl>
                                              <p:pRg st="4" end="4"/>
                                            </p:txEl>
                                          </p:spTgt>
                                        </p:tgtEl>
                                        <p:attrNameLst>
                                          <p:attrName>style.visibility</p:attrName>
                                        </p:attrNameLst>
                                      </p:cBhvr>
                                      <p:to>
                                        <p:strVal val="visible"/>
                                      </p:to>
                                    </p:set>
                                    <p:animEffect transition="in" filter="wipe(left)">
                                      <p:cBhvr>
                                        <p:cTn id="22" dur="500"/>
                                        <p:tgtEl>
                                          <p:spTgt spid="152578">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2578">
                                            <p:txEl>
                                              <p:pRg st="5" end="5"/>
                                            </p:txEl>
                                          </p:spTgt>
                                        </p:tgtEl>
                                        <p:attrNameLst>
                                          <p:attrName>style.visibility</p:attrName>
                                        </p:attrNameLst>
                                      </p:cBhvr>
                                      <p:to>
                                        <p:strVal val="visible"/>
                                      </p:to>
                                    </p:set>
                                    <p:animEffect transition="in" filter="wipe(left)">
                                      <p:cBhvr>
                                        <p:cTn id="27" dur="500"/>
                                        <p:tgtEl>
                                          <p:spTgt spid="152578">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2578">
                                            <p:txEl>
                                              <p:pRg st="6" end="6"/>
                                            </p:txEl>
                                          </p:spTgt>
                                        </p:tgtEl>
                                        <p:attrNameLst>
                                          <p:attrName>style.visibility</p:attrName>
                                        </p:attrNameLst>
                                      </p:cBhvr>
                                      <p:to>
                                        <p:strVal val="visible"/>
                                      </p:to>
                                    </p:set>
                                    <p:animEffect transition="in" filter="wipe(left)">
                                      <p:cBhvr>
                                        <p:cTn id="32" dur="500"/>
                                        <p:tgtEl>
                                          <p:spTgt spid="152578">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52578">
                                            <p:txEl>
                                              <p:pRg st="7" end="7"/>
                                            </p:txEl>
                                          </p:spTgt>
                                        </p:tgtEl>
                                        <p:attrNameLst>
                                          <p:attrName>style.visibility</p:attrName>
                                        </p:attrNameLst>
                                      </p:cBhvr>
                                      <p:to>
                                        <p:strVal val="visible"/>
                                      </p:to>
                                    </p:set>
                                    <p:animEffect transition="in" filter="wipe(left)">
                                      <p:cBhvr>
                                        <p:cTn id="37" dur="500"/>
                                        <p:tgtEl>
                                          <p:spTgt spid="152578">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52578">
                                            <p:txEl>
                                              <p:pRg st="8" end="8"/>
                                            </p:txEl>
                                          </p:spTgt>
                                        </p:tgtEl>
                                        <p:attrNameLst>
                                          <p:attrName>style.visibility</p:attrName>
                                        </p:attrNameLst>
                                      </p:cBhvr>
                                      <p:to>
                                        <p:strVal val="visible"/>
                                      </p:to>
                                    </p:set>
                                    <p:animEffect transition="in" filter="wipe(left)">
                                      <p:cBhvr>
                                        <p:cTn id="42" dur="500"/>
                                        <p:tgtEl>
                                          <p:spTgt spid="152578">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52578">
                                            <p:txEl>
                                              <p:pRg st="9" end="9"/>
                                            </p:txEl>
                                          </p:spTgt>
                                        </p:tgtEl>
                                        <p:attrNameLst>
                                          <p:attrName>style.visibility</p:attrName>
                                        </p:attrNameLst>
                                      </p:cBhvr>
                                      <p:to>
                                        <p:strVal val="visible"/>
                                      </p:to>
                                    </p:set>
                                    <p:animEffect transition="in" filter="wipe(left)">
                                      <p:cBhvr>
                                        <p:cTn id="47" dur="500"/>
                                        <p:tgtEl>
                                          <p:spTgt spid="15257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ChangeArrowheads="1"/>
          </p:cNvSpPr>
          <p:nvPr/>
        </p:nvSpPr>
        <p:spPr bwMode="auto">
          <a:xfrm>
            <a:off x="685800" y="1511300"/>
            <a:ext cx="7772400" cy="3713163"/>
          </a:xfrm>
          <a:prstGeom prst="rect">
            <a:avLst/>
          </a:prstGeom>
          <a:noFill/>
          <a:ln w="12700">
            <a:noFill/>
            <a:miter lim="800000"/>
            <a:headEnd/>
            <a:tailEnd/>
          </a:ln>
          <a:effectLst/>
        </p:spPr>
        <p:txBody>
          <a:bodyPr lIns="90487" tIns="44450" rIns="90487" bIns="44450"/>
          <a:lstStyle/>
          <a:p>
            <a:pPr algn="ctr">
              <a:spcBef>
                <a:spcPts val="5900"/>
              </a:spcBef>
            </a:pPr>
            <a:r>
              <a:rPr lang="en-US" altLang="zh-TW" sz="3600" b="1" dirty="0" smtClean="0">
                <a:solidFill>
                  <a:schemeClr val="accent1"/>
                </a:solidFill>
                <a:effectLst>
                  <a:outerShdw blurRad="38100" dist="38100" dir="2700000" algn="tl">
                    <a:srgbClr val="000000">
                      <a:alpha val="43137"/>
                    </a:srgbClr>
                  </a:outerShdw>
                </a:effectLst>
                <a:latin typeface="Helvetica" charset="0"/>
                <a:cs typeface="新細明體" charset="0"/>
              </a:rPr>
              <a:t>ASU </a:t>
            </a:r>
            <a:r>
              <a:rPr lang="en-US" altLang="zh-TW" sz="3600" b="1" dirty="0">
                <a:solidFill>
                  <a:schemeClr val="accent1"/>
                </a:solidFill>
                <a:effectLst>
                  <a:outerShdw blurRad="38100" dist="38100" dir="2700000" algn="tl">
                    <a:srgbClr val="000000">
                      <a:alpha val="43137"/>
                    </a:srgbClr>
                  </a:outerShdw>
                </a:effectLst>
                <a:latin typeface="Helvetica" charset="0"/>
                <a:cs typeface="新細明體" charset="0"/>
              </a:rPr>
              <a:t>Course Registration System</a:t>
            </a:r>
          </a:p>
          <a:p>
            <a:pPr algn="ctr">
              <a:spcBef>
                <a:spcPts val="6000"/>
              </a:spcBef>
            </a:pPr>
            <a:r>
              <a:rPr lang="en-US" altLang="zh-TW" sz="3200" b="1" dirty="0">
                <a:solidFill>
                  <a:srgbClr val="CF0E30"/>
                </a:solidFill>
                <a:effectLst>
                  <a:outerShdw blurRad="38100" dist="38100" dir="2700000" algn="tl">
                    <a:srgbClr val="000000">
                      <a:alpha val="43137"/>
                    </a:srgbClr>
                  </a:outerShdw>
                </a:effectLst>
                <a:latin typeface="Helvetica" charset="0"/>
                <a:cs typeface="新細明體" charset="0"/>
              </a:rPr>
              <a:t>System Requirements Capture</a:t>
            </a:r>
          </a:p>
          <a:p>
            <a:pPr algn="ctr">
              <a:spcBef>
                <a:spcPts val="3000"/>
              </a:spcBef>
            </a:pPr>
            <a:r>
              <a:rPr lang="en-US" altLang="zh-TW" sz="3200" b="1" dirty="0">
                <a:solidFill>
                  <a:srgbClr val="0000FF"/>
                </a:solidFill>
                <a:effectLst>
                  <a:outerShdw blurRad="38100" dist="38100" dir="2700000" algn="tl">
                    <a:srgbClr val="000000">
                      <a:alpha val="43137"/>
                    </a:srgbClr>
                  </a:outerShdw>
                </a:effectLst>
                <a:latin typeface="Helvetica" charset="0"/>
                <a:cs typeface="新細明體" charset="0"/>
              </a:rPr>
              <a:t>Domain </a:t>
            </a:r>
            <a:r>
              <a:rPr lang="en-US" altLang="zh-TW" sz="3200" b="1" dirty="0" smtClean="0">
                <a:solidFill>
                  <a:srgbClr val="0000FF"/>
                </a:solidFill>
                <a:effectLst>
                  <a:outerShdw blurRad="38100" dist="38100" dir="2700000" algn="tl">
                    <a:srgbClr val="000000">
                      <a:alpha val="43137"/>
                    </a:srgbClr>
                  </a:outerShdw>
                </a:effectLst>
                <a:latin typeface="Helvetica" charset="0"/>
                <a:cs typeface="新細明體" charset="0"/>
              </a:rPr>
              <a:t>Model</a:t>
            </a:r>
          </a:p>
          <a:p>
            <a:pPr algn="ctr">
              <a:spcBef>
                <a:spcPts val="2000"/>
              </a:spcBef>
            </a:pPr>
            <a:r>
              <a:rPr lang="en-US" altLang="zh-TW" sz="2800" b="1" dirty="0" smtClean="0">
                <a:solidFill>
                  <a:srgbClr val="FF0000"/>
                </a:solidFill>
                <a:effectLst>
                  <a:outerShdw blurRad="38100" dist="38100" dir="2700000" algn="tl">
                    <a:srgbClr val="000000">
                      <a:alpha val="43137"/>
                    </a:srgbClr>
                  </a:outerShdw>
                </a:effectLst>
                <a:latin typeface="Helvetica" charset="0"/>
                <a:cs typeface="新細明體" charset="0"/>
              </a:rPr>
              <a:t>Classes and Associations</a:t>
            </a:r>
            <a:endParaRPr lang="en-US" altLang="zh-TW" sz="2800" b="1" dirty="0">
              <a:solidFill>
                <a:srgbClr val="FF0000"/>
              </a:solidFill>
              <a:effectLst>
                <a:outerShdw blurRad="38100" dist="38100" dir="2700000" algn="tl">
                  <a:srgbClr val="000000">
                    <a:alpha val="43137"/>
                  </a:srgbClr>
                </a:outerShdw>
              </a:effectLst>
              <a:latin typeface="Helvetica" charset="0"/>
              <a:cs typeface="新細明體" charset="0"/>
            </a:endParaRPr>
          </a:p>
        </p:txBody>
      </p:sp>
    </p:spTree>
  </p:cSld>
  <p:clrMapOvr>
    <a:masterClrMapping/>
  </p:clrMapOvr>
  <p:transition xmlns:p14="http://schemas.microsoft.com/office/powerpoint/2010/main" advTm="2000">
    <p:pull dir="u"/>
    <p:sndAc>
      <p:stSnd>
        <p:snd r:embed="rId3" name="Chimes"/>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568322"/>
                                        </p:tgtEl>
                                        <p:attrNameLst>
                                          <p:attrName>style.visibility</p:attrName>
                                        </p:attrNameLst>
                                      </p:cBhvr>
                                      <p:to>
                                        <p:strVal val="visible"/>
                                      </p:to>
                                    </p:set>
                                    <p:anim calcmode="lin" valueType="num">
                                      <p:cBhvr>
                                        <p:cTn id="7" dur="500" fill="hold"/>
                                        <p:tgtEl>
                                          <p:spTgt spid="568322"/>
                                        </p:tgtEl>
                                        <p:attrNameLst>
                                          <p:attrName>ppt_w</p:attrName>
                                        </p:attrNameLst>
                                      </p:cBhvr>
                                      <p:tavLst>
                                        <p:tav tm="0">
                                          <p:val>
                                            <p:fltVal val="0"/>
                                          </p:val>
                                        </p:tav>
                                        <p:tav tm="100000">
                                          <p:val>
                                            <p:strVal val="#ppt_w"/>
                                          </p:val>
                                        </p:tav>
                                      </p:tavLst>
                                    </p:anim>
                                    <p:anim calcmode="lin" valueType="num">
                                      <p:cBhvr>
                                        <p:cTn id="8" dur="500" fill="hold"/>
                                        <p:tgtEl>
                                          <p:spTgt spid="568322"/>
                                        </p:tgtEl>
                                        <p:attrNameLst>
                                          <p:attrName>ppt_h</p:attrName>
                                        </p:attrNameLst>
                                      </p:cBhvr>
                                      <p:tavLst>
                                        <p:tav tm="0">
                                          <p:val>
                                            <p:fltVal val="0"/>
                                          </p:val>
                                        </p:tav>
                                        <p:tav tm="100000">
                                          <p:val>
                                            <p:strVal val="#ppt_h"/>
                                          </p:val>
                                        </p:tav>
                                      </p:tavLst>
                                    </p:anim>
                                    <p:anim calcmode="lin" valueType="num">
                                      <p:cBhvr>
                                        <p:cTn id="9" dur="500" fill="hold"/>
                                        <p:tgtEl>
                                          <p:spTgt spid="568322"/>
                                        </p:tgtEl>
                                        <p:attrNameLst>
                                          <p:attrName>ppt_x</p:attrName>
                                        </p:attrNameLst>
                                      </p:cBhvr>
                                      <p:tavLst>
                                        <p:tav tm="0">
                                          <p:val>
                                            <p:fltVal val="0.5"/>
                                          </p:val>
                                        </p:tav>
                                        <p:tav tm="100000">
                                          <p:val>
                                            <p:strVal val="#ppt_x"/>
                                          </p:val>
                                        </p:tav>
                                      </p:tavLst>
                                    </p:anim>
                                    <p:anim calcmode="lin" valueType="num">
                                      <p:cBhvr>
                                        <p:cTn id="10" dur="500" fill="hold"/>
                                        <p:tgtEl>
                                          <p:spTgt spid="568322"/>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22"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p:txBody>
          <a:bodyPr/>
          <a:lstStyle/>
          <a:p>
            <a:pPr marL="0" indent="0">
              <a:spcBef>
                <a:spcPts val="2400"/>
              </a:spcBef>
              <a:buNone/>
            </a:pPr>
            <a:r>
              <a:rPr lang="en-US" sz="1600" dirty="0" smtClean="0">
                <a:solidFill>
                  <a:srgbClr val="000000"/>
                </a:solidFill>
                <a:latin typeface="Times New Roman"/>
                <a:cs typeface="Times New Roman"/>
              </a:rPr>
              <a:t>The </a:t>
            </a:r>
            <a:r>
              <a:rPr lang="en-US" sz="1600" dirty="0">
                <a:solidFill>
                  <a:srgbClr val="000000"/>
                </a:solidFill>
                <a:latin typeface="Times New Roman"/>
                <a:cs typeface="Times New Roman"/>
              </a:rPr>
              <a:t>meter readings are used to prepare a bill that is sent to the customer.</a:t>
            </a:r>
          </a:p>
          <a:p>
            <a:pPr marL="1828800" indent="-1371600">
              <a:spcBef>
                <a:spcPts val="300"/>
              </a:spcBef>
              <a:buNone/>
            </a:pPr>
            <a:r>
              <a:rPr lang="en-US" sz="1600" b="1" dirty="0" smtClean="0">
                <a:solidFill>
                  <a:srgbClr val="990C1A"/>
                </a:solidFill>
                <a:latin typeface="Times New Roman"/>
                <a:cs typeface="Times New Roman"/>
              </a:rPr>
              <a:t>functionality</a:t>
            </a:r>
            <a:r>
              <a:rPr lang="en-US" sz="1600" b="1" dirty="0">
                <a:solidFill>
                  <a:srgbClr val="990C1A"/>
                </a:solidFill>
                <a:latin typeface="Times New Roman"/>
                <a:cs typeface="Times New Roman"/>
              </a:rPr>
              <a:t>:</a:t>
            </a:r>
            <a:r>
              <a:rPr lang="en-US" sz="1600" dirty="0">
                <a:latin typeface="Times New Roman"/>
                <a:cs typeface="Times New Roman"/>
              </a:rPr>
              <a:t>	</a:t>
            </a:r>
            <a:r>
              <a:rPr lang="en-US" sz="1600" dirty="0">
                <a:solidFill>
                  <a:srgbClr val="008000"/>
                </a:solidFill>
                <a:latin typeface="Times New Roman"/>
                <a:cs typeface="Times New Roman"/>
              </a:rPr>
              <a:t>Customer</a:t>
            </a:r>
            <a:r>
              <a:rPr lang="en-US" sz="1600" dirty="0">
                <a:latin typeface="Times New Roman"/>
                <a:cs typeface="Times New Roman"/>
              </a:rPr>
              <a:t>: </a:t>
            </a:r>
            <a:r>
              <a:rPr lang="en-US" sz="1600" i="1" dirty="0">
                <a:solidFill>
                  <a:srgbClr val="001999"/>
                </a:solidFill>
                <a:latin typeface="Times New Roman"/>
                <a:cs typeface="Times New Roman"/>
              </a:rPr>
              <a:t>prepare bill</a:t>
            </a:r>
          </a:p>
          <a:p>
            <a:pPr marL="2743200" indent="-914400">
              <a:spcBef>
                <a:spcPts val="300"/>
              </a:spcBef>
              <a:buNone/>
            </a:pPr>
            <a:r>
              <a:rPr lang="en-US" sz="1600" b="1" dirty="0" smtClean="0">
                <a:solidFill>
                  <a:schemeClr val="hlink"/>
                </a:solidFill>
                <a:latin typeface="Times New Roman"/>
                <a:cs typeface="Times New Roman"/>
              </a:rPr>
              <a:t>Remarks:</a:t>
            </a:r>
            <a:r>
              <a:rPr lang="en-US" sz="1600" dirty="0" smtClean="0">
                <a:latin typeface="Times New Roman"/>
                <a:cs typeface="Times New Roman"/>
              </a:rPr>
              <a:t>	The </a:t>
            </a:r>
            <a:r>
              <a:rPr lang="en-US" sz="1600" dirty="0">
                <a:latin typeface="Times New Roman"/>
                <a:cs typeface="Times New Roman"/>
              </a:rPr>
              <a:t>customer is the actor that receives the output from </a:t>
            </a:r>
            <a:r>
              <a:rPr lang="en-US" sz="1600" dirty="0" smtClean="0">
                <a:latin typeface="Times New Roman"/>
                <a:cs typeface="Times New Roman"/>
              </a:rPr>
              <a:t>the system </a:t>
            </a:r>
            <a:r>
              <a:rPr lang="en-US" sz="1600" dirty="0">
                <a:latin typeface="Times New Roman"/>
                <a:cs typeface="Times New Roman"/>
              </a:rPr>
              <a:t>(i.e., the bill).</a:t>
            </a:r>
          </a:p>
          <a:p>
            <a:pPr marL="0" indent="0">
              <a:spcBef>
                <a:spcPts val="2400"/>
              </a:spcBef>
              <a:buNone/>
            </a:pPr>
            <a:r>
              <a:rPr lang="en-US" sz="1600" dirty="0">
                <a:solidFill>
                  <a:srgbClr val="000000"/>
                </a:solidFill>
                <a:latin typeface="Times New Roman"/>
                <a:cs typeface="Times New Roman"/>
              </a:rPr>
              <a:t>Payments can be made by cheque or by autopay</a:t>
            </a:r>
            <a:r>
              <a:rPr lang="en-US" sz="1600" dirty="0" smtClean="0">
                <a:solidFill>
                  <a:srgbClr val="000000"/>
                </a:solidFill>
                <a:latin typeface="Times New Roman"/>
                <a:cs typeface="Times New Roman"/>
              </a:rPr>
              <a:t>.</a:t>
            </a:r>
            <a:endParaRPr lang="en-US" sz="1600" dirty="0">
              <a:solidFill>
                <a:srgbClr val="000000"/>
              </a:solidFill>
              <a:latin typeface="Times New Roman"/>
              <a:cs typeface="Times New Roman"/>
            </a:endParaRPr>
          </a:p>
          <a:p>
            <a:pPr marL="1828800" indent="0">
              <a:spcBef>
                <a:spcPts val="300"/>
              </a:spcBef>
              <a:buNone/>
            </a:pPr>
            <a:r>
              <a:rPr lang="en-US" sz="1600" dirty="0" smtClean="0">
                <a:solidFill>
                  <a:srgbClr val="001999"/>
                </a:solidFill>
                <a:latin typeface="Times New Roman"/>
                <a:cs typeface="Times New Roman"/>
              </a:rPr>
              <a:t>No </a:t>
            </a:r>
            <a:r>
              <a:rPr lang="en-US" sz="1600" dirty="0">
                <a:solidFill>
                  <a:srgbClr val="001999"/>
                </a:solidFill>
                <a:latin typeface="Times New Roman"/>
                <a:cs typeface="Times New Roman"/>
              </a:rPr>
              <a:t>functionality in this statement.</a:t>
            </a:r>
            <a:endParaRPr lang="en-US" sz="1600" dirty="0">
              <a:solidFill>
                <a:srgbClr val="000000"/>
              </a:solidFill>
              <a:latin typeface="Times New Roman"/>
              <a:cs typeface="Times New Roman"/>
            </a:endParaRPr>
          </a:p>
          <a:p>
            <a:pPr marL="0" indent="0">
              <a:spcBef>
                <a:spcPts val="1200"/>
              </a:spcBef>
              <a:buNone/>
            </a:pPr>
            <a:r>
              <a:rPr lang="en-US" sz="1600" dirty="0">
                <a:latin typeface="Times New Roman"/>
                <a:cs typeface="Times New Roman"/>
              </a:rPr>
              <a:t>For a cheque payment, a clerk records the payments in the system and then the payment is deposited in the bank</a:t>
            </a:r>
            <a:r>
              <a:rPr lang="en-US" sz="1600" dirty="0" smtClean="0">
                <a:latin typeface="Times New Roman"/>
                <a:cs typeface="Times New Roman"/>
              </a:rPr>
              <a:t>.</a:t>
            </a:r>
            <a:endParaRPr lang="en-US" sz="1600" dirty="0">
              <a:solidFill>
                <a:srgbClr val="000000"/>
              </a:solidFill>
              <a:latin typeface="Times New Roman"/>
              <a:cs typeface="Times New Roman"/>
            </a:endParaRPr>
          </a:p>
          <a:p>
            <a:pPr marL="1828800" indent="-1371600">
              <a:spcBef>
                <a:spcPts val="300"/>
              </a:spcBef>
              <a:buNone/>
            </a:pPr>
            <a:r>
              <a:rPr lang="en-US" sz="1600" b="1" dirty="0" smtClean="0">
                <a:solidFill>
                  <a:srgbClr val="990C1A"/>
                </a:solidFill>
                <a:latin typeface="Times New Roman"/>
                <a:cs typeface="Times New Roman"/>
              </a:rPr>
              <a:t>functionality</a:t>
            </a:r>
            <a:r>
              <a:rPr lang="en-US" sz="1600" b="1" dirty="0">
                <a:solidFill>
                  <a:srgbClr val="990C1A"/>
                </a:solidFill>
                <a:latin typeface="Times New Roman"/>
                <a:cs typeface="Times New Roman"/>
              </a:rPr>
              <a:t>:</a:t>
            </a:r>
            <a:r>
              <a:rPr lang="en-US" sz="1600" dirty="0">
                <a:latin typeface="Times New Roman"/>
                <a:cs typeface="Times New Roman"/>
              </a:rPr>
              <a:t>	</a:t>
            </a:r>
            <a:r>
              <a:rPr lang="en-US" sz="1600" dirty="0">
                <a:solidFill>
                  <a:srgbClr val="008000"/>
                </a:solidFill>
                <a:latin typeface="Times New Roman"/>
                <a:cs typeface="Times New Roman"/>
              </a:rPr>
              <a:t>Clerk</a:t>
            </a:r>
            <a:r>
              <a:rPr lang="en-US" sz="1600" dirty="0">
                <a:latin typeface="Times New Roman"/>
                <a:cs typeface="Times New Roman"/>
              </a:rPr>
              <a:t>: </a:t>
            </a:r>
            <a:r>
              <a:rPr lang="en-US" sz="1600" i="1" dirty="0">
                <a:solidFill>
                  <a:srgbClr val="001999"/>
                </a:solidFill>
                <a:latin typeface="Times New Roman"/>
                <a:cs typeface="Times New Roman"/>
              </a:rPr>
              <a:t>record </a:t>
            </a:r>
            <a:r>
              <a:rPr lang="en-US" sz="1600" i="1" dirty="0" smtClean="0">
                <a:solidFill>
                  <a:srgbClr val="001999"/>
                </a:solidFill>
                <a:latin typeface="Times New Roman"/>
                <a:cs typeface="Times New Roman"/>
              </a:rPr>
              <a:t>payment</a:t>
            </a:r>
          </a:p>
          <a:p>
            <a:pPr marL="0" indent="0">
              <a:spcBef>
                <a:spcPts val="2400"/>
              </a:spcBef>
              <a:buNone/>
            </a:pPr>
            <a:r>
              <a:rPr lang="en-US" sz="1600" dirty="0">
                <a:solidFill>
                  <a:srgbClr val="000000"/>
                </a:solidFill>
                <a:latin typeface="Times New Roman"/>
                <a:cs typeface="Times New Roman"/>
              </a:rPr>
              <a:t>For autopay payments, the banks send a daily electronic statement of payments received to the billing system.</a:t>
            </a:r>
          </a:p>
          <a:p>
            <a:pPr marL="1828800" indent="-1371600">
              <a:spcBef>
                <a:spcPts val="300"/>
              </a:spcBef>
              <a:buNone/>
            </a:pPr>
            <a:r>
              <a:rPr lang="en-US" sz="1600" b="1" dirty="0">
                <a:solidFill>
                  <a:srgbClr val="990C1A"/>
                </a:solidFill>
                <a:latin typeface="Times New Roman"/>
                <a:cs typeface="Times New Roman"/>
              </a:rPr>
              <a:t>functionality:</a:t>
            </a:r>
            <a:r>
              <a:rPr lang="en-US" sz="1600" dirty="0">
                <a:latin typeface="Times New Roman"/>
                <a:cs typeface="Times New Roman"/>
              </a:rPr>
              <a:t>	</a:t>
            </a:r>
            <a:r>
              <a:rPr lang="en-US" sz="1600" dirty="0">
                <a:solidFill>
                  <a:srgbClr val="008000"/>
                </a:solidFill>
                <a:latin typeface="Times New Roman"/>
                <a:cs typeface="Times New Roman"/>
              </a:rPr>
              <a:t>Bank</a:t>
            </a:r>
            <a:r>
              <a:rPr lang="en-US" sz="1600" dirty="0">
                <a:latin typeface="Times New Roman"/>
                <a:cs typeface="Times New Roman"/>
              </a:rPr>
              <a:t>: </a:t>
            </a:r>
            <a:r>
              <a:rPr lang="en-US" sz="1600" i="1" dirty="0">
                <a:solidFill>
                  <a:srgbClr val="001999"/>
                </a:solidFill>
                <a:latin typeface="Times New Roman"/>
                <a:cs typeface="Times New Roman"/>
              </a:rPr>
              <a:t>provide payment </a:t>
            </a:r>
            <a:r>
              <a:rPr lang="en-US" sz="1600" i="1" dirty="0" smtClean="0">
                <a:solidFill>
                  <a:srgbClr val="001999"/>
                </a:solidFill>
                <a:latin typeface="Times New Roman"/>
                <a:cs typeface="Times New Roman"/>
              </a:rPr>
              <a:t>information</a:t>
            </a:r>
            <a:endParaRPr lang="en-US" sz="1600" dirty="0">
              <a:solidFill>
                <a:srgbClr val="000000"/>
              </a:solidFill>
              <a:latin typeface="Times New Roman"/>
              <a:cs typeface="Times New Roman"/>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38021148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animEffect transition="in" filter="wipe(left)">
                                      <p:cBhvr>
                                        <p:cTn id="7" dur="500"/>
                                        <p:tgtEl>
                                          <p:spTgt spid="552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8">
                                            <p:txEl>
                                              <p:pRg st="1" end="1"/>
                                            </p:txEl>
                                          </p:spTgt>
                                        </p:tgtEl>
                                        <p:attrNameLst>
                                          <p:attrName>style.visibility</p:attrName>
                                        </p:attrNameLst>
                                      </p:cBhvr>
                                      <p:to>
                                        <p:strVal val="visible"/>
                                      </p:to>
                                    </p:set>
                                    <p:animEffect transition="in" filter="wipe(left)">
                                      <p:cBhvr>
                                        <p:cTn id="12" dur="500"/>
                                        <p:tgtEl>
                                          <p:spTgt spid="5529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8">
                                            <p:txEl>
                                              <p:pRg st="2" end="2"/>
                                            </p:txEl>
                                          </p:spTgt>
                                        </p:tgtEl>
                                        <p:attrNameLst>
                                          <p:attrName>style.visibility</p:attrName>
                                        </p:attrNameLst>
                                      </p:cBhvr>
                                      <p:to>
                                        <p:strVal val="visible"/>
                                      </p:to>
                                    </p:set>
                                    <p:animEffect transition="in" filter="wipe(left)">
                                      <p:cBhvr>
                                        <p:cTn id="17" dur="500"/>
                                        <p:tgtEl>
                                          <p:spTgt spid="5529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298">
                                            <p:txEl>
                                              <p:pRg st="3" end="3"/>
                                            </p:txEl>
                                          </p:spTgt>
                                        </p:tgtEl>
                                        <p:attrNameLst>
                                          <p:attrName>style.visibility</p:attrName>
                                        </p:attrNameLst>
                                      </p:cBhvr>
                                      <p:to>
                                        <p:strVal val="visible"/>
                                      </p:to>
                                    </p:set>
                                    <p:animEffect transition="in" filter="wipe(left)">
                                      <p:cBhvr>
                                        <p:cTn id="22" dur="500"/>
                                        <p:tgtEl>
                                          <p:spTgt spid="5529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5298">
                                            <p:txEl>
                                              <p:pRg st="4" end="4"/>
                                            </p:txEl>
                                          </p:spTgt>
                                        </p:tgtEl>
                                        <p:attrNameLst>
                                          <p:attrName>style.visibility</p:attrName>
                                        </p:attrNameLst>
                                      </p:cBhvr>
                                      <p:to>
                                        <p:strVal val="visible"/>
                                      </p:to>
                                    </p:set>
                                    <p:animEffect transition="in" filter="wipe(left)">
                                      <p:cBhvr>
                                        <p:cTn id="27" dur="500"/>
                                        <p:tgtEl>
                                          <p:spTgt spid="55298">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5298">
                                            <p:txEl>
                                              <p:pRg st="5" end="5"/>
                                            </p:txEl>
                                          </p:spTgt>
                                        </p:tgtEl>
                                        <p:attrNameLst>
                                          <p:attrName>style.visibility</p:attrName>
                                        </p:attrNameLst>
                                      </p:cBhvr>
                                      <p:to>
                                        <p:strVal val="visible"/>
                                      </p:to>
                                    </p:set>
                                    <p:animEffect transition="in" filter="wipe(left)">
                                      <p:cBhvr>
                                        <p:cTn id="32" dur="500"/>
                                        <p:tgtEl>
                                          <p:spTgt spid="55298">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5298">
                                            <p:txEl>
                                              <p:pRg st="6" end="6"/>
                                            </p:txEl>
                                          </p:spTgt>
                                        </p:tgtEl>
                                        <p:attrNameLst>
                                          <p:attrName>style.visibility</p:attrName>
                                        </p:attrNameLst>
                                      </p:cBhvr>
                                      <p:to>
                                        <p:strVal val="visible"/>
                                      </p:to>
                                    </p:set>
                                    <p:animEffect transition="in" filter="wipe(left)">
                                      <p:cBhvr>
                                        <p:cTn id="37" dur="500"/>
                                        <p:tgtEl>
                                          <p:spTgt spid="5529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5298">
                                            <p:txEl>
                                              <p:pRg st="7" end="7"/>
                                            </p:txEl>
                                          </p:spTgt>
                                        </p:tgtEl>
                                        <p:attrNameLst>
                                          <p:attrName>style.visibility</p:attrName>
                                        </p:attrNameLst>
                                      </p:cBhvr>
                                      <p:to>
                                        <p:strVal val="visible"/>
                                      </p:to>
                                    </p:set>
                                    <p:animEffect transition="in" filter="wipe(left)">
                                      <p:cBhvr>
                                        <p:cTn id="42" dur="500"/>
                                        <p:tgtEl>
                                          <p:spTgt spid="5529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55298">
                                            <p:txEl>
                                              <p:pRg st="8" end="8"/>
                                            </p:txEl>
                                          </p:spTgt>
                                        </p:tgtEl>
                                        <p:attrNameLst>
                                          <p:attrName>style.visibility</p:attrName>
                                        </p:attrNameLst>
                                      </p:cBhvr>
                                      <p:to>
                                        <p:strVal val="visible"/>
                                      </p:to>
                                    </p:set>
                                    <p:animEffect transition="in" filter="wipe(left)">
                                      <p:cBhvr>
                                        <p:cTn id="47" dur="500"/>
                                        <p:tgtEl>
                                          <p:spTgt spid="5529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body" idx="1"/>
          </p:nvPr>
        </p:nvSpPr>
        <p:spPr/>
        <p:txBody>
          <a:bodyPr/>
          <a:lstStyle/>
          <a:p>
            <a:pPr marL="0" indent="0">
              <a:spcBef>
                <a:spcPts val="2400"/>
              </a:spcBef>
              <a:buNone/>
            </a:pPr>
            <a:r>
              <a:rPr lang="en-US" sz="1600" dirty="0" smtClean="0">
                <a:solidFill>
                  <a:srgbClr val="000000"/>
                </a:solidFill>
                <a:latin typeface="Times New Roman"/>
                <a:cs typeface="Times New Roman"/>
              </a:rPr>
              <a:t>Special </a:t>
            </a:r>
            <a:r>
              <a:rPr lang="en-US" sz="1600" dirty="0">
                <a:solidFill>
                  <a:srgbClr val="000000"/>
                </a:solidFill>
                <a:latin typeface="Times New Roman"/>
                <a:cs typeface="Times New Roman"/>
              </a:rPr>
              <a:t>meter readings are required when a customer sells a building or a flat and turns over possession to the new owner.</a:t>
            </a:r>
          </a:p>
          <a:p>
            <a:pPr marL="1828800" indent="0">
              <a:spcBef>
                <a:spcPts val="300"/>
              </a:spcBef>
              <a:buNone/>
            </a:pPr>
            <a:r>
              <a:rPr lang="en-US" sz="1600" dirty="0" smtClean="0">
                <a:solidFill>
                  <a:srgbClr val="001999"/>
                </a:solidFill>
                <a:latin typeface="Times New Roman"/>
                <a:cs typeface="Times New Roman"/>
              </a:rPr>
              <a:t>No new </a:t>
            </a:r>
            <a:r>
              <a:rPr lang="en-US" sz="1600" dirty="0">
                <a:solidFill>
                  <a:srgbClr val="001999"/>
                </a:solidFill>
                <a:latin typeface="Times New Roman"/>
                <a:cs typeface="Times New Roman"/>
              </a:rPr>
              <a:t>functionality as the method of collecting meter readings is </a:t>
            </a:r>
            <a:r>
              <a:rPr lang="en-US" sz="1600" dirty="0" smtClean="0">
                <a:solidFill>
                  <a:srgbClr val="001999"/>
                </a:solidFill>
                <a:latin typeface="Times New Roman"/>
                <a:cs typeface="Times New Roman"/>
              </a:rPr>
              <a:t>the same </a:t>
            </a:r>
            <a:r>
              <a:rPr lang="en-US" sz="1600" dirty="0">
                <a:solidFill>
                  <a:srgbClr val="001999"/>
                </a:solidFill>
                <a:latin typeface="Times New Roman"/>
                <a:cs typeface="Times New Roman"/>
              </a:rPr>
              <a:t>as for regular readings.</a:t>
            </a:r>
          </a:p>
          <a:p>
            <a:pPr marL="0" indent="0">
              <a:spcBef>
                <a:spcPts val="2400"/>
              </a:spcBef>
              <a:buNone/>
            </a:pPr>
            <a:r>
              <a:rPr lang="en-US" sz="1600" dirty="0" smtClean="0">
                <a:solidFill>
                  <a:srgbClr val="000000"/>
                </a:solidFill>
                <a:latin typeface="Times New Roman"/>
                <a:cs typeface="Times New Roman"/>
              </a:rPr>
              <a:t>These </a:t>
            </a:r>
            <a:r>
              <a:rPr lang="en-US" sz="1600" dirty="0">
                <a:solidFill>
                  <a:srgbClr val="000000"/>
                </a:solidFill>
                <a:latin typeface="Times New Roman"/>
                <a:cs typeface="Times New Roman"/>
              </a:rPr>
              <a:t>have to be calculated and billed separately to reflect a bill for part of a month.</a:t>
            </a:r>
          </a:p>
          <a:p>
            <a:pPr marL="1828800" indent="0">
              <a:spcBef>
                <a:spcPts val="300"/>
              </a:spcBef>
              <a:buNone/>
            </a:pPr>
            <a:r>
              <a:rPr lang="en-US" sz="1600" dirty="0" smtClean="0">
                <a:solidFill>
                  <a:srgbClr val="001999"/>
                </a:solidFill>
                <a:latin typeface="Times New Roman"/>
                <a:cs typeface="Times New Roman"/>
              </a:rPr>
              <a:t>No new </a:t>
            </a:r>
            <a:r>
              <a:rPr lang="en-US" sz="1600" dirty="0">
                <a:solidFill>
                  <a:srgbClr val="001999"/>
                </a:solidFill>
                <a:latin typeface="Times New Roman"/>
                <a:cs typeface="Times New Roman"/>
              </a:rPr>
              <a:t>functionality as the bill processing functionality is the same as </a:t>
            </a:r>
            <a:r>
              <a:rPr lang="en-US" sz="1600" dirty="0" smtClean="0">
                <a:solidFill>
                  <a:srgbClr val="001999"/>
                </a:solidFill>
                <a:latin typeface="Times New Roman"/>
                <a:cs typeface="Times New Roman"/>
              </a:rPr>
              <a:t>for regular </a:t>
            </a:r>
            <a:r>
              <a:rPr lang="en-US" sz="1600" dirty="0">
                <a:solidFill>
                  <a:srgbClr val="001999"/>
                </a:solidFill>
                <a:latin typeface="Times New Roman"/>
                <a:cs typeface="Times New Roman"/>
              </a:rPr>
              <a:t>bills</a:t>
            </a:r>
            <a:r>
              <a:rPr lang="en-US" sz="1600" dirty="0" smtClean="0">
                <a:solidFill>
                  <a:srgbClr val="001999"/>
                </a:solidFill>
                <a:latin typeface="Times New Roman"/>
                <a:cs typeface="Times New Roman"/>
              </a:rPr>
              <a:t>.</a:t>
            </a:r>
          </a:p>
          <a:p>
            <a:pPr marL="0" indent="0">
              <a:spcBef>
                <a:spcPts val="2400"/>
              </a:spcBef>
              <a:buNone/>
            </a:pPr>
            <a:r>
              <a:rPr lang="en-US" sz="1600" dirty="0">
                <a:solidFill>
                  <a:srgbClr val="000000"/>
                </a:solidFill>
                <a:latin typeface="Times New Roman"/>
                <a:cs typeface="Times New Roman"/>
              </a:rPr>
              <a:t>A special reading is also provided when a meter is repaired or replaced.</a:t>
            </a:r>
          </a:p>
          <a:p>
            <a:pPr marL="1828800" indent="0">
              <a:spcBef>
                <a:spcPts val="300"/>
              </a:spcBef>
              <a:buNone/>
            </a:pPr>
            <a:r>
              <a:rPr lang="en-US" sz="1600" dirty="0">
                <a:solidFill>
                  <a:srgbClr val="001999"/>
                </a:solidFill>
                <a:latin typeface="Times New Roman"/>
                <a:cs typeface="Times New Roman"/>
              </a:rPr>
              <a:t>No new functionality as the method of collecting meter readings is the same as for regular readings.</a:t>
            </a:r>
            <a:endParaRPr lang="en-US" sz="1600" dirty="0">
              <a:solidFill>
                <a:srgbClr val="000000"/>
              </a:solidFill>
              <a:latin typeface="Times New Roman"/>
              <a:cs typeface="Times New Roman"/>
            </a:endParaRPr>
          </a:p>
          <a:p>
            <a:pPr marL="0" indent="0">
              <a:spcBef>
                <a:spcPts val="2400"/>
              </a:spcBef>
              <a:buNone/>
            </a:pPr>
            <a:r>
              <a:rPr lang="en-US" sz="1600" dirty="0">
                <a:solidFill>
                  <a:srgbClr val="000000"/>
                </a:solidFill>
                <a:latin typeface="Times New Roman"/>
                <a:cs typeface="Times New Roman"/>
              </a:rPr>
              <a:t>A separate bill is not prepared in these cases.</a:t>
            </a:r>
          </a:p>
          <a:p>
            <a:pPr marL="1828800" indent="0">
              <a:spcBef>
                <a:spcPts val="300"/>
              </a:spcBef>
              <a:buNone/>
            </a:pPr>
            <a:r>
              <a:rPr lang="en-US" sz="1600" dirty="0">
                <a:solidFill>
                  <a:srgbClr val="001999"/>
                </a:solidFill>
                <a:latin typeface="Times New Roman"/>
                <a:cs typeface="Times New Roman"/>
              </a:rPr>
              <a:t>No new functionality in this statement</a:t>
            </a:r>
            <a:r>
              <a:rPr lang="en-US" sz="1600" dirty="0" smtClean="0">
                <a:solidFill>
                  <a:srgbClr val="001999"/>
                </a:solidFill>
                <a:latin typeface="Times New Roman"/>
                <a:cs typeface="Times New Roman"/>
              </a:rPr>
              <a:t>.</a:t>
            </a:r>
            <a:endParaRPr lang="en-US" sz="1600" dirty="0">
              <a:solidFill>
                <a:srgbClr val="000000"/>
              </a:solidFill>
              <a:latin typeface="Times New Roman"/>
              <a:cs typeface="Times New Roman"/>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27425287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4626">
                                            <p:txEl>
                                              <p:pRg st="0" end="0"/>
                                            </p:txEl>
                                          </p:spTgt>
                                        </p:tgtEl>
                                        <p:attrNameLst>
                                          <p:attrName>style.visibility</p:attrName>
                                        </p:attrNameLst>
                                      </p:cBhvr>
                                      <p:to>
                                        <p:strVal val="visible"/>
                                      </p:to>
                                    </p:set>
                                    <p:animEffect transition="in" filter="wipe(left)">
                                      <p:cBhvr>
                                        <p:cTn id="7" dur="500"/>
                                        <p:tgtEl>
                                          <p:spTgt spid="1546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4626">
                                            <p:txEl>
                                              <p:pRg st="1" end="1"/>
                                            </p:txEl>
                                          </p:spTgt>
                                        </p:tgtEl>
                                        <p:attrNameLst>
                                          <p:attrName>style.visibility</p:attrName>
                                        </p:attrNameLst>
                                      </p:cBhvr>
                                      <p:to>
                                        <p:strVal val="visible"/>
                                      </p:to>
                                    </p:set>
                                    <p:animEffect transition="in" filter="wipe(left)">
                                      <p:cBhvr>
                                        <p:cTn id="12" dur="500"/>
                                        <p:tgtEl>
                                          <p:spTgt spid="15462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4626">
                                            <p:txEl>
                                              <p:pRg st="2" end="2"/>
                                            </p:txEl>
                                          </p:spTgt>
                                        </p:tgtEl>
                                        <p:attrNameLst>
                                          <p:attrName>style.visibility</p:attrName>
                                        </p:attrNameLst>
                                      </p:cBhvr>
                                      <p:to>
                                        <p:strVal val="visible"/>
                                      </p:to>
                                    </p:set>
                                    <p:animEffect transition="in" filter="wipe(left)">
                                      <p:cBhvr>
                                        <p:cTn id="17" dur="500"/>
                                        <p:tgtEl>
                                          <p:spTgt spid="15462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4626">
                                            <p:txEl>
                                              <p:pRg st="3" end="3"/>
                                            </p:txEl>
                                          </p:spTgt>
                                        </p:tgtEl>
                                        <p:attrNameLst>
                                          <p:attrName>style.visibility</p:attrName>
                                        </p:attrNameLst>
                                      </p:cBhvr>
                                      <p:to>
                                        <p:strVal val="visible"/>
                                      </p:to>
                                    </p:set>
                                    <p:animEffect transition="in" filter="wipe(left)">
                                      <p:cBhvr>
                                        <p:cTn id="22" dur="500"/>
                                        <p:tgtEl>
                                          <p:spTgt spid="1546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4626">
                                            <p:txEl>
                                              <p:pRg st="4" end="4"/>
                                            </p:txEl>
                                          </p:spTgt>
                                        </p:tgtEl>
                                        <p:attrNameLst>
                                          <p:attrName>style.visibility</p:attrName>
                                        </p:attrNameLst>
                                      </p:cBhvr>
                                      <p:to>
                                        <p:strVal val="visible"/>
                                      </p:to>
                                    </p:set>
                                    <p:animEffect transition="in" filter="wipe(left)">
                                      <p:cBhvr>
                                        <p:cTn id="27" dur="500"/>
                                        <p:tgtEl>
                                          <p:spTgt spid="1546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4626">
                                            <p:txEl>
                                              <p:pRg st="5" end="5"/>
                                            </p:txEl>
                                          </p:spTgt>
                                        </p:tgtEl>
                                        <p:attrNameLst>
                                          <p:attrName>style.visibility</p:attrName>
                                        </p:attrNameLst>
                                      </p:cBhvr>
                                      <p:to>
                                        <p:strVal val="visible"/>
                                      </p:to>
                                    </p:set>
                                    <p:animEffect transition="in" filter="wipe(left)">
                                      <p:cBhvr>
                                        <p:cTn id="32" dur="500"/>
                                        <p:tgtEl>
                                          <p:spTgt spid="15462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54626">
                                            <p:txEl>
                                              <p:pRg st="6" end="6"/>
                                            </p:txEl>
                                          </p:spTgt>
                                        </p:tgtEl>
                                        <p:attrNameLst>
                                          <p:attrName>style.visibility</p:attrName>
                                        </p:attrNameLst>
                                      </p:cBhvr>
                                      <p:to>
                                        <p:strVal val="visible"/>
                                      </p:to>
                                    </p:set>
                                    <p:animEffect transition="in" filter="wipe(left)">
                                      <p:cBhvr>
                                        <p:cTn id="37" dur="500"/>
                                        <p:tgtEl>
                                          <p:spTgt spid="15462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54626">
                                            <p:txEl>
                                              <p:pRg st="7" end="7"/>
                                            </p:txEl>
                                          </p:spTgt>
                                        </p:tgtEl>
                                        <p:attrNameLst>
                                          <p:attrName>style.visibility</p:attrName>
                                        </p:attrNameLst>
                                      </p:cBhvr>
                                      <p:to>
                                        <p:strVal val="visible"/>
                                      </p:to>
                                    </p:set>
                                    <p:animEffect transition="in" filter="wipe(left)">
                                      <p:cBhvr>
                                        <p:cTn id="42" dur="500"/>
                                        <p:tgtEl>
                                          <p:spTgt spid="15462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p:txBody>
          <a:bodyPr/>
          <a:lstStyle/>
          <a:p>
            <a:pPr marL="0" indent="0">
              <a:spcBef>
                <a:spcPts val="2400"/>
              </a:spcBef>
              <a:buNone/>
            </a:pPr>
            <a:r>
              <a:rPr lang="en-US" sz="1600" dirty="0" smtClean="0">
                <a:solidFill>
                  <a:srgbClr val="000000"/>
                </a:solidFill>
                <a:latin typeface="Times New Roman"/>
                <a:cs typeface="Times New Roman"/>
              </a:rPr>
              <a:t>The </a:t>
            </a:r>
            <a:r>
              <a:rPr lang="en-US" sz="1600" dirty="0">
                <a:solidFill>
                  <a:srgbClr val="000000"/>
                </a:solidFill>
                <a:latin typeface="Times New Roman"/>
                <a:cs typeface="Times New Roman"/>
              </a:rPr>
              <a:t>accounting department is provided with a daily summary of payments received and a weekly list of bills unpaid for ninety days.</a:t>
            </a:r>
          </a:p>
          <a:p>
            <a:pPr marL="1828800" indent="-1371600">
              <a:spcBef>
                <a:spcPts val="300"/>
              </a:spcBef>
              <a:buNone/>
            </a:pPr>
            <a:r>
              <a:rPr lang="en-US" sz="1600" b="1" dirty="0" smtClean="0">
                <a:solidFill>
                  <a:srgbClr val="990C1A"/>
                </a:solidFill>
                <a:latin typeface="Times New Roman"/>
                <a:cs typeface="Times New Roman"/>
              </a:rPr>
              <a:t>functionality</a:t>
            </a:r>
            <a:r>
              <a:rPr lang="en-US" sz="1600" b="1" dirty="0">
                <a:solidFill>
                  <a:srgbClr val="990C1A"/>
                </a:solidFill>
                <a:latin typeface="Times New Roman"/>
                <a:cs typeface="Times New Roman"/>
              </a:rPr>
              <a:t>:</a:t>
            </a:r>
            <a:r>
              <a:rPr lang="en-US" sz="1600" dirty="0">
                <a:latin typeface="Times New Roman"/>
                <a:cs typeface="Times New Roman"/>
              </a:rPr>
              <a:t>	</a:t>
            </a:r>
            <a:r>
              <a:rPr lang="en-US" sz="1600" dirty="0">
                <a:solidFill>
                  <a:srgbClr val="008000"/>
                </a:solidFill>
                <a:latin typeface="Times New Roman"/>
                <a:cs typeface="Times New Roman"/>
              </a:rPr>
              <a:t>Accounting Department</a:t>
            </a:r>
            <a:r>
              <a:rPr lang="en-US" sz="1600" dirty="0">
                <a:latin typeface="Times New Roman"/>
                <a:cs typeface="Times New Roman"/>
              </a:rPr>
              <a:t>: </a:t>
            </a:r>
            <a:r>
              <a:rPr lang="en-US" sz="1600" i="1" dirty="0">
                <a:solidFill>
                  <a:srgbClr val="001999"/>
                </a:solidFill>
                <a:latin typeface="Times New Roman"/>
                <a:cs typeface="Times New Roman"/>
              </a:rPr>
              <a:t>produce payment report</a:t>
            </a:r>
            <a:endParaRPr lang="en-US" sz="1600" dirty="0">
              <a:solidFill>
                <a:srgbClr val="000000"/>
              </a:solidFill>
              <a:latin typeface="Times New Roman"/>
              <a:cs typeface="Times New Roman"/>
            </a:endParaRPr>
          </a:p>
          <a:p>
            <a:pPr marL="2743200" indent="-914400">
              <a:spcBef>
                <a:spcPts val="300"/>
              </a:spcBef>
              <a:buNone/>
            </a:pPr>
            <a:r>
              <a:rPr lang="en-US" sz="1600" b="1" dirty="0" smtClean="0">
                <a:solidFill>
                  <a:schemeClr val="hlink"/>
                </a:solidFill>
                <a:latin typeface="Times New Roman"/>
                <a:cs typeface="Times New Roman"/>
              </a:rPr>
              <a:t>Remarks:</a:t>
            </a:r>
            <a:r>
              <a:rPr lang="en-US" sz="1600" dirty="0" smtClean="0">
                <a:latin typeface="Times New Roman"/>
                <a:cs typeface="Times New Roman"/>
              </a:rPr>
              <a:t>	The </a:t>
            </a:r>
            <a:r>
              <a:rPr lang="en-US" sz="1600" dirty="0">
                <a:latin typeface="Times New Roman"/>
                <a:cs typeface="Times New Roman"/>
              </a:rPr>
              <a:t>Accounting Department is the actor that receives the </a:t>
            </a:r>
            <a:r>
              <a:rPr lang="en-US" sz="1600" dirty="0" smtClean="0">
                <a:latin typeface="Times New Roman"/>
                <a:cs typeface="Times New Roman"/>
              </a:rPr>
              <a:t>output from </a:t>
            </a:r>
            <a:r>
              <a:rPr lang="en-US" sz="1600" dirty="0">
                <a:latin typeface="Times New Roman"/>
                <a:cs typeface="Times New Roman"/>
              </a:rPr>
              <a:t>the system (i.e., the payment report).</a:t>
            </a:r>
          </a:p>
          <a:p>
            <a:pPr marL="0" indent="0">
              <a:spcBef>
                <a:spcPts val="2400"/>
              </a:spcBef>
              <a:buNone/>
            </a:pPr>
            <a:r>
              <a:rPr lang="en-US" sz="1600" dirty="0" smtClean="0">
                <a:solidFill>
                  <a:srgbClr val="000000"/>
                </a:solidFill>
                <a:latin typeface="Times New Roman"/>
                <a:cs typeface="Times New Roman"/>
              </a:rPr>
              <a:t>The </a:t>
            </a:r>
            <a:r>
              <a:rPr lang="en-US" sz="1600" dirty="0">
                <a:solidFill>
                  <a:srgbClr val="000000"/>
                </a:solidFill>
                <a:latin typeface="Times New Roman"/>
                <a:cs typeface="Times New Roman"/>
              </a:rPr>
              <a:t>accounting department tries to collect unpaid bills.</a:t>
            </a:r>
          </a:p>
          <a:p>
            <a:pPr marL="1828800" indent="0">
              <a:spcBef>
                <a:spcPts val="300"/>
              </a:spcBef>
              <a:buNone/>
            </a:pPr>
            <a:r>
              <a:rPr lang="en-US" sz="1600" dirty="0" smtClean="0">
                <a:solidFill>
                  <a:srgbClr val="001999"/>
                </a:solidFill>
                <a:latin typeface="Times New Roman"/>
                <a:cs typeface="Times New Roman"/>
              </a:rPr>
              <a:t>No </a:t>
            </a:r>
            <a:r>
              <a:rPr lang="en-US" sz="1600" dirty="0">
                <a:solidFill>
                  <a:srgbClr val="001999"/>
                </a:solidFill>
                <a:latin typeface="Times New Roman"/>
                <a:cs typeface="Times New Roman"/>
              </a:rPr>
              <a:t>functionality in this statement</a:t>
            </a:r>
            <a:r>
              <a:rPr lang="en-US" sz="1600" dirty="0" smtClean="0">
                <a:solidFill>
                  <a:srgbClr val="001999"/>
                </a:solidFill>
                <a:latin typeface="Times New Roman"/>
                <a:cs typeface="Times New Roman"/>
              </a:rPr>
              <a:t>.</a:t>
            </a:r>
          </a:p>
          <a:p>
            <a:pPr marL="0" indent="0">
              <a:spcBef>
                <a:spcPts val="2400"/>
              </a:spcBef>
              <a:buNone/>
            </a:pPr>
            <a:r>
              <a:rPr lang="en-US" sz="1600" dirty="0">
                <a:solidFill>
                  <a:srgbClr val="000000"/>
                </a:solidFill>
                <a:latin typeface="Times New Roman"/>
                <a:cs typeface="Times New Roman"/>
              </a:rPr>
              <a:t>If they are not successful, they cut off service and request the billing system to terminate the account.</a:t>
            </a:r>
          </a:p>
          <a:p>
            <a:pPr marL="1828800" indent="-1371600">
              <a:spcBef>
                <a:spcPts val="300"/>
              </a:spcBef>
              <a:buNone/>
            </a:pPr>
            <a:r>
              <a:rPr lang="en-US" sz="1600" b="1" dirty="0">
                <a:solidFill>
                  <a:srgbClr val="990C1A"/>
                </a:solidFill>
                <a:latin typeface="Times New Roman"/>
                <a:cs typeface="Times New Roman"/>
              </a:rPr>
              <a:t>functionality:</a:t>
            </a:r>
            <a:r>
              <a:rPr lang="en-US" sz="1600" dirty="0">
                <a:latin typeface="Times New Roman"/>
                <a:cs typeface="Times New Roman"/>
              </a:rPr>
              <a:t>	 </a:t>
            </a:r>
            <a:r>
              <a:rPr lang="en-US" sz="1600" dirty="0">
                <a:solidFill>
                  <a:srgbClr val="008000"/>
                </a:solidFill>
                <a:latin typeface="Times New Roman"/>
                <a:cs typeface="Times New Roman"/>
              </a:rPr>
              <a:t>Accounting Department</a:t>
            </a:r>
            <a:r>
              <a:rPr lang="en-US" sz="1600" dirty="0">
                <a:latin typeface="Times New Roman"/>
                <a:cs typeface="Times New Roman"/>
              </a:rPr>
              <a:t>: </a:t>
            </a:r>
            <a:r>
              <a:rPr lang="en-US" sz="1600" i="1" dirty="0">
                <a:solidFill>
                  <a:srgbClr val="001999"/>
                </a:solidFill>
                <a:latin typeface="Times New Roman"/>
                <a:cs typeface="Times New Roman"/>
              </a:rPr>
              <a:t>terminate </a:t>
            </a:r>
            <a:r>
              <a:rPr lang="en-US" sz="1600" i="1" dirty="0" smtClean="0">
                <a:solidFill>
                  <a:srgbClr val="001999"/>
                </a:solidFill>
                <a:latin typeface="Times New Roman"/>
                <a:cs typeface="Times New Roman"/>
              </a:rPr>
              <a:t>account</a:t>
            </a:r>
            <a:endParaRPr lang="en-US" sz="1600" i="1" dirty="0">
              <a:solidFill>
                <a:srgbClr val="001999"/>
              </a:solidFill>
              <a:latin typeface="Times New Roman"/>
              <a:cs typeface="Times New Roman"/>
            </a:endParaRPr>
          </a:p>
        </p:txBody>
      </p:sp>
      <p:sp>
        <p:nvSpPr>
          <p:cNvPr id="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20895835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322">
                                            <p:txEl>
                                              <p:pRg st="0" end="0"/>
                                            </p:txEl>
                                          </p:spTgt>
                                        </p:tgtEl>
                                        <p:attrNameLst>
                                          <p:attrName>style.visibility</p:attrName>
                                        </p:attrNameLst>
                                      </p:cBhvr>
                                      <p:to>
                                        <p:strVal val="visible"/>
                                      </p:to>
                                    </p:set>
                                    <p:animEffect transition="in" filter="wipe(left)">
                                      <p:cBhvr>
                                        <p:cTn id="7" dur="500"/>
                                        <p:tgtEl>
                                          <p:spTgt spid="563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322">
                                            <p:txEl>
                                              <p:pRg st="1" end="1"/>
                                            </p:txEl>
                                          </p:spTgt>
                                        </p:tgtEl>
                                        <p:attrNameLst>
                                          <p:attrName>style.visibility</p:attrName>
                                        </p:attrNameLst>
                                      </p:cBhvr>
                                      <p:to>
                                        <p:strVal val="visible"/>
                                      </p:to>
                                    </p:set>
                                    <p:animEffect transition="in" filter="wipe(left)">
                                      <p:cBhvr>
                                        <p:cTn id="12" dur="500"/>
                                        <p:tgtEl>
                                          <p:spTgt spid="5632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6322">
                                            <p:txEl>
                                              <p:pRg st="2" end="2"/>
                                            </p:txEl>
                                          </p:spTgt>
                                        </p:tgtEl>
                                        <p:attrNameLst>
                                          <p:attrName>style.visibility</p:attrName>
                                        </p:attrNameLst>
                                      </p:cBhvr>
                                      <p:to>
                                        <p:strVal val="visible"/>
                                      </p:to>
                                    </p:set>
                                    <p:animEffect transition="in" filter="wipe(left)">
                                      <p:cBhvr>
                                        <p:cTn id="17" dur="500"/>
                                        <p:tgtEl>
                                          <p:spTgt spid="5632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6322">
                                            <p:txEl>
                                              <p:pRg st="3" end="3"/>
                                            </p:txEl>
                                          </p:spTgt>
                                        </p:tgtEl>
                                        <p:attrNameLst>
                                          <p:attrName>style.visibility</p:attrName>
                                        </p:attrNameLst>
                                      </p:cBhvr>
                                      <p:to>
                                        <p:strVal val="visible"/>
                                      </p:to>
                                    </p:set>
                                    <p:animEffect transition="in" filter="wipe(left)">
                                      <p:cBhvr>
                                        <p:cTn id="22" dur="500"/>
                                        <p:tgtEl>
                                          <p:spTgt spid="5632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6322">
                                            <p:txEl>
                                              <p:pRg st="4" end="4"/>
                                            </p:txEl>
                                          </p:spTgt>
                                        </p:tgtEl>
                                        <p:attrNameLst>
                                          <p:attrName>style.visibility</p:attrName>
                                        </p:attrNameLst>
                                      </p:cBhvr>
                                      <p:to>
                                        <p:strVal val="visible"/>
                                      </p:to>
                                    </p:set>
                                    <p:animEffect transition="in" filter="wipe(left)">
                                      <p:cBhvr>
                                        <p:cTn id="27" dur="500"/>
                                        <p:tgtEl>
                                          <p:spTgt spid="5632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6322">
                                            <p:txEl>
                                              <p:pRg st="5" end="5"/>
                                            </p:txEl>
                                          </p:spTgt>
                                        </p:tgtEl>
                                        <p:attrNameLst>
                                          <p:attrName>style.visibility</p:attrName>
                                        </p:attrNameLst>
                                      </p:cBhvr>
                                      <p:to>
                                        <p:strVal val="visible"/>
                                      </p:to>
                                    </p:set>
                                    <p:animEffect transition="in" filter="wipe(left)">
                                      <p:cBhvr>
                                        <p:cTn id="32" dur="500"/>
                                        <p:tgtEl>
                                          <p:spTgt spid="5632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6322">
                                            <p:txEl>
                                              <p:pRg st="6" end="6"/>
                                            </p:txEl>
                                          </p:spTgt>
                                        </p:tgtEl>
                                        <p:attrNameLst>
                                          <p:attrName>style.visibility</p:attrName>
                                        </p:attrNameLst>
                                      </p:cBhvr>
                                      <p:to>
                                        <p:strVal val="visible"/>
                                      </p:to>
                                    </p:set>
                                    <p:animEffect transition="in" filter="wipe(left)">
                                      <p:cBhvr>
                                        <p:cTn id="37" dur="500"/>
                                        <p:tgtEl>
                                          <p:spTgt spid="563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body" idx="1"/>
          </p:nvPr>
        </p:nvSpPr>
        <p:spPr>
          <a:xfrm>
            <a:off x="685800" y="1219200"/>
            <a:ext cx="3886200" cy="5029200"/>
          </a:xfrm>
        </p:spPr>
        <p:txBody>
          <a:bodyPr/>
          <a:lstStyle/>
          <a:p>
            <a:pPr indent="0">
              <a:spcBef>
                <a:spcPts val="600"/>
              </a:spcBef>
              <a:buNone/>
            </a:pPr>
            <a:r>
              <a:rPr lang="en-US" b="1" u="sng" dirty="0" smtClean="0">
                <a:solidFill>
                  <a:schemeClr val="hlink"/>
                </a:solidFill>
                <a:latin typeface="Times New Roman" charset="0"/>
              </a:rPr>
              <a:t>Actors</a:t>
            </a:r>
            <a:endParaRPr lang="en-US" dirty="0">
              <a:solidFill>
                <a:srgbClr val="000000"/>
              </a:solidFill>
              <a:latin typeface="Times New Roman" charset="0"/>
            </a:endParaRPr>
          </a:p>
          <a:p>
            <a:pPr marL="342900" indent="0">
              <a:spcBef>
                <a:spcPts val="2400"/>
              </a:spcBef>
              <a:buNone/>
            </a:pPr>
            <a:r>
              <a:rPr lang="en-US" dirty="0" smtClean="0">
                <a:solidFill>
                  <a:srgbClr val="008000"/>
                </a:solidFill>
                <a:latin typeface="Times New Roman" charset="0"/>
              </a:rPr>
              <a:t>Meter reader</a:t>
            </a:r>
            <a:endParaRPr lang="en-US" dirty="0">
              <a:solidFill>
                <a:srgbClr val="000000"/>
              </a:solidFill>
              <a:latin typeface="Times New Roman" charset="0"/>
            </a:endParaRPr>
          </a:p>
          <a:p>
            <a:pPr marL="342900" indent="0">
              <a:spcBef>
                <a:spcPts val="2400"/>
              </a:spcBef>
              <a:buNone/>
            </a:pPr>
            <a:r>
              <a:rPr lang="en-US" dirty="0" smtClean="0">
                <a:solidFill>
                  <a:srgbClr val="008000"/>
                </a:solidFill>
                <a:latin typeface="Times New Roman" charset="0"/>
              </a:rPr>
              <a:t>Clerk</a:t>
            </a:r>
            <a:r>
              <a:rPr lang="en-US" dirty="0">
                <a:solidFill>
                  <a:srgbClr val="000000"/>
                </a:solidFill>
                <a:latin typeface="Times New Roman" charset="0"/>
              </a:rPr>
              <a:t>	</a:t>
            </a:r>
          </a:p>
          <a:p>
            <a:pPr marL="342900" indent="0">
              <a:spcBef>
                <a:spcPts val="2400"/>
              </a:spcBef>
              <a:buNone/>
            </a:pPr>
            <a:r>
              <a:rPr lang="en-US" dirty="0" smtClean="0">
                <a:solidFill>
                  <a:srgbClr val="008000"/>
                </a:solidFill>
                <a:latin typeface="Times New Roman" charset="0"/>
              </a:rPr>
              <a:t>Customer</a:t>
            </a:r>
            <a:endParaRPr lang="en-US" dirty="0">
              <a:solidFill>
                <a:srgbClr val="000000"/>
              </a:solidFill>
              <a:latin typeface="Times New Roman" charset="0"/>
            </a:endParaRPr>
          </a:p>
          <a:p>
            <a:pPr marL="342900" indent="0">
              <a:spcBef>
                <a:spcPts val="2400"/>
              </a:spcBef>
              <a:buNone/>
            </a:pPr>
            <a:r>
              <a:rPr lang="en-US" dirty="0" smtClean="0">
                <a:solidFill>
                  <a:srgbClr val="008000"/>
                </a:solidFill>
                <a:latin typeface="Times New Roman" charset="0"/>
              </a:rPr>
              <a:t>Bank</a:t>
            </a:r>
            <a:endParaRPr lang="en-US" dirty="0">
              <a:solidFill>
                <a:srgbClr val="000000"/>
              </a:solidFill>
              <a:latin typeface="Times New Roman" charset="0"/>
            </a:endParaRPr>
          </a:p>
          <a:p>
            <a:pPr marL="342900" indent="0">
              <a:spcBef>
                <a:spcPts val="2400"/>
              </a:spcBef>
              <a:buNone/>
            </a:pPr>
            <a:r>
              <a:rPr lang="en-US" dirty="0" smtClean="0">
                <a:solidFill>
                  <a:srgbClr val="008000"/>
                </a:solidFill>
                <a:latin typeface="Times New Roman" charset="0"/>
              </a:rPr>
              <a:t>Accounting</a:t>
            </a:r>
            <a:r>
              <a:rPr lang="en-US" dirty="0">
                <a:solidFill>
                  <a:srgbClr val="000000"/>
                </a:solidFill>
                <a:latin typeface="Times New Roman" charset="0"/>
              </a:rPr>
              <a:t> </a:t>
            </a:r>
            <a:r>
              <a:rPr lang="en-US" dirty="0" smtClean="0">
                <a:solidFill>
                  <a:srgbClr val="008000"/>
                </a:solidFill>
                <a:latin typeface="Times New Roman" charset="0"/>
              </a:rPr>
              <a:t>Department</a:t>
            </a:r>
            <a:endParaRPr lang="en-US" dirty="0">
              <a:solidFill>
                <a:srgbClr val="000000"/>
              </a:solidFill>
              <a:latin typeface="Times New Roman" charset="0"/>
            </a:endParaRPr>
          </a:p>
        </p:txBody>
      </p:sp>
      <p:sp>
        <p:nvSpPr>
          <p:cNvPr id="3" name="Rectangle 2"/>
          <p:cNvSpPr txBox="1">
            <a:spLocks noChangeArrowheads="1"/>
          </p:cNvSpPr>
          <p:nvPr/>
        </p:nvSpPr>
        <p:spPr bwMode="auto">
          <a:xfrm>
            <a:off x="4572000" y="1219200"/>
            <a:ext cx="3886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7" tIns="44450" rIns="90487" bIns="44450" numCol="1" anchor="t" anchorCtr="0" compatLnSpc="1">
            <a:prstTxWarp prst="textNoShape">
              <a:avLst/>
            </a:prstTxWarp>
          </a:bodyPr>
          <a:lstStyle>
            <a:lvl1pPr marL="365760" indent="-365760" algn="l" rtl="0" eaLnBrk="0" fontAlgn="base" hangingPunct="0">
              <a:spcBef>
                <a:spcPts val="4800"/>
              </a:spcBef>
              <a:spcAft>
                <a:spcPct val="0"/>
              </a:spcAft>
              <a:buClr>
                <a:schemeClr val="tx1"/>
              </a:buClr>
              <a:buSzPct val="80000"/>
              <a:buFont typeface="Wingdings" pitchFamily="2" charset="2"/>
              <a:buChar char="l"/>
              <a:defRPr sz="2000">
                <a:solidFill>
                  <a:schemeClr val="tx1"/>
                </a:solidFill>
                <a:latin typeface="+mn-lt"/>
                <a:ea typeface="ＭＳ Ｐゴシック" charset="0"/>
                <a:cs typeface="+mn-cs"/>
              </a:defRPr>
            </a:lvl1pPr>
            <a:lvl2pPr marL="640080" indent="-274320" algn="l" rtl="0" eaLnBrk="0" fontAlgn="base" hangingPunct="0">
              <a:spcBef>
                <a:spcPts val="1200"/>
              </a:spcBef>
              <a:spcAft>
                <a:spcPct val="0"/>
              </a:spcAft>
              <a:buSzPct val="100000"/>
              <a:buChar char="–"/>
              <a:defRPr>
                <a:solidFill>
                  <a:schemeClr val="tx1"/>
                </a:solidFill>
                <a:latin typeface="+mn-lt"/>
                <a:ea typeface="ＭＳ Ｐゴシック" charset="0"/>
              </a:defRPr>
            </a:lvl2pPr>
            <a:lvl3pPr marL="914400" indent="-274320" algn="l" rtl="0" eaLnBrk="0" fontAlgn="base" hangingPunct="0">
              <a:spcBef>
                <a:spcPts val="600"/>
              </a:spcBef>
              <a:spcAft>
                <a:spcPct val="0"/>
              </a:spcAft>
              <a:buClr>
                <a:srgbClr val="FF00FF"/>
              </a:buClr>
              <a:buSzPct val="100000"/>
              <a:buFont typeface="Wingdings" charset="0"/>
              <a:buChar char="Ø"/>
              <a:defRPr sz="1600">
                <a:solidFill>
                  <a:schemeClr val="tx1"/>
                </a:solidFill>
                <a:latin typeface="Arial"/>
                <a:ea typeface="ＭＳ Ｐゴシック" charset="0"/>
                <a:cs typeface="Arial"/>
              </a:defRPr>
            </a:lvl3pPr>
            <a:lvl4pPr marL="1143000" indent="-228600" algn="l" rtl="0" eaLnBrk="0" fontAlgn="base" hangingPunct="0">
              <a:spcBef>
                <a:spcPts val="300"/>
              </a:spcBef>
              <a:spcAft>
                <a:spcPct val="0"/>
              </a:spcAft>
              <a:buSzPct val="100000"/>
              <a:buFont typeface="Courier New" pitchFamily="49" charset="0"/>
              <a:buChar char="o"/>
              <a:defRPr sz="1400">
                <a:solidFill>
                  <a:schemeClr val="tx1"/>
                </a:solidFill>
                <a:latin typeface="Arial"/>
                <a:ea typeface="ＭＳ Ｐゴシック" charset="0"/>
                <a:cs typeface="Arial"/>
              </a:defRPr>
            </a:lvl4pPr>
            <a:lvl5pPr marL="1371600" indent="-227013" algn="l" rtl="0" eaLnBrk="0" fontAlgn="base" hangingPunct="0">
              <a:spcBef>
                <a:spcPts val="0"/>
              </a:spcBef>
              <a:spcAft>
                <a:spcPct val="0"/>
              </a:spcAft>
              <a:buChar char="»"/>
              <a:defRPr sz="1400">
                <a:solidFill>
                  <a:schemeClr val="tx1"/>
                </a:solidFill>
                <a:latin typeface="Times" pitchFamily="48" charset="0"/>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Times" pitchFamily="48" charset="0"/>
              </a:defRPr>
            </a:lvl6pPr>
            <a:lvl7pPr marL="2971800" indent="-228600" algn="l" rtl="0" eaLnBrk="0" fontAlgn="base" hangingPunct="0">
              <a:spcBef>
                <a:spcPct val="20000"/>
              </a:spcBef>
              <a:spcAft>
                <a:spcPct val="0"/>
              </a:spcAft>
              <a:buChar char="»"/>
              <a:defRPr sz="2000">
                <a:solidFill>
                  <a:schemeClr val="tx1"/>
                </a:solidFill>
                <a:latin typeface="Times" pitchFamily="48" charset="0"/>
              </a:defRPr>
            </a:lvl7pPr>
            <a:lvl8pPr marL="3429000" indent="-228600" algn="l" rtl="0" eaLnBrk="0" fontAlgn="base" hangingPunct="0">
              <a:spcBef>
                <a:spcPct val="20000"/>
              </a:spcBef>
              <a:spcAft>
                <a:spcPct val="0"/>
              </a:spcAft>
              <a:buChar char="»"/>
              <a:defRPr sz="2000">
                <a:solidFill>
                  <a:schemeClr val="tx1"/>
                </a:solidFill>
                <a:latin typeface="Times" pitchFamily="48" charset="0"/>
              </a:defRPr>
            </a:lvl8pPr>
            <a:lvl9pPr marL="3886200" indent="-228600" algn="l" rtl="0" eaLnBrk="0" fontAlgn="base" hangingPunct="0">
              <a:spcBef>
                <a:spcPct val="20000"/>
              </a:spcBef>
              <a:spcAft>
                <a:spcPct val="0"/>
              </a:spcAft>
              <a:buChar char="»"/>
              <a:defRPr sz="2000">
                <a:solidFill>
                  <a:schemeClr val="tx1"/>
                </a:solidFill>
                <a:latin typeface="Times" pitchFamily="48" charset="0"/>
              </a:defRPr>
            </a:lvl9pPr>
          </a:lstStyle>
          <a:p>
            <a:pPr marL="0" indent="0">
              <a:buFont typeface="Wingdings" pitchFamily="2" charset="2"/>
              <a:buNone/>
            </a:pPr>
            <a:r>
              <a:rPr lang="en-US" b="1" u="sng" dirty="0" smtClean="0">
                <a:solidFill>
                  <a:schemeClr val="hlink"/>
                </a:solidFill>
                <a:latin typeface="Times New Roman" charset="0"/>
              </a:rPr>
              <a:t>Functionality</a:t>
            </a:r>
            <a:endParaRPr lang="en-US" i="1" dirty="0" smtClean="0">
              <a:latin typeface="Times New Roman" charset="0"/>
            </a:endParaRPr>
          </a:p>
          <a:p>
            <a:pPr marL="0" indent="0">
              <a:spcBef>
                <a:spcPts val="2400"/>
              </a:spcBef>
              <a:buFont typeface="Wingdings" pitchFamily="2" charset="2"/>
              <a:buNone/>
            </a:pPr>
            <a:r>
              <a:rPr lang="en-US" i="1" dirty="0" smtClean="0">
                <a:solidFill>
                  <a:srgbClr val="001999"/>
                </a:solidFill>
                <a:latin typeface="Times New Roman" charset="0"/>
              </a:rPr>
              <a:t>enter meter reading</a:t>
            </a:r>
          </a:p>
          <a:p>
            <a:pPr marL="0" indent="0">
              <a:spcBef>
                <a:spcPts val="2400"/>
              </a:spcBef>
              <a:buFont typeface="Wingdings" pitchFamily="2" charset="2"/>
              <a:buNone/>
            </a:pPr>
            <a:r>
              <a:rPr lang="en-US" i="1" dirty="0" smtClean="0">
                <a:solidFill>
                  <a:srgbClr val="001999"/>
                </a:solidFill>
                <a:latin typeface="Times New Roman" charset="0"/>
              </a:rPr>
              <a:t>prepare bill</a:t>
            </a:r>
          </a:p>
          <a:p>
            <a:pPr marL="0" indent="0">
              <a:spcBef>
                <a:spcPts val="2400"/>
              </a:spcBef>
              <a:buFont typeface="Wingdings" pitchFamily="2" charset="2"/>
              <a:buNone/>
            </a:pPr>
            <a:r>
              <a:rPr lang="en-US" i="1" dirty="0" smtClean="0">
                <a:solidFill>
                  <a:srgbClr val="001999"/>
                </a:solidFill>
                <a:latin typeface="Times New Roman" charset="0"/>
              </a:rPr>
              <a:t>record payment</a:t>
            </a:r>
          </a:p>
          <a:p>
            <a:pPr marL="0" indent="0">
              <a:spcBef>
                <a:spcPts val="2400"/>
              </a:spcBef>
              <a:buFont typeface="Wingdings" pitchFamily="2" charset="2"/>
              <a:buNone/>
            </a:pPr>
            <a:r>
              <a:rPr lang="en-US" i="1" dirty="0" smtClean="0">
                <a:solidFill>
                  <a:srgbClr val="001999"/>
                </a:solidFill>
                <a:latin typeface="Times New Roman" charset="0"/>
              </a:rPr>
              <a:t>provide payment information</a:t>
            </a:r>
          </a:p>
          <a:p>
            <a:pPr marL="0" indent="0">
              <a:spcBef>
                <a:spcPts val="2400"/>
              </a:spcBef>
              <a:buFont typeface="Wingdings" pitchFamily="2" charset="2"/>
              <a:buNone/>
            </a:pPr>
            <a:r>
              <a:rPr lang="en-US" i="1" dirty="0" smtClean="0">
                <a:solidFill>
                  <a:srgbClr val="001999"/>
                </a:solidFill>
                <a:latin typeface="Times New Roman" charset="0"/>
              </a:rPr>
              <a:t>produce payment report</a:t>
            </a:r>
          </a:p>
          <a:p>
            <a:pPr marL="0" indent="0">
              <a:spcBef>
                <a:spcPts val="2400"/>
              </a:spcBef>
              <a:buFont typeface="Wingdings" pitchFamily="2" charset="2"/>
              <a:buNone/>
            </a:pPr>
            <a:r>
              <a:rPr lang="en-US" i="1" dirty="0" smtClean="0">
                <a:solidFill>
                  <a:srgbClr val="001999"/>
                </a:solidFill>
                <a:latin typeface="Times New Roman" charset="0"/>
              </a:rPr>
              <a:t>terminate account</a:t>
            </a:r>
            <a:endParaRPr lang="en-US" i="1" dirty="0">
              <a:solidFill>
                <a:srgbClr val="001999"/>
              </a:solidFill>
              <a:latin typeface="Times New Roman" charset="0"/>
            </a:endParaRPr>
          </a:p>
        </p:txBody>
      </p:sp>
      <p:sp>
        <p:nvSpPr>
          <p:cNvPr id="4"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1693259781"/>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body" idx="1"/>
          </p:nvPr>
        </p:nvSpPr>
        <p:spPr/>
        <p:txBody>
          <a:bodyPr/>
          <a:lstStyle/>
          <a:p>
            <a:pPr marL="0" indent="0">
              <a:buNone/>
            </a:pPr>
            <a:r>
              <a:rPr lang="en-US" sz="1800" b="1" u="sng" dirty="0" smtClean="0">
                <a:solidFill>
                  <a:schemeClr val="hlink"/>
                </a:solidFill>
                <a:latin typeface="Times New Roman" charset="0"/>
              </a:rPr>
              <a:t>Initial </a:t>
            </a:r>
            <a:r>
              <a:rPr lang="en-US" sz="1800" b="1" u="sng" dirty="0">
                <a:solidFill>
                  <a:schemeClr val="hlink"/>
                </a:solidFill>
                <a:latin typeface="Times New Roman" charset="0"/>
              </a:rPr>
              <a:t>Functionality Grouping</a:t>
            </a:r>
            <a:endParaRPr lang="en-US" sz="1800" i="1" dirty="0">
              <a:latin typeface="Times New Roman" charset="0"/>
            </a:endParaRPr>
          </a:p>
          <a:p>
            <a:pPr marL="0" indent="0">
              <a:spcBef>
                <a:spcPts val="2400"/>
              </a:spcBef>
              <a:buNone/>
            </a:pPr>
            <a:r>
              <a:rPr lang="en-US" sz="1800" dirty="0" smtClean="0">
                <a:solidFill>
                  <a:srgbClr val="008000"/>
                </a:solidFill>
                <a:latin typeface="Times New Roman" charset="0"/>
              </a:rPr>
              <a:t>Meter </a:t>
            </a:r>
            <a:r>
              <a:rPr lang="en-US" sz="1800" dirty="0">
                <a:solidFill>
                  <a:srgbClr val="008000"/>
                </a:solidFill>
                <a:latin typeface="Times New Roman" charset="0"/>
              </a:rPr>
              <a:t>reader</a:t>
            </a:r>
            <a:r>
              <a:rPr lang="en-US" sz="1800" dirty="0">
                <a:latin typeface="Times New Roman" charset="0"/>
              </a:rPr>
              <a:t>: </a:t>
            </a:r>
            <a:r>
              <a:rPr lang="en-US" sz="1800" i="1" dirty="0">
                <a:solidFill>
                  <a:srgbClr val="001999"/>
                </a:solidFill>
                <a:latin typeface="Times New Roman" charset="0"/>
              </a:rPr>
              <a:t>enter meter reading</a:t>
            </a:r>
          </a:p>
          <a:p>
            <a:pPr marL="0" indent="0">
              <a:spcBef>
                <a:spcPts val="2400"/>
              </a:spcBef>
              <a:buNone/>
            </a:pPr>
            <a:r>
              <a:rPr lang="en-US" sz="1800" dirty="0" smtClean="0">
                <a:solidFill>
                  <a:srgbClr val="008000"/>
                </a:solidFill>
                <a:latin typeface="Times New Roman" charset="0"/>
              </a:rPr>
              <a:t>Customer</a:t>
            </a:r>
            <a:r>
              <a:rPr lang="en-US" sz="1800" dirty="0">
                <a:latin typeface="Times New Roman" charset="0"/>
              </a:rPr>
              <a:t>: </a:t>
            </a:r>
            <a:r>
              <a:rPr lang="en-US" sz="1800" i="1" dirty="0">
                <a:solidFill>
                  <a:srgbClr val="001999"/>
                </a:solidFill>
                <a:latin typeface="Times New Roman" charset="0"/>
              </a:rPr>
              <a:t>enter meter reading</a:t>
            </a:r>
          </a:p>
          <a:p>
            <a:pPr marL="0" indent="0">
              <a:spcBef>
                <a:spcPts val="2400"/>
              </a:spcBef>
              <a:buNone/>
            </a:pPr>
            <a:r>
              <a:rPr lang="en-US" sz="1800" dirty="0" smtClean="0">
                <a:solidFill>
                  <a:srgbClr val="008000"/>
                </a:solidFill>
                <a:latin typeface="Times New Roman" charset="0"/>
              </a:rPr>
              <a:t>Customer</a:t>
            </a:r>
            <a:r>
              <a:rPr lang="en-US" sz="1800" dirty="0">
                <a:latin typeface="Times New Roman" charset="0"/>
              </a:rPr>
              <a:t>: </a:t>
            </a:r>
            <a:r>
              <a:rPr lang="en-US" sz="1800" i="1" dirty="0">
                <a:solidFill>
                  <a:srgbClr val="001999"/>
                </a:solidFill>
                <a:latin typeface="Times New Roman" charset="0"/>
              </a:rPr>
              <a:t>prepare bill</a:t>
            </a:r>
          </a:p>
          <a:p>
            <a:pPr marL="0" indent="0">
              <a:spcBef>
                <a:spcPts val="2400"/>
              </a:spcBef>
              <a:buNone/>
            </a:pPr>
            <a:r>
              <a:rPr lang="en-US" sz="1800" dirty="0" smtClean="0">
                <a:solidFill>
                  <a:srgbClr val="008000"/>
                </a:solidFill>
                <a:latin typeface="Times New Roman" charset="0"/>
              </a:rPr>
              <a:t>Clerk</a:t>
            </a:r>
            <a:r>
              <a:rPr lang="en-US" sz="1800" dirty="0">
                <a:latin typeface="Times New Roman" charset="0"/>
              </a:rPr>
              <a:t>: </a:t>
            </a:r>
            <a:r>
              <a:rPr lang="en-US" sz="1800" i="1" dirty="0">
                <a:solidFill>
                  <a:srgbClr val="001999"/>
                </a:solidFill>
                <a:latin typeface="Times New Roman" charset="0"/>
              </a:rPr>
              <a:t>record payment</a:t>
            </a:r>
          </a:p>
          <a:p>
            <a:pPr marL="0" indent="0">
              <a:spcBef>
                <a:spcPts val="2400"/>
              </a:spcBef>
              <a:buNone/>
            </a:pPr>
            <a:r>
              <a:rPr lang="en-US" sz="1800" dirty="0" smtClean="0">
                <a:solidFill>
                  <a:srgbClr val="008000"/>
                </a:solidFill>
                <a:latin typeface="Times New Roman" charset="0"/>
              </a:rPr>
              <a:t>Bank</a:t>
            </a:r>
            <a:r>
              <a:rPr lang="en-US" sz="1800" dirty="0">
                <a:latin typeface="Times New Roman" charset="0"/>
              </a:rPr>
              <a:t>: </a:t>
            </a:r>
            <a:r>
              <a:rPr lang="en-US" sz="1800" i="1" dirty="0">
                <a:solidFill>
                  <a:srgbClr val="001999"/>
                </a:solidFill>
                <a:latin typeface="Times New Roman" charset="0"/>
              </a:rPr>
              <a:t>provide payment information</a:t>
            </a:r>
          </a:p>
          <a:p>
            <a:pPr marL="0" indent="0">
              <a:spcBef>
                <a:spcPts val="2400"/>
              </a:spcBef>
              <a:buNone/>
            </a:pPr>
            <a:r>
              <a:rPr lang="en-US" sz="1800" dirty="0" smtClean="0">
                <a:solidFill>
                  <a:srgbClr val="008000"/>
                </a:solidFill>
                <a:latin typeface="Times New Roman" charset="0"/>
              </a:rPr>
              <a:t>Accounting </a:t>
            </a:r>
            <a:r>
              <a:rPr lang="en-US" sz="1800" dirty="0">
                <a:solidFill>
                  <a:srgbClr val="008000"/>
                </a:solidFill>
                <a:latin typeface="Times New Roman" charset="0"/>
              </a:rPr>
              <a:t>Department</a:t>
            </a:r>
            <a:r>
              <a:rPr lang="en-US" sz="1800" dirty="0">
                <a:latin typeface="Times New Roman" charset="0"/>
              </a:rPr>
              <a:t>: </a:t>
            </a:r>
            <a:r>
              <a:rPr lang="en-US" sz="1800" i="1" dirty="0">
                <a:solidFill>
                  <a:srgbClr val="001999"/>
                </a:solidFill>
                <a:latin typeface="Times New Roman" charset="0"/>
              </a:rPr>
              <a:t>produce payment report</a:t>
            </a:r>
          </a:p>
          <a:p>
            <a:pPr marL="0" indent="0">
              <a:spcBef>
                <a:spcPts val="2400"/>
              </a:spcBef>
              <a:buNone/>
            </a:pPr>
            <a:r>
              <a:rPr lang="en-US" sz="1800" dirty="0" smtClean="0">
                <a:solidFill>
                  <a:srgbClr val="008000"/>
                </a:solidFill>
                <a:latin typeface="Times New Roman" charset="0"/>
              </a:rPr>
              <a:t>Accounting </a:t>
            </a:r>
            <a:r>
              <a:rPr lang="en-US" sz="1800" dirty="0">
                <a:solidFill>
                  <a:srgbClr val="008000"/>
                </a:solidFill>
                <a:latin typeface="Times New Roman" charset="0"/>
              </a:rPr>
              <a:t>Department</a:t>
            </a:r>
            <a:r>
              <a:rPr lang="en-US" sz="1800" dirty="0">
                <a:latin typeface="Times New Roman" charset="0"/>
              </a:rPr>
              <a:t>: </a:t>
            </a:r>
            <a:r>
              <a:rPr lang="en-US" sz="1800" i="1" dirty="0">
                <a:solidFill>
                  <a:srgbClr val="001999"/>
                </a:solidFill>
                <a:latin typeface="Times New Roman" charset="0"/>
              </a:rPr>
              <a:t>terminate account</a:t>
            </a:r>
          </a:p>
        </p:txBody>
      </p:sp>
      <p:sp>
        <p:nvSpPr>
          <p:cNvPr id="31818" name="AutoShape 74"/>
          <p:cNvSpPr>
            <a:spLocks noChangeArrowheads="1"/>
          </p:cNvSpPr>
          <p:nvPr/>
        </p:nvSpPr>
        <p:spPr bwMode="auto">
          <a:xfrm>
            <a:off x="691662" y="3512716"/>
            <a:ext cx="4744434" cy="1050925"/>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1819" name="AutoShape 75"/>
          <p:cNvSpPr>
            <a:spLocks noChangeArrowheads="1"/>
          </p:cNvSpPr>
          <p:nvPr/>
        </p:nvSpPr>
        <p:spPr bwMode="auto">
          <a:xfrm>
            <a:off x="691662" y="4679528"/>
            <a:ext cx="4744434" cy="457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1820" name="AutoShape 76"/>
          <p:cNvSpPr>
            <a:spLocks noChangeArrowheads="1"/>
          </p:cNvSpPr>
          <p:nvPr/>
        </p:nvSpPr>
        <p:spPr bwMode="auto">
          <a:xfrm>
            <a:off x="691662" y="5252615"/>
            <a:ext cx="4744434" cy="457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1821" name="AutoShape 77"/>
          <p:cNvSpPr>
            <a:spLocks noChangeArrowheads="1"/>
          </p:cNvSpPr>
          <p:nvPr/>
        </p:nvSpPr>
        <p:spPr bwMode="auto">
          <a:xfrm>
            <a:off x="691662" y="2939628"/>
            <a:ext cx="4744434" cy="457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1822" name="AutoShape 78"/>
          <p:cNvSpPr>
            <a:spLocks noChangeArrowheads="1"/>
          </p:cNvSpPr>
          <p:nvPr/>
        </p:nvSpPr>
        <p:spPr bwMode="auto">
          <a:xfrm>
            <a:off x="691662" y="1772816"/>
            <a:ext cx="4744434" cy="1050925"/>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1823" name="Text Box 79"/>
          <p:cNvSpPr txBox="1">
            <a:spLocks noChangeArrowheads="1"/>
          </p:cNvSpPr>
          <p:nvPr/>
        </p:nvSpPr>
        <p:spPr bwMode="auto">
          <a:xfrm>
            <a:off x="5878539" y="2113612"/>
            <a:ext cx="26177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Enter meter reading</a:t>
            </a:r>
          </a:p>
        </p:txBody>
      </p:sp>
      <p:sp>
        <p:nvSpPr>
          <p:cNvPr id="31824" name="Text Box 80"/>
          <p:cNvSpPr txBox="1">
            <a:spLocks noChangeArrowheads="1"/>
          </p:cNvSpPr>
          <p:nvPr/>
        </p:nvSpPr>
        <p:spPr bwMode="auto">
          <a:xfrm>
            <a:off x="5968954" y="2983562"/>
            <a:ext cx="15557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Prepare bill</a:t>
            </a:r>
          </a:p>
        </p:txBody>
      </p:sp>
      <p:sp>
        <p:nvSpPr>
          <p:cNvPr id="31825" name="Text Box 81"/>
          <p:cNvSpPr txBox="1">
            <a:spLocks noChangeArrowheads="1"/>
          </p:cNvSpPr>
          <p:nvPr/>
        </p:nvSpPr>
        <p:spPr bwMode="auto">
          <a:xfrm>
            <a:off x="5911867" y="3853512"/>
            <a:ext cx="22254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Process payment</a:t>
            </a:r>
          </a:p>
        </p:txBody>
      </p:sp>
      <p:sp>
        <p:nvSpPr>
          <p:cNvPr id="31826" name="Text Box 82"/>
          <p:cNvSpPr txBox="1">
            <a:spLocks noChangeArrowheads="1"/>
          </p:cNvSpPr>
          <p:nvPr/>
        </p:nvSpPr>
        <p:spPr bwMode="auto">
          <a:xfrm>
            <a:off x="5835977" y="4723462"/>
            <a:ext cx="31072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Produce payment report</a:t>
            </a:r>
          </a:p>
        </p:txBody>
      </p:sp>
      <p:sp>
        <p:nvSpPr>
          <p:cNvPr id="31827" name="Text Box 83"/>
          <p:cNvSpPr txBox="1">
            <a:spLocks noChangeArrowheads="1"/>
          </p:cNvSpPr>
          <p:nvPr/>
        </p:nvSpPr>
        <p:spPr bwMode="auto">
          <a:xfrm>
            <a:off x="5891375" y="5296549"/>
            <a:ext cx="2470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Terminate account</a:t>
            </a:r>
          </a:p>
        </p:txBody>
      </p:sp>
      <p:cxnSp>
        <p:nvCxnSpPr>
          <p:cNvPr id="31828" name="AutoShape 84"/>
          <p:cNvCxnSpPr>
            <a:cxnSpLocks noChangeShapeType="1"/>
            <a:stCxn id="31822" idx="3"/>
            <a:endCxn id="31823" idx="1"/>
          </p:cNvCxnSpPr>
          <p:nvPr/>
        </p:nvCxnSpPr>
        <p:spPr bwMode="auto">
          <a:xfrm flipV="1">
            <a:off x="5436096" y="2298278"/>
            <a:ext cx="442443" cy="1"/>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31829" name="AutoShape 85"/>
          <p:cNvCxnSpPr>
            <a:cxnSpLocks noChangeShapeType="1"/>
            <a:stCxn id="31821" idx="3"/>
            <a:endCxn id="31824" idx="1"/>
          </p:cNvCxnSpPr>
          <p:nvPr/>
        </p:nvCxnSpPr>
        <p:spPr bwMode="auto">
          <a:xfrm>
            <a:off x="5436096" y="3168228"/>
            <a:ext cx="532858" cy="0"/>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31830" name="AutoShape 86"/>
          <p:cNvCxnSpPr>
            <a:cxnSpLocks noChangeShapeType="1"/>
            <a:stCxn id="31818" idx="3"/>
            <a:endCxn id="31825" idx="1"/>
          </p:cNvCxnSpPr>
          <p:nvPr/>
        </p:nvCxnSpPr>
        <p:spPr bwMode="auto">
          <a:xfrm flipV="1">
            <a:off x="5436096" y="4038178"/>
            <a:ext cx="475771" cy="1"/>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31831" name="AutoShape 87"/>
          <p:cNvCxnSpPr>
            <a:cxnSpLocks noChangeShapeType="1"/>
            <a:stCxn id="31819" idx="3"/>
            <a:endCxn id="31826" idx="1"/>
          </p:cNvCxnSpPr>
          <p:nvPr/>
        </p:nvCxnSpPr>
        <p:spPr bwMode="auto">
          <a:xfrm>
            <a:off x="5436096" y="4908128"/>
            <a:ext cx="399881" cy="0"/>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31832" name="AutoShape 88"/>
          <p:cNvCxnSpPr>
            <a:cxnSpLocks noChangeShapeType="1"/>
            <a:stCxn id="31820" idx="3"/>
            <a:endCxn id="31827" idx="1"/>
          </p:cNvCxnSpPr>
          <p:nvPr/>
        </p:nvCxnSpPr>
        <p:spPr bwMode="auto">
          <a:xfrm>
            <a:off x="5436096" y="5481215"/>
            <a:ext cx="455279" cy="0"/>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18"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16147230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82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31828"/>
                                        </p:tgtEl>
                                        <p:attrNameLst>
                                          <p:attrName>style.visibility</p:attrName>
                                        </p:attrNameLst>
                                      </p:cBhvr>
                                      <p:to>
                                        <p:strVal val="visible"/>
                                      </p:to>
                                    </p:set>
                                    <p:animEffect transition="in" filter="wipe(left)">
                                      <p:cBhvr>
                                        <p:cTn id="10" dur="500"/>
                                        <p:tgtEl>
                                          <p:spTgt spid="31828"/>
                                        </p:tgtEl>
                                      </p:cBhvr>
                                    </p:animEffec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31823"/>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821"/>
                                        </p:tgtEl>
                                        <p:attrNameLst>
                                          <p:attrName>style.visibility</p:attrName>
                                        </p:attrNameLst>
                                      </p:cBhvr>
                                      <p:to>
                                        <p:strVal val="visible"/>
                                      </p:to>
                                    </p:set>
                                  </p:childTnLst>
                                </p:cTn>
                              </p:par>
                            </p:childTnLst>
                          </p:cTn>
                        </p:par>
                        <p:par>
                          <p:cTn id="18" fill="hold" nodeType="afterGroup">
                            <p:stCondLst>
                              <p:cond delay="0"/>
                            </p:stCondLst>
                            <p:childTnLst>
                              <p:par>
                                <p:cTn id="19" presetID="22" presetClass="entr" presetSubtype="8" fill="hold" nodeType="afterEffect">
                                  <p:stCondLst>
                                    <p:cond delay="0"/>
                                  </p:stCondLst>
                                  <p:childTnLst>
                                    <p:set>
                                      <p:cBhvr>
                                        <p:cTn id="20" dur="1" fill="hold">
                                          <p:stCondLst>
                                            <p:cond delay="0"/>
                                          </p:stCondLst>
                                        </p:cTn>
                                        <p:tgtEl>
                                          <p:spTgt spid="31829"/>
                                        </p:tgtEl>
                                        <p:attrNameLst>
                                          <p:attrName>style.visibility</p:attrName>
                                        </p:attrNameLst>
                                      </p:cBhvr>
                                      <p:to>
                                        <p:strVal val="visible"/>
                                      </p:to>
                                    </p:set>
                                    <p:animEffect transition="in" filter="wipe(left)">
                                      <p:cBhvr>
                                        <p:cTn id="21" dur="500"/>
                                        <p:tgtEl>
                                          <p:spTgt spid="31829"/>
                                        </p:tgtEl>
                                      </p:cBhvr>
                                    </p:animEffect>
                                  </p:childTnLst>
                                </p:cTn>
                              </p:par>
                            </p:childTnLst>
                          </p:cTn>
                        </p:par>
                        <p:par>
                          <p:cTn id="22" fill="hold" nodeType="afterGroup">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3182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818"/>
                                        </p:tgtEl>
                                        <p:attrNameLst>
                                          <p:attrName>style.visibility</p:attrName>
                                        </p:attrNameLst>
                                      </p:cBhvr>
                                      <p:to>
                                        <p:strVal val="visible"/>
                                      </p:to>
                                    </p:set>
                                  </p:childTnLst>
                                </p:cTn>
                              </p:par>
                            </p:childTnLst>
                          </p:cTn>
                        </p:par>
                        <p:par>
                          <p:cTn id="29" fill="hold" nodeType="afterGroup">
                            <p:stCondLst>
                              <p:cond delay="0"/>
                            </p:stCondLst>
                            <p:childTnLst>
                              <p:par>
                                <p:cTn id="30" presetID="22" presetClass="entr" presetSubtype="8" fill="hold" nodeType="afterEffect">
                                  <p:stCondLst>
                                    <p:cond delay="0"/>
                                  </p:stCondLst>
                                  <p:childTnLst>
                                    <p:set>
                                      <p:cBhvr>
                                        <p:cTn id="31" dur="1" fill="hold">
                                          <p:stCondLst>
                                            <p:cond delay="0"/>
                                          </p:stCondLst>
                                        </p:cTn>
                                        <p:tgtEl>
                                          <p:spTgt spid="31830"/>
                                        </p:tgtEl>
                                        <p:attrNameLst>
                                          <p:attrName>style.visibility</p:attrName>
                                        </p:attrNameLst>
                                      </p:cBhvr>
                                      <p:to>
                                        <p:strVal val="visible"/>
                                      </p:to>
                                    </p:set>
                                    <p:animEffect transition="in" filter="wipe(left)">
                                      <p:cBhvr>
                                        <p:cTn id="32" dur="500"/>
                                        <p:tgtEl>
                                          <p:spTgt spid="31830"/>
                                        </p:tgtEl>
                                      </p:cBhvr>
                                    </p:animEffect>
                                  </p:childTnLst>
                                </p:cTn>
                              </p:par>
                            </p:childTnLst>
                          </p:cTn>
                        </p:par>
                        <p:par>
                          <p:cTn id="33" fill="hold" nodeType="afterGroup">
                            <p:stCondLst>
                              <p:cond delay="500"/>
                            </p:stCondLst>
                            <p:childTnLst>
                              <p:par>
                                <p:cTn id="34" presetID="1" presetClass="entr" presetSubtype="0" fill="hold" grpId="0" nodeType="afterEffect">
                                  <p:stCondLst>
                                    <p:cond delay="0"/>
                                  </p:stCondLst>
                                  <p:childTnLst>
                                    <p:set>
                                      <p:cBhvr>
                                        <p:cTn id="35" dur="1" fill="hold">
                                          <p:stCondLst>
                                            <p:cond delay="0"/>
                                          </p:stCondLst>
                                        </p:cTn>
                                        <p:tgtEl>
                                          <p:spTgt spid="31825"/>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1819"/>
                                        </p:tgtEl>
                                        <p:attrNameLst>
                                          <p:attrName>style.visibility</p:attrName>
                                        </p:attrNameLst>
                                      </p:cBhvr>
                                      <p:to>
                                        <p:strVal val="visible"/>
                                      </p:to>
                                    </p:set>
                                  </p:childTnLst>
                                </p:cTn>
                              </p:par>
                            </p:childTnLst>
                          </p:cTn>
                        </p:par>
                        <p:par>
                          <p:cTn id="40" fill="hold" nodeType="afterGroup">
                            <p:stCondLst>
                              <p:cond delay="0"/>
                            </p:stCondLst>
                            <p:childTnLst>
                              <p:par>
                                <p:cTn id="41" presetID="22" presetClass="entr" presetSubtype="8" fill="hold" nodeType="afterEffect">
                                  <p:stCondLst>
                                    <p:cond delay="0"/>
                                  </p:stCondLst>
                                  <p:childTnLst>
                                    <p:set>
                                      <p:cBhvr>
                                        <p:cTn id="42" dur="1" fill="hold">
                                          <p:stCondLst>
                                            <p:cond delay="0"/>
                                          </p:stCondLst>
                                        </p:cTn>
                                        <p:tgtEl>
                                          <p:spTgt spid="31831"/>
                                        </p:tgtEl>
                                        <p:attrNameLst>
                                          <p:attrName>style.visibility</p:attrName>
                                        </p:attrNameLst>
                                      </p:cBhvr>
                                      <p:to>
                                        <p:strVal val="visible"/>
                                      </p:to>
                                    </p:set>
                                    <p:animEffect transition="in" filter="wipe(left)">
                                      <p:cBhvr>
                                        <p:cTn id="43" dur="500"/>
                                        <p:tgtEl>
                                          <p:spTgt spid="31831"/>
                                        </p:tgtEl>
                                      </p:cBhvr>
                                    </p:animEffect>
                                  </p:childTnLst>
                                </p:cTn>
                              </p:par>
                            </p:childTnLst>
                          </p:cTn>
                        </p:par>
                        <p:par>
                          <p:cTn id="44" fill="hold" nodeType="afterGroup">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3182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820"/>
                                        </p:tgtEl>
                                        <p:attrNameLst>
                                          <p:attrName>style.visibility</p:attrName>
                                        </p:attrNameLst>
                                      </p:cBhvr>
                                      <p:to>
                                        <p:strVal val="visible"/>
                                      </p:to>
                                    </p:set>
                                  </p:childTnLst>
                                </p:cTn>
                              </p:par>
                            </p:childTnLst>
                          </p:cTn>
                        </p:par>
                        <p:par>
                          <p:cTn id="51" fill="hold" nodeType="afterGroup">
                            <p:stCondLst>
                              <p:cond delay="0"/>
                            </p:stCondLst>
                            <p:childTnLst>
                              <p:par>
                                <p:cTn id="52" presetID="22" presetClass="entr" presetSubtype="8" fill="hold" nodeType="afterEffect">
                                  <p:stCondLst>
                                    <p:cond delay="0"/>
                                  </p:stCondLst>
                                  <p:childTnLst>
                                    <p:set>
                                      <p:cBhvr>
                                        <p:cTn id="53" dur="1" fill="hold">
                                          <p:stCondLst>
                                            <p:cond delay="0"/>
                                          </p:stCondLst>
                                        </p:cTn>
                                        <p:tgtEl>
                                          <p:spTgt spid="31832"/>
                                        </p:tgtEl>
                                        <p:attrNameLst>
                                          <p:attrName>style.visibility</p:attrName>
                                        </p:attrNameLst>
                                      </p:cBhvr>
                                      <p:to>
                                        <p:strVal val="visible"/>
                                      </p:to>
                                    </p:set>
                                    <p:animEffect transition="in" filter="wipe(left)">
                                      <p:cBhvr>
                                        <p:cTn id="54" dur="500"/>
                                        <p:tgtEl>
                                          <p:spTgt spid="31832"/>
                                        </p:tgtEl>
                                      </p:cBhvr>
                                    </p:animEffect>
                                  </p:childTnLst>
                                </p:cTn>
                              </p:par>
                            </p:childTnLst>
                          </p:cTn>
                        </p:par>
                        <p:par>
                          <p:cTn id="55" fill="hold" nodeType="afterGroup">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31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18" grpId="0" animBg="1"/>
      <p:bldP spid="31819" grpId="0" animBg="1"/>
      <p:bldP spid="31820" grpId="0" animBg="1"/>
      <p:bldP spid="31821" grpId="0" animBg="1"/>
      <p:bldP spid="31822" grpId="0" animBg="1"/>
      <p:bldP spid="31823" grpId="0"/>
      <p:bldP spid="31824" grpId="0"/>
      <p:bldP spid="31825" grpId="0"/>
      <p:bldP spid="31826" grpId="0"/>
      <p:bldP spid="3182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59" name="AutoShape 91"/>
          <p:cNvSpPr>
            <a:spLocks noChangeArrowheads="1"/>
          </p:cNvSpPr>
          <p:nvPr/>
        </p:nvSpPr>
        <p:spPr bwMode="auto">
          <a:xfrm>
            <a:off x="3798277" y="2273300"/>
            <a:ext cx="1477108" cy="838200"/>
          </a:xfrm>
          <a:prstGeom prst="roundRect">
            <a:avLst>
              <a:gd name="adj" fmla="val 16667"/>
            </a:avLst>
          </a:prstGeom>
          <a:solidFill>
            <a:srgbClr val="FFFFCC"/>
          </a:solidFill>
          <a:ln w="12700">
            <a:solidFill>
              <a:schemeClr val="hlink"/>
            </a:solidFill>
            <a:round/>
            <a:headEnd/>
            <a:tailEnd/>
          </a:ln>
        </p:spPr>
        <p:txBody>
          <a:bodyPr wrap="none" anchor="ctr"/>
          <a:lstStyle/>
          <a:p>
            <a:endParaRPr lang="en-US" dirty="0"/>
          </a:p>
        </p:txBody>
      </p:sp>
      <p:sp>
        <p:nvSpPr>
          <p:cNvPr id="58460" name="Text Box 92"/>
          <p:cNvSpPr txBox="1">
            <a:spLocks noChangeArrowheads="1"/>
          </p:cNvSpPr>
          <p:nvPr/>
        </p:nvSpPr>
        <p:spPr bwMode="auto">
          <a:xfrm>
            <a:off x="5800089" y="2506664"/>
            <a:ext cx="29204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b="1" dirty="0">
                <a:solidFill>
                  <a:srgbClr val="001999"/>
                </a:solidFill>
              </a:rPr>
              <a:t>Who starts this use case?</a:t>
            </a:r>
          </a:p>
        </p:txBody>
      </p:sp>
      <p:grpSp>
        <p:nvGrpSpPr>
          <p:cNvPr id="4" name="Group 3"/>
          <p:cNvGrpSpPr/>
          <p:nvPr/>
        </p:nvGrpSpPr>
        <p:grpSpPr>
          <a:xfrm>
            <a:off x="1333500" y="1282700"/>
            <a:ext cx="6488727" cy="5133975"/>
            <a:chOff x="1444626" y="1282700"/>
            <a:chExt cx="7029454" cy="5133975"/>
          </a:xfrm>
        </p:grpSpPr>
        <p:grpSp>
          <p:nvGrpSpPr>
            <p:cNvPr id="109575" name="Group 87"/>
            <p:cNvGrpSpPr>
              <a:grpSpLocks/>
            </p:cNvGrpSpPr>
            <p:nvPr/>
          </p:nvGrpSpPr>
          <p:grpSpPr bwMode="auto">
            <a:xfrm>
              <a:off x="1444626" y="1397000"/>
              <a:ext cx="1339851" cy="854075"/>
              <a:chOff x="910" y="880"/>
              <a:chExt cx="844" cy="538"/>
            </a:xfrm>
          </p:grpSpPr>
          <p:sp>
            <p:nvSpPr>
              <p:cNvPr id="109631" name="Rectangle 6"/>
              <p:cNvSpPr>
                <a:spLocks noChangeAspect="1" noChangeArrowheads="1"/>
              </p:cNvSpPr>
              <p:nvPr/>
            </p:nvSpPr>
            <p:spPr bwMode="auto">
              <a:xfrm>
                <a:off x="910" y="1218"/>
                <a:ext cx="844"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Meter reader</a:t>
                </a:r>
              </a:p>
            </p:txBody>
          </p:sp>
          <p:grpSp>
            <p:nvGrpSpPr>
              <p:cNvPr id="109632" name="Group 7"/>
              <p:cNvGrpSpPr>
                <a:grpSpLocks noChangeAspect="1"/>
              </p:cNvGrpSpPr>
              <p:nvPr/>
            </p:nvGrpSpPr>
            <p:grpSpPr bwMode="auto">
              <a:xfrm>
                <a:off x="1223" y="880"/>
                <a:ext cx="190" cy="359"/>
                <a:chOff x="1537" y="1337"/>
                <a:chExt cx="117" cy="239"/>
              </a:xfrm>
            </p:grpSpPr>
            <p:sp>
              <p:nvSpPr>
                <p:cNvPr id="109633" name="Oval 8"/>
                <p:cNvSpPr>
                  <a:spLocks noChangeAspect="1" noChangeArrowheads="1"/>
                </p:cNvSpPr>
                <p:nvPr/>
              </p:nvSpPr>
              <p:spPr bwMode="auto">
                <a:xfrm>
                  <a:off x="1569"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09634" name="Line 9"/>
                <p:cNvSpPr>
                  <a:spLocks noChangeAspect="1" noChangeShapeType="1"/>
                </p:cNvSpPr>
                <p:nvPr/>
              </p:nvSpPr>
              <p:spPr bwMode="auto">
                <a:xfrm>
                  <a:off x="1598"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635" name="Line 10"/>
                <p:cNvSpPr>
                  <a:spLocks noChangeAspect="1" noChangeShapeType="1"/>
                </p:cNvSpPr>
                <p:nvPr/>
              </p:nvSpPr>
              <p:spPr bwMode="auto">
                <a:xfrm>
                  <a:off x="1554" y="1442"/>
                  <a:ext cx="8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636" name="Freeform 11"/>
                <p:cNvSpPr>
                  <a:spLocks noChangeAspect="1"/>
                </p:cNvSpPr>
                <p:nvPr/>
              </p:nvSpPr>
              <p:spPr bwMode="auto">
                <a:xfrm>
                  <a:off x="1537" y="1501"/>
                  <a:ext cx="117" cy="75"/>
                </a:xfrm>
                <a:custGeom>
                  <a:avLst/>
                  <a:gdLst>
                    <a:gd name="T0" fmla="*/ 0 w 117"/>
                    <a:gd name="T1" fmla="*/ 74 h 75"/>
                    <a:gd name="T2" fmla="*/ 58 w 117"/>
                    <a:gd name="T3" fmla="*/ 0 h 75"/>
                    <a:gd name="T4" fmla="*/ 116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0" y="74"/>
                      </a:moveTo>
                      <a:lnTo>
                        <a:pt x="58" y="0"/>
                      </a:lnTo>
                      <a:lnTo>
                        <a:pt x="116"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grpSp>
        <p:grpSp>
          <p:nvGrpSpPr>
            <p:cNvPr id="109576" name="Group 86"/>
            <p:cNvGrpSpPr>
              <a:grpSpLocks/>
            </p:cNvGrpSpPr>
            <p:nvPr/>
          </p:nvGrpSpPr>
          <p:grpSpPr bwMode="auto">
            <a:xfrm>
              <a:off x="7237416" y="4573590"/>
              <a:ext cx="1236663" cy="1100138"/>
              <a:chOff x="4559" y="2881"/>
              <a:chExt cx="779" cy="693"/>
            </a:xfrm>
          </p:grpSpPr>
          <p:sp>
            <p:nvSpPr>
              <p:cNvPr id="109625" name="Rectangle 13"/>
              <p:cNvSpPr>
                <a:spLocks noChangeAspect="1" noChangeArrowheads="1"/>
              </p:cNvSpPr>
              <p:nvPr/>
            </p:nvSpPr>
            <p:spPr bwMode="auto">
              <a:xfrm flipH="1">
                <a:off x="4559" y="3219"/>
                <a:ext cx="779"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Accounting</a:t>
                </a:r>
              </a:p>
              <a:p>
                <a:pPr algn="ctr" defTabSz="514350"/>
                <a:r>
                  <a:rPr lang="en-US" sz="1600" dirty="0">
                    <a:latin typeface="Times"/>
                    <a:cs typeface="Times"/>
                  </a:rPr>
                  <a:t>Department</a:t>
                </a:r>
              </a:p>
            </p:txBody>
          </p:sp>
          <p:grpSp>
            <p:nvGrpSpPr>
              <p:cNvPr id="109626" name="Group 14"/>
              <p:cNvGrpSpPr>
                <a:grpSpLocks noChangeAspect="1"/>
              </p:cNvGrpSpPr>
              <p:nvPr/>
            </p:nvGrpSpPr>
            <p:grpSpPr bwMode="auto">
              <a:xfrm>
                <a:off x="4835" y="2881"/>
                <a:ext cx="192" cy="359"/>
                <a:chOff x="3825" y="1337"/>
                <a:chExt cx="117" cy="239"/>
              </a:xfrm>
            </p:grpSpPr>
            <p:sp>
              <p:nvSpPr>
                <p:cNvPr id="109627" name="Oval 15"/>
                <p:cNvSpPr>
                  <a:spLocks noChangeAspect="1" noChangeArrowheads="1"/>
                </p:cNvSpPr>
                <p:nvPr/>
              </p:nvSpPr>
              <p:spPr bwMode="auto">
                <a:xfrm>
                  <a:off x="3850"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09628" name="Line 16"/>
                <p:cNvSpPr>
                  <a:spLocks noChangeAspect="1" noChangeShapeType="1"/>
                </p:cNvSpPr>
                <p:nvPr/>
              </p:nvSpPr>
              <p:spPr bwMode="auto">
                <a:xfrm>
                  <a:off x="3880"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629" name="Line 17"/>
                <p:cNvSpPr>
                  <a:spLocks noChangeAspect="1" noChangeShapeType="1"/>
                </p:cNvSpPr>
                <p:nvPr/>
              </p:nvSpPr>
              <p:spPr bwMode="auto">
                <a:xfrm flipH="1">
                  <a:off x="3831" y="1442"/>
                  <a:ext cx="9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630" name="Freeform 18"/>
                <p:cNvSpPr>
                  <a:spLocks noChangeAspect="1"/>
                </p:cNvSpPr>
                <p:nvPr/>
              </p:nvSpPr>
              <p:spPr bwMode="auto">
                <a:xfrm>
                  <a:off x="3825" y="1501"/>
                  <a:ext cx="117" cy="7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grpSp>
        <p:grpSp>
          <p:nvGrpSpPr>
            <p:cNvPr id="109577" name="Group 96"/>
            <p:cNvGrpSpPr>
              <a:grpSpLocks/>
            </p:cNvGrpSpPr>
            <p:nvPr/>
          </p:nvGrpSpPr>
          <p:grpSpPr bwMode="auto">
            <a:xfrm>
              <a:off x="3370263" y="1282700"/>
              <a:ext cx="3089275" cy="5133975"/>
              <a:chOff x="2064" y="808"/>
              <a:chExt cx="1946" cy="3234"/>
            </a:xfrm>
          </p:grpSpPr>
          <p:sp>
            <p:nvSpPr>
              <p:cNvPr id="109606" name="Rectangle 20"/>
              <p:cNvSpPr>
                <a:spLocks noChangeAspect="1" noChangeArrowheads="1"/>
              </p:cNvSpPr>
              <p:nvPr/>
            </p:nvSpPr>
            <p:spPr bwMode="auto">
              <a:xfrm>
                <a:off x="2476" y="3792"/>
                <a:ext cx="117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dirty="0">
                    <a:latin typeface="Times"/>
                    <a:cs typeface="Times"/>
                  </a:rPr>
                  <a:t>Billing System</a:t>
                </a:r>
              </a:p>
            </p:txBody>
          </p:sp>
          <p:grpSp>
            <p:nvGrpSpPr>
              <p:cNvPr id="109607" name="Group 95"/>
              <p:cNvGrpSpPr>
                <a:grpSpLocks/>
              </p:cNvGrpSpPr>
              <p:nvPr/>
            </p:nvGrpSpPr>
            <p:grpSpPr bwMode="auto">
              <a:xfrm>
                <a:off x="2064" y="808"/>
                <a:ext cx="1946" cy="2976"/>
                <a:chOff x="2064" y="808"/>
                <a:chExt cx="1946" cy="2976"/>
              </a:xfrm>
            </p:grpSpPr>
            <p:sp>
              <p:nvSpPr>
                <p:cNvPr id="109608" name="Rectangle 22"/>
                <p:cNvSpPr>
                  <a:spLocks noChangeAspect="1" noChangeArrowheads="1"/>
                </p:cNvSpPr>
                <p:nvPr/>
              </p:nvSpPr>
              <p:spPr bwMode="auto">
                <a:xfrm>
                  <a:off x="2064" y="808"/>
                  <a:ext cx="1946" cy="297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grpSp>
              <p:nvGrpSpPr>
                <p:cNvPr id="109609" name="Group 94"/>
                <p:cNvGrpSpPr>
                  <a:grpSpLocks/>
                </p:cNvGrpSpPr>
                <p:nvPr/>
              </p:nvGrpSpPr>
              <p:grpSpPr bwMode="auto">
                <a:xfrm>
                  <a:off x="2310" y="933"/>
                  <a:ext cx="1488" cy="2818"/>
                  <a:chOff x="2310" y="933"/>
                  <a:chExt cx="1488" cy="2818"/>
                </a:xfrm>
              </p:grpSpPr>
              <p:grpSp>
                <p:nvGrpSpPr>
                  <p:cNvPr id="109610" name="Group 24"/>
                  <p:cNvGrpSpPr>
                    <a:grpSpLocks noChangeAspect="1"/>
                  </p:cNvGrpSpPr>
                  <p:nvPr/>
                </p:nvGrpSpPr>
                <p:grpSpPr bwMode="auto">
                  <a:xfrm>
                    <a:off x="2466" y="3341"/>
                    <a:ext cx="1176" cy="410"/>
                    <a:chOff x="2335" y="1668"/>
                    <a:chExt cx="718" cy="273"/>
                  </a:xfrm>
                </p:grpSpPr>
                <p:sp>
                  <p:nvSpPr>
                    <p:cNvPr id="109623" name="Oval 25"/>
                    <p:cNvSpPr>
                      <a:spLocks noChangeAspect="1" noChangeArrowheads="1"/>
                    </p:cNvSpPr>
                    <p:nvPr/>
                  </p:nvSpPr>
                  <p:spPr bwMode="auto">
                    <a:xfrm>
                      <a:off x="2480" y="1668"/>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09624" name="Rectangle 26"/>
                    <p:cNvSpPr>
                      <a:spLocks noChangeAspect="1" noChangeArrowheads="1"/>
                    </p:cNvSpPr>
                    <p:nvPr/>
                  </p:nvSpPr>
                  <p:spPr bwMode="auto">
                    <a:xfrm flipH="1">
                      <a:off x="2335" y="1808"/>
                      <a:ext cx="718"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Terminate account</a:t>
                      </a:r>
                    </a:p>
                  </p:txBody>
                </p:sp>
              </p:grpSp>
              <p:grpSp>
                <p:nvGrpSpPr>
                  <p:cNvPr id="109611" name="Group 27"/>
                  <p:cNvGrpSpPr>
                    <a:grpSpLocks noChangeAspect="1"/>
                  </p:cNvGrpSpPr>
                  <p:nvPr/>
                </p:nvGrpSpPr>
                <p:grpSpPr bwMode="auto">
                  <a:xfrm>
                    <a:off x="2437" y="933"/>
                    <a:ext cx="1235" cy="409"/>
                    <a:chOff x="2317" y="1091"/>
                    <a:chExt cx="759" cy="272"/>
                  </a:xfrm>
                </p:grpSpPr>
                <p:sp>
                  <p:nvSpPr>
                    <p:cNvPr id="109621" name="Oval 28"/>
                    <p:cNvSpPr>
                      <a:spLocks noChangeAspect="1" noChangeArrowheads="1"/>
                    </p:cNvSpPr>
                    <p:nvPr/>
                  </p:nvSpPr>
                  <p:spPr bwMode="auto">
                    <a:xfrm>
                      <a:off x="2483" y="1091"/>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09622" name="Rectangle 29"/>
                    <p:cNvSpPr>
                      <a:spLocks noChangeAspect="1" noChangeArrowheads="1"/>
                    </p:cNvSpPr>
                    <p:nvPr/>
                  </p:nvSpPr>
                  <p:spPr bwMode="auto">
                    <a:xfrm flipH="1">
                      <a:off x="2317" y="1230"/>
                      <a:ext cx="759"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Enter meter reading</a:t>
                      </a:r>
                    </a:p>
                  </p:txBody>
                </p:sp>
              </p:grpSp>
              <p:grpSp>
                <p:nvGrpSpPr>
                  <p:cNvPr id="109612" name="Group 30"/>
                  <p:cNvGrpSpPr>
                    <a:grpSpLocks noChangeAspect="1"/>
                  </p:cNvGrpSpPr>
                  <p:nvPr/>
                </p:nvGrpSpPr>
                <p:grpSpPr bwMode="auto">
                  <a:xfrm>
                    <a:off x="2669" y="1535"/>
                    <a:ext cx="766" cy="409"/>
                    <a:chOff x="2476" y="1091"/>
                    <a:chExt cx="471" cy="272"/>
                  </a:xfrm>
                </p:grpSpPr>
                <p:sp>
                  <p:nvSpPr>
                    <p:cNvPr id="109619" name="Oval 31"/>
                    <p:cNvSpPr>
                      <a:spLocks noChangeAspect="1" noChangeArrowheads="1"/>
                    </p:cNvSpPr>
                    <p:nvPr/>
                  </p:nvSpPr>
                  <p:spPr bwMode="auto">
                    <a:xfrm>
                      <a:off x="2498" y="1091"/>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09620" name="Rectangle 32"/>
                    <p:cNvSpPr>
                      <a:spLocks noChangeAspect="1" noChangeArrowheads="1"/>
                    </p:cNvSpPr>
                    <p:nvPr/>
                  </p:nvSpPr>
                  <p:spPr bwMode="auto">
                    <a:xfrm flipH="1">
                      <a:off x="2476" y="1230"/>
                      <a:ext cx="471"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Prepare bill</a:t>
                      </a:r>
                    </a:p>
                  </p:txBody>
                </p:sp>
              </p:grpSp>
              <p:grpSp>
                <p:nvGrpSpPr>
                  <p:cNvPr id="109613" name="Group 33"/>
                  <p:cNvGrpSpPr>
                    <a:grpSpLocks noChangeAspect="1"/>
                  </p:cNvGrpSpPr>
                  <p:nvPr/>
                </p:nvGrpSpPr>
                <p:grpSpPr bwMode="auto">
                  <a:xfrm>
                    <a:off x="2532" y="2133"/>
                    <a:ext cx="1041" cy="407"/>
                    <a:chOff x="2394" y="1091"/>
                    <a:chExt cx="640" cy="272"/>
                  </a:xfrm>
                </p:grpSpPr>
                <p:sp>
                  <p:nvSpPr>
                    <p:cNvPr id="109617" name="Oval 34"/>
                    <p:cNvSpPr>
                      <a:spLocks noChangeAspect="1" noChangeArrowheads="1"/>
                    </p:cNvSpPr>
                    <p:nvPr/>
                  </p:nvSpPr>
                  <p:spPr bwMode="auto">
                    <a:xfrm>
                      <a:off x="2500" y="1091"/>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09618" name="Rectangle 35"/>
                    <p:cNvSpPr>
                      <a:spLocks noChangeAspect="1" noChangeArrowheads="1"/>
                    </p:cNvSpPr>
                    <p:nvPr/>
                  </p:nvSpPr>
                  <p:spPr bwMode="auto">
                    <a:xfrm flipH="1">
                      <a:off x="2394" y="1230"/>
                      <a:ext cx="640"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Process payment</a:t>
                      </a:r>
                    </a:p>
                  </p:txBody>
                </p:sp>
              </p:grpSp>
              <p:grpSp>
                <p:nvGrpSpPr>
                  <p:cNvPr id="109614" name="Group 36"/>
                  <p:cNvGrpSpPr>
                    <a:grpSpLocks noChangeAspect="1"/>
                  </p:cNvGrpSpPr>
                  <p:nvPr/>
                </p:nvGrpSpPr>
                <p:grpSpPr bwMode="auto">
                  <a:xfrm>
                    <a:off x="2310" y="2738"/>
                    <a:ext cx="1488" cy="409"/>
                    <a:chOff x="2257" y="1091"/>
                    <a:chExt cx="912" cy="272"/>
                  </a:xfrm>
                </p:grpSpPr>
                <p:sp>
                  <p:nvSpPr>
                    <p:cNvPr id="109615" name="Oval 37"/>
                    <p:cNvSpPr>
                      <a:spLocks noChangeAspect="1" noChangeArrowheads="1"/>
                    </p:cNvSpPr>
                    <p:nvPr/>
                  </p:nvSpPr>
                  <p:spPr bwMode="auto">
                    <a:xfrm>
                      <a:off x="2500" y="1091"/>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09616" name="Rectangle 38"/>
                    <p:cNvSpPr>
                      <a:spLocks noChangeAspect="1" noChangeArrowheads="1"/>
                    </p:cNvSpPr>
                    <p:nvPr/>
                  </p:nvSpPr>
                  <p:spPr bwMode="auto">
                    <a:xfrm flipH="1">
                      <a:off x="2257" y="1230"/>
                      <a:ext cx="912"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Produce payment report</a:t>
                      </a:r>
                    </a:p>
                  </p:txBody>
                </p:sp>
              </p:grpSp>
            </p:grpSp>
          </p:grpSp>
        </p:grpSp>
        <p:grpSp>
          <p:nvGrpSpPr>
            <p:cNvPr id="109578" name="Group 85"/>
            <p:cNvGrpSpPr>
              <a:grpSpLocks/>
            </p:cNvGrpSpPr>
            <p:nvPr/>
          </p:nvGrpSpPr>
          <p:grpSpPr bwMode="auto">
            <a:xfrm>
              <a:off x="1778002" y="3327400"/>
              <a:ext cx="625475" cy="854075"/>
              <a:chOff x="1120" y="2096"/>
              <a:chExt cx="394" cy="538"/>
            </a:xfrm>
          </p:grpSpPr>
          <p:sp>
            <p:nvSpPr>
              <p:cNvPr id="109600" name="Rectangle 40"/>
              <p:cNvSpPr>
                <a:spLocks noChangeAspect="1" noChangeArrowheads="1"/>
              </p:cNvSpPr>
              <p:nvPr/>
            </p:nvSpPr>
            <p:spPr bwMode="auto">
              <a:xfrm>
                <a:off x="1120" y="2434"/>
                <a:ext cx="394"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Bank</a:t>
                </a:r>
              </a:p>
            </p:txBody>
          </p:sp>
          <p:grpSp>
            <p:nvGrpSpPr>
              <p:cNvPr id="109601" name="Group 41"/>
              <p:cNvGrpSpPr>
                <a:grpSpLocks noChangeAspect="1"/>
              </p:cNvGrpSpPr>
              <p:nvPr/>
            </p:nvGrpSpPr>
            <p:grpSpPr bwMode="auto">
              <a:xfrm>
                <a:off x="1221" y="2096"/>
                <a:ext cx="189" cy="359"/>
                <a:chOff x="1537" y="1337"/>
                <a:chExt cx="117" cy="239"/>
              </a:xfrm>
            </p:grpSpPr>
            <p:sp>
              <p:nvSpPr>
                <p:cNvPr id="109602" name="Oval 42"/>
                <p:cNvSpPr>
                  <a:spLocks noChangeAspect="1" noChangeArrowheads="1"/>
                </p:cNvSpPr>
                <p:nvPr/>
              </p:nvSpPr>
              <p:spPr bwMode="auto">
                <a:xfrm>
                  <a:off x="1569"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09603" name="Line 43"/>
                <p:cNvSpPr>
                  <a:spLocks noChangeAspect="1" noChangeShapeType="1"/>
                </p:cNvSpPr>
                <p:nvPr/>
              </p:nvSpPr>
              <p:spPr bwMode="auto">
                <a:xfrm>
                  <a:off x="1598"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604" name="Line 44"/>
                <p:cNvSpPr>
                  <a:spLocks noChangeAspect="1" noChangeShapeType="1"/>
                </p:cNvSpPr>
                <p:nvPr/>
              </p:nvSpPr>
              <p:spPr bwMode="auto">
                <a:xfrm>
                  <a:off x="1554" y="1442"/>
                  <a:ext cx="8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605" name="Freeform 45"/>
                <p:cNvSpPr>
                  <a:spLocks noChangeAspect="1"/>
                </p:cNvSpPr>
                <p:nvPr/>
              </p:nvSpPr>
              <p:spPr bwMode="auto">
                <a:xfrm>
                  <a:off x="1537" y="1501"/>
                  <a:ext cx="117" cy="75"/>
                </a:xfrm>
                <a:custGeom>
                  <a:avLst/>
                  <a:gdLst>
                    <a:gd name="T0" fmla="*/ 0 w 117"/>
                    <a:gd name="T1" fmla="*/ 74 h 75"/>
                    <a:gd name="T2" fmla="*/ 58 w 117"/>
                    <a:gd name="T3" fmla="*/ 0 h 75"/>
                    <a:gd name="T4" fmla="*/ 116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0" y="74"/>
                      </a:moveTo>
                      <a:lnTo>
                        <a:pt x="58" y="0"/>
                      </a:lnTo>
                      <a:lnTo>
                        <a:pt x="116"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grpSp>
        <p:cxnSp>
          <p:nvCxnSpPr>
            <p:cNvPr id="109579" name="AutoShape 46"/>
            <p:cNvCxnSpPr>
              <a:cxnSpLocks noChangeShapeType="1"/>
              <a:stCxn id="109621" idx="2"/>
            </p:cNvCxnSpPr>
            <p:nvPr/>
          </p:nvCxnSpPr>
          <p:spPr bwMode="auto">
            <a:xfrm flipH="1" flipV="1">
              <a:off x="2270127" y="1644650"/>
              <a:ext cx="2120870" cy="7358"/>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09580" name="AutoShape 47"/>
            <p:cNvCxnSpPr>
              <a:cxnSpLocks noChangeAspect="1" noChangeShapeType="1"/>
              <a:stCxn id="109617" idx="2"/>
            </p:cNvCxnSpPr>
            <p:nvPr/>
          </p:nvCxnSpPr>
          <p:spPr bwMode="auto">
            <a:xfrm flipH="1">
              <a:off x="2216152" y="3562931"/>
              <a:ext cx="2174176" cy="5769"/>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grpSp>
          <p:nvGrpSpPr>
            <p:cNvPr id="109581" name="Group 84"/>
            <p:cNvGrpSpPr>
              <a:grpSpLocks/>
            </p:cNvGrpSpPr>
            <p:nvPr/>
          </p:nvGrpSpPr>
          <p:grpSpPr bwMode="auto">
            <a:xfrm>
              <a:off x="7431092" y="1397000"/>
              <a:ext cx="1042988" cy="854075"/>
              <a:chOff x="4681" y="880"/>
              <a:chExt cx="657" cy="538"/>
            </a:xfrm>
          </p:grpSpPr>
          <p:sp>
            <p:nvSpPr>
              <p:cNvPr id="109594" name="Rectangle 49"/>
              <p:cNvSpPr>
                <a:spLocks noChangeAspect="1" noChangeArrowheads="1"/>
              </p:cNvSpPr>
              <p:nvPr/>
            </p:nvSpPr>
            <p:spPr bwMode="auto">
              <a:xfrm flipH="1">
                <a:off x="4681" y="1218"/>
                <a:ext cx="657"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Customer</a:t>
                </a:r>
              </a:p>
            </p:txBody>
          </p:sp>
          <p:grpSp>
            <p:nvGrpSpPr>
              <p:cNvPr id="109595" name="Group 50"/>
              <p:cNvGrpSpPr>
                <a:grpSpLocks noChangeAspect="1"/>
              </p:cNvGrpSpPr>
              <p:nvPr/>
            </p:nvGrpSpPr>
            <p:grpSpPr bwMode="auto">
              <a:xfrm>
                <a:off x="4839" y="880"/>
                <a:ext cx="191" cy="359"/>
                <a:chOff x="3825" y="1337"/>
                <a:chExt cx="117" cy="239"/>
              </a:xfrm>
            </p:grpSpPr>
            <p:sp>
              <p:nvSpPr>
                <p:cNvPr id="109596" name="Oval 51"/>
                <p:cNvSpPr>
                  <a:spLocks noChangeAspect="1" noChangeArrowheads="1"/>
                </p:cNvSpPr>
                <p:nvPr/>
              </p:nvSpPr>
              <p:spPr bwMode="auto">
                <a:xfrm>
                  <a:off x="3850"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09597" name="Line 52"/>
                <p:cNvSpPr>
                  <a:spLocks noChangeAspect="1" noChangeShapeType="1"/>
                </p:cNvSpPr>
                <p:nvPr/>
              </p:nvSpPr>
              <p:spPr bwMode="auto">
                <a:xfrm>
                  <a:off x="3880"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598" name="Line 53"/>
                <p:cNvSpPr>
                  <a:spLocks noChangeAspect="1" noChangeShapeType="1"/>
                </p:cNvSpPr>
                <p:nvPr/>
              </p:nvSpPr>
              <p:spPr bwMode="auto">
                <a:xfrm flipH="1">
                  <a:off x="3831" y="1442"/>
                  <a:ext cx="9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599" name="Freeform 54"/>
                <p:cNvSpPr>
                  <a:spLocks noChangeAspect="1"/>
                </p:cNvSpPr>
                <p:nvPr/>
              </p:nvSpPr>
              <p:spPr bwMode="auto">
                <a:xfrm>
                  <a:off x="3825" y="1501"/>
                  <a:ext cx="117" cy="7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grpSp>
        <p:cxnSp>
          <p:nvCxnSpPr>
            <p:cNvPr id="109582" name="AutoShape 55"/>
            <p:cNvCxnSpPr>
              <a:cxnSpLocks noChangeAspect="1" noChangeShapeType="1"/>
              <a:stCxn id="109621" idx="6"/>
            </p:cNvCxnSpPr>
            <p:nvPr/>
          </p:nvCxnSpPr>
          <p:spPr bwMode="auto">
            <a:xfrm>
              <a:off x="5493774" y="1652008"/>
              <a:ext cx="2011927" cy="580"/>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09583" name="AutoShape 56"/>
            <p:cNvCxnSpPr>
              <a:cxnSpLocks noChangeShapeType="1"/>
              <a:stCxn id="109619" idx="6"/>
            </p:cNvCxnSpPr>
            <p:nvPr/>
          </p:nvCxnSpPr>
          <p:spPr bwMode="auto">
            <a:xfrm flipV="1">
              <a:off x="5486401" y="1781175"/>
              <a:ext cx="2016125" cy="82650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nvGrpSpPr>
            <p:cNvPr id="109584" name="Group 83"/>
            <p:cNvGrpSpPr>
              <a:grpSpLocks/>
            </p:cNvGrpSpPr>
            <p:nvPr/>
          </p:nvGrpSpPr>
          <p:grpSpPr bwMode="auto">
            <a:xfrm>
              <a:off x="7527932" y="3327400"/>
              <a:ext cx="652463" cy="854075"/>
              <a:chOff x="4742" y="2096"/>
              <a:chExt cx="411" cy="538"/>
            </a:xfrm>
          </p:grpSpPr>
          <p:sp>
            <p:nvSpPr>
              <p:cNvPr id="109588" name="Rectangle 58"/>
              <p:cNvSpPr>
                <a:spLocks noChangeAspect="1" noChangeArrowheads="1"/>
              </p:cNvSpPr>
              <p:nvPr/>
            </p:nvSpPr>
            <p:spPr bwMode="auto">
              <a:xfrm flipH="1">
                <a:off x="4742" y="2434"/>
                <a:ext cx="41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Clerk</a:t>
                </a:r>
              </a:p>
            </p:txBody>
          </p:sp>
          <p:grpSp>
            <p:nvGrpSpPr>
              <p:cNvPr id="109589" name="Group 59"/>
              <p:cNvGrpSpPr>
                <a:grpSpLocks noChangeAspect="1"/>
              </p:cNvGrpSpPr>
              <p:nvPr/>
            </p:nvGrpSpPr>
            <p:grpSpPr bwMode="auto">
              <a:xfrm>
                <a:off x="4835" y="2096"/>
                <a:ext cx="191" cy="359"/>
                <a:chOff x="3825" y="1337"/>
                <a:chExt cx="117" cy="239"/>
              </a:xfrm>
            </p:grpSpPr>
            <p:sp>
              <p:nvSpPr>
                <p:cNvPr id="109590" name="Oval 60"/>
                <p:cNvSpPr>
                  <a:spLocks noChangeAspect="1" noChangeArrowheads="1"/>
                </p:cNvSpPr>
                <p:nvPr/>
              </p:nvSpPr>
              <p:spPr bwMode="auto">
                <a:xfrm>
                  <a:off x="3850"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09591" name="Line 61"/>
                <p:cNvSpPr>
                  <a:spLocks noChangeAspect="1" noChangeShapeType="1"/>
                </p:cNvSpPr>
                <p:nvPr/>
              </p:nvSpPr>
              <p:spPr bwMode="auto">
                <a:xfrm>
                  <a:off x="3880"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592" name="Line 62"/>
                <p:cNvSpPr>
                  <a:spLocks noChangeAspect="1" noChangeShapeType="1"/>
                </p:cNvSpPr>
                <p:nvPr/>
              </p:nvSpPr>
              <p:spPr bwMode="auto">
                <a:xfrm flipH="1">
                  <a:off x="3831" y="1442"/>
                  <a:ext cx="9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09593" name="Freeform 63"/>
                <p:cNvSpPr>
                  <a:spLocks noChangeAspect="1"/>
                </p:cNvSpPr>
                <p:nvPr/>
              </p:nvSpPr>
              <p:spPr bwMode="auto">
                <a:xfrm>
                  <a:off x="3825" y="1501"/>
                  <a:ext cx="117" cy="7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grpSp>
        <p:cxnSp>
          <p:nvCxnSpPr>
            <p:cNvPr id="109585" name="AutoShape 64"/>
            <p:cNvCxnSpPr>
              <a:cxnSpLocks noChangeAspect="1" noChangeShapeType="1"/>
              <a:stCxn id="109617" idx="6"/>
            </p:cNvCxnSpPr>
            <p:nvPr/>
          </p:nvCxnSpPr>
          <p:spPr bwMode="auto">
            <a:xfrm>
              <a:off x="5493448" y="3562931"/>
              <a:ext cx="1909066" cy="5769"/>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09586" name="AutoShape 65"/>
            <p:cNvCxnSpPr>
              <a:cxnSpLocks noChangeShapeType="1"/>
              <a:stCxn id="109615" idx="6"/>
            </p:cNvCxnSpPr>
            <p:nvPr/>
          </p:nvCxnSpPr>
          <p:spPr bwMode="auto">
            <a:xfrm>
              <a:off x="5494456" y="4517446"/>
              <a:ext cx="2000133" cy="303792"/>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109587" name="AutoShape 66"/>
            <p:cNvCxnSpPr>
              <a:cxnSpLocks noChangeAspect="1" noChangeShapeType="1"/>
              <a:stCxn id="109623" idx="6"/>
            </p:cNvCxnSpPr>
            <p:nvPr/>
          </p:nvCxnSpPr>
          <p:spPr bwMode="auto">
            <a:xfrm flipV="1">
              <a:off x="5494461" y="4897440"/>
              <a:ext cx="1996953" cy="575468"/>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grpSp>
      <p:sp>
        <p:nvSpPr>
          <p:cNvPr id="109573" name="Rectangle 73"/>
          <p:cNvSpPr>
            <a:spLocks noGrp="1" noChangeArrowheads="1"/>
          </p:cNvSpPr>
          <p:nvPr>
            <p:ph type="body" idx="1"/>
          </p:nvPr>
        </p:nvSpPr>
        <p:spPr>
          <a:xfrm>
            <a:off x="353158" y="908720"/>
            <a:ext cx="8437685" cy="381000"/>
          </a:xfrm>
          <a:noFill/>
        </p:spPr>
        <p:txBody>
          <a:bodyPr/>
          <a:lstStyle/>
          <a:p>
            <a:pPr indent="0">
              <a:spcBef>
                <a:spcPts val="1200"/>
              </a:spcBef>
              <a:buNone/>
            </a:pPr>
            <a:r>
              <a:rPr lang="en-US" sz="1800" b="1" u="sng" dirty="0" smtClean="0">
                <a:solidFill>
                  <a:schemeClr val="hlink"/>
                </a:solidFill>
                <a:latin typeface="Times New Roman" charset="0"/>
              </a:rPr>
              <a:t>Initial </a:t>
            </a:r>
            <a:r>
              <a:rPr lang="en-US" sz="1800" b="1" u="sng" dirty="0">
                <a:solidFill>
                  <a:schemeClr val="hlink"/>
                </a:solidFill>
                <a:latin typeface="Times New Roman" charset="0"/>
              </a:rPr>
              <a:t>Use-case Diagram</a:t>
            </a:r>
            <a:endParaRPr lang="en-US" sz="1800" dirty="0">
              <a:latin typeface="Times New Roman" charset="0"/>
            </a:endParaRPr>
          </a:p>
        </p:txBody>
      </p:sp>
      <p:cxnSp>
        <p:nvCxnSpPr>
          <p:cNvPr id="58461" name="AutoShape 93"/>
          <p:cNvCxnSpPr>
            <a:cxnSpLocks noChangeShapeType="1"/>
            <a:stCxn id="58459" idx="3"/>
            <a:endCxn id="58460" idx="1"/>
          </p:cNvCxnSpPr>
          <p:nvPr/>
        </p:nvCxnSpPr>
        <p:spPr bwMode="auto">
          <a:xfrm>
            <a:off x="5275385" y="2692400"/>
            <a:ext cx="524704" cy="14319"/>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69"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20240304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459"/>
                                        </p:tgtEl>
                                        <p:attrNameLst>
                                          <p:attrName>style.visibility</p:attrName>
                                        </p:attrNameLst>
                                      </p:cBhvr>
                                      <p:to>
                                        <p:strVal val="visible"/>
                                      </p:to>
                                    </p:set>
                                    <p:animEffect transition="in" filter="dissolve">
                                      <p:cBhvr>
                                        <p:cTn id="7" dur="500"/>
                                        <p:tgtEl>
                                          <p:spTgt spid="5845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8461"/>
                                        </p:tgtEl>
                                        <p:attrNameLst>
                                          <p:attrName>style.visibility</p:attrName>
                                        </p:attrNameLst>
                                      </p:cBhvr>
                                      <p:to>
                                        <p:strVal val="visible"/>
                                      </p:to>
                                    </p:set>
                                    <p:animEffect transition="in" filter="wipe(left)">
                                      <p:cBhvr>
                                        <p:cTn id="11" dur="500"/>
                                        <p:tgtEl>
                                          <p:spTgt spid="58461"/>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8460"/>
                                        </p:tgtEl>
                                        <p:attrNameLst>
                                          <p:attrName>style.visibility</p:attrName>
                                        </p:attrNameLst>
                                      </p:cBhvr>
                                      <p:to>
                                        <p:strVal val="visible"/>
                                      </p:to>
                                    </p:set>
                                    <p:animEffect transition="in" filter="wipe(left)">
                                      <p:cBhvr>
                                        <p:cTn id="15" dur="500"/>
                                        <p:tgtEl>
                                          <p:spTgt spid="58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59" grpId="0" animBg="1"/>
      <p:bldP spid="5846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body" idx="1"/>
          </p:nvPr>
        </p:nvSpPr>
        <p:spPr/>
        <p:txBody>
          <a:bodyPr/>
          <a:lstStyle/>
          <a:p>
            <a:pPr marL="0" indent="0">
              <a:buNone/>
            </a:pPr>
            <a:r>
              <a:rPr lang="en-US" sz="1800" b="1" u="sng" dirty="0" smtClean="0">
                <a:solidFill>
                  <a:schemeClr val="hlink"/>
                </a:solidFill>
                <a:latin typeface="Times"/>
                <a:cs typeface="Times"/>
              </a:rPr>
              <a:t>Revised </a:t>
            </a:r>
            <a:r>
              <a:rPr lang="en-US" sz="1800" b="1" u="sng" dirty="0">
                <a:solidFill>
                  <a:schemeClr val="hlink"/>
                </a:solidFill>
                <a:latin typeface="Times"/>
                <a:cs typeface="Times"/>
              </a:rPr>
              <a:t>Functionality Grouping</a:t>
            </a:r>
            <a:endParaRPr lang="en-US" sz="1800" b="1" i="1" u="sng" dirty="0">
              <a:solidFill>
                <a:schemeClr val="hlink"/>
              </a:solidFill>
              <a:latin typeface="Times"/>
              <a:cs typeface="Times"/>
            </a:endParaRPr>
          </a:p>
          <a:p>
            <a:pPr marL="0" indent="0">
              <a:spcBef>
                <a:spcPts val="2400"/>
              </a:spcBef>
              <a:buNone/>
            </a:pPr>
            <a:r>
              <a:rPr lang="en-US" sz="1800" dirty="0" smtClean="0">
                <a:solidFill>
                  <a:srgbClr val="008000"/>
                </a:solidFill>
                <a:latin typeface="Times"/>
                <a:cs typeface="Times"/>
              </a:rPr>
              <a:t>Meter </a:t>
            </a:r>
            <a:r>
              <a:rPr lang="en-US" sz="1800" dirty="0">
                <a:solidFill>
                  <a:srgbClr val="008000"/>
                </a:solidFill>
                <a:latin typeface="Times"/>
                <a:cs typeface="Times"/>
              </a:rPr>
              <a:t>reader</a:t>
            </a:r>
            <a:r>
              <a:rPr lang="en-US" sz="1800" dirty="0">
                <a:latin typeface="Times"/>
                <a:cs typeface="Times"/>
              </a:rPr>
              <a:t>: </a:t>
            </a:r>
            <a:r>
              <a:rPr lang="en-US" sz="1800" i="1" dirty="0">
                <a:solidFill>
                  <a:srgbClr val="001999"/>
                </a:solidFill>
                <a:latin typeface="Times"/>
                <a:cs typeface="Times"/>
              </a:rPr>
              <a:t>enter meter reading</a:t>
            </a:r>
          </a:p>
          <a:p>
            <a:pPr marL="0" indent="0">
              <a:spcBef>
                <a:spcPts val="2400"/>
              </a:spcBef>
              <a:buNone/>
            </a:pPr>
            <a:r>
              <a:rPr lang="en-US" sz="1800" dirty="0" smtClean="0">
                <a:solidFill>
                  <a:srgbClr val="008000"/>
                </a:solidFill>
                <a:latin typeface="Times"/>
                <a:cs typeface="Times"/>
              </a:rPr>
              <a:t>Customer</a:t>
            </a:r>
            <a:r>
              <a:rPr lang="en-US" sz="1800" dirty="0">
                <a:latin typeface="Times"/>
                <a:cs typeface="Times"/>
              </a:rPr>
              <a:t>: </a:t>
            </a:r>
            <a:r>
              <a:rPr lang="en-US" sz="1800" i="1" dirty="0">
                <a:solidFill>
                  <a:srgbClr val="001999"/>
                </a:solidFill>
                <a:latin typeface="Times"/>
                <a:cs typeface="Times"/>
              </a:rPr>
              <a:t>enter meter reading</a:t>
            </a:r>
          </a:p>
          <a:p>
            <a:pPr marL="0" indent="0">
              <a:spcBef>
                <a:spcPts val="2400"/>
              </a:spcBef>
              <a:buNone/>
            </a:pPr>
            <a:r>
              <a:rPr lang="en-US" sz="1800" dirty="0" smtClean="0">
                <a:solidFill>
                  <a:srgbClr val="008000"/>
                </a:solidFill>
                <a:latin typeface="Times"/>
                <a:cs typeface="Times"/>
              </a:rPr>
              <a:t>Customer</a:t>
            </a:r>
            <a:r>
              <a:rPr lang="en-US" sz="1800" dirty="0">
                <a:latin typeface="Times"/>
                <a:cs typeface="Times"/>
              </a:rPr>
              <a:t>: </a:t>
            </a:r>
            <a:r>
              <a:rPr lang="en-US" sz="1800" i="1" dirty="0">
                <a:solidFill>
                  <a:srgbClr val="001999"/>
                </a:solidFill>
                <a:latin typeface="Times"/>
                <a:cs typeface="Times"/>
              </a:rPr>
              <a:t>prepare bill</a:t>
            </a:r>
          </a:p>
          <a:p>
            <a:pPr marL="0" indent="0">
              <a:spcBef>
                <a:spcPts val="2400"/>
              </a:spcBef>
              <a:buNone/>
            </a:pPr>
            <a:r>
              <a:rPr lang="en-US" sz="1800" dirty="0" smtClean="0">
                <a:solidFill>
                  <a:srgbClr val="008000"/>
                </a:solidFill>
                <a:latin typeface="Times"/>
                <a:cs typeface="Times"/>
              </a:rPr>
              <a:t>Clerk</a:t>
            </a:r>
            <a:r>
              <a:rPr lang="en-US" sz="1800" dirty="0">
                <a:latin typeface="Times"/>
                <a:cs typeface="Times"/>
              </a:rPr>
              <a:t>: </a:t>
            </a:r>
            <a:r>
              <a:rPr lang="en-US" sz="1800" i="1" dirty="0">
                <a:solidFill>
                  <a:srgbClr val="001999"/>
                </a:solidFill>
                <a:latin typeface="Times"/>
                <a:cs typeface="Times"/>
              </a:rPr>
              <a:t>record payment</a:t>
            </a:r>
          </a:p>
          <a:p>
            <a:pPr marL="0" indent="0">
              <a:spcBef>
                <a:spcPts val="2400"/>
              </a:spcBef>
              <a:buNone/>
            </a:pPr>
            <a:r>
              <a:rPr lang="en-US" sz="1800" dirty="0" smtClean="0">
                <a:solidFill>
                  <a:srgbClr val="008000"/>
                </a:solidFill>
                <a:latin typeface="Times"/>
                <a:cs typeface="Times"/>
              </a:rPr>
              <a:t>Bank</a:t>
            </a:r>
            <a:r>
              <a:rPr lang="en-US" sz="1800" dirty="0">
                <a:latin typeface="Times"/>
                <a:cs typeface="Times"/>
              </a:rPr>
              <a:t>: </a:t>
            </a:r>
            <a:r>
              <a:rPr lang="en-US" sz="1800" i="1" dirty="0">
                <a:solidFill>
                  <a:srgbClr val="001999"/>
                </a:solidFill>
                <a:latin typeface="Times"/>
                <a:cs typeface="Times"/>
              </a:rPr>
              <a:t>provide payment information</a:t>
            </a:r>
          </a:p>
          <a:p>
            <a:pPr marL="0" indent="0">
              <a:spcBef>
                <a:spcPts val="2400"/>
              </a:spcBef>
              <a:buNone/>
            </a:pPr>
            <a:r>
              <a:rPr lang="en-US" sz="1800" dirty="0" smtClean="0">
                <a:solidFill>
                  <a:srgbClr val="008000"/>
                </a:solidFill>
                <a:latin typeface="Times"/>
                <a:cs typeface="Times"/>
              </a:rPr>
              <a:t>Accounting </a:t>
            </a:r>
            <a:r>
              <a:rPr lang="en-US" sz="1800" dirty="0">
                <a:solidFill>
                  <a:srgbClr val="008000"/>
                </a:solidFill>
                <a:latin typeface="Times"/>
                <a:cs typeface="Times"/>
              </a:rPr>
              <a:t>Department</a:t>
            </a:r>
            <a:r>
              <a:rPr lang="en-US" sz="1800" dirty="0">
                <a:latin typeface="Times"/>
                <a:cs typeface="Times"/>
              </a:rPr>
              <a:t>: </a:t>
            </a:r>
            <a:r>
              <a:rPr lang="en-US" sz="1800" i="1" dirty="0">
                <a:solidFill>
                  <a:srgbClr val="001999"/>
                </a:solidFill>
                <a:latin typeface="Times"/>
                <a:cs typeface="Times"/>
              </a:rPr>
              <a:t>produce payment report</a:t>
            </a:r>
          </a:p>
          <a:p>
            <a:pPr marL="0" indent="0">
              <a:spcBef>
                <a:spcPts val="2400"/>
              </a:spcBef>
              <a:buNone/>
            </a:pPr>
            <a:r>
              <a:rPr lang="en-US" sz="1800" dirty="0" smtClean="0">
                <a:solidFill>
                  <a:srgbClr val="008000"/>
                </a:solidFill>
                <a:latin typeface="Times"/>
                <a:cs typeface="Times"/>
              </a:rPr>
              <a:t>Accounting </a:t>
            </a:r>
            <a:r>
              <a:rPr lang="en-US" sz="1800" dirty="0">
                <a:solidFill>
                  <a:srgbClr val="008000"/>
                </a:solidFill>
                <a:latin typeface="Times"/>
                <a:cs typeface="Times"/>
              </a:rPr>
              <a:t>Department</a:t>
            </a:r>
            <a:r>
              <a:rPr lang="en-US" sz="1800" dirty="0">
                <a:latin typeface="Times"/>
                <a:cs typeface="Times"/>
              </a:rPr>
              <a:t>: </a:t>
            </a:r>
            <a:r>
              <a:rPr lang="en-US" sz="1800" i="1" dirty="0">
                <a:solidFill>
                  <a:srgbClr val="001999"/>
                </a:solidFill>
                <a:latin typeface="Times"/>
                <a:cs typeface="Times"/>
              </a:rPr>
              <a:t>terminate account</a:t>
            </a:r>
          </a:p>
        </p:txBody>
      </p:sp>
      <p:sp>
        <p:nvSpPr>
          <p:cNvPr id="111619" name="AutoShape 20"/>
          <p:cNvSpPr>
            <a:spLocks noChangeArrowheads="1"/>
          </p:cNvSpPr>
          <p:nvPr/>
        </p:nvSpPr>
        <p:spPr bwMode="auto">
          <a:xfrm>
            <a:off x="662354" y="3519206"/>
            <a:ext cx="4429858" cy="1050925"/>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11620" name="AutoShape 21"/>
          <p:cNvSpPr>
            <a:spLocks noChangeArrowheads="1"/>
          </p:cNvSpPr>
          <p:nvPr/>
        </p:nvSpPr>
        <p:spPr bwMode="auto">
          <a:xfrm>
            <a:off x="662354" y="4671334"/>
            <a:ext cx="4429858" cy="457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11621" name="AutoShape 22"/>
          <p:cNvSpPr>
            <a:spLocks noChangeArrowheads="1"/>
          </p:cNvSpPr>
          <p:nvPr/>
        </p:nvSpPr>
        <p:spPr bwMode="auto">
          <a:xfrm>
            <a:off x="662354" y="1784106"/>
            <a:ext cx="4429858" cy="1600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11622" name="Text Box 23"/>
          <p:cNvSpPr txBox="1">
            <a:spLocks noChangeArrowheads="1"/>
          </p:cNvSpPr>
          <p:nvPr/>
        </p:nvSpPr>
        <p:spPr bwMode="auto">
          <a:xfrm>
            <a:off x="5919379" y="2400057"/>
            <a:ext cx="17958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Bill customer</a:t>
            </a:r>
          </a:p>
        </p:txBody>
      </p:sp>
      <p:sp>
        <p:nvSpPr>
          <p:cNvPr id="111623" name="Text Box 24"/>
          <p:cNvSpPr txBox="1">
            <a:spLocks noChangeArrowheads="1"/>
          </p:cNvSpPr>
          <p:nvPr/>
        </p:nvSpPr>
        <p:spPr bwMode="auto">
          <a:xfrm>
            <a:off x="5882560" y="3860518"/>
            <a:ext cx="22254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Process payment</a:t>
            </a:r>
          </a:p>
        </p:txBody>
      </p:sp>
      <p:sp>
        <p:nvSpPr>
          <p:cNvPr id="111624" name="Text Box 25"/>
          <p:cNvSpPr txBox="1">
            <a:spLocks noChangeArrowheads="1"/>
          </p:cNvSpPr>
          <p:nvPr/>
        </p:nvSpPr>
        <p:spPr bwMode="auto">
          <a:xfrm>
            <a:off x="5806669" y="4715785"/>
            <a:ext cx="31072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Produce payment report</a:t>
            </a:r>
          </a:p>
        </p:txBody>
      </p:sp>
      <p:cxnSp>
        <p:nvCxnSpPr>
          <p:cNvPr id="111625" name="AutoShape 26"/>
          <p:cNvCxnSpPr>
            <a:cxnSpLocks noChangeShapeType="1"/>
            <a:stCxn id="111621" idx="3"/>
            <a:endCxn id="111622" idx="1"/>
          </p:cNvCxnSpPr>
          <p:nvPr/>
        </p:nvCxnSpPr>
        <p:spPr bwMode="auto">
          <a:xfrm>
            <a:off x="5092212" y="2584206"/>
            <a:ext cx="827167" cy="517"/>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111626" name="AutoShape 27"/>
          <p:cNvCxnSpPr>
            <a:cxnSpLocks noChangeShapeType="1"/>
            <a:stCxn id="111619" idx="3"/>
            <a:endCxn id="111623" idx="1"/>
          </p:cNvCxnSpPr>
          <p:nvPr/>
        </p:nvCxnSpPr>
        <p:spPr bwMode="auto">
          <a:xfrm>
            <a:off x="5092212" y="4044669"/>
            <a:ext cx="790348" cy="515"/>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111627" name="AutoShape 28"/>
          <p:cNvCxnSpPr>
            <a:cxnSpLocks noChangeShapeType="1"/>
            <a:stCxn id="111620" idx="3"/>
            <a:endCxn id="111624" idx="1"/>
          </p:cNvCxnSpPr>
          <p:nvPr/>
        </p:nvCxnSpPr>
        <p:spPr bwMode="auto">
          <a:xfrm>
            <a:off x="5092212" y="4899934"/>
            <a:ext cx="714457" cy="517"/>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111628" name="AutoShape 30"/>
          <p:cNvSpPr>
            <a:spLocks noChangeArrowheads="1"/>
          </p:cNvSpPr>
          <p:nvPr/>
        </p:nvSpPr>
        <p:spPr bwMode="auto">
          <a:xfrm>
            <a:off x="662354" y="5268922"/>
            <a:ext cx="4429858" cy="457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11629" name="Text Box 31"/>
          <p:cNvSpPr txBox="1">
            <a:spLocks noChangeArrowheads="1"/>
          </p:cNvSpPr>
          <p:nvPr/>
        </p:nvSpPr>
        <p:spPr bwMode="auto">
          <a:xfrm>
            <a:off x="5862067" y="5312856"/>
            <a:ext cx="2470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Terminate account</a:t>
            </a:r>
          </a:p>
        </p:txBody>
      </p:sp>
      <p:cxnSp>
        <p:nvCxnSpPr>
          <p:cNvPr id="111630" name="AutoShape 32"/>
          <p:cNvCxnSpPr>
            <a:cxnSpLocks noChangeShapeType="1"/>
            <a:stCxn id="111628" idx="3"/>
            <a:endCxn id="111629" idx="1"/>
          </p:cNvCxnSpPr>
          <p:nvPr/>
        </p:nvCxnSpPr>
        <p:spPr bwMode="auto">
          <a:xfrm>
            <a:off x="5092212" y="5497522"/>
            <a:ext cx="769855" cy="0"/>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15"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18860250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Grp="1" noChangeArrowheads="1"/>
          </p:cNvSpPr>
          <p:nvPr>
            <p:ph type="body" idx="1"/>
          </p:nvPr>
        </p:nvSpPr>
        <p:spPr>
          <a:xfrm>
            <a:off x="353158" y="1045840"/>
            <a:ext cx="8437685" cy="366936"/>
          </a:xfrm>
        </p:spPr>
        <p:txBody>
          <a:bodyPr/>
          <a:lstStyle/>
          <a:p>
            <a:pPr indent="0">
              <a:spcBef>
                <a:spcPts val="1200"/>
              </a:spcBef>
              <a:buNone/>
            </a:pPr>
            <a:r>
              <a:rPr lang="en-US" sz="1800" b="1" u="sng" dirty="0" smtClean="0">
                <a:solidFill>
                  <a:schemeClr val="hlink"/>
                </a:solidFill>
                <a:latin typeface="Times New Roman" charset="0"/>
              </a:rPr>
              <a:t>Revised </a:t>
            </a:r>
            <a:r>
              <a:rPr lang="en-US" sz="1800" b="1" u="sng" dirty="0">
                <a:solidFill>
                  <a:schemeClr val="hlink"/>
                </a:solidFill>
                <a:latin typeface="Times New Roman" charset="0"/>
              </a:rPr>
              <a:t>Use-case Diagram</a:t>
            </a:r>
          </a:p>
        </p:txBody>
      </p:sp>
      <p:sp>
        <p:nvSpPr>
          <p:cNvPr id="57434" name="Text Box 90"/>
          <p:cNvSpPr txBox="1">
            <a:spLocks noChangeArrowheads="1"/>
          </p:cNvSpPr>
          <p:nvPr/>
        </p:nvSpPr>
        <p:spPr bwMode="auto">
          <a:xfrm>
            <a:off x="122799" y="4343401"/>
            <a:ext cx="29204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b="1" dirty="0">
                <a:solidFill>
                  <a:srgbClr val="001999"/>
                </a:solidFill>
              </a:rPr>
              <a:t>Who starts this use case?</a:t>
            </a:r>
          </a:p>
        </p:txBody>
      </p:sp>
      <p:sp>
        <p:nvSpPr>
          <p:cNvPr id="57433" name="AutoShape 89"/>
          <p:cNvSpPr>
            <a:spLocks noChangeArrowheads="1"/>
          </p:cNvSpPr>
          <p:nvPr/>
        </p:nvSpPr>
        <p:spPr bwMode="auto">
          <a:xfrm>
            <a:off x="3587262" y="3695700"/>
            <a:ext cx="1969477" cy="838200"/>
          </a:xfrm>
          <a:prstGeom prst="roundRect">
            <a:avLst>
              <a:gd name="adj" fmla="val 16667"/>
            </a:avLst>
          </a:prstGeom>
          <a:solidFill>
            <a:srgbClr val="FFFFCC"/>
          </a:solidFill>
          <a:ln w="12700">
            <a:solidFill>
              <a:schemeClr val="hlink"/>
            </a:solidFill>
            <a:round/>
            <a:headEnd/>
            <a:tailEnd/>
          </a:ln>
        </p:spPr>
        <p:txBody>
          <a:bodyPr wrap="none" anchor="ctr"/>
          <a:lstStyle/>
          <a:p>
            <a:endParaRPr lang="en-US" dirty="0"/>
          </a:p>
        </p:txBody>
      </p:sp>
      <p:cxnSp>
        <p:nvCxnSpPr>
          <p:cNvPr id="57435" name="AutoShape 91"/>
          <p:cNvCxnSpPr>
            <a:cxnSpLocks noChangeShapeType="1"/>
          </p:cNvCxnSpPr>
          <p:nvPr/>
        </p:nvCxnSpPr>
        <p:spPr bwMode="auto">
          <a:xfrm flipH="1">
            <a:off x="3045230" y="4114800"/>
            <a:ext cx="529736" cy="427038"/>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grpSp>
        <p:nvGrpSpPr>
          <p:cNvPr id="5" name="Group 4"/>
          <p:cNvGrpSpPr/>
          <p:nvPr/>
        </p:nvGrpSpPr>
        <p:grpSpPr>
          <a:xfrm>
            <a:off x="1333276" y="1587500"/>
            <a:ext cx="6474502" cy="4452020"/>
            <a:chOff x="1444383" y="1587500"/>
            <a:chExt cx="7014044" cy="4452020"/>
          </a:xfrm>
        </p:grpSpPr>
        <p:sp>
          <p:nvSpPr>
            <p:cNvPr id="113720" name="Rectangle 22"/>
            <p:cNvSpPr>
              <a:spLocks noChangeAspect="1" noChangeArrowheads="1"/>
            </p:cNvSpPr>
            <p:nvPr/>
          </p:nvSpPr>
          <p:spPr bwMode="auto">
            <a:xfrm>
              <a:off x="1444383" y="2466975"/>
              <a:ext cx="1294300"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Meter reader</a:t>
              </a:r>
            </a:p>
          </p:txBody>
        </p:sp>
        <p:sp>
          <p:nvSpPr>
            <p:cNvPr id="113722" name="Oval 24"/>
            <p:cNvSpPr>
              <a:spLocks noChangeAspect="1" noChangeArrowheads="1"/>
            </p:cNvSpPr>
            <p:nvPr/>
          </p:nvSpPr>
          <p:spPr bwMode="auto">
            <a:xfrm>
              <a:off x="2022856" y="1930400"/>
              <a:ext cx="152902" cy="140690"/>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3723" name="Line 25"/>
            <p:cNvSpPr>
              <a:spLocks noChangeAspect="1" noChangeShapeType="1"/>
            </p:cNvSpPr>
            <p:nvPr/>
          </p:nvSpPr>
          <p:spPr bwMode="auto">
            <a:xfrm>
              <a:off x="2098011" y="2097320"/>
              <a:ext cx="0" cy="20984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724" name="Line 26"/>
            <p:cNvSpPr>
              <a:spLocks noChangeAspect="1" noChangeShapeType="1"/>
            </p:cNvSpPr>
            <p:nvPr/>
          </p:nvSpPr>
          <p:spPr bwMode="auto">
            <a:xfrm>
              <a:off x="1983983" y="2180780"/>
              <a:ext cx="23064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725" name="Freeform 27"/>
            <p:cNvSpPr>
              <a:spLocks noChangeAspect="1"/>
            </p:cNvSpPr>
            <p:nvPr/>
          </p:nvSpPr>
          <p:spPr bwMode="auto">
            <a:xfrm>
              <a:off x="1939926" y="2321470"/>
              <a:ext cx="303213" cy="178843"/>
            </a:xfrm>
            <a:custGeom>
              <a:avLst/>
              <a:gdLst>
                <a:gd name="T0" fmla="*/ 0 w 117"/>
                <a:gd name="T1" fmla="*/ 74 h 75"/>
                <a:gd name="T2" fmla="*/ 58 w 117"/>
                <a:gd name="T3" fmla="*/ 0 h 75"/>
                <a:gd name="T4" fmla="*/ 116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0" y="74"/>
                  </a:moveTo>
                  <a:lnTo>
                    <a:pt x="58" y="0"/>
                  </a:lnTo>
                  <a:lnTo>
                    <a:pt x="116"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sp>
          <p:nvSpPr>
            <p:cNvPr id="113714" name="Rectangle 29"/>
            <p:cNvSpPr>
              <a:spLocks noChangeAspect="1" noChangeArrowheads="1"/>
            </p:cNvSpPr>
            <p:nvPr/>
          </p:nvSpPr>
          <p:spPr bwMode="auto">
            <a:xfrm flipH="1">
              <a:off x="7254647" y="5108576"/>
              <a:ext cx="1203780" cy="56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Accounting</a:t>
              </a:r>
            </a:p>
            <a:p>
              <a:pPr algn="ctr" defTabSz="514350"/>
              <a:r>
                <a:rPr lang="en-US" sz="1600" dirty="0">
                  <a:latin typeface="Times"/>
                  <a:cs typeface="Times"/>
                </a:rPr>
                <a:t>Department</a:t>
              </a:r>
            </a:p>
          </p:txBody>
        </p:sp>
        <p:sp>
          <p:nvSpPr>
            <p:cNvPr id="113716" name="Oval 31"/>
            <p:cNvSpPr>
              <a:spLocks noChangeAspect="1" noChangeArrowheads="1"/>
            </p:cNvSpPr>
            <p:nvPr/>
          </p:nvSpPr>
          <p:spPr bwMode="auto">
            <a:xfrm>
              <a:off x="7745115" y="4573588"/>
              <a:ext cx="152902" cy="140298"/>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3717" name="Line 32"/>
            <p:cNvSpPr>
              <a:spLocks noChangeAspect="1" noChangeShapeType="1"/>
            </p:cNvSpPr>
            <p:nvPr/>
          </p:nvSpPr>
          <p:spPr bwMode="auto">
            <a:xfrm>
              <a:off x="7822862" y="4740043"/>
              <a:ext cx="0" cy="2092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718" name="Line 33"/>
            <p:cNvSpPr>
              <a:spLocks noChangeAspect="1" noChangeShapeType="1"/>
            </p:cNvSpPr>
            <p:nvPr/>
          </p:nvSpPr>
          <p:spPr bwMode="auto">
            <a:xfrm flipH="1">
              <a:off x="7695875" y="4823271"/>
              <a:ext cx="25138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719" name="Freeform 34"/>
            <p:cNvSpPr>
              <a:spLocks noChangeAspect="1"/>
            </p:cNvSpPr>
            <p:nvPr/>
          </p:nvSpPr>
          <p:spPr bwMode="auto">
            <a:xfrm>
              <a:off x="7680326" y="4963568"/>
              <a:ext cx="303213" cy="17834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nvGrpSpPr>
            <p:cNvPr id="4" name="Group 3"/>
            <p:cNvGrpSpPr/>
            <p:nvPr/>
          </p:nvGrpSpPr>
          <p:grpSpPr>
            <a:xfrm>
              <a:off x="3407569" y="1587500"/>
              <a:ext cx="3090863" cy="4452020"/>
              <a:chOff x="3407569" y="1587500"/>
              <a:chExt cx="3090863" cy="4452020"/>
            </a:xfrm>
          </p:grpSpPr>
          <p:grpSp>
            <p:nvGrpSpPr>
              <p:cNvPr id="113670" name="Group 92"/>
              <p:cNvGrpSpPr>
                <a:grpSpLocks noChangeAspect="1"/>
              </p:cNvGrpSpPr>
              <p:nvPr/>
            </p:nvGrpSpPr>
            <p:grpSpPr bwMode="auto">
              <a:xfrm>
                <a:off x="3808437" y="3844924"/>
                <a:ext cx="2289128" cy="648497"/>
                <a:chOff x="2294" y="1091"/>
                <a:chExt cx="884" cy="272"/>
              </a:xfrm>
            </p:grpSpPr>
            <p:sp>
              <p:nvSpPr>
                <p:cNvPr id="113726" name="Oval 93"/>
                <p:cNvSpPr>
                  <a:spLocks noChangeAspect="1" noChangeArrowheads="1"/>
                </p:cNvSpPr>
                <p:nvPr/>
              </p:nvSpPr>
              <p:spPr bwMode="auto">
                <a:xfrm>
                  <a:off x="2489" y="1091"/>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3727" name="Rectangle 94"/>
                <p:cNvSpPr>
                  <a:spLocks noChangeAspect="1" noChangeArrowheads="1"/>
                </p:cNvSpPr>
                <p:nvPr/>
              </p:nvSpPr>
              <p:spPr bwMode="auto">
                <a:xfrm flipH="1">
                  <a:off x="2294" y="1230"/>
                  <a:ext cx="884"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Produce payment report</a:t>
                  </a:r>
                </a:p>
              </p:txBody>
            </p:sp>
          </p:grpSp>
          <p:sp>
            <p:nvSpPr>
              <p:cNvPr id="113702" name="Rectangle 36"/>
              <p:cNvSpPr>
                <a:spLocks noChangeAspect="1" noChangeArrowheads="1"/>
              </p:cNvSpPr>
              <p:nvPr/>
            </p:nvSpPr>
            <p:spPr bwMode="auto">
              <a:xfrm>
                <a:off x="4024183" y="5641975"/>
                <a:ext cx="1857631"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dirty="0">
                    <a:latin typeface="Times"/>
                    <a:cs typeface="Times"/>
                  </a:rPr>
                  <a:t>Billing System</a:t>
                </a:r>
              </a:p>
            </p:txBody>
          </p:sp>
          <p:sp>
            <p:nvSpPr>
              <p:cNvPr id="113703" name="Rectangle 37"/>
              <p:cNvSpPr>
                <a:spLocks noChangeAspect="1" noChangeArrowheads="1"/>
              </p:cNvSpPr>
              <p:nvPr/>
            </p:nvSpPr>
            <p:spPr bwMode="auto">
              <a:xfrm>
                <a:off x="3407569" y="1587500"/>
                <a:ext cx="3090863" cy="40528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3712" name="Oval 40"/>
              <p:cNvSpPr>
                <a:spLocks noChangeAspect="1" noChangeArrowheads="1"/>
              </p:cNvSpPr>
              <p:nvPr/>
            </p:nvSpPr>
            <p:spPr bwMode="auto">
              <a:xfrm>
                <a:off x="4396983" y="4767263"/>
                <a:ext cx="1112035" cy="348087"/>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3713" name="Rectangle 41"/>
              <p:cNvSpPr>
                <a:spLocks noChangeAspect="1" noChangeArrowheads="1"/>
              </p:cNvSpPr>
              <p:nvPr/>
            </p:nvSpPr>
            <p:spPr bwMode="auto">
              <a:xfrm flipH="1">
                <a:off x="4054316" y="5101045"/>
                <a:ext cx="1797367"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smtClean="0">
                    <a:latin typeface="Times"/>
                    <a:cs typeface="Times"/>
                  </a:rPr>
                  <a:t>Terminate account</a:t>
                </a:r>
                <a:endParaRPr lang="en-US" sz="1600" dirty="0">
                  <a:latin typeface="Times"/>
                  <a:cs typeface="Times"/>
                </a:endParaRPr>
              </a:p>
            </p:txBody>
          </p:sp>
          <p:sp>
            <p:nvSpPr>
              <p:cNvPr id="113710" name="Oval 43"/>
              <p:cNvSpPr>
                <a:spLocks noChangeAspect="1" noChangeArrowheads="1"/>
              </p:cNvSpPr>
              <p:nvPr/>
            </p:nvSpPr>
            <p:spPr bwMode="auto">
              <a:xfrm>
                <a:off x="4399223" y="2011363"/>
                <a:ext cx="1107554" cy="34809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3711" name="Rectangle 44"/>
              <p:cNvSpPr>
                <a:spLocks noChangeAspect="1" noChangeArrowheads="1"/>
              </p:cNvSpPr>
              <p:nvPr/>
            </p:nvSpPr>
            <p:spPr bwMode="auto">
              <a:xfrm flipH="1">
                <a:off x="4274646" y="2342764"/>
                <a:ext cx="1356708"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Bill customer</a:t>
                </a:r>
              </a:p>
            </p:txBody>
          </p:sp>
          <p:sp>
            <p:nvSpPr>
              <p:cNvPr id="113708" name="Oval 46"/>
              <p:cNvSpPr>
                <a:spLocks noChangeAspect="1" noChangeArrowheads="1"/>
              </p:cNvSpPr>
              <p:nvPr/>
            </p:nvSpPr>
            <p:spPr bwMode="auto">
              <a:xfrm>
                <a:off x="4400129" y="2927351"/>
                <a:ext cx="1105742" cy="34809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3709" name="Rectangle 47"/>
              <p:cNvSpPr>
                <a:spLocks noChangeAspect="1" noChangeArrowheads="1"/>
              </p:cNvSpPr>
              <p:nvPr/>
            </p:nvSpPr>
            <p:spPr bwMode="auto">
              <a:xfrm flipH="1">
                <a:off x="4126385" y="3258752"/>
                <a:ext cx="1653231"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Process payment</a:t>
                </a:r>
              </a:p>
            </p:txBody>
          </p:sp>
        </p:grpSp>
        <p:sp>
          <p:nvSpPr>
            <p:cNvPr id="113696" name="Rectangle 49"/>
            <p:cNvSpPr>
              <a:spLocks noChangeAspect="1" noChangeArrowheads="1"/>
            </p:cNvSpPr>
            <p:nvPr/>
          </p:nvSpPr>
          <p:spPr bwMode="auto">
            <a:xfrm>
              <a:off x="1779740" y="3838576"/>
              <a:ext cx="625171"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Bank</a:t>
              </a:r>
            </a:p>
          </p:txBody>
        </p:sp>
        <p:sp>
          <p:nvSpPr>
            <p:cNvPr id="113698" name="Oval 51"/>
            <p:cNvSpPr>
              <a:spLocks noChangeAspect="1" noChangeArrowheads="1"/>
            </p:cNvSpPr>
            <p:nvPr/>
          </p:nvSpPr>
          <p:spPr bwMode="auto">
            <a:xfrm>
              <a:off x="2024009" y="3303588"/>
              <a:ext cx="152101" cy="140298"/>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3699" name="Line 52"/>
            <p:cNvSpPr>
              <a:spLocks noChangeAspect="1" noChangeShapeType="1"/>
            </p:cNvSpPr>
            <p:nvPr/>
          </p:nvSpPr>
          <p:spPr bwMode="auto">
            <a:xfrm>
              <a:off x="2098770" y="3470043"/>
              <a:ext cx="0" cy="2092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700" name="Line 53"/>
            <p:cNvSpPr>
              <a:spLocks noChangeAspect="1" noChangeShapeType="1"/>
            </p:cNvSpPr>
            <p:nvPr/>
          </p:nvSpPr>
          <p:spPr bwMode="auto">
            <a:xfrm>
              <a:off x="1985339" y="3553271"/>
              <a:ext cx="22944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701" name="Freeform 54"/>
            <p:cNvSpPr>
              <a:spLocks noChangeAspect="1"/>
            </p:cNvSpPr>
            <p:nvPr/>
          </p:nvSpPr>
          <p:spPr bwMode="auto">
            <a:xfrm>
              <a:off x="1941513" y="3693568"/>
              <a:ext cx="301625" cy="178345"/>
            </a:xfrm>
            <a:custGeom>
              <a:avLst/>
              <a:gdLst>
                <a:gd name="T0" fmla="*/ 0 w 117"/>
                <a:gd name="T1" fmla="*/ 74 h 75"/>
                <a:gd name="T2" fmla="*/ 58 w 117"/>
                <a:gd name="T3" fmla="*/ 0 h 75"/>
                <a:gd name="T4" fmla="*/ 116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0" y="74"/>
                  </a:moveTo>
                  <a:lnTo>
                    <a:pt x="58" y="0"/>
                  </a:lnTo>
                  <a:lnTo>
                    <a:pt x="116"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cxnSp>
          <p:nvCxnSpPr>
            <p:cNvPr id="113676" name="AutoShape 55"/>
            <p:cNvCxnSpPr>
              <a:cxnSpLocks noChangeAspect="1" noChangeShapeType="1"/>
              <a:stCxn id="113710" idx="2"/>
            </p:cNvCxnSpPr>
            <p:nvPr/>
          </p:nvCxnSpPr>
          <p:spPr bwMode="auto">
            <a:xfrm flipH="1" flipV="1">
              <a:off x="2282827" y="2178050"/>
              <a:ext cx="2116396" cy="7358"/>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13677" name="AutoShape 56"/>
            <p:cNvCxnSpPr>
              <a:cxnSpLocks noChangeShapeType="1"/>
              <a:stCxn id="113708" idx="2"/>
            </p:cNvCxnSpPr>
            <p:nvPr/>
          </p:nvCxnSpPr>
          <p:spPr bwMode="auto">
            <a:xfrm flipH="1">
              <a:off x="2241551" y="3101396"/>
              <a:ext cx="2158578" cy="411742"/>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sp>
          <p:nvSpPr>
            <p:cNvPr id="113690" name="Rectangle 58"/>
            <p:cNvSpPr>
              <a:spLocks noChangeAspect="1" noChangeArrowheads="1"/>
            </p:cNvSpPr>
            <p:nvPr/>
          </p:nvSpPr>
          <p:spPr bwMode="auto">
            <a:xfrm flipH="1">
              <a:off x="7363811" y="2466975"/>
              <a:ext cx="1017206"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Customer</a:t>
              </a:r>
            </a:p>
          </p:txBody>
        </p:sp>
        <p:sp>
          <p:nvSpPr>
            <p:cNvPr id="113692" name="Oval 60"/>
            <p:cNvSpPr>
              <a:spLocks noChangeAspect="1" noChangeArrowheads="1"/>
            </p:cNvSpPr>
            <p:nvPr/>
          </p:nvSpPr>
          <p:spPr bwMode="auto">
            <a:xfrm>
              <a:off x="7745115" y="1930400"/>
              <a:ext cx="152902" cy="140690"/>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3693" name="Line 61"/>
            <p:cNvSpPr>
              <a:spLocks noChangeAspect="1" noChangeShapeType="1"/>
            </p:cNvSpPr>
            <p:nvPr/>
          </p:nvSpPr>
          <p:spPr bwMode="auto">
            <a:xfrm>
              <a:off x="7822862" y="2097320"/>
              <a:ext cx="0" cy="20984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694" name="Line 62"/>
            <p:cNvSpPr>
              <a:spLocks noChangeAspect="1" noChangeShapeType="1"/>
            </p:cNvSpPr>
            <p:nvPr/>
          </p:nvSpPr>
          <p:spPr bwMode="auto">
            <a:xfrm flipH="1">
              <a:off x="7695875" y="2180780"/>
              <a:ext cx="25138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695" name="Freeform 63"/>
            <p:cNvSpPr>
              <a:spLocks noChangeAspect="1"/>
            </p:cNvSpPr>
            <p:nvPr/>
          </p:nvSpPr>
          <p:spPr bwMode="auto">
            <a:xfrm>
              <a:off x="7680326" y="2321470"/>
              <a:ext cx="303213" cy="178843"/>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cxnSp>
          <p:nvCxnSpPr>
            <p:cNvPr id="113679" name="AutoShape 64"/>
            <p:cNvCxnSpPr>
              <a:cxnSpLocks noChangeAspect="1" noChangeShapeType="1"/>
              <a:stCxn id="113710" idx="6"/>
            </p:cNvCxnSpPr>
            <p:nvPr/>
          </p:nvCxnSpPr>
          <p:spPr bwMode="auto">
            <a:xfrm>
              <a:off x="5506777" y="2185408"/>
              <a:ext cx="2005274" cy="580"/>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sp>
          <p:nvSpPr>
            <p:cNvPr id="113684" name="Rectangle 66"/>
            <p:cNvSpPr>
              <a:spLocks noChangeAspect="1" noChangeArrowheads="1"/>
            </p:cNvSpPr>
            <p:nvPr/>
          </p:nvSpPr>
          <p:spPr bwMode="auto">
            <a:xfrm flipH="1">
              <a:off x="7531647" y="3838576"/>
              <a:ext cx="652956"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Clerk</a:t>
              </a:r>
            </a:p>
          </p:txBody>
        </p:sp>
        <p:sp>
          <p:nvSpPr>
            <p:cNvPr id="113686" name="Oval 68"/>
            <p:cNvSpPr>
              <a:spLocks noChangeAspect="1" noChangeArrowheads="1"/>
            </p:cNvSpPr>
            <p:nvPr/>
          </p:nvSpPr>
          <p:spPr bwMode="auto">
            <a:xfrm>
              <a:off x="7745115" y="3303588"/>
              <a:ext cx="152902" cy="140298"/>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3687" name="Line 69"/>
            <p:cNvSpPr>
              <a:spLocks noChangeAspect="1" noChangeShapeType="1"/>
            </p:cNvSpPr>
            <p:nvPr/>
          </p:nvSpPr>
          <p:spPr bwMode="auto">
            <a:xfrm>
              <a:off x="7822862" y="3470043"/>
              <a:ext cx="0" cy="20925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688" name="Line 70"/>
            <p:cNvSpPr>
              <a:spLocks noChangeAspect="1" noChangeShapeType="1"/>
            </p:cNvSpPr>
            <p:nvPr/>
          </p:nvSpPr>
          <p:spPr bwMode="auto">
            <a:xfrm flipH="1">
              <a:off x="7695875" y="3553271"/>
              <a:ext cx="25138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3689" name="Freeform 71"/>
            <p:cNvSpPr>
              <a:spLocks noChangeAspect="1"/>
            </p:cNvSpPr>
            <p:nvPr/>
          </p:nvSpPr>
          <p:spPr bwMode="auto">
            <a:xfrm>
              <a:off x="7680326" y="3693568"/>
              <a:ext cx="303213" cy="17834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cxnSp>
          <p:nvCxnSpPr>
            <p:cNvPr id="113681" name="AutoShape 72"/>
            <p:cNvCxnSpPr>
              <a:cxnSpLocks noChangeShapeType="1"/>
              <a:stCxn id="113708" idx="6"/>
            </p:cNvCxnSpPr>
            <p:nvPr/>
          </p:nvCxnSpPr>
          <p:spPr bwMode="auto">
            <a:xfrm>
              <a:off x="5505871" y="3101396"/>
              <a:ext cx="2036343" cy="411742"/>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13682" name="AutoShape 73"/>
            <p:cNvCxnSpPr>
              <a:cxnSpLocks noChangeAspect="1" noChangeShapeType="1"/>
              <a:stCxn id="113712" idx="6"/>
            </p:cNvCxnSpPr>
            <p:nvPr/>
          </p:nvCxnSpPr>
          <p:spPr bwMode="auto">
            <a:xfrm flipV="1">
              <a:off x="5509018" y="4932365"/>
              <a:ext cx="1964933" cy="8942"/>
            </a:xfrm>
            <a:prstGeom prst="straightConnector1">
              <a:avLst/>
            </a:prstGeom>
            <a:noFill/>
            <a:ln w="12700">
              <a:solidFill>
                <a:schemeClr val="tx1"/>
              </a:solidFill>
              <a:round/>
              <a:headEnd type="arrow"/>
              <a:tailEnd type="none" w="med" len="med"/>
            </a:ln>
            <a:extLst>
              <a:ext uri="{909E8E84-426E-40dd-AFC4-6F175D3DCCD1}">
                <a14:hiddenFill xmlns:a14="http://schemas.microsoft.com/office/drawing/2010/main">
                  <a:noFill/>
                </a14:hiddenFill>
              </a:ext>
            </a:extLst>
          </p:spPr>
        </p:cxnSp>
        <p:cxnSp>
          <p:nvCxnSpPr>
            <p:cNvPr id="113683" name="AutoShape 95"/>
            <p:cNvCxnSpPr>
              <a:cxnSpLocks noChangeShapeType="1"/>
              <a:stCxn id="113726" idx="6"/>
            </p:cNvCxnSpPr>
            <p:nvPr/>
          </p:nvCxnSpPr>
          <p:spPr bwMode="auto">
            <a:xfrm>
              <a:off x="5419112" y="4018970"/>
              <a:ext cx="2099289" cy="756230"/>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sp>
        <p:nvSpPr>
          <p:cNvPr id="50"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13797209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7433"/>
                                        </p:tgtEl>
                                        <p:attrNameLst>
                                          <p:attrName>style.visibility</p:attrName>
                                        </p:attrNameLst>
                                      </p:cBhvr>
                                      <p:to>
                                        <p:strVal val="visible"/>
                                      </p:to>
                                    </p:set>
                                    <p:animEffect transition="in" filter="dissolve">
                                      <p:cBhvr>
                                        <p:cTn id="7" dur="500"/>
                                        <p:tgtEl>
                                          <p:spTgt spid="57433"/>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57435"/>
                                        </p:tgtEl>
                                        <p:attrNameLst>
                                          <p:attrName>style.visibility</p:attrName>
                                        </p:attrNameLst>
                                      </p:cBhvr>
                                      <p:to>
                                        <p:strVal val="visible"/>
                                      </p:to>
                                    </p:set>
                                    <p:animEffect transition="in" filter="wipe(right)">
                                      <p:cBhvr>
                                        <p:cTn id="11" dur="500"/>
                                        <p:tgtEl>
                                          <p:spTgt spid="5743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57434"/>
                                        </p:tgtEl>
                                        <p:attrNameLst>
                                          <p:attrName>style.visibility</p:attrName>
                                        </p:attrNameLst>
                                      </p:cBhvr>
                                      <p:to>
                                        <p:strVal val="visible"/>
                                      </p:to>
                                    </p:set>
                                    <p:animEffect transition="in" filter="wipe(right)">
                                      <p:cBhvr>
                                        <p:cTn id="15" dur="500"/>
                                        <p:tgtEl>
                                          <p:spTgt spid="57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34" grpId="0"/>
      <p:bldP spid="5743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body" idx="1"/>
          </p:nvPr>
        </p:nvSpPr>
        <p:spPr/>
        <p:txBody>
          <a:bodyPr/>
          <a:lstStyle/>
          <a:p>
            <a:pPr marL="0" indent="0">
              <a:buNone/>
            </a:pPr>
            <a:r>
              <a:rPr lang="en-US" sz="1800" b="1" u="sng" dirty="0" smtClean="0">
                <a:solidFill>
                  <a:schemeClr val="hlink"/>
                </a:solidFill>
                <a:latin typeface="Times New Roman" charset="0"/>
              </a:rPr>
              <a:t>Final </a:t>
            </a:r>
            <a:r>
              <a:rPr lang="en-US" sz="1800" b="1" u="sng" dirty="0">
                <a:solidFill>
                  <a:schemeClr val="hlink"/>
                </a:solidFill>
                <a:latin typeface="Times New Roman" charset="0"/>
              </a:rPr>
              <a:t>Functionality Grouping</a:t>
            </a:r>
            <a:endParaRPr lang="en-US" sz="1800" b="1" i="1" u="sng" dirty="0">
              <a:solidFill>
                <a:schemeClr val="hlink"/>
              </a:solidFill>
              <a:latin typeface="Times New Roman" charset="0"/>
            </a:endParaRPr>
          </a:p>
          <a:p>
            <a:pPr marL="0" indent="0">
              <a:spcBef>
                <a:spcPts val="2400"/>
              </a:spcBef>
              <a:buNone/>
            </a:pPr>
            <a:r>
              <a:rPr lang="en-US" sz="1800" dirty="0" smtClean="0">
                <a:solidFill>
                  <a:srgbClr val="008000"/>
                </a:solidFill>
                <a:latin typeface="Times New Roman" charset="0"/>
              </a:rPr>
              <a:t>Meter </a:t>
            </a:r>
            <a:r>
              <a:rPr lang="en-US" sz="1800" dirty="0">
                <a:solidFill>
                  <a:srgbClr val="008000"/>
                </a:solidFill>
                <a:latin typeface="Times New Roman" charset="0"/>
              </a:rPr>
              <a:t>reader</a:t>
            </a:r>
            <a:r>
              <a:rPr lang="en-US" sz="1800" dirty="0">
                <a:latin typeface="Times New Roman" charset="0"/>
              </a:rPr>
              <a:t>: </a:t>
            </a:r>
            <a:r>
              <a:rPr lang="en-US" sz="1800" i="1" dirty="0">
                <a:solidFill>
                  <a:srgbClr val="001999"/>
                </a:solidFill>
                <a:latin typeface="Times New Roman" charset="0"/>
              </a:rPr>
              <a:t>enter meter reading</a:t>
            </a:r>
          </a:p>
          <a:p>
            <a:pPr marL="0" indent="0">
              <a:spcBef>
                <a:spcPts val="2400"/>
              </a:spcBef>
              <a:buNone/>
            </a:pPr>
            <a:r>
              <a:rPr lang="en-US" sz="1800" dirty="0" smtClean="0">
                <a:solidFill>
                  <a:srgbClr val="008000"/>
                </a:solidFill>
                <a:latin typeface="Times New Roman" charset="0"/>
              </a:rPr>
              <a:t>Customer</a:t>
            </a:r>
            <a:r>
              <a:rPr lang="en-US" sz="1800" dirty="0">
                <a:latin typeface="Times New Roman" charset="0"/>
              </a:rPr>
              <a:t>: </a:t>
            </a:r>
            <a:r>
              <a:rPr lang="en-US" sz="1800" i="1" dirty="0">
                <a:solidFill>
                  <a:srgbClr val="001999"/>
                </a:solidFill>
                <a:latin typeface="Times New Roman" charset="0"/>
              </a:rPr>
              <a:t>enter meter reading</a:t>
            </a:r>
          </a:p>
          <a:p>
            <a:pPr marL="0" indent="0">
              <a:spcBef>
                <a:spcPts val="2400"/>
              </a:spcBef>
              <a:buNone/>
            </a:pPr>
            <a:r>
              <a:rPr lang="en-US" sz="1800" dirty="0" smtClean="0">
                <a:solidFill>
                  <a:srgbClr val="008000"/>
                </a:solidFill>
                <a:latin typeface="Times New Roman" charset="0"/>
              </a:rPr>
              <a:t>Customer</a:t>
            </a:r>
            <a:r>
              <a:rPr lang="en-US" sz="1800" dirty="0">
                <a:latin typeface="Times New Roman" charset="0"/>
              </a:rPr>
              <a:t>: </a:t>
            </a:r>
            <a:r>
              <a:rPr lang="en-US" sz="1800" i="1" dirty="0">
                <a:solidFill>
                  <a:srgbClr val="001999"/>
                </a:solidFill>
                <a:latin typeface="Times New Roman" charset="0"/>
              </a:rPr>
              <a:t>prepare bill</a:t>
            </a:r>
          </a:p>
          <a:p>
            <a:pPr marL="0" indent="0">
              <a:spcBef>
                <a:spcPts val="2400"/>
              </a:spcBef>
              <a:buNone/>
            </a:pPr>
            <a:r>
              <a:rPr lang="en-US" sz="1800" dirty="0" smtClean="0">
                <a:solidFill>
                  <a:srgbClr val="008000"/>
                </a:solidFill>
                <a:latin typeface="Times New Roman" charset="0"/>
              </a:rPr>
              <a:t>Clerk</a:t>
            </a:r>
            <a:r>
              <a:rPr lang="en-US" sz="1800" dirty="0">
                <a:latin typeface="Times New Roman" charset="0"/>
              </a:rPr>
              <a:t>: </a:t>
            </a:r>
            <a:r>
              <a:rPr lang="en-US" sz="1800" i="1" dirty="0">
                <a:solidFill>
                  <a:srgbClr val="001999"/>
                </a:solidFill>
                <a:latin typeface="Times New Roman" charset="0"/>
              </a:rPr>
              <a:t>record payment</a:t>
            </a:r>
          </a:p>
          <a:p>
            <a:pPr marL="0" indent="0">
              <a:spcBef>
                <a:spcPts val="2400"/>
              </a:spcBef>
              <a:buNone/>
            </a:pPr>
            <a:r>
              <a:rPr lang="en-US" sz="1800" dirty="0" smtClean="0">
                <a:solidFill>
                  <a:srgbClr val="008000"/>
                </a:solidFill>
                <a:latin typeface="Times New Roman" charset="0"/>
              </a:rPr>
              <a:t>Bank</a:t>
            </a:r>
            <a:r>
              <a:rPr lang="en-US" sz="1800" dirty="0">
                <a:latin typeface="Times New Roman" charset="0"/>
              </a:rPr>
              <a:t>: </a:t>
            </a:r>
            <a:r>
              <a:rPr lang="en-US" sz="1800" i="1" dirty="0">
                <a:solidFill>
                  <a:srgbClr val="001999"/>
                </a:solidFill>
                <a:latin typeface="Times New Roman" charset="0"/>
              </a:rPr>
              <a:t>provide payment information</a:t>
            </a:r>
          </a:p>
          <a:p>
            <a:pPr marL="0" indent="0">
              <a:spcBef>
                <a:spcPts val="2400"/>
              </a:spcBef>
              <a:buNone/>
            </a:pPr>
            <a:r>
              <a:rPr lang="en-US" sz="1800" dirty="0" smtClean="0">
                <a:solidFill>
                  <a:srgbClr val="008000"/>
                </a:solidFill>
                <a:latin typeface="Times New Roman" charset="0"/>
              </a:rPr>
              <a:t>Accounting </a:t>
            </a:r>
            <a:r>
              <a:rPr lang="en-US" sz="1800" dirty="0">
                <a:solidFill>
                  <a:srgbClr val="008000"/>
                </a:solidFill>
                <a:latin typeface="Times New Roman" charset="0"/>
              </a:rPr>
              <a:t>Department</a:t>
            </a:r>
            <a:r>
              <a:rPr lang="en-US" sz="1800" dirty="0">
                <a:latin typeface="Times New Roman" charset="0"/>
              </a:rPr>
              <a:t>: </a:t>
            </a:r>
            <a:r>
              <a:rPr lang="en-US" sz="1800" i="1" dirty="0">
                <a:solidFill>
                  <a:srgbClr val="001999"/>
                </a:solidFill>
                <a:latin typeface="Times New Roman" charset="0"/>
              </a:rPr>
              <a:t>produce payment report</a:t>
            </a:r>
          </a:p>
          <a:p>
            <a:pPr marL="0" indent="0">
              <a:spcBef>
                <a:spcPts val="2400"/>
              </a:spcBef>
              <a:buNone/>
            </a:pPr>
            <a:r>
              <a:rPr lang="en-US" sz="1800" dirty="0" smtClean="0">
                <a:solidFill>
                  <a:srgbClr val="008000"/>
                </a:solidFill>
                <a:latin typeface="Times New Roman" charset="0"/>
              </a:rPr>
              <a:t>Accounting </a:t>
            </a:r>
            <a:r>
              <a:rPr lang="en-US" sz="1800" dirty="0">
                <a:solidFill>
                  <a:srgbClr val="008000"/>
                </a:solidFill>
                <a:latin typeface="Times New Roman" charset="0"/>
              </a:rPr>
              <a:t>Department</a:t>
            </a:r>
            <a:r>
              <a:rPr lang="en-US" sz="1800" dirty="0">
                <a:latin typeface="Times New Roman" charset="0"/>
              </a:rPr>
              <a:t>: </a:t>
            </a:r>
            <a:r>
              <a:rPr lang="en-US" sz="1800" i="1" dirty="0">
                <a:solidFill>
                  <a:srgbClr val="001999"/>
                </a:solidFill>
                <a:latin typeface="Times New Roman" charset="0"/>
              </a:rPr>
              <a:t>terminate account</a:t>
            </a:r>
            <a:endParaRPr lang="en-US" sz="1800" dirty="0">
              <a:latin typeface="Times New Roman" charset="0"/>
            </a:endParaRPr>
          </a:p>
        </p:txBody>
      </p:sp>
      <p:sp>
        <p:nvSpPr>
          <p:cNvPr id="115715" name="AutoShape 3"/>
          <p:cNvSpPr>
            <a:spLocks noChangeArrowheads="1"/>
          </p:cNvSpPr>
          <p:nvPr/>
        </p:nvSpPr>
        <p:spPr bwMode="auto">
          <a:xfrm>
            <a:off x="662354" y="3487260"/>
            <a:ext cx="4701734" cy="1600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15716" name="AutoShape 4"/>
          <p:cNvSpPr>
            <a:spLocks noChangeArrowheads="1"/>
          </p:cNvSpPr>
          <p:nvPr/>
        </p:nvSpPr>
        <p:spPr bwMode="auto">
          <a:xfrm>
            <a:off x="662354" y="5225572"/>
            <a:ext cx="4701734" cy="457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15717" name="AutoShape 5"/>
          <p:cNvSpPr>
            <a:spLocks noChangeArrowheads="1"/>
          </p:cNvSpPr>
          <p:nvPr/>
        </p:nvSpPr>
        <p:spPr bwMode="auto">
          <a:xfrm>
            <a:off x="662354" y="1758472"/>
            <a:ext cx="4701734" cy="1600200"/>
          </a:xfrm>
          <a:prstGeom prst="roundRect">
            <a:avLst>
              <a:gd name="adj" fmla="val 8958"/>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15718" name="Text Box 6"/>
          <p:cNvSpPr txBox="1">
            <a:spLocks noChangeArrowheads="1"/>
          </p:cNvSpPr>
          <p:nvPr/>
        </p:nvSpPr>
        <p:spPr bwMode="auto">
          <a:xfrm>
            <a:off x="5919379" y="2373906"/>
            <a:ext cx="17958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Bill customer</a:t>
            </a:r>
          </a:p>
        </p:txBody>
      </p:sp>
      <p:sp>
        <p:nvSpPr>
          <p:cNvPr id="115719" name="Text Box 7"/>
          <p:cNvSpPr txBox="1">
            <a:spLocks noChangeArrowheads="1"/>
          </p:cNvSpPr>
          <p:nvPr/>
        </p:nvSpPr>
        <p:spPr bwMode="auto">
          <a:xfrm>
            <a:off x="5882560" y="4102694"/>
            <a:ext cx="22254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Process payment</a:t>
            </a:r>
          </a:p>
        </p:txBody>
      </p:sp>
      <p:sp>
        <p:nvSpPr>
          <p:cNvPr id="115720" name="Text Box 8"/>
          <p:cNvSpPr txBox="1">
            <a:spLocks noChangeArrowheads="1"/>
          </p:cNvSpPr>
          <p:nvPr/>
        </p:nvSpPr>
        <p:spPr bwMode="auto">
          <a:xfrm>
            <a:off x="5862067" y="5269506"/>
            <a:ext cx="2470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b="1" dirty="0">
                <a:solidFill>
                  <a:srgbClr val="001999"/>
                </a:solidFill>
                <a:latin typeface="Bookman Old Style" charset="0"/>
              </a:rPr>
              <a:t>Terminate account</a:t>
            </a:r>
          </a:p>
        </p:txBody>
      </p:sp>
      <p:cxnSp>
        <p:nvCxnSpPr>
          <p:cNvPr id="115721" name="AutoShape 9"/>
          <p:cNvCxnSpPr>
            <a:cxnSpLocks noChangeShapeType="1"/>
            <a:stCxn id="115717" idx="3"/>
            <a:endCxn id="115718" idx="1"/>
          </p:cNvCxnSpPr>
          <p:nvPr/>
        </p:nvCxnSpPr>
        <p:spPr bwMode="auto">
          <a:xfrm>
            <a:off x="5364088" y="2558572"/>
            <a:ext cx="555291" cy="0"/>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115722" name="AutoShape 10"/>
          <p:cNvCxnSpPr>
            <a:cxnSpLocks noChangeShapeType="1"/>
            <a:stCxn id="115715" idx="3"/>
            <a:endCxn id="115719" idx="1"/>
          </p:cNvCxnSpPr>
          <p:nvPr/>
        </p:nvCxnSpPr>
        <p:spPr bwMode="auto">
          <a:xfrm>
            <a:off x="5364088" y="4287360"/>
            <a:ext cx="518472" cy="0"/>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115723" name="AutoShape 11"/>
          <p:cNvCxnSpPr>
            <a:cxnSpLocks noChangeShapeType="1"/>
            <a:stCxn id="115716" idx="3"/>
            <a:endCxn id="115720" idx="1"/>
          </p:cNvCxnSpPr>
          <p:nvPr/>
        </p:nvCxnSpPr>
        <p:spPr bwMode="auto">
          <a:xfrm>
            <a:off x="5364088" y="5454172"/>
            <a:ext cx="497979" cy="0"/>
          </a:xfrm>
          <a:prstGeom prst="straightConnector1">
            <a:avLst/>
          </a:prstGeom>
          <a:noFill/>
          <a:ln w="12700">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12"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254037176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body" idx="1"/>
          </p:nvPr>
        </p:nvSpPr>
        <p:spPr>
          <a:xfrm>
            <a:off x="353158" y="1045840"/>
            <a:ext cx="8437685" cy="366936"/>
          </a:xfrm>
        </p:spPr>
        <p:txBody>
          <a:bodyPr/>
          <a:lstStyle/>
          <a:p>
            <a:pPr indent="0">
              <a:spcBef>
                <a:spcPts val="1200"/>
              </a:spcBef>
              <a:buNone/>
            </a:pPr>
            <a:r>
              <a:rPr lang="en-US" sz="1800" b="1" u="sng" dirty="0" smtClean="0">
                <a:solidFill>
                  <a:schemeClr val="hlink"/>
                </a:solidFill>
                <a:latin typeface="Times New Roman" charset="0"/>
              </a:rPr>
              <a:t>Final </a:t>
            </a:r>
            <a:r>
              <a:rPr lang="en-US" sz="1800" b="1" u="sng" dirty="0">
                <a:solidFill>
                  <a:schemeClr val="hlink"/>
                </a:solidFill>
                <a:latin typeface="Times New Roman" charset="0"/>
              </a:rPr>
              <a:t>Use-case Diagram</a:t>
            </a:r>
          </a:p>
        </p:txBody>
      </p:sp>
      <p:grpSp>
        <p:nvGrpSpPr>
          <p:cNvPr id="3" name="Group 2"/>
          <p:cNvGrpSpPr/>
          <p:nvPr/>
        </p:nvGrpSpPr>
        <p:grpSpPr>
          <a:xfrm>
            <a:off x="1333276" y="1587500"/>
            <a:ext cx="6474502" cy="4452020"/>
            <a:chOff x="1444383" y="1587500"/>
            <a:chExt cx="7014044" cy="4452020"/>
          </a:xfrm>
        </p:grpSpPr>
        <p:sp>
          <p:nvSpPr>
            <p:cNvPr id="117812" name="Rectangle 5"/>
            <p:cNvSpPr>
              <a:spLocks noChangeAspect="1" noChangeArrowheads="1"/>
            </p:cNvSpPr>
            <p:nvPr/>
          </p:nvSpPr>
          <p:spPr bwMode="auto">
            <a:xfrm>
              <a:off x="1444383" y="2466975"/>
              <a:ext cx="1294300"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Meter reader</a:t>
              </a:r>
            </a:p>
          </p:txBody>
        </p:sp>
        <p:grpSp>
          <p:nvGrpSpPr>
            <p:cNvPr id="117813" name="Group 6"/>
            <p:cNvGrpSpPr>
              <a:grpSpLocks noChangeAspect="1"/>
            </p:cNvGrpSpPr>
            <p:nvPr/>
          </p:nvGrpSpPr>
          <p:grpSpPr bwMode="auto">
            <a:xfrm>
              <a:off x="1939926" y="1930400"/>
              <a:ext cx="303213" cy="569913"/>
              <a:chOff x="1537" y="1337"/>
              <a:chExt cx="117" cy="239"/>
            </a:xfrm>
          </p:grpSpPr>
          <p:sp>
            <p:nvSpPr>
              <p:cNvPr id="117814" name="Oval 7"/>
              <p:cNvSpPr>
                <a:spLocks noChangeAspect="1" noChangeArrowheads="1"/>
              </p:cNvSpPr>
              <p:nvPr/>
            </p:nvSpPr>
            <p:spPr bwMode="auto">
              <a:xfrm>
                <a:off x="1569"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7815" name="Line 8"/>
              <p:cNvSpPr>
                <a:spLocks noChangeAspect="1" noChangeShapeType="1"/>
              </p:cNvSpPr>
              <p:nvPr/>
            </p:nvSpPr>
            <p:spPr bwMode="auto">
              <a:xfrm>
                <a:off x="1598"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816" name="Line 9"/>
              <p:cNvSpPr>
                <a:spLocks noChangeAspect="1" noChangeShapeType="1"/>
              </p:cNvSpPr>
              <p:nvPr/>
            </p:nvSpPr>
            <p:spPr bwMode="auto">
              <a:xfrm>
                <a:off x="1554" y="1442"/>
                <a:ext cx="8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817" name="Freeform 10"/>
              <p:cNvSpPr>
                <a:spLocks noChangeAspect="1"/>
              </p:cNvSpPr>
              <p:nvPr/>
            </p:nvSpPr>
            <p:spPr bwMode="auto">
              <a:xfrm>
                <a:off x="1537" y="1501"/>
                <a:ext cx="117" cy="75"/>
              </a:xfrm>
              <a:custGeom>
                <a:avLst/>
                <a:gdLst>
                  <a:gd name="T0" fmla="*/ 0 w 117"/>
                  <a:gd name="T1" fmla="*/ 74 h 75"/>
                  <a:gd name="T2" fmla="*/ 58 w 117"/>
                  <a:gd name="T3" fmla="*/ 0 h 75"/>
                  <a:gd name="T4" fmla="*/ 116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0" y="74"/>
                    </a:moveTo>
                    <a:lnTo>
                      <a:pt x="58" y="0"/>
                    </a:lnTo>
                    <a:lnTo>
                      <a:pt x="116"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sp>
          <p:nvSpPr>
            <p:cNvPr id="117806" name="Rectangle 12"/>
            <p:cNvSpPr>
              <a:spLocks noChangeAspect="1" noChangeArrowheads="1"/>
            </p:cNvSpPr>
            <p:nvPr/>
          </p:nvSpPr>
          <p:spPr bwMode="auto">
            <a:xfrm flipH="1">
              <a:off x="7254647" y="5108576"/>
              <a:ext cx="1203780" cy="56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Accounting</a:t>
              </a:r>
            </a:p>
            <a:p>
              <a:pPr algn="ctr" defTabSz="514350"/>
              <a:r>
                <a:rPr lang="en-US" sz="1600" dirty="0">
                  <a:latin typeface="Times"/>
                  <a:cs typeface="Times"/>
                </a:rPr>
                <a:t>Department</a:t>
              </a:r>
            </a:p>
          </p:txBody>
        </p:sp>
        <p:grpSp>
          <p:nvGrpSpPr>
            <p:cNvPr id="117807" name="Group 13"/>
            <p:cNvGrpSpPr>
              <a:grpSpLocks noChangeAspect="1"/>
            </p:cNvGrpSpPr>
            <p:nvPr/>
          </p:nvGrpSpPr>
          <p:grpSpPr bwMode="auto">
            <a:xfrm>
              <a:off x="7680326" y="4573588"/>
              <a:ext cx="303213" cy="568325"/>
              <a:chOff x="3825" y="1337"/>
              <a:chExt cx="117" cy="239"/>
            </a:xfrm>
          </p:grpSpPr>
          <p:sp>
            <p:nvSpPr>
              <p:cNvPr id="117808" name="Oval 14"/>
              <p:cNvSpPr>
                <a:spLocks noChangeAspect="1" noChangeArrowheads="1"/>
              </p:cNvSpPr>
              <p:nvPr/>
            </p:nvSpPr>
            <p:spPr bwMode="auto">
              <a:xfrm>
                <a:off x="3850"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7809" name="Line 15"/>
              <p:cNvSpPr>
                <a:spLocks noChangeAspect="1" noChangeShapeType="1"/>
              </p:cNvSpPr>
              <p:nvPr/>
            </p:nvSpPr>
            <p:spPr bwMode="auto">
              <a:xfrm>
                <a:off x="3880"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810" name="Line 16"/>
              <p:cNvSpPr>
                <a:spLocks noChangeAspect="1" noChangeShapeType="1"/>
              </p:cNvSpPr>
              <p:nvPr/>
            </p:nvSpPr>
            <p:spPr bwMode="auto">
              <a:xfrm flipH="1">
                <a:off x="3831" y="1442"/>
                <a:ext cx="9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811" name="Freeform 17"/>
              <p:cNvSpPr>
                <a:spLocks noChangeAspect="1"/>
              </p:cNvSpPr>
              <p:nvPr/>
            </p:nvSpPr>
            <p:spPr bwMode="auto">
              <a:xfrm>
                <a:off x="3825" y="1501"/>
                <a:ext cx="117" cy="7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grpSp>
          <p:nvGrpSpPr>
            <p:cNvPr id="2" name="Group 1"/>
            <p:cNvGrpSpPr/>
            <p:nvPr/>
          </p:nvGrpSpPr>
          <p:grpSpPr>
            <a:xfrm>
              <a:off x="3313113" y="1587500"/>
              <a:ext cx="3090863" cy="4452020"/>
              <a:chOff x="3313113" y="1587500"/>
              <a:chExt cx="3090863" cy="4452020"/>
            </a:xfrm>
          </p:grpSpPr>
          <p:sp>
            <p:nvSpPr>
              <p:cNvPr id="117794" name="Rectangle 19"/>
              <p:cNvSpPr>
                <a:spLocks noChangeAspect="1" noChangeArrowheads="1"/>
              </p:cNvSpPr>
              <p:nvPr/>
            </p:nvSpPr>
            <p:spPr bwMode="auto">
              <a:xfrm>
                <a:off x="3929727" y="5641975"/>
                <a:ext cx="1857631"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dirty="0">
                    <a:latin typeface="Times"/>
                    <a:cs typeface="Times"/>
                  </a:rPr>
                  <a:t>Billing System</a:t>
                </a:r>
              </a:p>
            </p:txBody>
          </p:sp>
          <p:sp>
            <p:nvSpPr>
              <p:cNvPr id="117795" name="Rectangle 20"/>
              <p:cNvSpPr>
                <a:spLocks noChangeAspect="1" noChangeArrowheads="1"/>
              </p:cNvSpPr>
              <p:nvPr/>
            </p:nvSpPr>
            <p:spPr bwMode="auto">
              <a:xfrm>
                <a:off x="3313113" y="1587500"/>
                <a:ext cx="3090863" cy="40528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grpSp>
            <p:nvGrpSpPr>
              <p:cNvPr id="117796" name="Group 21"/>
              <p:cNvGrpSpPr>
                <a:grpSpLocks noChangeAspect="1"/>
              </p:cNvGrpSpPr>
              <p:nvPr/>
            </p:nvGrpSpPr>
            <p:grpSpPr bwMode="auto">
              <a:xfrm>
                <a:off x="3957366" y="2011363"/>
                <a:ext cx="1797582" cy="3298033"/>
                <a:chOff x="2685" y="1762"/>
                <a:chExt cx="752" cy="1384"/>
              </a:xfrm>
            </p:grpSpPr>
            <p:grpSp>
              <p:nvGrpSpPr>
                <p:cNvPr id="117797" name="Group 22"/>
                <p:cNvGrpSpPr>
                  <a:grpSpLocks noChangeAspect="1"/>
                </p:cNvGrpSpPr>
                <p:nvPr/>
              </p:nvGrpSpPr>
              <p:grpSpPr bwMode="auto">
                <a:xfrm>
                  <a:off x="2685" y="2873"/>
                  <a:ext cx="752" cy="273"/>
                  <a:chOff x="2381" y="1668"/>
                  <a:chExt cx="686" cy="273"/>
                </a:xfrm>
              </p:grpSpPr>
              <p:sp>
                <p:nvSpPr>
                  <p:cNvPr id="117804" name="Oval 23"/>
                  <p:cNvSpPr>
                    <a:spLocks noChangeAspect="1" noChangeArrowheads="1"/>
                  </p:cNvSpPr>
                  <p:nvPr/>
                </p:nvSpPr>
                <p:spPr bwMode="auto">
                  <a:xfrm>
                    <a:off x="2511" y="1668"/>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7805" name="Rectangle 24"/>
                  <p:cNvSpPr>
                    <a:spLocks noChangeAspect="1" noChangeArrowheads="1"/>
                  </p:cNvSpPr>
                  <p:nvPr/>
                </p:nvSpPr>
                <p:spPr bwMode="auto">
                  <a:xfrm flipH="1">
                    <a:off x="2381" y="1808"/>
                    <a:ext cx="686"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Terminate account</a:t>
                    </a:r>
                  </a:p>
                </p:txBody>
              </p:sp>
            </p:grpSp>
            <p:grpSp>
              <p:nvGrpSpPr>
                <p:cNvPr id="117798" name="Group 25"/>
                <p:cNvGrpSpPr>
                  <a:grpSpLocks noChangeAspect="1"/>
                </p:cNvGrpSpPr>
                <p:nvPr/>
              </p:nvGrpSpPr>
              <p:grpSpPr bwMode="auto">
                <a:xfrm>
                  <a:off x="2780" y="1762"/>
                  <a:ext cx="568" cy="272"/>
                  <a:chOff x="2462" y="1091"/>
                  <a:chExt cx="522" cy="272"/>
                </a:xfrm>
              </p:grpSpPr>
              <p:sp>
                <p:nvSpPr>
                  <p:cNvPr id="117802" name="Oval 26"/>
                  <p:cNvSpPr>
                    <a:spLocks noChangeAspect="1" noChangeArrowheads="1"/>
                  </p:cNvSpPr>
                  <p:nvPr/>
                </p:nvSpPr>
                <p:spPr bwMode="auto">
                  <a:xfrm>
                    <a:off x="2508" y="1091"/>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7803" name="Rectangle 27"/>
                  <p:cNvSpPr>
                    <a:spLocks noChangeAspect="1" noChangeArrowheads="1"/>
                  </p:cNvSpPr>
                  <p:nvPr/>
                </p:nvSpPr>
                <p:spPr bwMode="auto">
                  <a:xfrm flipH="1">
                    <a:off x="2462" y="1230"/>
                    <a:ext cx="522"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Bill customer</a:t>
                    </a:r>
                  </a:p>
                </p:txBody>
              </p:sp>
            </p:grpSp>
            <p:grpSp>
              <p:nvGrpSpPr>
                <p:cNvPr id="117799" name="Group 28"/>
                <p:cNvGrpSpPr>
                  <a:grpSpLocks noChangeAspect="1"/>
                </p:cNvGrpSpPr>
                <p:nvPr/>
              </p:nvGrpSpPr>
              <p:grpSpPr bwMode="auto">
                <a:xfrm>
                  <a:off x="2719" y="2333"/>
                  <a:ext cx="692" cy="272"/>
                  <a:chOff x="2413" y="1091"/>
                  <a:chExt cx="637" cy="272"/>
                </a:xfrm>
              </p:grpSpPr>
              <p:sp>
                <p:nvSpPr>
                  <p:cNvPr id="117800" name="Oval 29"/>
                  <p:cNvSpPr>
                    <a:spLocks noChangeAspect="1" noChangeArrowheads="1"/>
                  </p:cNvSpPr>
                  <p:nvPr/>
                </p:nvSpPr>
                <p:spPr bwMode="auto">
                  <a:xfrm>
                    <a:off x="2518" y="1091"/>
                    <a:ext cx="427" cy="14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latin typeface="Times"/>
                      <a:cs typeface="Times"/>
                    </a:endParaRPr>
                  </a:p>
                </p:txBody>
              </p:sp>
              <p:sp>
                <p:nvSpPr>
                  <p:cNvPr id="117801" name="Rectangle 30"/>
                  <p:cNvSpPr>
                    <a:spLocks noChangeAspect="1" noChangeArrowheads="1"/>
                  </p:cNvSpPr>
                  <p:nvPr/>
                </p:nvSpPr>
                <p:spPr bwMode="auto">
                  <a:xfrm flipH="1">
                    <a:off x="2413" y="1230"/>
                    <a:ext cx="637"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Process payment</a:t>
                    </a:r>
                  </a:p>
                </p:txBody>
              </p:sp>
            </p:grpSp>
          </p:grpSp>
        </p:grpSp>
        <p:sp>
          <p:nvSpPr>
            <p:cNvPr id="117788" name="Rectangle 32"/>
            <p:cNvSpPr>
              <a:spLocks noChangeAspect="1" noChangeArrowheads="1"/>
            </p:cNvSpPr>
            <p:nvPr/>
          </p:nvSpPr>
          <p:spPr bwMode="auto">
            <a:xfrm>
              <a:off x="1779740" y="3838576"/>
              <a:ext cx="625171"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Bank</a:t>
              </a:r>
            </a:p>
          </p:txBody>
        </p:sp>
        <p:grpSp>
          <p:nvGrpSpPr>
            <p:cNvPr id="117789" name="Group 33"/>
            <p:cNvGrpSpPr>
              <a:grpSpLocks noChangeAspect="1"/>
            </p:cNvGrpSpPr>
            <p:nvPr/>
          </p:nvGrpSpPr>
          <p:grpSpPr bwMode="auto">
            <a:xfrm>
              <a:off x="1941513" y="3303588"/>
              <a:ext cx="301625" cy="568325"/>
              <a:chOff x="1537" y="1337"/>
              <a:chExt cx="117" cy="239"/>
            </a:xfrm>
          </p:grpSpPr>
          <p:sp>
            <p:nvSpPr>
              <p:cNvPr id="117790" name="Oval 34"/>
              <p:cNvSpPr>
                <a:spLocks noChangeAspect="1" noChangeArrowheads="1"/>
              </p:cNvSpPr>
              <p:nvPr/>
            </p:nvSpPr>
            <p:spPr bwMode="auto">
              <a:xfrm>
                <a:off x="1569"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7791" name="Line 35"/>
              <p:cNvSpPr>
                <a:spLocks noChangeAspect="1" noChangeShapeType="1"/>
              </p:cNvSpPr>
              <p:nvPr/>
            </p:nvSpPr>
            <p:spPr bwMode="auto">
              <a:xfrm>
                <a:off x="1598"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792" name="Line 36"/>
              <p:cNvSpPr>
                <a:spLocks noChangeAspect="1" noChangeShapeType="1"/>
              </p:cNvSpPr>
              <p:nvPr/>
            </p:nvSpPr>
            <p:spPr bwMode="auto">
              <a:xfrm>
                <a:off x="1554" y="1442"/>
                <a:ext cx="8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793" name="Freeform 37"/>
              <p:cNvSpPr>
                <a:spLocks noChangeAspect="1"/>
              </p:cNvSpPr>
              <p:nvPr/>
            </p:nvSpPr>
            <p:spPr bwMode="auto">
              <a:xfrm>
                <a:off x="1537" y="1501"/>
                <a:ext cx="117" cy="75"/>
              </a:xfrm>
              <a:custGeom>
                <a:avLst/>
                <a:gdLst>
                  <a:gd name="T0" fmla="*/ 0 w 117"/>
                  <a:gd name="T1" fmla="*/ 74 h 75"/>
                  <a:gd name="T2" fmla="*/ 58 w 117"/>
                  <a:gd name="T3" fmla="*/ 0 h 75"/>
                  <a:gd name="T4" fmla="*/ 116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0" y="74"/>
                    </a:moveTo>
                    <a:lnTo>
                      <a:pt x="58" y="0"/>
                    </a:lnTo>
                    <a:lnTo>
                      <a:pt x="116"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cxnSp>
          <p:nvCxnSpPr>
            <p:cNvPr id="117768" name="AutoShape 38"/>
            <p:cNvCxnSpPr>
              <a:cxnSpLocks noChangeAspect="1" noChangeShapeType="1"/>
              <a:stCxn id="117802" idx="2"/>
            </p:cNvCxnSpPr>
            <p:nvPr/>
          </p:nvCxnSpPr>
          <p:spPr bwMode="auto">
            <a:xfrm flipH="1" flipV="1">
              <a:off x="2270128" y="2178050"/>
              <a:ext cx="2034114" cy="7270"/>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17769" name="AutoShape 39"/>
            <p:cNvCxnSpPr>
              <a:cxnSpLocks noChangeAspect="1" noChangeShapeType="1"/>
              <a:stCxn id="117800" idx="2"/>
            </p:cNvCxnSpPr>
            <p:nvPr/>
          </p:nvCxnSpPr>
          <p:spPr bwMode="auto">
            <a:xfrm flipH="1">
              <a:off x="2230439" y="3545997"/>
              <a:ext cx="2077598" cy="5241"/>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sp>
          <p:nvSpPr>
            <p:cNvPr id="117782" name="Rectangle 41"/>
            <p:cNvSpPr>
              <a:spLocks noChangeAspect="1" noChangeArrowheads="1"/>
            </p:cNvSpPr>
            <p:nvPr/>
          </p:nvSpPr>
          <p:spPr bwMode="auto">
            <a:xfrm flipH="1">
              <a:off x="7363811" y="2466975"/>
              <a:ext cx="1017206"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Customer</a:t>
              </a:r>
            </a:p>
          </p:txBody>
        </p:sp>
        <p:grpSp>
          <p:nvGrpSpPr>
            <p:cNvPr id="117783" name="Group 42"/>
            <p:cNvGrpSpPr>
              <a:grpSpLocks noChangeAspect="1"/>
            </p:cNvGrpSpPr>
            <p:nvPr/>
          </p:nvGrpSpPr>
          <p:grpSpPr bwMode="auto">
            <a:xfrm>
              <a:off x="7680326" y="1930400"/>
              <a:ext cx="303213" cy="569913"/>
              <a:chOff x="3825" y="1337"/>
              <a:chExt cx="117" cy="239"/>
            </a:xfrm>
          </p:grpSpPr>
          <p:sp>
            <p:nvSpPr>
              <p:cNvPr id="117784" name="Oval 43"/>
              <p:cNvSpPr>
                <a:spLocks noChangeAspect="1" noChangeArrowheads="1"/>
              </p:cNvSpPr>
              <p:nvPr/>
            </p:nvSpPr>
            <p:spPr bwMode="auto">
              <a:xfrm>
                <a:off x="3850"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7785" name="Line 44"/>
              <p:cNvSpPr>
                <a:spLocks noChangeAspect="1" noChangeShapeType="1"/>
              </p:cNvSpPr>
              <p:nvPr/>
            </p:nvSpPr>
            <p:spPr bwMode="auto">
              <a:xfrm>
                <a:off x="3880"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786" name="Line 45"/>
              <p:cNvSpPr>
                <a:spLocks noChangeAspect="1" noChangeShapeType="1"/>
              </p:cNvSpPr>
              <p:nvPr/>
            </p:nvSpPr>
            <p:spPr bwMode="auto">
              <a:xfrm flipH="1">
                <a:off x="3831" y="1442"/>
                <a:ext cx="9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787" name="Freeform 46"/>
              <p:cNvSpPr>
                <a:spLocks noChangeAspect="1"/>
              </p:cNvSpPr>
              <p:nvPr/>
            </p:nvSpPr>
            <p:spPr bwMode="auto">
              <a:xfrm>
                <a:off x="3825" y="1501"/>
                <a:ext cx="117" cy="7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cxnSp>
          <p:nvCxnSpPr>
            <p:cNvPr id="117771" name="AutoShape 47"/>
            <p:cNvCxnSpPr>
              <a:cxnSpLocks noChangeAspect="1" noChangeShapeType="1"/>
              <a:stCxn id="117802" idx="6"/>
            </p:cNvCxnSpPr>
            <p:nvPr/>
          </p:nvCxnSpPr>
          <p:spPr bwMode="auto">
            <a:xfrm>
              <a:off x="5414816" y="2185320"/>
              <a:ext cx="2087710" cy="668"/>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sp>
          <p:nvSpPr>
            <p:cNvPr id="117776" name="Rectangle 49"/>
            <p:cNvSpPr>
              <a:spLocks noChangeAspect="1" noChangeArrowheads="1"/>
            </p:cNvSpPr>
            <p:nvPr/>
          </p:nvSpPr>
          <p:spPr bwMode="auto">
            <a:xfrm flipH="1">
              <a:off x="7531647" y="3838576"/>
              <a:ext cx="652956" cy="316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9850" tIns="34925" rIns="69850" bIns="34925">
              <a:spAutoFit/>
            </a:bodyPr>
            <a:lstStyle/>
            <a:p>
              <a:pPr algn="ctr" defTabSz="514350"/>
              <a:r>
                <a:rPr lang="en-US" sz="1600" dirty="0">
                  <a:latin typeface="Times"/>
                  <a:cs typeface="Times"/>
                </a:rPr>
                <a:t>Clerk</a:t>
              </a:r>
            </a:p>
          </p:txBody>
        </p:sp>
        <p:grpSp>
          <p:nvGrpSpPr>
            <p:cNvPr id="117777" name="Group 50"/>
            <p:cNvGrpSpPr>
              <a:grpSpLocks noChangeAspect="1"/>
            </p:cNvGrpSpPr>
            <p:nvPr/>
          </p:nvGrpSpPr>
          <p:grpSpPr bwMode="auto">
            <a:xfrm>
              <a:off x="7680326" y="3303588"/>
              <a:ext cx="303213" cy="568325"/>
              <a:chOff x="3825" y="1337"/>
              <a:chExt cx="117" cy="239"/>
            </a:xfrm>
          </p:grpSpPr>
          <p:sp>
            <p:nvSpPr>
              <p:cNvPr id="117778" name="Oval 51"/>
              <p:cNvSpPr>
                <a:spLocks noChangeAspect="1" noChangeArrowheads="1"/>
              </p:cNvSpPr>
              <p:nvPr/>
            </p:nvSpPr>
            <p:spPr bwMode="auto">
              <a:xfrm>
                <a:off x="3850" y="1337"/>
                <a:ext cx="59" cy="59"/>
              </a:xfrm>
              <a:prstGeom prst="ellipse">
                <a:avLst/>
              </a:prstGeom>
              <a:solidFill>
                <a:schemeClr val="bg1"/>
              </a:solidFill>
              <a:ln w="12700">
                <a:solidFill>
                  <a:schemeClr val="tx1"/>
                </a:solidFill>
                <a:round/>
                <a:headEnd/>
                <a:tailEnd/>
              </a:ln>
            </p:spPr>
            <p:txBody>
              <a:bodyPr wrap="none" anchor="ctr"/>
              <a:lstStyle/>
              <a:p>
                <a:endParaRPr lang="en-US" dirty="0">
                  <a:latin typeface="Times"/>
                  <a:cs typeface="Times"/>
                </a:endParaRPr>
              </a:p>
            </p:txBody>
          </p:sp>
          <p:sp>
            <p:nvSpPr>
              <p:cNvPr id="117779" name="Line 52"/>
              <p:cNvSpPr>
                <a:spLocks noChangeAspect="1" noChangeShapeType="1"/>
              </p:cNvSpPr>
              <p:nvPr/>
            </p:nvSpPr>
            <p:spPr bwMode="auto">
              <a:xfrm>
                <a:off x="3880" y="1407"/>
                <a:ext cx="0" cy="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780" name="Line 53"/>
              <p:cNvSpPr>
                <a:spLocks noChangeAspect="1" noChangeShapeType="1"/>
              </p:cNvSpPr>
              <p:nvPr/>
            </p:nvSpPr>
            <p:spPr bwMode="auto">
              <a:xfrm flipH="1">
                <a:off x="3831" y="1442"/>
                <a:ext cx="9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Times"/>
                  <a:cs typeface="Times"/>
                </a:endParaRPr>
              </a:p>
            </p:txBody>
          </p:sp>
          <p:sp>
            <p:nvSpPr>
              <p:cNvPr id="117781" name="Freeform 54"/>
              <p:cNvSpPr>
                <a:spLocks noChangeAspect="1"/>
              </p:cNvSpPr>
              <p:nvPr/>
            </p:nvSpPr>
            <p:spPr bwMode="auto">
              <a:xfrm>
                <a:off x="3825" y="1501"/>
                <a:ext cx="117" cy="75"/>
              </a:xfrm>
              <a:custGeom>
                <a:avLst/>
                <a:gdLst>
                  <a:gd name="T0" fmla="*/ 116 w 117"/>
                  <a:gd name="T1" fmla="*/ 74 h 75"/>
                  <a:gd name="T2" fmla="*/ 58 w 117"/>
                  <a:gd name="T3" fmla="*/ 0 h 75"/>
                  <a:gd name="T4" fmla="*/ 0 w 117"/>
                  <a:gd name="T5" fmla="*/ 74 h 75"/>
                  <a:gd name="T6" fmla="*/ 0 60000 65536"/>
                  <a:gd name="T7" fmla="*/ 0 60000 65536"/>
                  <a:gd name="T8" fmla="*/ 0 60000 65536"/>
                  <a:gd name="T9" fmla="*/ 0 w 117"/>
                  <a:gd name="T10" fmla="*/ 0 h 75"/>
                  <a:gd name="T11" fmla="*/ 117 w 117"/>
                  <a:gd name="T12" fmla="*/ 75 h 75"/>
                </a:gdLst>
                <a:ahLst/>
                <a:cxnLst>
                  <a:cxn ang="T6">
                    <a:pos x="T0" y="T1"/>
                  </a:cxn>
                  <a:cxn ang="T7">
                    <a:pos x="T2" y="T3"/>
                  </a:cxn>
                  <a:cxn ang="T8">
                    <a:pos x="T4" y="T5"/>
                  </a:cxn>
                </a:cxnLst>
                <a:rect l="T9" t="T10" r="T11" b="T12"/>
                <a:pathLst>
                  <a:path w="117" h="75">
                    <a:moveTo>
                      <a:pt x="116" y="74"/>
                    </a:moveTo>
                    <a:lnTo>
                      <a:pt x="58" y="0"/>
                    </a:lnTo>
                    <a:lnTo>
                      <a:pt x="0" y="74"/>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dirty="0">
                  <a:latin typeface="Times"/>
                  <a:cs typeface="Times"/>
                </a:endParaRPr>
              </a:p>
            </p:txBody>
          </p:sp>
        </p:grpSp>
        <p:cxnSp>
          <p:nvCxnSpPr>
            <p:cNvPr id="117773" name="AutoShape 55"/>
            <p:cNvCxnSpPr>
              <a:cxnSpLocks noChangeAspect="1" noChangeShapeType="1"/>
              <a:stCxn id="117800" idx="6"/>
            </p:cNvCxnSpPr>
            <p:nvPr/>
          </p:nvCxnSpPr>
          <p:spPr bwMode="auto">
            <a:xfrm>
              <a:off x="5416427" y="3545997"/>
              <a:ext cx="2003549" cy="5241"/>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17774" name="AutoShape 56"/>
            <p:cNvCxnSpPr>
              <a:cxnSpLocks noChangeAspect="1" noChangeShapeType="1"/>
              <a:stCxn id="117804" idx="6"/>
            </p:cNvCxnSpPr>
            <p:nvPr/>
          </p:nvCxnSpPr>
          <p:spPr bwMode="auto">
            <a:xfrm flipV="1">
              <a:off x="5418075" y="4829176"/>
              <a:ext cx="2060638" cy="3626"/>
            </a:xfrm>
            <a:prstGeom prst="straightConnector1">
              <a:avLst/>
            </a:prstGeom>
            <a:noFill/>
            <a:ln w="12700">
              <a:solidFill>
                <a:schemeClr val="tx1"/>
              </a:solidFill>
              <a:round/>
              <a:headEnd type="arrow" w="med" len="med"/>
              <a:tailEnd/>
            </a:ln>
            <a:extLst>
              <a:ext uri="{909E8E84-426E-40dd-AFC4-6F175D3DCCD1}">
                <a14:hiddenFill xmlns:a14="http://schemas.microsoft.com/office/drawing/2010/main">
                  <a:noFill/>
                </a14:hiddenFill>
              </a:ext>
            </a:extLst>
          </p:spPr>
        </p:cxnSp>
        <p:cxnSp>
          <p:nvCxnSpPr>
            <p:cNvPr id="117775" name="AutoShape 57"/>
            <p:cNvCxnSpPr>
              <a:cxnSpLocks noChangeShapeType="1"/>
            </p:cNvCxnSpPr>
            <p:nvPr/>
          </p:nvCxnSpPr>
          <p:spPr bwMode="auto">
            <a:xfrm>
              <a:off x="5348288" y="3656013"/>
              <a:ext cx="2182813" cy="1081088"/>
            </a:xfrm>
            <a:prstGeom prst="straightConnector1">
              <a:avLst/>
            </a:prstGeom>
            <a:noFill/>
            <a:ln w="12700">
              <a:solidFill>
                <a:schemeClr val="tx1"/>
              </a:solidFill>
              <a:round/>
              <a:headEnd/>
              <a:tailEnd/>
            </a:ln>
            <a:extLst>
              <a:ext uri="{909E8E84-426E-40dd-AFC4-6F175D3DCCD1}">
                <a14:hiddenFill xmlns:a14="http://schemas.microsoft.com/office/drawing/2010/main">
                  <a:noFill/>
                </a14:hiddenFill>
              </a:ext>
            </a:extLst>
          </p:spPr>
        </p:cxnSp>
      </p:grpSp>
      <p:sp>
        <p:nvSpPr>
          <p:cNvPr id="53" name="Rectangle 2"/>
          <p:cNvSpPr>
            <a:spLocks noGrp="1" noChangeArrowheads="1"/>
          </p:cNvSpPr>
          <p:nvPr>
            <p:ph type="title"/>
          </p:nvPr>
        </p:nvSpPr>
        <p:spPr>
          <a:xfrm>
            <a:off x="685800" y="457200"/>
            <a:ext cx="7772400" cy="457200"/>
          </a:xfrm>
        </p:spPr>
        <p:txBody>
          <a:bodyPr/>
          <a:lstStyle/>
          <a:p>
            <a:r>
              <a:rPr lang="en-US" altLang="zh-TW" dirty="0">
                <a:latin typeface="Signboard Regular" charset="0"/>
                <a:cs typeface="新細明體" charset="0"/>
              </a:rPr>
              <a:t>USE-CASE MODELING EXAMPLE</a:t>
            </a:r>
          </a:p>
        </p:txBody>
      </p:sp>
    </p:spTree>
    <p:extLst>
      <p:ext uri="{BB962C8B-B14F-4D97-AF65-F5344CB8AC3E}">
        <p14:creationId xmlns:p14="http://schemas.microsoft.com/office/powerpoint/2010/main" val="37137800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noFill/>
        </p:spPr>
        <p:txBody>
          <a:bodyPr/>
          <a:lstStyle/>
          <a:p>
            <a:pPr marL="0" indent="0">
              <a:lnSpc>
                <a:spcPct val="115000"/>
              </a:lnSpc>
              <a:buFont typeface="Zapf Dingbats" charset="0"/>
              <a:buNone/>
            </a:pPr>
            <a:r>
              <a:rPr lang="en-US" altLang="zh-TW" sz="1600" dirty="0">
                <a:latin typeface="Helvetica" charset="0"/>
                <a:cs typeface="新細明體" charset="0"/>
              </a:rPr>
              <a:t>At the beginning of each </a:t>
            </a:r>
            <a:r>
              <a:rPr lang="en-US" altLang="zh-TW" sz="1600" dirty="0" smtClean="0">
                <a:latin typeface="Helvetica" charset="0"/>
                <a:cs typeface="新細明體" charset="0"/>
              </a:rPr>
              <a:t>term, </a:t>
            </a:r>
            <a:r>
              <a:rPr lang="en-US" altLang="zh-TW" sz="1600" dirty="0">
                <a:latin typeface="Helvetica" charset="0"/>
                <a:cs typeface="新細明體" charset="0"/>
              </a:rPr>
              <a:t>students may request a course catalogue containing a list of course offerings needed for the </a:t>
            </a:r>
            <a:r>
              <a:rPr lang="en-US" altLang="zh-TW" sz="1600" dirty="0" smtClean="0">
                <a:latin typeface="Helvetica" charset="0"/>
                <a:cs typeface="新細明體" charset="0"/>
              </a:rPr>
              <a:t>term. </a:t>
            </a:r>
            <a:r>
              <a:rPr lang="en-US" altLang="zh-TW" sz="1600" dirty="0">
                <a:latin typeface="Helvetica" charset="0"/>
                <a:cs typeface="新細明體" charset="0"/>
              </a:rPr>
              <a:t>Information about each course, such as instructor, department, and prerequisites are included to help students make informed decisions.</a:t>
            </a:r>
          </a:p>
          <a:p>
            <a:pPr marL="0" indent="0">
              <a:lnSpc>
                <a:spcPct val="115000"/>
              </a:lnSpc>
              <a:spcBef>
                <a:spcPts val="1800"/>
              </a:spcBef>
              <a:buFont typeface="Zapf Dingbats" charset="0"/>
              <a:buNone/>
            </a:pPr>
            <a:r>
              <a:rPr lang="en-US" altLang="zh-TW" sz="1600" dirty="0">
                <a:latin typeface="Helvetica" charset="0"/>
                <a:cs typeface="新細明體" charset="0"/>
              </a:rPr>
              <a:t>The new system will allow students to select four course offerings for the coming </a:t>
            </a:r>
            <a:r>
              <a:rPr lang="en-US" altLang="zh-TW" sz="1600" dirty="0" smtClean="0">
                <a:latin typeface="Helvetica" charset="0"/>
                <a:cs typeface="新細明體" charset="0"/>
              </a:rPr>
              <a:t>term. </a:t>
            </a:r>
            <a:r>
              <a:rPr lang="en-US" altLang="zh-TW" sz="1600" dirty="0">
                <a:latin typeface="Helvetica" charset="0"/>
                <a:cs typeface="新細明體" charset="0"/>
              </a:rPr>
              <a:t>In addition, each student will indicate two alternative choices in case a course offering becomes filled or is canceled. No course offering will have more than forty students or fewer than ten students. A course offering with fewer than ten students will be canceled. Once the registration process is completed for a student, the registration system sends information to the billing system so the student can be billed for the </a:t>
            </a:r>
            <a:r>
              <a:rPr lang="en-US" altLang="zh-TW" sz="1600" dirty="0" smtClean="0">
                <a:latin typeface="Helvetica" charset="0"/>
                <a:cs typeface="新細明體" charset="0"/>
              </a:rPr>
              <a:t>term.</a:t>
            </a:r>
            <a:endParaRPr lang="en-US" altLang="zh-TW" sz="1600" dirty="0">
              <a:latin typeface="Helvetica" charset="0"/>
              <a:cs typeface="新細明體" charset="0"/>
            </a:endParaRPr>
          </a:p>
          <a:p>
            <a:pPr marL="0" indent="0">
              <a:lnSpc>
                <a:spcPct val="115000"/>
              </a:lnSpc>
              <a:spcBef>
                <a:spcPts val="1800"/>
              </a:spcBef>
              <a:buFont typeface="Zapf Dingbats" charset="0"/>
              <a:buNone/>
            </a:pPr>
            <a:r>
              <a:rPr lang="en-US" altLang="zh-TW" sz="1600" dirty="0">
                <a:latin typeface="Helvetica" charset="0"/>
                <a:cs typeface="新細明體" charset="0"/>
              </a:rPr>
              <a:t>Professors must be able to access the online system to indicate which courses they will be teaching, and to see which students signed up for their course offerings.</a:t>
            </a:r>
          </a:p>
          <a:p>
            <a:pPr marL="0" indent="0">
              <a:lnSpc>
                <a:spcPct val="115000"/>
              </a:lnSpc>
              <a:spcBef>
                <a:spcPts val="1800"/>
              </a:spcBef>
              <a:buFont typeface="Zapf Dingbats" charset="0"/>
              <a:buNone/>
            </a:pPr>
            <a:r>
              <a:rPr lang="en-US" altLang="zh-TW" sz="1600" dirty="0">
                <a:latin typeface="Helvetica" charset="0"/>
                <a:cs typeface="新細明體" charset="0"/>
              </a:rPr>
              <a:t>For each </a:t>
            </a:r>
            <a:r>
              <a:rPr lang="en-US" altLang="zh-TW" sz="1600" dirty="0" smtClean="0">
                <a:latin typeface="Helvetica" charset="0"/>
                <a:cs typeface="新細明體" charset="0"/>
              </a:rPr>
              <a:t>term, </a:t>
            </a:r>
            <a:r>
              <a:rPr lang="en-US" altLang="zh-TW" sz="1600" dirty="0">
                <a:latin typeface="Helvetica" charset="0"/>
                <a:cs typeface="新細明體" charset="0"/>
              </a:rPr>
              <a:t>there is a period of time that students can change their schedule. Students must be able to access the system during this time to add or drop courses.</a:t>
            </a:r>
          </a:p>
        </p:txBody>
      </p:sp>
      <p:sp>
        <p:nvSpPr>
          <p:cNvPr id="2" name="Title 1"/>
          <p:cNvSpPr>
            <a:spLocks noGrp="1"/>
          </p:cNvSpPr>
          <p:nvPr>
            <p:ph type="title"/>
          </p:nvPr>
        </p:nvSpPr>
        <p:spPr>
          <a:xfrm>
            <a:off x="685800" y="457200"/>
            <a:ext cx="8138160" cy="457200"/>
          </a:xfrm>
        </p:spPr>
        <p:txBody>
          <a:bodyPr/>
          <a:lstStyle/>
          <a:p>
            <a:r>
              <a:rPr lang="en-US" altLang="zh-TW" dirty="0" smtClean="0">
                <a:latin typeface="Signboard Regular" charset="0"/>
                <a:cs typeface="新細明體" charset="0"/>
              </a:rPr>
              <a:t>ASU </a:t>
            </a:r>
            <a:r>
              <a:rPr lang="en-US" altLang="zh-TW" dirty="0">
                <a:latin typeface="Signboard Regular" charset="0"/>
                <a:cs typeface="新細明體" charset="0"/>
              </a:rPr>
              <a:t>COURSE </a:t>
            </a:r>
            <a:r>
              <a:rPr lang="en-US" altLang="zh-TW" dirty="0" smtClean="0">
                <a:latin typeface="Signboard Regular" charset="0"/>
                <a:cs typeface="新細明體" charset="0"/>
              </a:rPr>
              <a:t>REGISTRATION REQUIREMENTS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a:xfrm>
            <a:off x="685800" y="457200"/>
            <a:ext cx="8229600" cy="457200"/>
          </a:xfrm>
        </p:spPr>
        <p:txBody>
          <a:bodyPr/>
          <a:lstStyle/>
          <a:p>
            <a:r>
              <a:rPr lang="en-US" altLang="zh-TW" dirty="0" smtClean="0">
                <a:latin typeface="Signboard Regular" charset="0"/>
                <a:cs typeface="新細明體" charset="0"/>
              </a:rPr>
              <a:t>ASU </a:t>
            </a:r>
            <a:r>
              <a:rPr lang="en-US" altLang="zh-TW" dirty="0">
                <a:latin typeface="Signboard Regular" charset="0"/>
                <a:cs typeface="新細明體" charset="0"/>
              </a:rPr>
              <a:t>DOMAIN </a:t>
            </a:r>
            <a:r>
              <a:rPr lang="en-US" altLang="zh-TW" dirty="0" smtClean="0">
                <a:latin typeface="Signboard Regular" charset="0"/>
                <a:cs typeface="新細明體" charset="0"/>
              </a:rPr>
              <a:t>MODEL:</a:t>
            </a:r>
            <a:r>
              <a:rPr lang="en-US" altLang="zh-TW" dirty="0" smtClean="0">
                <a:solidFill>
                  <a:srgbClr val="B30019"/>
                </a:solidFill>
                <a:latin typeface="Signboard Regular" charset="0"/>
                <a:cs typeface="新細明體" charset="0"/>
              </a:rPr>
              <a:t> </a:t>
            </a:r>
            <a:r>
              <a:rPr lang="en-US" altLang="zh-TW" dirty="0">
                <a:solidFill>
                  <a:srgbClr val="B30019"/>
                </a:solidFill>
                <a:latin typeface="Signboard Regular" charset="0"/>
                <a:cs typeface="新細明體" charset="0"/>
              </a:rPr>
              <a:t>INITIAL CLASS DIAGRAM</a:t>
            </a:r>
            <a:endParaRPr lang="en-US" altLang="zh-TW" dirty="0">
              <a:latin typeface="Signboard Regular" charset="0"/>
              <a:cs typeface="新細明體" charset="0"/>
            </a:endParaRPr>
          </a:p>
        </p:txBody>
      </p:sp>
      <p:sp>
        <p:nvSpPr>
          <p:cNvPr id="35843" name="Rectangle 3"/>
          <p:cNvSpPr>
            <a:spLocks noGrp="1" noChangeArrowheads="1"/>
          </p:cNvSpPr>
          <p:nvPr>
            <p:ph type="body" idx="1"/>
          </p:nvPr>
        </p:nvSpPr>
        <p:spPr>
          <a:xfrm>
            <a:off x="685800" y="1219200"/>
            <a:ext cx="7774632" cy="1371600"/>
          </a:xfrm>
        </p:spPr>
        <p:txBody>
          <a:bodyPr/>
          <a:lstStyle/>
          <a:p>
            <a:pPr marL="0" indent="0">
              <a:buFont typeface="Zapf Dingbats" charset="0"/>
              <a:buNone/>
              <a:tabLst>
                <a:tab pos="1146175" algn="ctr"/>
                <a:tab pos="5486400" algn="ctr"/>
              </a:tabLst>
            </a:pPr>
            <a:r>
              <a:rPr lang="en-US" altLang="zh-TW" b="1" dirty="0">
                <a:solidFill>
                  <a:srgbClr val="B30019"/>
                </a:solidFill>
                <a:latin typeface="Helvetica" charset="0"/>
                <a:cs typeface="新細明體" charset="0"/>
              </a:rPr>
              <a:t>	</a:t>
            </a:r>
            <a:r>
              <a:rPr lang="en-US" altLang="zh-TW" b="1" u="sng" dirty="0">
                <a:solidFill>
                  <a:srgbClr val="B30019"/>
                </a:solidFill>
                <a:latin typeface="Helvetica" charset="0"/>
                <a:cs typeface="新細明體" charset="0"/>
              </a:rPr>
              <a:t>Classes</a:t>
            </a:r>
            <a:r>
              <a:rPr lang="en-US" altLang="zh-TW" b="1" dirty="0">
                <a:solidFill>
                  <a:srgbClr val="B30019"/>
                </a:solidFill>
                <a:latin typeface="Helvetica" charset="0"/>
                <a:cs typeface="新細明體" charset="0"/>
              </a:rPr>
              <a:t>	</a:t>
            </a:r>
            <a:r>
              <a:rPr lang="en-US" altLang="zh-TW" b="1" u="sng" dirty="0" smtClean="0">
                <a:solidFill>
                  <a:srgbClr val="B30019"/>
                </a:solidFill>
                <a:latin typeface="Helvetica" charset="0"/>
                <a:cs typeface="新細明體" charset="0"/>
              </a:rPr>
              <a:t>Associations</a:t>
            </a:r>
            <a:endParaRPr lang="en-US" altLang="zh-TW" dirty="0">
              <a:latin typeface="Helvetica" charset="0"/>
              <a:cs typeface="新細明體" charset="0"/>
            </a:endParaRPr>
          </a:p>
          <a:p>
            <a:pPr marL="0" indent="0">
              <a:spcBef>
                <a:spcPts val="300"/>
              </a:spcBef>
              <a:buFont typeface="Zapf Dingbats" charset="0"/>
              <a:buNone/>
              <a:tabLst>
                <a:tab pos="1370013" algn="l"/>
                <a:tab pos="3660775" algn="l"/>
              </a:tabLst>
            </a:pPr>
            <a:r>
              <a:rPr lang="en-US" altLang="zh-TW" dirty="0" smtClean="0">
                <a:solidFill>
                  <a:srgbClr val="00199A"/>
                </a:solidFill>
                <a:latin typeface="Helvetica" charset="0"/>
                <a:cs typeface="新細明體" charset="0"/>
              </a:rPr>
              <a:t>Student	Department 	Student </a:t>
            </a:r>
            <a:r>
              <a:rPr lang="en-US" altLang="zh-TW" i="1" dirty="0" smtClean="0">
                <a:solidFill>
                  <a:srgbClr val="008000"/>
                </a:solidFill>
                <a:latin typeface="Helvetica" charset="0"/>
                <a:cs typeface="新細明體" charset="0"/>
              </a:rPr>
              <a:t>EnrollsIn </a:t>
            </a:r>
            <a:r>
              <a:rPr lang="en-US" altLang="zh-TW" dirty="0" smtClean="0">
                <a:solidFill>
                  <a:srgbClr val="00199A"/>
                </a:solidFill>
                <a:latin typeface="Helvetica" charset="0"/>
                <a:cs typeface="新細明體" charset="0"/>
              </a:rPr>
              <a:t>CourseOffering</a:t>
            </a:r>
            <a:endParaRPr lang="en-US" altLang="zh-TW" dirty="0">
              <a:solidFill>
                <a:srgbClr val="00199A"/>
              </a:solidFill>
              <a:latin typeface="Helvetica" charset="0"/>
              <a:cs typeface="新細明體" charset="0"/>
            </a:endParaRPr>
          </a:p>
          <a:p>
            <a:pPr marL="0" indent="0">
              <a:spcBef>
                <a:spcPts val="300"/>
              </a:spcBef>
              <a:buFont typeface="Zapf Dingbats" charset="0"/>
              <a:buNone/>
              <a:tabLst>
                <a:tab pos="1370013" algn="l"/>
                <a:tab pos="3660775" algn="l"/>
              </a:tabLst>
            </a:pPr>
            <a:r>
              <a:rPr lang="en-US" altLang="zh-TW" dirty="0" smtClean="0">
                <a:solidFill>
                  <a:srgbClr val="00199A"/>
                </a:solidFill>
                <a:latin typeface="Helvetica" charset="0"/>
                <a:cs typeface="新細明體" charset="0"/>
              </a:rPr>
              <a:t>Course	Professor	Professor </a:t>
            </a:r>
            <a:r>
              <a:rPr lang="en-US" altLang="zh-TW" i="1" dirty="0" smtClean="0">
                <a:solidFill>
                  <a:srgbClr val="008000"/>
                </a:solidFill>
                <a:latin typeface="Helvetica" charset="0"/>
                <a:cs typeface="新細明體" charset="0"/>
              </a:rPr>
              <a:t>Teaches</a:t>
            </a:r>
            <a:r>
              <a:rPr lang="en-US" altLang="zh-TW" dirty="0">
                <a:solidFill>
                  <a:srgbClr val="00199A"/>
                </a:solidFill>
                <a:latin typeface="Helvetica" charset="0"/>
                <a:cs typeface="新細明體" charset="0"/>
              </a:rPr>
              <a:t> </a:t>
            </a:r>
            <a:r>
              <a:rPr lang="en-US" altLang="zh-TW" dirty="0" smtClean="0">
                <a:solidFill>
                  <a:srgbClr val="00199A"/>
                </a:solidFill>
                <a:latin typeface="Helvetica" charset="0"/>
                <a:cs typeface="新細明體" charset="0"/>
              </a:rPr>
              <a:t>CourseOffering</a:t>
            </a:r>
            <a:endParaRPr lang="en-US" altLang="zh-TW" dirty="0">
              <a:solidFill>
                <a:srgbClr val="00199A"/>
              </a:solidFill>
              <a:latin typeface="Helvetica" charset="0"/>
              <a:cs typeface="新細明體" charset="0"/>
            </a:endParaRPr>
          </a:p>
          <a:p>
            <a:pPr marL="0" indent="0">
              <a:spcBef>
                <a:spcPts val="300"/>
              </a:spcBef>
              <a:buFont typeface="Zapf Dingbats" charset="0"/>
              <a:buNone/>
              <a:tabLst>
                <a:tab pos="3660775" algn="l"/>
              </a:tabLst>
            </a:pPr>
            <a:r>
              <a:rPr lang="en-US" altLang="zh-TW" dirty="0" smtClean="0">
                <a:solidFill>
                  <a:srgbClr val="00199A"/>
                </a:solidFill>
                <a:latin typeface="Helvetica" charset="0"/>
                <a:cs typeface="新細明體" charset="0"/>
              </a:rPr>
              <a:t>CourseOffering	Course </a:t>
            </a:r>
            <a:r>
              <a:rPr lang="en-US" altLang="zh-TW" i="1" dirty="0" smtClean="0">
                <a:solidFill>
                  <a:srgbClr val="008000"/>
                </a:solidFill>
                <a:latin typeface="Helvetica" charset="0"/>
                <a:cs typeface="新細明體" charset="0"/>
              </a:rPr>
              <a:t>IsPrerequisiteFor</a:t>
            </a:r>
            <a:r>
              <a:rPr lang="en-US" altLang="zh-TW" dirty="0" smtClean="0">
                <a:solidFill>
                  <a:srgbClr val="008000"/>
                </a:solidFill>
                <a:latin typeface="Helvetica" charset="0"/>
                <a:cs typeface="新細明體" charset="0"/>
              </a:rPr>
              <a:t> </a:t>
            </a:r>
            <a:r>
              <a:rPr lang="en-US" altLang="zh-TW" dirty="0" smtClean="0">
                <a:solidFill>
                  <a:srgbClr val="00199A"/>
                </a:solidFill>
                <a:latin typeface="Helvetica" charset="0"/>
                <a:cs typeface="新細明體" charset="0"/>
              </a:rPr>
              <a:t>Course</a:t>
            </a:r>
            <a:endParaRPr lang="en-US" altLang="zh-TW" dirty="0">
              <a:solidFill>
                <a:srgbClr val="00199A"/>
              </a:solidFill>
              <a:latin typeface="Helvetica" charset="0"/>
              <a:cs typeface="新細明體" charset="0"/>
            </a:endParaRPr>
          </a:p>
        </p:txBody>
      </p:sp>
      <p:grpSp>
        <p:nvGrpSpPr>
          <p:cNvPr id="4" name="Group 3"/>
          <p:cNvGrpSpPr/>
          <p:nvPr/>
        </p:nvGrpSpPr>
        <p:grpSpPr>
          <a:xfrm>
            <a:off x="836613" y="2893889"/>
            <a:ext cx="7987734" cy="3559447"/>
            <a:chOff x="836613" y="2893889"/>
            <a:chExt cx="7987734" cy="3559447"/>
          </a:xfrm>
        </p:grpSpPr>
        <p:grpSp>
          <p:nvGrpSpPr>
            <p:cNvPr id="35845" name="Group 36"/>
            <p:cNvGrpSpPr>
              <a:grpSpLocks/>
            </p:cNvGrpSpPr>
            <p:nvPr/>
          </p:nvGrpSpPr>
          <p:grpSpPr bwMode="auto">
            <a:xfrm>
              <a:off x="836613" y="2893889"/>
              <a:ext cx="1262062" cy="438150"/>
              <a:chOff x="501" y="1959"/>
              <a:chExt cx="795" cy="276"/>
            </a:xfrm>
          </p:grpSpPr>
          <p:sp>
            <p:nvSpPr>
              <p:cNvPr id="35862" name="Freeform 5"/>
              <p:cNvSpPr>
                <a:spLocks/>
              </p:cNvSpPr>
              <p:nvPr/>
            </p:nvSpPr>
            <p:spPr bwMode="auto">
              <a:xfrm>
                <a:off x="501" y="1959"/>
                <a:ext cx="795" cy="276"/>
              </a:xfrm>
              <a:custGeom>
                <a:avLst/>
                <a:gdLst>
                  <a:gd name="T0" fmla="*/ 3 w 901"/>
                  <a:gd name="T1" fmla="*/ 20 h 340"/>
                  <a:gd name="T2" fmla="*/ 11 w 901"/>
                  <a:gd name="T3" fmla="*/ 76 h 340"/>
                  <a:gd name="T4" fmla="*/ 3 w 901"/>
                  <a:gd name="T5" fmla="*/ 284 h 340"/>
                  <a:gd name="T6" fmla="*/ 59 w 901"/>
                  <a:gd name="T7" fmla="*/ 332 h 340"/>
                  <a:gd name="T8" fmla="*/ 379 w 901"/>
                  <a:gd name="T9" fmla="*/ 340 h 340"/>
                  <a:gd name="T10" fmla="*/ 891 w 901"/>
                  <a:gd name="T11" fmla="*/ 308 h 340"/>
                  <a:gd name="T12" fmla="*/ 883 w 901"/>
                  <a:gd name="T13" fmla="*/ 36 h 340"/>
                  <a:gd name="T14" fmla="*/ 763 w 901"/>
                  <a:gd name="T15" fmla="*/ 12 h 340"/>
                  <a:gd name="T16" fmla="*/ 147 w 901"/>
                  <a:gd name="T17" fmla="*/ 20 h 340"/>
                  <a:gd name="T18" fmla="*/ 3 w 901"/>
                  <a:gd name="T19" fmla="*/ 20 h 3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1"/>
                  <a:gd name="T31" fmla="*/ 0 h 340"/>
                  <a:gd name="T32" fmla="*/ 901 w 901"/>
                  <a:gd name="T33" fmla="*/ 340 h 3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1" h="340">
                    <a:moveTo>
                      <a:pt x="3" y="20"/>
                    </a:moveTo>
                    <a:cubicBezTo>
                      <a:pt x="5" y="38"/>
                      <a:pt x="11" y="57"/>
                      <a:pt x="11" y="76"/>
                    </a:cubicBezTo>
                    <a:cubicBezTo>
                      <a:pt x="11" y="145"/>
                      <a:pt x="0" y="214"/>
                      <a:pt x="3" y="284"/>
                    </a:cubicBezTo>
                    <a:cubicBezTo>
                      <a:pt x="4" y="326"/>
                      <a:pt x="23" y="330"/>
                      <a:pt x="59" y="332"/>
                    </a:cubicBezTo>
                    <a:cubicBezTo>
                      <a:pt x="165" y="336"/>
                      <a:pt x="272" y="337"/>
                      <a:pt x="379" y="340"/>
                    </a:cubicBezTo>
                    <a:cubicBezTo>
                      <a:pt x="566" y="335"/>
                      <a:pt x="711" y="318"/>
                      <a:pt x="891" y="308"/>
                    </a:cubicBezTo>
                    <a:cubicBezTo>
                      <a:pt x="901" y="245"/>
                      <a:pt x="890" y="48"/>
                      <a:pt x="883" y="36"/>
                    </a:cubicBezTo>
                    <a:cubicBezTo>
                      <a:pt x="862" y="0"/>
                      <a:pt x="803" y="20"/>
                      <a:pt x="763" y="12"/>
                    </a:cubicBezTo>
                    <a:cubicBezTo>
                      <a:pt x="565" y="44"/>
                      <a:pt x="344" y="24"/>
                      <a:pt x="147" y="20"/>
                    </a:cubicBezTo>
                    <a:cubicBezTo>
                      <a:pt x="24" y="11"/>
                      <a:pt x="71" y="2"/>
                      <a:pt x="3" y="20"/>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863" name="Text Box 12"/>
              <p:cNvSpPr txBox="1">
                <a:spLocks noChangeArrowheads="1"/>
              </p:cNvSpPr>
              <p:nvPr/>
            </p:nvSpPr>
            <p:spPr bwMode="auto">
              <a:xfrm>
                <a:off x="523" y="1993"/>
                <a:ext cx="75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Student</a:t>
                </a:r>
                <a:endParaRPr lang="en-US" altLang="zh-TW" sz="1600" dirty="0">
                  <a:latin typeface="Scribble" charset="0"/>
                  <a:cs typeface="新細明體" charset="0"/>
                </a:endParaRPr>
              </a:p>
            </p:txBody>
          </p:sp>
        </p:grpSp>
        <p:sp>
          <p:nvSpPr>
            <p:cNvPr id="35850" name="Freeform 22"/>
            <p:cNvSpPr>
              <a:spLocks/>
            </p:cNvSpPr>
            <p:nvPr/>
          </p:nvSpPr>
          <p:spPr bwMode="auto">
            <a:xfrm>
              <a:off x="1444625" y="3339976"/>
              <a:ext cx="1949450" cy="1984375"/>
            </a:xfrm>
            <a:custGeom>
              <a:avLst/>
              <a:gdLst>
                <a:gd name="T0" fmla="*/ 20 w 1532"/>
                <a:gd name="T1" fmla="*/ 0 h 1250"/>
                <a:gd name="T2" fmla="*/ 20 w 1532"/>
                <a:gd name="T3" fmla="*/ 888 h 1250"/>
                <a:gd name="T4" fmla="*/ 28 w 1532"/>
                <a:gd name="T5" fmla="*/ 1104 h 1250"/>
                <a:gd name="T6" fmla="*/ 44 w 1532"/>
                <a:gd name="T7" fmla="*/ 1224 h 1250"/>
                <a:gd name="T8" fmla="*/ 188 w 1532"/>
                <a:gd name="T9" fmla="*/ 1240 h 1250"/>
                <a:gd name="T10" fmla="*/ 924 w 1532"/>
                <a:gd name="T11" fmla="*/ 1248 h 1250"/>
                <a:gd name="T12" fmla="*/ 1468 w 1532"/>
                <a:gd name="T13" fmla="*/ 1224 h 1250"/>
                <a:gd name="T14" fmla="*/ 1532 w 1532"/>
                <a:gd name="T15" fmla="*/ 1216 h 1250"/>
                <a:gd name="T16" fmla="*/ 0 60000 65536"/>
                <a:gd name="T17" fmla="*/ 0 60000 65536"/>
                <a:gd name="T18" fmla="*/ 0 60000 65536"/>
                <a:gd name="T19" fmla="*/ 0 60000 65536"/>
                <a:gd name="T20" fmla="*/ 0 60000 65536"/>
                <a:gd name="T21" fmla="*/ 0 60000 65536"/>
                <a:gd name="T22" fmla="*/ 0 60000 65536"/>
                <a:gd name="T23" fmla="*/ 0 60000 65536"/>
                <a:gd name="T24" fmla="*/ 0 w 1532"/>
                <a:gd name="T25" fmla="*/ 0 h 1250"/>
                <a:gd name="T26" fmla="*/ 1532 w 1532"/>
                <a:gd name="T27" fmla="*/ 1250 h 12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2" h="1250">
                  <a:moveTo>
                    <a:pt x="20" y="0"/>
                  </a:moveTo>
                  <a:cubicBezTo>
                    <a:pt x="38" y="296"/>
                    <a:pt x="41" y="590"/>
                    <a:pt x="20" y="888"/>
                  </a:cubicBezTo>
                  <a:cubicBezTo>
                    <a:pt x="22" y="960"/>
                    <a:pt x="28" y="1031"/>
                    <a:pt x="28" y="1104"/>
                  </a:cubicBezTo>
                  <a:cubicBezTo>
                    <a:pt x="28" y="1140"/>
                    <a:pt x="0" y="1195"/>
                    <a:pt x="44" y="1224"/>
                  </a:cubicBezTo>
                  <a:cubicBezTo>
                    <a:pt x="84" y="1250"/>
                    <a:pt x="139" y="1239"/>
                    <a:pt x="188" y="1240"/>
                  </a:cubicBezTo>
                  <a:cubicBezTo>
                    <a:pt x="433" y="1244"/>
                    <a:pt x="678" y="1245"/>
                    <a:pt x="924" y="1248"/>
                  </a:cubicBezTo>
                  <a:cubicBezTo>
                    <a:pt x="1107" y="1242"/>
                    <a:pt x="1285" y="1231"/>
                    <a:pt x="1468" y="1224"/>
                  </a:cubicBezTo>
                  <a:cubicBezTo>
                    <a:pt x="1521" y="1215"/>
                    <a:pt x="1499" y="1216"/>
                    <a:pt x="1532" y="1216"/>
                  </a:cubicBezTo>
                </a:path>
              </a:pathLst>
            </a:custGeom>
            <a:noFill/>
            <a:ln w="1905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851" name="Freeform 25"/>
            <p:cNvSpPr>
              <a:spLocks/>
            </p:cNvSpPr>
            <p:nvPr/>
          </p:nvSpPr>
          <p:spPr bwMode="auto">
            <a:xfrm>
              <a:off x="4022725" y="3339976"/>
              <a:ext cx="82550" cy="1631950"/>
            </a:xfrm>
            <a:custGeom>
              <a:avLst/>
              <a:gdLst>
                <a:gd name="T0" fmla="*/ 52 w 52"/>
                <a:gd name="T1" fmla="*/ 1024 h 1024"/>
                <a:gd name="T2" fmla="*/ 28 w 52"/>
                <a:gd name="T3" fmla="*/ 208 h 1024"/>
                <a:gd name="T4" fmla="*/ 28 w 52"/>
                <a:gd name="T5" fmla="*/ 0 h 1024"/>
                <a:gd name="T6" fmla="*/ 0 60000 65536"/>
                <a:gd name="T7" fmla="*/ 0 60000 65536"/>
                <a:gd name="T8" fmla="*/ 0 60000 65536"/>
                <a:gd name="T9" fmla="*/ 0 w 52"/>
                <a:gd name="T10" fmla="*/ 0 h 1024"/>
                <a:gd name="T11" fmla="*/ 52 w 52"/>
                <a:gd name="T12" fmla="*/ 1024 h 1024"/>
              </a:gdLst>
              <a:ahLst/>
              <a:cxnLst>
                <a:cxn ang="T6">
                  <a:pos x="T0" y="T1"/>
                </a:cxn>
                <a:cxn ang="T7">
                  <a:pos x="T2" y="T3"/>
                </a:cxn>
                <a:cxn ang="T8">
                  <a:pos x="T4" y="T5"/>
                </a:cxn>
              </a:cxnLst>
              <a:rect l="T9" t="T10" r="T11" b="T12"/>
              <a:pathLst>
                <a:path w="52" h="1024">
                  <a:moveTo>
                    <a:pt x="52" y="1024"/>
                  </a:moveTo>
                  <a:cubicBezTo>
                    <a:pt x="44" y="752"/>
                    <a:pt x="39" y="479"/>
                    <a:pt x="28" y="208"/>
                  </a:cubicBezTo>
                  <a:cubicBezTo>
                    <a:pt x="19" y="15"/>
                    <a:pt x="0" y="82"/>
                    <a:pt x="28" y="0"/>
                  </a:cubicBezTo>
                </a:path>
              </a:pathLst>
            </a:custGeom>
            <a:noFill/>
            <a:ln w="1905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852" name="Text Box 26"/>
            <p:cNvSpPr txBox="1">
              <a:spLocks noChangeArrowheads="1"/>
            </p:cNvSpPr>
            <p:nvPr/>
          </p:nvSpPr>
          <p:spPr bwMode="auto">
            <a:xfrm>
              <a:off x="4146550" y="3870201"/>
              <a:ext cx="1184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Teaches</a:t>
              </a:r>
              <a:endParaRPr lang="en-US" altLang="zh-TW" sz="1600" dirty="0">
                <a:latin typeface="Scribble" charset="0"/>
                <a:cs typeface="新細明體" charset="0"/>
              </a:endParaRPr>
            </a:p>
          </p:txBody>
        </p:sp>
        <p:sp>
          <p:nvSpPr>
            <p:cNvPr id="35853" name="Text Box 27"/>
            <p:cNvSpPr txBox="1">
              <a:spLocks noChangeArrowheads="1"/>
            </p:cNvSpPr>
            <p:nvPr/>
          </p:nvSpPr>
          <p:spPr bwMode="auto">
            <a:xfrm>
              <a:off x="1565472" y="4937001"/>
              <a:ext cx="14696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smtClean="0">
                  <a:latin typeface="Lucida Handwriting" charset="0"/>
                  <a:cs typeface="新細明體" charset="0"/>
                </a:rPr>
                <a:t>EnrollsIn</a:t>
              </a:r>
              <a:endParaRPr lang="en-US" altLang="zh-TW" sz="1600" dirty="0">
                <a:latin typeface="Scribble" charset="0"/>
                <a:cs typeface="新細明體" charset="0"/>
              </a:endParaRPr>
            </a:p>
          </p:txBody>
        </p:sp>
        <p:sp>
          <p:nvSpPr>
            <p:cNvPr id="35864" name="Freeform 24"/>
            <p:cNvSpPr>
              <a:spLocks/>
            </p:cNvSpPr>
            <p:nvPr/>
          </p:nvSpPr>
          <p:spPr bwMode="auto">
            <a:xfrm>
              <a:off x="7442200" y="5194176"/>
              <a:ext cx="1257300" cy="901700"/>
            </a:xfrm>
            <a:custGeom>
              <a:avLst/>
              <a:gdLst>
                <a:gd name="T0" fmla="*/ 16 w 792"/>
                <a:gd name="T1" fmla="*/ 144 h 568"/>
                <a:gd name="T2" fmla="*/ 16 w 792"/>
                <a:gd name="T3" fmla="*/ 480 h 568"/>
                <a:gd name="T4" fmla="*/ 112 w 792"/>
                <a:gd name="T5" fmla="*/ 528 h 568"/>
                <a:gd name="T6" fmla="*/ 688 w 792"/>
                <a:gd name="T7" fmla="*/ 528 h 568"/>
                <a:gd name="T8" fmla="*/ 736 w 792"/>
                <a:gd name="T9" fmla="*/ 288 h 568"/>
                <a:gd name="T10" fmla="*/ 736 w 792"/>
                <a:gd name="T11" fmla="*/ 48 h 568"/>
                <a:gd name="T12" fmla="*/ 496 w 792"/>
                <a:gd name="T13" fmla="*/ 0 h 568"/>
              </a:gdLst>
              <a:ahLst/>
              <a:cxnLst>
                <a:cxn ang="0">
                  <a:pos x="T0" y="T1"/>
                </a:cxn>
                <a:cxn ang="0">
                  <a:pos x="T2" y="T3"/>
                </a:cxn>
                <a:cxn ang="0">
                  <a:pos x="T4" y="T5"/>
                </a:cxn>
                <a:cxn ang="0">
                  <a:pos x="T6" y="T7"/>
                </a:cxn>
                <a:cxn ang="0">
                  <a:pos x="T8" y="T9"/>
                </a:cxn>
                <a:cxn ang="0">
                  <a:pos x="T10" y="T11"/>
                </a:cxn>
                <a:cxn ang="0">
                  <a:pos x="T12" y="T13"/>
                </a:cxn>
              </a:cxnLst>
              <a:rect l="0" t="0" r="r" b="b"/>
              <a:pathLst>
                <a:path w="792" h="568">
                  <a:moveTo>
                    <a:pt x="16" y="144"/>
                  </a:moveTo>
                  <a:cubicBezTo>
                    <a:pt x="8" y="280"/>
                    <a:pt x="0" y="416"/>
                    <a:pt x="16" y="480"/>
                  </a:cubicBezTo>
                  <a:cubicBezTo>
                    <a:pt x="32" y="544"/>
                    <a:pt x="0" y="520"/>
                    <a:pt x="112" y="528"/>
                  </a:cubicBezTo>
                  <a:cubicBezTo>
                    <a:pt x="224" y="536"/>
                    <a:pt x="584" y="568"/>
                    <a:pt x="688" y="528"/>
                  </a:cubicBezTo>
                  <a:cubicBezTo>
                    <a:pt x="792" y="488"/>
                    <a:pt x="728" y="368"/>
                    <a:pt x="736" y="288"/>
                  </a:cubicBezTo>
                  <a:cubicBezTo>
                    <a:pt x="744" y="208"/>
                    <a:pt x="776" y="96"/>
                    <a:pt x="736" y="48"/>
                  </a:cubicBezTo>
                  <a:cubicBezTo>
                    <a:pt x="696" y="0"/>
                    <a:pt x="596" y="0"/>
                    <a:pt x="49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17961" dir="13500000" algn="ctr" rotWithShape="0">
                      <a:schemeClr val="tx1">
                        <a:gamma/>
                        <a:shade val="60000"/>
                        <a:invGamma/>
                        <a:alpha val="74998"/>
                      </a:schemeClr>
                    </a:outerShdw>
                  </a:effectLst>
                </a14:hiddenEffects>
              </a:ext>
            </a:extLst>
          </p:spPr>
          <p:txBody>
            <a:bodyPr wrap="none" anchor="ctr"/>
            <a:lstStyle/>
            <a:p>
              <a:endParaRPr lang="en-US" dirty="0"/>
            </a:p>
          </p:txBody>
        </p:sp>
        <p:grpSp>
          <p:nvGrpSpPr>
            <p:cNvPr id="35848" name="Group 35"/>
            <p:cNvGrpSpPr>
              <a:grpSpLocks/>
            </p:cNvGrpSpPr>
            <p:nvPr/>
          </p:nvGrpSpPr>
          <p:grpSpPr bwMode="auto">
            <a:xfrm>
              <a:off x="6562725" y="2893889"/>
              <a:ext cx="1744662" cy="471487"/>
              <a:chOff x="4108" y="1959"/>
              <a:chExt cx="1099" cy="297"/>
            </a:xfrm>
          </p:grpSpPr>
          <p:sp>
            <p:nvSpPr>
              <p:cNvPr id="35856" name="Freeform 11"/>
              <p:cNvSpPr>
                <a:spLocks/>
              </p:cNvSpPr>
              <p:nvPr/>
            </p:nvSpPr>
            <p:spPr bwMode="auto">
              <a:xfrm>
                <a:off x="4142" y="1959"/>
                <a:ext cx="1065" cy="297"/>
              </a:xfrm>
              <a:custGeom>
                <a:avLst/>
                <a:gdLst>
                  <a:gd name="T0" fmla="*/ 20 w 1065"/>
                  <a:gd name="T1" fmla="*/ 49 h 345"/>
                  <a:gd name="T2" fmla="*/ 2 w 1065"/>
                  <a:gd name="T3" fmla="*/ 241 h 345"/>
                  <a:gd name="T4" fmla="*/ 38 w 1065"/>
                  <a:gd name="T5" fmla="*/ 329 h 345"/>
                  <a:gd name="T6" fmla="*/ 190 w 1065"/>
                  <a:gd name="T7" fmla="*/ 345 h 345"/>
                  <a:gd name="T8" fmla="*/ 351 w 1065"/>
                  <a:gd name="T9" fmla="*/ 345 h 345"/>
                  <a:gd name="T10" fmla="*/ 958 w 1065"/>
                  <a:gd name="T11" fmla="*/ 321 h 345"/>
                  <a:gd name="T12" fmla="*/ 1056 w 1065"/>
                  <a:gd name="T13" fmla="*/ 257 h 345"/>
                  <a:gd name="T14" fmla="*/ 1056 w 1065"/>
                  <a:gd name="T15" fmla="*/ 145 h 345"/>
                  <a:gd name="T16" fmla="*/ 1040 w 1065"/>
                  <a:gd name="T17" fmla="*/ 73 h 345"/>
                  <a:gd name="T18" fmla="*/ 699 w 1065"/>
                  <a:gd name="T19" fmla="*/ 41 h 345"/>
                  <a:gd name="T20" fmla="*/ 20 w 1065"/>
                  <a:gd name="T21" fmla="*/ 49 h 3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5"/>
                  <a:gd name="T34" fmla="*/ 0 h 345"/>
                  <a:gd name="T35" fmla="*/ 1065 w 1065"/>
                  <a:gd name="T36" fmla="*/ 345 h 3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5" h="345">
                    <a:moveTo>
                      <a:pt x="20" y="49"/>
                    </a:moveTo>
                    <a:cubicBezTo>
                      <a:pt x="13" y="113"/>
                      <a:pt x="4" y="176"/>
                      <a:pt x="2" y="241"/>
                    </a:cubicBezTo>
                    <a:cubicBezTo>
                      <a:pt x="1" y="263"/>
                      <a:pt x="0" y="317"/>
                      <a:pt x="38" y="329"/>
                    </a:cubicBezTo>
                    <a:cubicBezTo>
                      <a:pt x="86" y="343"/>
                      <a:pt x="138" y="339"/>
                      <a:pt x="190" y="345"/>
                    </a:cubicBezTo>
                    <a:cubicBezTo>
                      <a:pt x="291" y="326"/>
                      <a:pt x="169" y="345"/>
                      <a:pt x="351" y="345"/>
                    </a:cubicBezTo>
                    <a:cubicBezTo>
                      <a:pt x="551" y="345"/>
                      <a:pt x="757" y="326"/>
                      <a:pt x="958" y="321"/>
                    </a:cubicBezTo>
                    <a:cubicBezTo>
                      <a:pt x="1047" y="332"/>
                      <a:pt x="1028" y="331"/>
                      <a:pt x="1056" y="257"/>
                    </a:cubicBezTo>
                    <a:cubicBezTo>
                      <a:pt x="1044" y="219"/>
                      <a:pt x="1065" y="182"/>
                      <a:pt x="1056" y="145"/>
                    </a:cubicBezTo>
                    <a:cubicBezTo>
                      <a:pt x="1052" y="129"/>
                      <a:pt x="1050" y="86"/>
                      <a:pt x="1040" y="73"/>
                    </a:cubicBezTo>
                    <a:cubicBezTo>
                      <a:pt x="980" y="0"/>
                      <a:pt x="766" y="43"/>
                      <a:pt x="699" y="41"/>
                    </a:cubicBezTo>
                    <a:cubicBezTo>
                      <a:pt x="199" y="50"/>
                      <a:pt x="424" y="49"/>
                      <a:pt x="20" y="49"/>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857" name="Text Box 17"/>
              <p:cNvSpPr txBox="1">
                <a:spLocks noChangeArrowheads="1"/>
              </p:cNvSpPr>
              <p:nvPr/>
            </p:nvSpPr>
            <p:spPr bwMode="auto">
              <a:xfrm>
                <a:off x="4108" y="2011"/>
                <a:ext cx="108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Department</a:t>
                </a:r>
                <a:endParaRPr lang="en-US" altLang="zh-TW" sz="1600" dirty="0">
                  <a:latin typeface="Scribble" charset="0"/>
                  <a:cs typeface="新細明體" charset="0"/>
                </a:endParaRPr>
              </a:p>
            </p:txBody>
          </p:sp>
        </p:grpSp>
        <p:grpSp>
          <p:nvGrpSpPr>
            <p:cNvPr id="35849" name="Group 33"/>
            <p:cNvGrpSpPr>
              <a:grpSpLocks/>
            </p:cNvGrpSpPr>
            <p:nvPr/>
          </p:nvGrpSpPr>
          <p:grpSpPr bwMode="auto">
            <a:xfrm>
              <a:off x="6670675" y="4940176"/>
              <a:ext cx="1524000" cy="482600"/>
              <a:chOff x="4176" y="3248"/>
              <a:chExt cx="960" cy="304"/>
            </a:xfrm>
          </p:grpSpPr>
          <p:sp>
            <p:nvSpPr>
              <p:cNvPr id="35854" name="Freeform 10"/>
              <p:cNvSpPr>
                <a:spLocks/>
              </p:cNvSpPr>
              <p:nvPr/>
            </p:nvSpPr>
            <p:spPr bwMode="auto">
              <a:xfrm>
                <a:off x="4176" y="3248"/>
                <a:ext cx="960" cy="304"/>
              </a:xfrm>
              <a:custGeom>
                <a:avLst/>
                <a:gdLst>
                  <a:gd name="T0" fmla="*/ 84 w 1060"/>
                  <a:gd name="T1" fmla="*/ 16 h 384"/>
                  <a:gd name="T2" fmla="*/ 212 w 1060"/>
                  <a:gd name="T3" fmla="*/ 376 h 384"/>
                  <a:gd name="T4" fmla="*/ 356 w 1060"/>
                  <a:gd name="T5" fmla="*/ 384 h 384"/>
                  <a:gd name="T6" fmla="*/ 948 w 1060"/>
                  <a:gd name="T7" fmla="*/ 360 h 384"/>
                  <a:gd name="T8" fmla="*/ 1052 w 1060"/>
                  <a:gd name="T9" fmla="*/ 352 h 384"/>
                  <a:gd name="T10" fmla="*/ 1060 w 1060"/>
                  <a:gd name="T11" fmla="*/ 328 h 384"/>
                  <a:gd name="T12" fmla="*/ 1052 w 1060"/>
                  <a:gd name="T13" fmla="*/ 80 h 384"/>
                  <a:gd name="T14" fmla="*/ 1028 w 1060"/>
                  <a:gd name="T15" fmla="*/ 0 h 384"/>
                  <a:gd name="T16" fmla="*/ 516 w 1060"/>
                  <a:gd name="T17" fmla="*/ 24 h 384"/>
                  <a:gd name="T18" fmla="*/ 116 w 1060"/>
                  <a:gd name="T19" fmla="*/ 0 h 384"/>
                  <a:gd name="T20" fmla="*/ 84 w 1060"/>
                  <a:gd name="T21" fmla="*/ 16 h 3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0"/>
                  <a:gd name="T34" fmla="*/ 0 h 384"/>
                  <a:gd name="T35" fmla="*/ 1060 w 1060"/>
                  <a:gd name="T36" fmla="*/ 384 h 3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0" h="384">
                    <a:moveTo>
                      <a:pt x="84" y="16"/>
                    </a:moveTo>
                    <a:cubicBezTo>
                      <a:pt x="90" y="286"/>
                      <a:pt x="0" y="361"/>
                      <a:pt x="212" y="376"/>
                    </a:cubicBezTo>
                    <a:cubicBezTo>
                      <a:pt x="259" y="379"/>
                      <a:pt x="308" y="381"/>
                      <a:pt x="356" y="384"/>
                    </a:cubicBezTo>
                    <a:cubicBezTo>
                      <a:pt x="557" y="367"/>
                      <a:pt x="737" y="364"/>
                      <a:pt x="948" y="360"/>
                    </a:cubicBezTo>
                    <a:cubicBezTo>
                      <a:pt x="982" y="357"/>
                      <a:pt x="1018" y="361"/>
                      <a:pt x="1052" y="352"/>
                    </a:cubicBezTo>
                    <a:cubicBezTo>
                      <a:pt x="1060" y="349"/>
                      <a:pt x="1060" y="336"/>
                      <a:pt x="1060" y="328"/>
                    </a:cubicBezTo>
                    <a:cubicBezTo>
                      <a:pt x="1060" y="245"/>
                      <a:pt x="1056" y="162"/>
                      <a:pt x="1052" y="80"/>
                    </a:cubicBezTo>
                    <a:cubicBezTo>
                      <a:pt x="1050" y="52"/>
                      <a:pt x="1028" y="0"/>
                      <a:pt x="1028" y="0"/>
                    </a:cubicBezTo>
                    <a:cubicBezTo>
                      <a:pt x="852" y="4"/>
                      <a:pt x="688" y="12"/>
                      <a:pt x="516" y="24"/>
                    </a:cubicBezTo>
                    <a:cubicBezTo>
                      <a:pt x="383" y="18"/>
                      <a:pt x="247" y="18"/>
                      <a:pt x="116" y="0"/>
                    </a:cubicBezTo>
                    <a:cubicBezTo>
                      <a:pt x="88" y="9"/>
                      <a:pt x="97" y="2"/>
                      <a:pt x="84" y="16"/>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855" name="Text Box 19"/>
              <p:cNvSpPr txBox="1">
                <a:spLocks noChangeArrowheads="1"/>
              </p:cNvSpPr>
              <p:nvPr/>
            </p:nvSpPr>
            <p:spPr bwMode="auto">
              <a:xfrm>
                <a:off x="4347" y="3295"/>
                <a:ext cx="65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Course</a:t>
                </a:r>
                <a:endParaRPr lang="en-US" altLang="zh-TW" sz="1600" dirty="0">
                  <a:latin typeface="Scribble" charset="0"/>
                  <a:cs typeface="新細明體" charset="0"/>
                </a:endParaRPr>
              </a:p>
            </p:txBody>
          </p:sp>
        </p:grpSp>
        <p:grpSp>
          <p:nvGrpSpPr>
            <p:cNvPr id="35847" name="Group 34"/>
            <p:cNvGrpSpPr>
              <a:grpSpLocks/>
            </p:cNvGrpSpPr>
            <p:nvPr/>
          </p:nvGrpSpPr>
          <p:grpSpPr bwMode="auto">
            <a:xfrm>
              <a:off x="3387725" y="4967164"/>
              <a:ext cx="1454150" cy="619125"/>
              <a:chOff x="2108" y="3265"/>
              <a:chExt cx="916" cy="390"/>
            </a:xfrm>
          </p:grpSpPr>
          <p:sp>
            <p:nvSpPr>
              <p:cNvPr id="35858" name="Freeform 8"/>
              <p:cNvSpPr>
                <a:spLocks/>
              </p:cNvSpPr>
              <p:nvPr/>
            </p:nvSpPr>
            <p:spPr bwMode="auto">
              <a:xfrm>
                <a:off x="2108" y="3265"/>
                <a:ext cx="916" cy="390"/>
              </a:xfrm>
              <a:custGeom>
                <a:avLst/>
                <a:gdLst>
                  <a:gd name="T0" fmla="*/ 4 w 1025"/>
                  <a:gd name="T1" fmla="*/ 32 h 376"/>
                  <a:gd name="T2" fmla="*/ 20 w 1025"/>
                  <a:gd name="T3" fmla="*/ 232 h 376"/>
                  <a:gd name="T4" fmla="*/ 28 w 1025"/>
                  <a:gd name="T5" fmla="*/ 312 h 376"/>
                  <a:gd name="T6" fmla="*/ 44 w 1025"/>
                  <a:gd name="T7" fmla="*/ 352 h 376"/>
                  <a:gd name="T8" fmla="*/ 300 w 1025"/>
                  <a:gd name="T9" fmla="*/ 360 h 376"/>
                  <a:gd name="T10" fmla="*/ 460 w 1025"/>
                  <a:gd name="T11" fmla="*/ 352 h 376"/>
                  <a:gd name="T12" fmla="*/ 556 w 1025"/>
                  <a:gd name="T13" fmla="*/ 344 h 376"/>
                  <a:gd name="T14" fmla="*/ 644 w 1025"/>
                  <a:gd name="T15" fmla="*/ 344 h 376"/>
                  <a:gd name="T16" fmla="*/ 716 w 1025"/>
                  <a:gd name="T17" fmla="*/ 320 h 376"/>
                  <a:gd name="T18" fmla="*/ 780 w 1025"/>
                  <a:gd name="T19" fmla="*/ 336 h 376"/>
                  <a:gd name="T20" fmla="*/ 996 w 1025"/>
                  <a:gd name="T21" fmla="*/ 304 h 376"/>
                  <a:gd name="T22" fmla="*/ 988 w 1025"/>
                  <a:gd name="T23" fmla="*/ 176 h 376"/>
                  <a:gd name="T24" fmla="*/ 1012 w 1025"/>
                  <a:gd name="T25" fmla="*/ 88 h 376"/>
                  <a:gd name="T26" fmla="*/ 980 w 1025"/>
                  <a:gd name="T27" fmla="*/ 0 h 376"/>
                  <a:gd name="T28" fmla="*/ 60 w 1025"/>
                  <a:gd name="T29" fmla="*/ 32 h 376"/>
                  <a:gd name="T30" fmla="*/ 4 w 1025"/>
                  <a:gd name="T31" fmla="*/ 32 h 3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25"/>
                  <a:gd name="T49" fmla="*/ 0 h 376"/>
                  <a:gd name="T50" fmla="*/ 1025 w 1025"/>
                  <a:gd name="T51" fmla="*/ 376 h 3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25" h="376">
                    <a:moveTo>
                      <a:pt x="4" y="32"/>
                    </a:moveTo>
                    <a:cubicBezTo>
                      <a:pt x="22" y="376"/>
                      <a:pt x="0" y="77"/>
                      <a:pt x="20" y="232"/>
                    </a:cubicBezTo>
                    <a:cubicBezTo>
                      <a:pt x="23" y="258"/>
                      <a:pt x="22" y="285"/>
                      <a:pt x="28" y="312"/>
                    </a:cubicBezTo>
                    <a:cubicBezTo>
                      <a:pt x="30" y="326"/>
                      <a:pt x="29" y="349"/>
                      <a:pt x="44" y="352"/>
                    </a:cubicBezTo>
                    <a:cubicBezTo>
                      <a:pt x="128" y="366"/>
                      <a:pt x="214" y="357"/>
                      <a:pt x="300" y="360"/>
                    </a:cubicBezTo>
                    <a:cubicBezTo>
                      <a:pt x="353" y="357"/>
                      <a:pt x="407" y="359"/>
                      <a:pt x="460" y="352"/>
                    </a:cubicBezTo>
                    <a:cubicBezTo>
                      <a:pt x="495" y="346"/>
                      <a:pt x="520" y="351"/>
                      <a:pt x="556" y="344"/>
                    </a:cubicBezTo>
                    <a:cubicBezTo>
                      <a:pt x="582" y="338"/>
                      <a:pt x="617" y="346"/>
                      <a:pt x="644" y="344"/>
                    </a:cubicBezTo>
                    <a:cubicBezTo>
                      <a:pt x="668" y="346"/>
                      <a:pt x="692" y="315"/>
                      <a:pt x="716" y="320"/>
                    </a:cubicBezTo>
                    <a:cubicBezTo>
                      <a:pt x="737" y="323"/>
                      <a:pt x="780" y="336"/>
                      <a:pt x="780" y="336"/>
                    </a:cubicBezTo>
                    <a:cubicBezTo>
                      <a:pt x="846" y="320"/>
                      <a:pt x="941" y="345"/>
                      <a:pt x="996" y="304"/>
                    </a:cubicBezTo>
                    <a:cubicBezTo>
                      <a:pt x="1025" y="281"/>
                      <a:pt x="982" y="213"/>
                      <a:pt x="988" y="176"/>
                    </a:cubicBezTo>
                    <a:cubicBezTo>
                      <a:pt x="992" y="145"/>
                      <a:pt x="1002" y="116"/>
                      <a:pt x="1012" y="88"/>
                    </a:cubicBezTo>
                    <a:cubicBezTo>
                      <a:pt x="1004" y="51"/>
                      <a:pt x="1000" y="30"/>
                      <a:pt x="980" y="0"/>
                    </a:cubicBezTo>
                    <a:cubicBezTo>
                      <a:pt x="673" y="9"/>
                      <a:pt x="365" y="4"/>
                      <a:pt x="60" y="32"/>
                    </a:cubicBezTo>
                    <a:cubicBezTo>
                      <a:pt x="14" y="41"/>
                      <a:pt x="32" y="46"/>
                      <a:pt x="4" y="32"/>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859" name="Text Box 14"/>
              <p:cNvSpPr txBox="1">
                <a:spLocks noChangeArrowheads="1"/>
              </p:cNvSpPr>
              <p:nvPr/>
            </p:nvSpPr>
            <p:spPr bwMode="auto">
              <a:xfrm>
                <a:off x="2164" y="3291"/>
                <a:ext cx="789"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lnSpc>
                    <a:spcPct val="80000"/>
                  </a:lnSpc>
                </a:pPr>
                <a:r>
                  <a:rPr lang="en-US" altLang="zh-TW" sz="1800" dirty="0">
                    <a:latin typeface="Lucida Handwriting" charset="0"/>
                    <a:cs typeface="新細明體" charset="0"/>
                  </a:rPr>
                  <a:t>Course</a:t>
                </a:r>
              </a:p>
              <a:p>
                <a:pPr algn="ctr">
                  <a:lnSpc>
                    <a:spcPct val="80000"/>
                  </a:lnSpc>
                </a:pPr>
                <a:r>
                  <a:rPr lang="en-US" altLang="zh-TW" sz="1800" dirty="0">
                    <a:latin typeface="Lucida Handwriting" charset="0"/>
                    <a:cs typeface="新細明體" charset="0"/>
                  </a:rPr>
                  <a:t>Offering</a:t>
                </a:r>
                <a:endParaRPr lang="en-US" altLang="zh-TW" sz="1600" dirty="0">
                  <a:latin typeface="Scribble" charset="0"/>
                  <a:cs typeface="新細明體" charset="0"/>
                </a:endParaRPr>
              </a:p>
            </p:txBody>
          </p:sp>
        </p:grpSp>
        <p:grpSp>
          <p:nvGrpSpPr>
            <p:cNvPr id="35846" name="Group 37"/>
            <p:cNvGrpSpPr>
              <a:grpSpLocks/>
            </p:cNvGrpSpPr>
            <p:nvPr/>
          </p:nvGrpSpPr>
          <p:grpSpPr bwMode="auto">
            <a:xfrm>
              <a:off x="3219450" y="2893889"/>
              <a:ext cx="1587500" cy="457200"/>
              <a:chOff x="2002" y="1959"/>
              <a:chExt cx="1000" cy="288"/>
            </a:xfrm>
          </p:grpSpPr>
          <p:sp>
            <p:nvSpPr>
              <p:cNvPr id="35860" name="Freeform 6"/>
              <p:cNvSpPr>
                <a:spLocks/>
              </p:cNvSpPr>
              <p:nvPr/>
            </p:nvSpPr>
            <p:spPr bwMode="auto">
              <a:xfrm>
                <a:off x="2002" y="1959"/>
                <a:ext cx="1000" cy="288"/>
              </a:xfrm>
              <a:custGeom>
                <a:avLst/>
                <a:gdLst>
                  <a:gd name="T0" fmla="*/ 0 w 912"/>
                  <a:gd name="T1" fmla="*/ 24 h 344"/>
                  <a:gd name="T2" fmla="*/ 8 w 912"/>
                  <a:gd name="T3" fmla="*/ 280 h 344"/>
                  <a:gd name="T4" fmla="*/ 16 w 912"/>
                  <a:gd name="T5" fmla="*/ 320 h 344"/>
                  <a:gd name="T6" fmla="*/ 104 w 912"/>
                  <a:gd name="T7" fmla="*/ 336 h 344"/>
                  <a:gd name="T8" fmla="*/ 912 w 912"/>
                  <a:gd name="T9" fmla="*/ 312 h 344"/>
                  <a:gd name="T10" fmla="*/ 904 w 912"/>
                  <a:gd name="T11" fmla="*/ 128 h 344"/>
                  <a:gd name="T12" fmla="*/ 888 w 912"/>
                  <a:gd name="T13" fmla="*/ 24 h 344"/>
                  <a:gd name="T14" fmla="*/ 824 w 912"/>
                  <a:gd name="T15" fmla="*/ 16 h 344"/>
                  <a:gd name="T16" fmla="*/ 752 w 912"/>
                  <a:gd name="T17" fmla="*/ 0 h 344"/>
                  <a:gd name="T18" fmla="*/ 464 w 912"/>
                  <a:gd name="T19" fmla="*/ 48 h 344"/>
                  <a:gd name="T20" fmla="*/ 120 w 912"/>
                  <a:gd name="T21" fmla="*/ 32 h 344"/>
                  <a:gd name="T22" fmla="*/ 0 w 912"/>
                  <a:gd name="T23" fmla="*/ 24 h 3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12"/>
                  <a:gd name="T37" fmla="*/ 0 h 344"/>
                  <a:gd name="T38" fmla="*/ 912 w 912"/>
                  <a:gd name="T39" fmla="*/ 344 h 3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12" h="344">
                    <a:moveTo>
                      <a:pt x="0" y="24"/>
                    </a:moveTo>
                    <a:cubicBezTo>
                      <a:pt x="2" y="109"/>
                      <a:pt x="3" y="194"/>
                      <a:pt x="8" y="280"/>
                    </a:cubicBezTo>
                    <a:cubicBezTo>
                      <a:pt x="8" y="293"/>
                      <a:pt x="8" y="308"/>
                      <a:pt x="16" y="320"/>
                    </a:cubicBezTo>
                    <a:cubicBezTo>
                      <a:pt x="32" y="344"/>
                      <a:pt x="74" y="332"/>
                      <a:pt x="104" y="336"/>
                    </a:cubicBezTo>
                    <a:cubicBezTo>
                      <a:pt x="376" y="331"/>
                      <a:pt x="641" y="330"/>
                      <a:pt x="912" y="312"/>
                    </a:cubicBezTo>
                    <a:cubicBezTo>
                      <a:pt x="909" y="250"/>
                      <a:pt x="907" y="189"/>
                      <a:pt x="904" y="128"/>
                    </a:cubicBezTo>
                    <a:cubicBezTo>
                      <a:pt x="903" y="114"/>
                      <a:pt x="891" y="26"/>
                      <a:pt x="888" y="24"/>
                    </a:cubicBezTo>
                    <a:cubicBezTo>
                      <a:pt x="870" y="12"/>
                      <a:pt x="845" y="19"/>
                      <a:pt x="824" y="16"/>
                    </a:cubicBezTo>
                    <a:cubicBezTo>
                      <a:pt x="799" y="11"/>
                      <a:pt x="776" y="5"/>
                      <a:pt x="752" y="0"/>
                    </a:cubicBezTo>
                    <a:cubicBezTo>
                      <a:pt x="657" y="23"/>
                      <a:pt x="560" y="41"/>
                      <a:pt x="464" y="48"/>
                    </a:cubicBezTo>
                    <a:cubicBezTo>
                      <a:pt x="429" y="46"/>
                      <a:pt x="191" y="40"/>
                      <a:pt x="120" y="32"/>
                    </a:cubicBezTo>
                    <a:cubicBezTo>
                      <a:pt x="3" y="17"/>
                      <a:pt x="78" y="8"/>
                      <a:pt x="0" y="24"/>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861" name="Text Box 13"/>
              <p:cNvSpPr txBox="1">
                <a:spLocks noChangeArrowheads="1"/>
              </p:cNvSpPr>
              <p:nvPr/>
            </p:nvSpPr>
            <p:spPr bwMode="auto">
              <a:xfrm>
                <a:off x="2090" y="1999"/>
                <a:ext cx="82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Professor</a:t>
                </a:r>
                <a:endParaRPr lang="en-US" altLang="zh-TW" sz="1600" dirty="0">
                  <a:latin typeface="Scribble" charset="0"/>
                  <a:cs typeface="新細明體" charset="0"/>
                </a:endParaRPr>
              </a:p>
            </p:txBody>
          </p:sp>
        </p:grpSp>
        <p:sp>
          <p:nvSpPr>
            <p:cNvPr id="26" name="Text Box 26"/>
            <p:cNvSpPr txBox="1">
              <a:spLocks noChangeArrowheads="1"/>
            </p:cNvSpPr>
            <p:nvPr/>
          </p:nvSpPr>
          <p:spPr bwMode="auto">
            <a:xfrm>
              <a:off x="6392912" y="6084004"/>
              <a:ext cx="24314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smtClean="0">
                  <a:latin typeface="Lucida Handwriting" charset="0"/>
                  <a:cs typeface="新細明體" charset="0"/>
                </a:rPr>
                <a:t>IsPrerequisiteFor</a:t>
              </a:r>
              <a:endParaRPr lang="en-US" altLang="zh-TW" sz="1600" dirty="0">
                <a:latin typeface="Scribble" charset="0"/>
                <a:cs typeface="新細明體" charset="0"/>
              </a:endParaRPr>
            </a:p>
          </p:txBody>
        </p:sp>
      </p:grpSp>
    </p:spTree>
    <p:extLst>
      <p:ext uri="{BB962C8B-B14F-4D97-AF65-F5344CB8AC3E}">
        <p14:creationId xmlns:p14="http://schemas.microsoft.com/office/powerpoint/2010/main" val="404055483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66"/>
          <p:cNvSpPr txBox="1">
            <a:spLocks noChangeArrowheads="1"/>
          </p:cNvSpPr>
          <p:nvPr/>
        </p:nvSpPr>
        <p:spPr bwMode="auto">
          <a:xfrm>
            <a:off x="1151620" y="5754742"/>
            <a:ext cx="6840760" cy="338554"/>
          </a:xfrm>
          <a:prstGeom prst="rect">
            <a:avLst/>
          </a:prstGeom>
          <a:solidFill>
            <a:srgbClr val="FFFFCC"/>
          </a:solidFill>
          <a:ln w="38100">
            <a:solidFill>
              <a:srgbClr val="00199A"/>
            </a:solidFill>
            <a:miter lim="800000"/>
            <a:headEnd/>
            <a:tailEnd/>
          </a:ln>
        </p:spPr>
        <p:txBody>
          <a:bodyPr wrap="squar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600" dirty="0">
                <a:solidFill>
                  <a:srgbClr val="B30019"/>
                </a:solidFill>
                <a:latin typeface="Helvetica" charset="0"/>
                <a:cs typeface="新細明體" charset="0"/>
              </a:rPr>
              <a:t>Association information in red is inferred from domain </a:t>
            </a:r>
            <a:r>
              <a:rPr lang="en-US" altLang="zh-TW" sz="1600" dirty="0" smtClean="0">
                <a:solidFill>
                  <a:srgbClr val="B30019"/>
                </a:solidFill>
                <a:latin typeface="Helvetica" charset="0"/>
                <a:cs typeface="新細明體" charset="0"/>
              </a:rPr>
              <a:t>knowledge/experts.</a:t>
            </a:r>
            <a:endParaRPr lang="en-US" altLang="zh-TW" sz="1600" dirty="0">
              <a:solidFill>
                <a:srgbClr val="B30019"/>
              </a:solidFill>
              <a:latin typeface="Helvetica" charset="0"/>
              <a:cs typeface="新細明體" charset="0"/>
            </a:endParaRPr>
          </a:p>
        </p:txBody>
      </p:sp>
      <p:sp>
        <p:nvSpPr>
          <p:cNvPr id="468035" name="Rectangle 67"/>
          <p:cNvSpPr>
            <a:spLocks noGrp="1" noChangeArrowheads="1"/>
          </p:cNvSpPr>
          <p:nvPr>
            <p:ph type="title"/>
          </p:nvPr>
        </p:nvSpPr>
        <p:spPr>
          <a:xfrm>
            <a:off x="685800" y="457200"/>
            <a:ext cx="7955280" cy="457200"/>
          </a:xfrm>
        </p:spPr>
        <p:txBody>
          <a:bodyPr/>
          <a:lstStyle/>
          <a:p>
            <a:r>
              <a:rPr lang="en-US" altLang="zh-TW" dirty="0" smtClean="0">
                <a:solidFill>
                  <a:srgbClr val="618FFD"/>
                </a:solidFill>
                <a:latin typeface="Signboard Regular" charset="0"/>
                <a:cs typeface="新細明體" charset="0"/>
              </a:rPr>
              <a:t>ASU </a:t>
            </a:r>
            <a:r>
              <a:rPr lang="en-US" altLang="zh-TW" dirty="0">
                <a:solidFill>
                  <a:srgbClr val="618FFD"/>
                </a:solidFill>
                <a:latin typeface="Signboard Regular" charset="0"/>
                <a:cs typeface="新細明體" charset="0"/>
              </a:rPr>
              <a:t>DOMAIN </a:t>
            </a:r>
            <a:r>
              <a:rPr lang="en-US" altLang="zh-TW" dirty="0" smtClean="0">
                <a:solidFill>
                  <a:srgbClr val="618FFD"/>
                </a:solidFill>
                <a:latin typeface="Signboard Regular" charset="0"/>
                <a:cs typeface="新細明體" charset="0"/>
              </a:rPr>
              <a:t>MODEL:</a:t>
            </a:r>
            <a:r>
              <a:rPr lang="en-US" altLang="zh-TW" dirty="0" smtClean="0">
                <a:solidFill>
                  <a:srgbClr val="B30019"/>
                </a:solidFill>
                <a:latin typeface="Signboard Regular" charset="0"/>
                <a:cs typeface="新細明體" charset="0"/>
              </a:rPr>
              <a:t> </a:t>
            </a:r>
            <a:r>
              <a:rPr lang="en-US" altLang="zh-TW" dirty="0">
                <a:solidFill>
                  <a:srgbClr val="B30019"/>
                </a:solidFill>
                <a:latin typeface="Signboard Regular" charset="0"/>
                <a:cs typeface="新細明體" charset="0"/>
              </a:rPr>
              <a:t>FIRST REFINEMENT</a:t>
            </a:r>
          </a:p>
        </p:txBody>
      </p:sp>
      <p:grpSp>
        <p:nvGrpSpPr>
          <p:cNvPr id="2" name="Group 1"/>
          <p:cNvGrpSpPr/>
          <p:nvPr/>
        </p:nvGrpSpPr>
        <p:grpSpPr>
          <a:xfrm>
            <a:off x="580071" y="1828800"/>
            <a:ext cx="7983859" cy="3624972"/>
            <a:chOff x="580071" y="1828800"/>
            <a:chExt cx="7983859" cy="3624972"/>
          </a:xfrm>
        </p:grpSpPr>
        <p:grpSp>
          <p:nvGrpSpPr>
            <p:cNvPr id="25" name="Group 36"/>
            <p:cNvGrpSpPr>
              <a:grpSpLocks/>
            </p:cNvGrpSpPr>
            <p:nvPr/>
          </p:nvGrpSpPr>
          <p:grpSpPr bwMode="auto">
            <a:xfrm>
              <a:off x="580071" y="1941761"/>
              <a:ext cx="1262062" cy="438150"/>
              <a:chOff x="501" y="1959"/>
              <a:chExt cx="795" cy="276"/>
            </a:xfrm>
          </p:grpSpPr>
          <p:sp>
            <p:nvSpPr>
              <p:cNvPr id="26" name="Freeform 5"/>
              <p:cNvSpPr>
                <a:spLocks/>
              </p:cNvSpPr>
              <p:nvPr/>
            </p:nvSpPr>
            <p:spPr bwMode="auto">
              <a:xfrm>
                <a:off x="501" y="1959"/>
                <a:ext cx="795" cy="276"/>
              </a:xfrm>
              <a:custGeom>
                <a:avLst/>
                <a:gdLst>
                  <a:gd name="T0" fmla="*/ 3 w 901"/>
                  <a:gd name="T1" fmla="*/ 20 h 340"/>
                  <a:gd name="T2" fmla="*/ 11 w 901"/>
                  <a:gd name="T3" fmla="*/ 76 h 340"/>
                  <a:gd name="T4" fmla="*/ 3 w 901"/>
                  <a:gd name="T5" fmla="*/ 284 h 340"/>
                  <a:gd name="T6" fmla="*/ 59 w 901"/>
                  <a:gd name="T7" fmla="*/ 332 h 340"/>
                  <a:gd name="T8" fmla="*/ 379 w 901"/>
                  <a:gd name="T9" fmla="*/ 340 h 340"/>
                  <a:gd name="T10" fmla="*/ 891 w 901"/>
                  <a:gd name="T11" fmla="*/ 308 h 340"/>
                  <a:gd name="T12" fmla="*/ 883 w 901"/>
                  <a:gd name="T13" fmla="*/ 36 h 340"/>
                  <a:gd name="T14" fmla="*/ 763 w 901"/>
                  <a:gd name="T15" fmla="*/ 12 h 340"/>
                  <a:gd name="T16" fmla="*/ 147 w 901"/>
                  <a:gd name="T17" fmla="*/ 20 h 340"/>
                  <a:gd name="T18" fmla="*/ 3 w 901"/>
                  <a:gd name="T19" fmla="*/ 20 h 3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1"/>
                  <a:gd name="T31" fmla="*/ 0 h 340"/>
                  <a:gd name="T32" fmla="*/ 901 w 901"/>
                  <a:gd name="T33" fmla="*/ 340 h 3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1" h="340">
                    <a:moveTo>
                      <a:pt x="3" y="20"/>
                    </a:moveTo>
                    <a:cubicBezTo>
                      <a:pt x="5" y="38"/>
                      <a:pt x="11" y="57"/>
                      <a:pt x="11" y="76"/>
                    </a:cubicBezTo>
                    <a:cubicBezTo>
                      <a:pt x="11" y="145"/>
                      <a:pt x="0" y="214"/>
                      <a:pt x="3" y="284"/>
                    </a:cubicBezTo>
                    <a:cubicBezTo>
                      <a:pt x="4" y="326"/>
                      <a:pt x="23" y="330"/>
                      <a:pt x="59" y="332"/>
                    </a:cubicBezTo>
                    <a:cubicBezTo>
                      <a:pt x="165" y="336"/>
                      <a:pt x="272" y="337"/>
                      <a:pt x="379" y="340"/>
                    </a:cubicBezTo>
                    <a:cubicBezTo>
                      <a:pt x="566" y="335"/>
                      <a:pt x="711" y="318"/>
                      <a:pt x="891" y="308"/>
                    </a:cubicBezTo>
                    <a:cubicBezTo>
                      <a:pt x="901" y="245"/>
                      <a:pt x="890" y="48"/>
                      <a:pt x="883" y="36"/>
                    </a:cubicBezTo>
                    <a:cubicBezTo>
                      <a:pt x="862" y="0"/>
                      <a:pt x="803" y="20"/>
                      <a:pt x="763" y="12"/>
                    </a:cubicBezTo>
                    <a:cubicBezTo>
                      <a:pt x="565" y="44"/>
                      <a:pt x="344" y="24"/>
                      <a:pt x="147" y="20"/>
                    </a:cubicBezTo>
                    <a:cubicBezTo>
                      <a:pt x="24" y="11"/>
                      <a:pt x="71" y="2"/>
                      <a:pt x="3" y="20"/>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27" name="Text Box 12"/>
              <p:cNvSpPr txBox="1">
                <a:spLocks noChangeArrowheads="1"/>
              </p:cNvSpPr>
              <p:nvPr/>
            </p:nvSpPr>
            <p:spPr bwMode="auto">
              <a:xfrm>
                <a:off x="523" y="1993"/>
                <a:ext cx="75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Student</a:t>
                </a:r>
                <a:endParaRPr lang="en-US" altLang="zh-TW" sz="1600" dirty="0">
                  <a:latin typeface="Scribble" charset="0"/>
                  <a:cs typeface="新細明體" charset="0"/>
                </a:endParaRPr>
              </a:p>
            </p:txBody>
          </p:sp>
        </p:grpSp>
        <p:sp>
          <p:nvSpPr>
            <p:cNvPr id="28" name="Freeform 22"/>
            <p:cNvSpPr>
              <a:spLocks/>
            </p:cNvSpPr>
            <p:nvPr/>
          </p:nvSpPr>
          <p:spPr bwMode="auto">
            <a:xfrm>
              <a:off x="1188083" y="2387848"/>
              <a:ext cx="1949450" cy="1984375"/>
            </a:xfrm>
            <a:custGeom>
              <a:avLst/>
              <a:gdLst>
                <a:gd name="T0" fmla="*/ 20 w 1532"/>
                <a:gd name="T1" fmla="*/ 0 h 1250"/>
                <a:gd name="T2" fmla="*/ 20 w 1532"/>
                <a:gd name="T3" fmla="*/ 888 h 1250"/>
                <a:gd name="T4" fmla="*/ 28 w 1532"/>
                <a:gd name="T5" fmla="*/ 1104 h 1250"/>
                <a:gd name="T6" fmla="*/ 44 w 1532"/>
                <a:gd name="T7" fmla="*/ 1224 h 1250"/>
                <a:gd name="T8" fmla="*/ 188 w 1532"/>
                <a:gd name="T9" fmla="*/ 1240 h 1250"/>
                <a:gd name="T10" fmla="*/ 924 w 1532"/>
                <a:gd name="T11" fmla="*/ 1248 h 1250"/>
                <a:gd name="T12" fmla="*/ 1468 w 1532"/>
                <a:gd name="T13" fmla="*/ 1224 h 1250"/>
                <a:gd name="T14" fmla="*/ 1532 w 1532"/>
                <a:gd name="T15" fmla="*/ 1216 h 1250"/>
                <a:gd name="T16" fmla="*/ 0 60000 65536"/>
                <a:gd name="T17" fmla="*/ 0 60000 65536"/>
                <a:gd name="T18" fmla="*/ 0 60000 65536"/>
                <a:gd name="T19" fmla="*/ 0 60000 65536"/>
                <a:gd name="T20" fmla="*/ 0 60000 65536"/>
                <a:gd name="T21" fmla="*/ 0 60000 65536"/>
                <a:gd name="T22" fmla="*/ 0 60000 65536"/>
                <a:gd name="T23" fmla="*/ 0 60000 65536"/>
                <a:gd name="T24" fmla="*/ 0 w 1532"/>
                <a:gd name="T25" fmla="*/ 0 h 1250"/>
                <a:gd name="T26" fmla="*/ 1532 w 1532"/>
                <a:gd name="T27" fmla="*/ 1250 h 12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2" h="1250">
                  <a:moveTo>
                    <a:pt x="20" y="0"/>
                  </a:moveTo>
                  <a:cubicBezTo>
                    <a:pt x="38" y="296"/>
                    <a:pt x="41" y="590"/>
                    <a:pt x="20" y="888"/>
                  </a:cubicBezTo>
                  <a:cubicBezTo>
                    <a:pt x="22" y="960"/>
                    <a:pt x="28" y="1031"/>
                    <a:pt x="28" y="1104"/>
                  </a:cubicBezTo>
                  <a:cubicBezTo>
                    <a:pt x="28" y="1140"/>
                    <a:pt x="0" y="1195"/>
                    <a:pt x="44" y="1224"/>
                  </a:cubicBezTo>
                  <a:cubicBezTo>
                    <a:pt x="84" y="1250"/>
                    <a:pt x="139" y="1239"/>
                    <a:pt x="188" y="1240"/>
                  </a:cubicBezTo>
                  <a:cubicBezTo>
                    <a:pt x="433" y="1244"/>
                    <a:pt x="678" y="1245"/>
                    <a:pt x="924" y="1248"/>
                  </a:cubicBezTo>
                  <a:cubicBezTo>
                    <a:pt x="1107" y="1242"/>
                    <a:pt x="1285" y="1231"/>
                    <a:pt x="1468" y="1224"/>
                  </a:cubicBezTo>
                  <a:cubicBezTo>
                    <a:pt x="1521" y="1215"/>
                    <a:pt x="1499" y="1216"/>
                    <a:pt x="1532" y="1216"/>
                  </a:cubicBezTo>
                </a:path>
              </a:pathLst>
            </a:custGeom>
            <a:noFill/>
            <a:ln w="1905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29" name="Freeform 25"/>
            <p:cNvSpPr>
              <a:spLocks/>
            </p:cNvSpPr>
            <p:nvPr/>
          </p:nvSpPr>
          <p:spPr bwMode="auto">
            <a:xfrm>
              <a:off x="3766183" y="2387848"/>
              <a:ext cx="82550" cy="1631950"/>
            </a:xfrm>
            <a:custGeom>
              <a:avLst/>
              <a:gdLst>
                <a:gd name="T0" fmla="*/ 52 w 52"/>
                <a:gd name="T1" fmla="*/ 1024 h 1024"/>
                <a:gd name="T2" fmla="*/ 28 w 52"/>
                <a:gd name="T3" fmla="*/ 208 h 1024"/>
                <a:gd name="T4" fmla="*/ 28 w 52"/>
                <a:gd name="T5" fmla="*/ 0 h 1024"/>
                <a:gd name="T6" fmla="*/ 0 60000 65536"/>
                <a:gd name="T7" fmla="*/ 0 60000 65536"/>
                <a:gd name="T8" fmla="*/ 0 60000 65536"/>
                <a:gd name="T9" fmla="*/ 0 w 52"/>
                <a:gd name="T10" fmla="*/ 0 h 1024"/>
                <a:gd name="T11" fmla="*/ 52 w 52"/>
                <a:gd name="T12" fmla="*/ 1024 h 1024"/>
              </a:gdLst>
              <a:ahLst/>
              <a:cxnLst>
                <a:cxn ang="T6">
                  <a:pos x="T0" y="T1"/>
                </a:cxn>
                <a:cxn ang="T7">
                  <a:pos x="T2" y="T3"/>
                </a:cxn>
                <a:cxn ang="T8">
                  <a:pos x="T4" y="T5"/>
                </a:cxn>
              </a:cxnLst>
              <a:rect l="T9" t="T10" r="T11" b="T12"/>
              <a:pathLst>
                <a:path w="52" h="1024">
                  <a:moveTo>
                    <a:pt x="52" y="1024"/>
                  </a:moveTo>
                  <a:cubicBezTo>
                    <a:pt x="44" y="752"/>
                    <a:pt x="39" y="479"/>
                    <a:pt x="28" y="208"/>
                  </a:cubicBezTo>
                  <a:cubicBezTo>
                    <a:pt x="19" y="15"/>
                    <a:pt x="0" y="82"/>
                    <a:pt x="28" y="0"/>
                  </a:cubicBezTo>
                </a:path>
              </a:pathLst>
            </a:custGeom>
            <a:noFill/>
            <a:ln w="1905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0" name="Text Box 26"/>
            <p:cNvSpPr txBox="1">
              <a:spLocks noChangeArrowheads="1"/>
            </p:cNvSpPr>
            <p:nvPr/>
          </p:nvSpPr>
          <p:spPr bwMode="auto">
            <a:xfrm>
              <a:off x="3890008" y="2918073"/>
              <a:ext cx="1184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Teaches</a:t>
              </a:r>
              <a:endParaRPr lang="en-US" altLang="zh-TW" sz="1600" dirty="0">
                <a:latin typeface="Scribble" charset="0"/>
                <a:cs typeface="新細明體" charset="0"/>
              </a:endParaRPr>
            </a:p>
          </p:txBody>
        </p:sp>
        <p:sp>
          <p:nvSpPr>
            <p:cNvPr id="32" name="Freeform 24"/>
            <p:cNvSpPr>
              <a:spLocks/>
            </p:cNvSpPr>
            <p:nvPr/>
          </p:nvSpPr>
          <p:spPr bwMode="auto">
            <a:xfrm>
              <a:off x="7185658" y="4242048"/>
              <a:ext cx="1257300" cy="901700"/>
            </a:xfrm>
            <a:custGeom>
              <a:avLst/>
              <a:gdLst>
                <a:gd name="T0" fmla="*/ 16 w 792"/>
                <a:gd name="T1" fmla="*/ 144 h 568"/>
                <a:gd name="T2" fmla="*/ 16 w 792"/>
                <a:gd name="T3" fmla="*/ 480 h 568"/>
                <a:gd name="T4" fmla="*/ 112 w 792"/>
                <a:gd name="T5" fmla="*/ 528 h 568"/>
                <a:gd name="T6" fmla="*/ 688 w 792"/>
                <a:gd name="T7" fmla="*/ 528 h 568"/>
                <a:gd name="T8" fmla="*/ 736 w 792"/>
                <a:gd name="T9" fmla="*/ 288 h 568"/>
                <a:gd name="T10" fmla="*/ 736 w 792"/>
                <a:gd name="T11" fmla="*/ 48 h 568"/>
                <a:gd name="T12" fmla="*/ 496 w 792"/>
                <a:gd name="T13" fmla="*/ 0 h 568"/>
              </a:gdLst>
              <a:ahLst/>
              <a:cxnLst>
                <a:cxn ang="0">
                  <a:pos x="T0" y="T1"/>
                </a:cxn>
                <a:cxn ang="0">
                  <a:pos x="T2" y="T3"/>
                </a:cxn>
                <a:cxn ang="0">
                  <a:pos x="T4" y="T5"/>
                </a:cxn>
                <a:cxn ang="0">
                  <a:pos x="T6" y="T7"/>
                </a:cxn>
                <a:cxn ang="0">
                  <a:pos x="T8" y="T9"/>
                </a:cxn>
                <a:cxn ang="0">
                  <a:pos x="T10" y="T11"/>
                </a:cxn>
                <a:cxn ang="0">
                  <a:pos x="T12" y="T13"/>
                </a:cxn>
              </a:cxnLst>
              <a:rect l="0" t="0" r="r" b="b"/>
              <a:pathLst>
                <a:path w="792" h="568">
                  <a:moveTo>
                    <a:pt x="16" y="144"/>
                  </a:moveTo>
                  <a:cubicBezTo>
                    <a:pt x="8" y="280"/>
                    <a:pt x="0" y="416"/>
                    <a:pt x="16" y="480"/>
                  </a:cubicBezTo>
                  <a:cubicBezTo>
                    <a:pt x="32" y="544"/>
                    <a:pt x="0" y="520"/>
                    <a:pt x="112" y="528"/>
                  </a:cubicBezTo>
                  <a:cubicBezTo>
                    <a:pt x="224" y="536"/>
                    <a:pt x="584" y="568"/>
                    <a:pt x="688" y="528"/>
                  </a:cubicBezTo>
                  <a:cubicBezTo>
                    <a:pt x="792" y="488"/>
                    <a:pt x="728" y="368"/>
                    <a:pt x="736" y="288"/>
                  </a:cubicBezTo>
                  <a:cubicBezTo>
                    <a:pt x="744" y="208"/>
                    <a:pt x="776" y="96"/>
                    <a:pt x="736" y="48"/>
                  </a:cubicBezTo>
                  <a:cubicBezTo>
                    <a:pt x="696" y="0"/>
                    <a:pt x="596" y="0"/>
                    <a:pt x="49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17961" dir="13500000" algn="ctr" rotWithShape="0">
                      <a:schemeClr val="tx1">
                        <a:gamma/>
                        <a:shade val="60000"/>
                        <a:invGamma/>
                        <a:alpha val="74998"/>
                      </a:schemeClr>
                    </a:outerShdw>
                  </a:effectLst>
                </a14:hiddenEffects>
              </a:ext>
            </a:extLst>
          </p:spPr>
          <p:txBody>
            <a:bodyPr wrap="none" anchor="ctr"/>
            <a:lstStyle/>
            <a:p>
              <a:endParaRPr lang="en-US" dirty="0"/>
            </a:p>
          </p:txBody>
        </p:sp>
        <p:sp>
          <p:nvSpPr>
            <p:cNvPr id="33" name="Text Box 25"/>
            <p:cNvSpPr txBox="1">
              <a:spLocks noChangeArrowheads="1"/>
            </p:cNvSpPr>
            <p:nvPr/>
          </p:nvSpPr>
          <p:spPr bwMode="auto">
            <a:xfrm>
              <a:off x="5771349" y="4470648"/>
              <a:ext cx="1428596" cy="307777"/>
            </a:xfrm>
            <a:prstGeom prst="rect">
              <a:avLst/>
            </a:prstGeom>
            <a:noFill/>
            <a:ln>
              <a:noFill/>
            </a:ln>
            <a:effectLst>
              <a:prstShdw prst="shdw18" dist="17961" dir="13500000">
                <a:schemeClr val="accent1">
                  <a:gamma/>
                  <a:shade val="60000"/>
                  <a:invGamma/>
                  <a:alpha val="74998"/>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spAutoFit/>
            </a:bodyPr>
            <a:lstStyle/>
            <a:p>
              <a:r>
                <a:rPr lang="en-US" sz="1400" dirty="0">
                  <a:solidFill>
                    <a:srgbClr val="B30019"/>
                  </a:solidFill>
                  <a:latin typeface="Lucida Handwriting" charset="0"/>
                </a:rPr>
                <a:t>prerequisite</a:t>
              </a:r>
              <a:endParaRPr lang="en-US" sz="1800" dirty="0">
                <a:solidFill>
                  <a:srgbClr val="B30019"/>
                </a:solidFill>
                <a:latin typeface="Lucida Handwriting" charset="0"/>
              </a:endParaRPr>
            </a:p>
          </p:txBody>
        </p:sp>
        <p:sp>
          <p:nvSpPr>
            <p:cNvPr id="34" name="Freeform 25"/>
            <p:cNvSpPr>
              <a:spLocks/>
            </p:cNvSpPr>
            <p:nvPr/>
          </p:nvSpPr>
          <p:spPr bwMode="auto">
            <a:xfrm rot="5400000">
              <a:off x="5356116" y="3409556"/>
              <a:ext cx="51363" cy="1683669"/>
            </a:xfrm>
            <a:custGeom>
              <a:avLst/>
              <a:gdLst>
                <a:gd name="T0" fmla="*/ 52 w 52"/>
                <a:gd name="T1" fmla="*/ 1024 h 1024"/>
                <a:gd name="T2" fmla="*/ 28 w 52"/>
                <a:gd name="T3" fmla="*/ 208 h 1024"/>
                <a:gd name="T4" fmla="*/ 28 w 52"/>
                <a:gd name="T5" fmla="*/ 0 h 1024"/>
                <a:gd name="T6" fmla="*/ 0 60000 65536"/>
                <a:gd name="T7" fmla="*/ 0 60000 65536"/>
                <a:gd name="T8" fmla="*/ 0 60000 65536"/>
                <a:gd name="T9" fmla="*/ 0 w 52"/>
                <a:gd name="T10" fmla="*/ 0 h 1024"/>
                <a:gd name="T11" fmla="*/ 52 w 52"/>
                <a:gd name="T12" fmla="*/ 1024 h 1024"/>
                <a:gd name="connsiteX0" fmla="*/ 6222 w 6222"/>
                <a:gd name="connsiteY0" fmla="*/ 10000 h 10000"/>
                <a:gd name="connsiteX1" fmla="*/ 1607 w 6222"/>
                <a:gd name="connsiteY1" fmla="*/ 2031 h 10000"/>
                <a:gd name="connsiteX2" fmla="*/ 0 w 6222"/>
                <a:gd name="connsiteY2" fmla="*/ 735 h 10000"/>
                <a:gd name="connsiteX3" fmla="*/ 1607 w 6222"/>
                <a:gd name="connsiteY3" fmla="*/ 0 h 10000"/>
              </a:gdLst>
              <a:ahLst/>
              <a:cxnLst>
                <a:cxn ang="0">
                  <a:pos x="connsiteX0" y="connsiteY0"/>
                </a:cxn>
                <a:cxn ang="0">
                  <a:pos x="connsiteX1" y="connsiteY1"/>
                </a:cxn>
                <a:cxn ang="0">
                  <a:pos x="connsiteX2" y="connsiteY2"/>
                </a:cxn>
                <a:cxn ang="0">
                  <a:pos x="connsiteX3" y="connsiteY3"/>
                </a:cxn>
              </a:cxnLst>
              <a:rect l="l" t="t" r="r" b="b"/>
              <a:pathLst>
                <a:path w="6222" h="10000">
                  <a:moveTo>
                    <a:pt x="6222" y="10000"/>
                  </a:moveTo>
                  <a:cubicBezTo>
                    <a:pt x="4684" y="7344"/>
                    <a:pt x="3722" y="4678"/>
                    <a:pt x="1607" y="2031"/>
                  </a:cubicBezTo>
                  <a:cubicBezTo>
                    <a:pt x="185" y="456"/>
                    <a:pt x="0" y="1073"/>
                    <a:pt x="0" y="735"/>
                  </a:cubicBezTo>
                  <a:cubicBezTo>
                    <a:pt x="0" y="397"/>
                    <a:pt x="955" y="91"/>
                    <a:pt x="1607" y="0"/>
                  </a:cubicBezTo>
                </a:path>
              </a:pathLst>
            </a:custGeom>
            <a:noFill/>
            <a:ln w="19050" cap="flat" cmpd="sng">
              <a:solidFill>
                <a:srgbClr val="B30019"/>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5" name="Freeform 25"/>
            <p:cNvSpPr>
              <a:spLocks/>
            </p:cNvSpPr>
            <p:nvPr/>
          </p:nvSpPr>
          <p:spPr bwMode="auto">
            <a:xfrm rot="16200000" flipH="1">
              <a:off x="5429240" y="1269479"/>
              <a:ext cx="45865" cy="1815978"/>
            </a:xfrm>
            <a:custGeom>
              <a:avLst/>
              <a:gdLst>
                <a:gd name="T0" fmla="*/ 52 w 52"/>
                <a:gd name="T1" fmla="*/ 1024 h 1024"/>
                <a:gd name="T2" fmla="*/ 28 w 52"/>
                <a:gd name="T3" fmla="*/ 208 h 1024"/>
                <a:gd name="T4" fmla="*/ 28 w 52"/>
                <a:gd name="T5" fmla="*/ 0 h 1024"/>
                <a:gd name="T6" fmla="*/ 0 60000 65536"/>
                <a:gd name="T7" fmla="*/ 0 60000 65536"/>
                <a:gd name="T8" fmla="*/ 0 60000 65536"/>
                <a:gd name="T9" fmla="*/ 0 w 52"/>
                <a:gd name="T10" fmla="*/ 0 h 1024"/>
                <a:gd name="T11" fmla="*/ 52 w 52"/>
                <a:gd name="T12" fmla="*/ 1024 h 1024"/>
                <a:gd name="connsiteX0" fmla="*/ 5556 w 5556"/>
                <a:gd name="connsiteY0" fmla="*/ 10000 h 10000"/>
                <a:gd name="connsiteX1" fmla="*/ 941 w 5556"/>
                <a:gd name="connsiteY1" fmla="*/ 2031 h 10000"/>
                <a:gd name="connsiteX2" fmla="*/ 129 w 5556"/>
                <a:gd name="connsiteY2" fmla="*/ 943 h 10000"/>
                <a:gd name="connsiteX3" fmla="*/ 941 w 5556"/>
                <a:gd name="connsiteY3" fmla="*/ 0 h 10000"/>
              </a:gdLst>
              <a:ahLst/>
              <a:cxnLst>
                <a:cxn ang="0">
                  <a:pos x="connsiteX0" y="connsiteY0"/>
                </a:cxn>
                <a:cxn ang="0">
                  <a:pos x="connsiteX1" y="connsiteY1"/>
                </a:cxn>
                <a:cxn ang="0">
                  <a:pos x="connsiteX2" y="connsiteY2"/>
                </a:cxn>
                <a:cxn ang="0">
                  <a:pos x="connsiteX3" y="connsiteY3"/>
                </a:cxn>
              </a:cxnLst>
              <a:rect l="l" t="t" r="r" b="b"/>
              <a:pathLst>
                <a:path w="5556" h="10000">
                  <a:moveTo>
                    <a:pt x="5556" y="10000"/>
                  </a:moveTo>
                  <a:cubicBezTo>
                    <a:pt x="4018" y="7344"/>
                    <a:pt x="3056" y="4678"/>
                    <a:pt x="941" y="2031"/>
                  </a:cubicBezTo>
                  <a:cubicBezTo>
                    <a:pt x="-476" y="452"/>
                    <a:pt x="129" y="1281"/>
                    <a:pt x="129" y="943"/>
                  </a:cubicBezTo>
                  <a:cubicBezTo>
                    <a:pt x="129" y="605"/>
                    <a:pt x="293" y="87"/>
                    <a:pt x="941" y="0"/>
                  </a:cubicBezTo>
                </a:path>
              </a:pathLst>
            </a:custGeom>
            <a:noFill/>
            <a:ln w="19050" cap="flat" cmpd="sng">
              <a:solidFill>
                <a:srgbClr val="B30019"/>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6" name="Freeform 25"/>
            <p:cNvSpPr>
              <a:spLocks/>
            </p:cNvSpPr>
            <p:nvPr/>
          </p:nvSpPr>
          <p:spPr bwMode="auto">
            <a:xfrm flipV="1">
              <a:off x="7165202" y="2404864"/>
              <a:ext cx="41118" cy="1625600"/>
            </a:xfrm>
            <a:custGeom>
              <a:avLst/>
              <a:gdLst>
                <a:gd name="T0" fmla="*/ 52 w 52"/>
                <a:gd name="T1" fmla="*/ 1024 h 1024"/>
                <a:gd name="T2" fmla="*/ 28 w 52"/>
                <a:gd name="T3" fmla="*/ 208 h 1024"/>
                <a:gd name="T4" fmla="*/ 28 w 52"/>
                <a:gd name="T5" fmla="*/ 0 h 1024"/>
                <a:gd name="T6" fmla="*/ 0 60000 65536"/>
                <a:gd name="T7" fmla="*/ 0 60000 65536"/>
                <a:gd name="T8" fmla="*/ 0 60000 65536"/>
                <a:gd name="T9" fmla="*/ 0 w 52"/>
                <a:gd name="T10" fmla="*/ 0 h 1024"/>
                <a:gd name="T11" fmla="*/ 52 w 52"/>
                <a:gd name="T12" fmla="*/ 1024 h 1024"/>
                <a:gd name="connsiteX0" fmla="*/ 4981 w 4981"/>
                <a:gd name="connsiteY0" fmla="*/ 10000 h 10000"/>
                <a:gd name="connsiteX1" fmla="*/ 366 w 4981"/>
                <a:gd name="connsiteY1" fmla="*/ 2031 h 10000"/>
                <a:gd name="connsiteX2" fmla="*/ 1709 w 4981"/>
                <a:gd name="connsiteY2" fmla="*/ 947 h 10000"/>
                <a:gd name="connsiteX3" fmla="*/ 366 w 4981"/>
                <a:gd name="connsiteY3" fmla="*/ 0 h 10000"/>
              </a:gdLst>
              <a:ahLst/>
              <a:cxnLst>
                <a:cxn ang="0">
                  <a:pos x="connsiteX0" y="connsiteY0"/>
                </a:cxn>
                <a:cxn ang="0">
                  <a:pos x="connsiteX1" y="connsiteY1"/>
                </a:cxn>
                <a:cxn ang="0">
                  <a:pos x="connsiteX2" y="connsiteY2"/>
                </a:cxn>
                <a:cxn ang="0">
                  <a:pos x="connsiteX3" y="connsiteY3"/>
                </a:cxn>
              </a:cxnLst>
              <a:rect l="l" t="t" r="r" b="b"/>
              <a:pathLst>
                <a:path w="4981" h="10000">
                  <a:moveTo>
                    <a:pt x="4981" y="10000"/>
                  </a:moveTo>
                  <a:cubicBezTo>
                    <a:pt x="3443" y="7344"/>
                    <a:pt x="2481" y="4678"/>
                    <a:pt x="366" y="2031"/>
                  </a:cubicBezTo>
                  <a:cubicBezTo>
                    <a:pt x="-949" y="464"/>
                    <a:pt x="1709" y="1285"/>
                    <a:pt x="1709" y="947"/>
                  </a:cubicBezTo>
                  <a:cubicBezTo>
                    <a:pt x="1709" y="609"/>
                    <a:pt x="-179" y="99"/>
                    <a:pt x="366" y="0"/>
                  </a:cubicBezTo>
                </a:path>
              </a:pathLst>
            </a:custGeom>
            <a:noFill/>
            <a:ln w="19050" cap="flat" cmpd="sng">
              <a:solidFill>
                <a:srgbClr val="B30019"/>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nvGrpSpPr>
            <p:cNvPr id="37" name="Group 35"/>
            <p:cNvGrpSpPr>
              <a:grpSpLocks/>
            </p:cNvGrpSpPr>
            <p:nvPr/>
          </p:nvGrpSpPr>
          <p:grpSpPr bwMode="auto">
            <a:xfrm>
              <a:off x="6306183" y="1941761"/>
              <a:ext cx="1744662" cy="471487"/>
              <a:chOff x="4108" y="1959"/>
              <a:chExt cx="1099" cy="297"/>
            </a:xfrm>
          </p:grpSpPr>
          <p:sp>
            <p:nvSpPr>
              <p:cNvPr id="38" name="Freeform 11"/>
              <p:cNvSpPr>
                <a:spLocks/>
              </p:cNvSpPr>
              <p:nvPr/>
            </p:nvSpPr>
            <p:spPr bwMode="auto">
              <a:xfrm>
                <a:off x="4142" y="1959"/>
                <a:ext cx="1065" cy="297"/>
              </a:xfrm>
              <a:custGeom>
                <a:avLst/>
                <a:gdLst>
                  <a:gd name="T0" fmla="*/ 20 w 1065"/>
                  <a:gd name="T1" fmla="*/ 49 h 345"/>
                  <a:gd name="T2" fmla="*/ 2 w 1065"/>
                  <a:gd name="T3" fmla="*/ 241 h 345"/>
                  <a:gd name="T4" fmla="*/ 38 w 1065"/>
                  <a:gd name="T5" fmla="*/ 329 h 345"/>
                  <a:gd name="T6" fmla="*/ 190 w 1065"/>
                  <a:gd name="T7" fmla="*/ 345 h 345"/>
                  <a:gd name="T8" fmla="*/ 351 w 1065"/>
                  <a:gd name="T9" fmla="*/ 345 h 345"/>
                  <a:gd name="T10" fmla="*/ 958 w 1065"/>
                  <a:gd name="T11" fmla="*/ 321 h 345"/>
                  <a:gd name="T12" fmla="*/ 1056 w 1065"/>
                  <a:gd name="T13" fmla="*/ 257 h 345"/>
                  <a:gd name="T14" fmla="*/ 1056 w 1065"/>
                  <a:gd name="T15" fmla="*/ 145 h 345"/>
                  <a:gd name="T16" fmla="*/ 1040 w 1065"/>
                  <a:gd name="T17" fmla="*/ 73 h 345"/>
                  <a:gd name="T18" fmla="*/ 699 w 1065"/>
                  <a:gd name="T19" fmla="*/ 41 h 345"/>
                  <a:gd name="T20" fmla="*/ 20 w 1065"/>
                  <a:gd name="T21" fmla="*/ 49 h 3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5"/>
                  <a:gd name="T34" fmla="*/ 0 h 345"/>
                  <a:gd name="T35" fmla="*/ 1065 w 1065"/>
                  <a:gd name="T36" fmla="*/ 345 h 3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5" h="345">
                    <a:moveTo>
                      <a:pt x="20" y="49"/>
                    </a:moveTo>
                    <a:cubicBezTo>
                      <a:pt x="13" y="113"/>
                      <a:pt x="4" y="176"/>
                      <a:pt x="2" y="241"/>
                    </a:cubicBezTo>
                    <a:cubicBezTo>
                      <a:pt x="1" y="263"/>
                      <a:pt x="0" y="317"/>
                      <a:pt x="38" y="329"/>
                    </a:cubicBezTo>
                    <a:cubicBezTo>
                      <a:pt x="86" y="343"/>
                      <a:pt x="138" y="339"/>
                      <a:pt x="190" y="345"/>
                    </a:cubicBezTo>
                    <a:cubicBezTo>
                      <a:pt x="291" y="326"/>
                      <a:pt x="169" y="345"/>
                      <a:pt x="351" y="345"/>
                    </a:cubicBezTo>
                    <a:cubicBezTo>
                      <a:pt x="551" y="345"/>
                      <a:pt x="757" y="326"/>
                      <a:pt x="958" y="321"/>
                    </a:cubicBezTo>
                    <a:cubicBezTo>
                      <a:pt x="1047" y="332"/>
                      <a:pt x="1028" y="331"/>
                      <a:pt x="1056" y="257"/>
                    </a:cubicBezTo>
                    <a:cubicBezTo>
                      <a:pt x="1044" y="219"/>
                      <a:pt x="1065" y="182"/>
                      <a:pt x="1056" y="145"/>
                    </a:cubicBezTo>
                    <a:cubicBezTo>
                      <a:pt x="1052" y="129"/>
                      <a:pt x="1050" y="86"/>
                      <a:pt x="1040" y="73"/>
                    </a:cubicBezTo>
                    <a:cubicBezTo>
                      <a:pt x="980" y="0"/>
                      <a:pt x="766" y="43"/>
                      <a:pt x="699" y="41"/>
                    </a:cubicBezTo>
                    <a:cubicBezTo>
                      <a:pt x="199" y="50"/>
                      <a:pt x="424" y="49"/>
                      <a:pt x="20" y="49"/>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39" name="Text Box 17"/>
              <p:cNvSpPr txBox="1">
                <a:spLocks noChangeArrowheads="1"/>
              </p:cNvSpPr>
              <p:nvPr/>
            </p:nvSpPr>
            <p:spPr bwMode="auto">
              <a:xfrm>
                <a:off x="4108" y="2011"/>
                <a:ext cx="108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Department</a:t>
                </a:r>
                <a:endParaRPr lang="en-US" altLang="zh-TW" sz="1600" dirty="0">
                  <a:latin typeface="Scribble" charset="0"/>
                  <a:cs typeface="新細明體" charset="0"/>
                </a:endParaRPr>
              </a:p>
            </p:txBody>
          </p:sp>
        </p:grpSp>
        <p:grpSp>
          <p:nvGrpSpPr>
            <p:cNvPr id="40" name="Group 33"/>
            <p:cNvGrpSpPr>
              <a:grpSpLocks/>
            </p:cNvGrpSpPr>
            <p:nvPr/>
          </p:nvGrpSpPr>
          <p:grpSpPr bwMode="auto">
            <a:xfrm>
              <a:off x="6414133" y="3988048"/>
              <a:ext cx="1524000" cy="482600"/>
              <a:chOff x="4176" y="3248"/>
              <a:chExt cx="960" cy="304"/>
            </a:xfrm>
          </p:grpSpPr>
          <p:sp>
            <p:nvSpPr>
              <p:cNvPr id="41" name="Freeform 10"/>
              <p:cNvSpPr>
                <a:spLocks/>
              </p:cNvSpPr>
              <p:nvPr/>
            </p:nvSpPr>
            <p:spPr bwMode="auto">
              <a:xfrm>
                <a:off x="4176" y="3248"/>
                <a:ext cx="960" cy="304"/>
              </a:xfrm>
              <a:custGeom>
                <a:avLst/>
                <a:gdLst>
                  <a:gd name="T0" fmla="*/ 84 w 1060"/>
                  <a:gd name="T1" fmla="*/ 16 h 384"/>
                  <a:gd name="T2" fmla="*/ 212 w 1060"/>
                  <a:gd name="T3" fmla="*/ 376 h 384"/>
                  <a:gd name="T4" fmla="*/ 356 w 1060"/>
                  <a:gd name="T5" fmla="*/ 384 h 384"/>
                  <a:gd name="T6" fmla="*/ 948 w 1060"/>
                  <a:gd name="T7" fmla="*/ 360 h 384"/>
                  <a:gd name="T8" fmla="*/ 1052 w 1060"/>
                  <a:gd name="T9" fmla="*/ 352 h 384"/>
                  <a:gd name="T10" fmla="*/ 1060 w 1060"/>
                  <a:gd name="T11" fmla="*/ 328 h 384"/>
                  <a:gd name="T12" fmla="*/ 1052 w 1060"/>
                  <a:gd name="T13" fmla="*/ 80 h 384"/>
                  <a:gd name="T14" fmla="*/ 1028 w 1060"/>
                  <a:gd name="T15" fmla="*/ 0 h 384"/>
                  <a:gd name="T16" fmla="*/ 516 w 1060"/>
                  <a:gd name="T17" fmla="*/ 24 h 384"/>
                  <a:gd name="T18" fmla="*/ 116 w 1060"/>
                  <a:gd name="T19" fmla="*/ 0 h 384"/>
                  <a:gd name="T20" fmla="*/ 84 w 1060"/>
                  <a:gd name="T21" fmla="*/ 16 h 3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60"/>
                  <a:gd name="T34" fmla="*/ 0 h 384"/>
                  <a:gd name="T35" fmla="*/ 1060 w 1060"/>
                  <a:gd name="T36" fmla="*/ 384 h 3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60" h="384">
                    <a:moveTo>
                      <a:pt x="84" y="16"/>
                    </a:moveTo>
                    <a:cubicBezTo>
                      <a:pt x="90" y="286"/>
                      <a:pt x="0" y="361"/>
                      <a:pt x="212" y="376"/>
                    </a:cubicBezTo>
                    <a:cubicBezTo>
                      <a:pt x="259" y="379"/>
                      <a:pt x="308" y="381"/>
                      <a:pt x="356" y="384"/>
                    </a:cubicBezTo>
                    <a:cubicBezTo>
                      <a:pt x="557" y="367"/>
                      <a:pt x="737" y="364"/>
                      <a:pt x="948" y="360"/>
                    </a:cubicBezTo>
                    <a:cubicBezTo>
                      <a:pt x="982" y="357"/>
                      <a:pt x="1018" y="361"/>
                      <a:pt x="1052" y="352"/>
                    </a:cubicBezTo>
                    <a:cubicBezTo>
                      <a:pt x="1060" y="349"/>
                      <a:pt x="1060" y="336"/>
                      <a:pt x="1060" y="328"/>
                    </a:cubicBezTo>
                    <a:cubicBezTo>
                      <a:pt x="1060" y="245"/>
                      <a:pt x="1056" y="162"/>
                      <a:pt x="1052" y="80"/>
                    </a:cubicBezTo>
                    <a:cubicBezTo>
                      <a:pt x="1050" y="52"/>
                      <a:pt x="1028" y="0"/>
                      <a:pt x="1028" y="0"/>
                    </a:cubicBezTo>
                    <a:cubicBezTo>
                      <a:pt x="852" y="4"/>
                      <a:pt x="688" y="12"/>
                      <a:pt x="516" y="24"/>
                    </a:cubicBezTo>
                    <a:cubicBezTo>
                      <a:pt x="383" y="18"/>
                      <a:pt x="247" y="18"/>
                      <a:pt x="116" y="0"/>
                    </a:cubicBezTo>
                    <a:cubicBezTo>
                      <a:pt x="88" y="9"/>
                      <a:pt x="97" y="2"/>
                      <a:pt x="84" y="16"/>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2" name="Text Box 19"/>
              <p:cNvSpPr txBox="1">
                <a:spLocks noChangeArrowheads="1"/>
              </p:cNvSpPr>
              <p:nvPr/>
            </p:nvSpPr>
            <p:spPr bwMode="auto">
              <a:xfrm>
                <a:off x="4347" y="3295"/>
                <a:ext cx="65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Course</a:t>
                </a:r>
                <a:endParaRPr lang="en-US" altLang="zh-TW" sz="1600" dirty="0">
                  <a:latin typeface="Scribble" charset="0"/>
                  <a:cs typeface="新細明體" charset="0"/>
                </a:endParaRPr>
              </a:p>
            </p:txBody>
          </p:sp>
        </p:grpSp>
        <p:grpSp>
          <p:nvGrpSpPr>
            <p:cNvPr id="43" name="Group 34"/>
            <p:cNvGrpSpPr>
              <a:grpSpLocks/>
            </p:cNvGrpSpPr>
            <p:nvPr/>
          </p:nvGrpSpPr>
          <p:grpSpPr bwMode="auto">
            <a:xfrm>
              <a:off x="3131183" y="4015036"/>
              <a:ext cx="1454150" cy="619125"/>
              <a:chOff x="2108" y="3265"/>
              <a:chExt cx="916" cy="390"/>
            </a:xfrm>
          </p:grpSpPr>
          <p:sp>
            <p:nvSpPr>
              <p:cNvPr id="44" name="Freeform 8"/>
              <p:cNvSpPr>
                <a:spLocks/>
              </p:cNvSpPr>
              <p:nvPr/>
            </p:nvSpPr>
            <p:spPr bwMode="auto">
              <a:xfrm>
                <a:off x="2108" y="3265"/>
                <a:ext cx="916" cy="390"/>
              </a:xfrm>
              <a:custGeom>
                <a:avLst/>
                <a:gdLst>
                  <a:gd name="T0" fmla="*/ 4 w 1025"/>
                  <a:gd name="T1" fmla="*/ 32 h 376"/>
                  <a:gd name="T2" fmla="*/ 20 w 1025"/>
                  <a:gd name="T3" fmla="*/ 232 h 376"/>
                  <a:gd name="T4" fmla="*/ 28 w 1025"/>
                  <a:gd name="T5" fmla="*/ 312 h 376"/>
                  <a:gd name="T6" fmla="*/ 44 w 1025"/>
                  <a:gd name="T7" fmla="*/ 352 h 376"/>
                  <a:gd name="T8" fmla="*/ 300 w 1025"/>
                  <a:gd name="T9" fmla="*/ 360 h 376"/>
                  <a:gd name="T10" fmla="*/ 460 w 1025"/>
                  <a:gd name="T11" fmla="*/ 352 h 376"/>
                  <a:gd name="T12" fmla="*/ 556 w 1025"/>
                  <a:gd name="T13" fmla="*/ 344 h 376"/>
                  <a:gd name="T14" fmla="*/ 644 w 1025"/>
                  <a:gd name="T15" fmla="*/ 344 h 376"/>
                  <a:gd name="T16" fmla="*/ 716 w 1025"/>
                  <a:gd name="T17" fmla="*/ 320 h 376"/>
                  <a:gd name="T18" fmla="*/ 780 w 1025"/>
                  <a:gd name="T19" fmla="*/ 336 h 376"/>
                  <a:gd name="T20" fmla="*/ 996 w 1025"/>
                  <a:gd name="T21" fmla="*/ 304 h 376"/>
                  <a:gd name="T22" fmla="*/ 988 w 1025"/>
                  <a:gd name="T23" fmla="*/ 176 h 376"/>
                  <a:gd name="T24" fmla="*/ 1012 w 1025"/>
                  <a:gd name="T25" fmla="*/ 88 h 376"/>
                  <a:gd name="T26" fmla="*/ 980 w 1025"/>
                  <a:gd name="T27" fmla="*/ 0 h 376"/>
                  <a:gd name="T28" fmla="*/ 60 w 1025"/>
                  <a:gd name="T29" fmla="*/ 32 h 376"/>
                  <a:gd name="T30" fmla="*/ 4 w 1025"/>
                  <a:gd name="T31" fmla="*/ 32 h 3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25"/>
                  <a:gd name="T49" fmla="*/ 0 h 376"/>
                  <a:gd name="T50" fmla="*/ 1025 w 1025"/>
                  <a:gd name="T51" fmla="*/ 376 h 3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25" h="376">
                    <a:moveTo>
                      <a:pt x="4" y="32"/>
                    </a:moveTo>
                    <a:cubicBezTo>
                      <a:pt x="22" y="376"/>
                      <a:pt x="0" y="77"/>
                      <a:pt x="20" y="232"/>
                    </a:cubicBezTo>
                    <a:cubicBezTo>
                      <a:pt x="23" y="258"/>
                      <a:pt x="22" y="285"/>
                      <a:pt x="28" y="312"/>
                    </a:cubicBezTo>
                    <a:cubicBezTo>
                      <a:pt x="30" y="326"/>
                      <a:pt x="29" y="349"/>
                      <a:pt x="44" y="352"/>
                    </a:cubicBezTo>
                    <a:cubicBezTo>
                      <a:pt x="128" y="366"/>
                      <a:pt x="214" y="357"/>
                      <a:pt x="300" y="360"/>
                    </a:cubicBezTo>
                    <a:cubicBezTo>
                      <a:pt x="353" y="357"/>
                      <a:pt x="407" y="359"/>
                      <a:pt x="460" y="352"/>
                    </a:cubicBezTo>
                    <a:cubicBezTo>
                      <a:pt x="495" y="346"/>
                      <a:pt x="520" y="351"/>
                      <a:pt x="556" y="344"/>
                    </a:cubicBezTo>
                    <a:cubicBezTo>
                      <a:pt x="582" y="338"/>
                      <a:pt x="617" y="346"/>
                      <a:pt x="644" y="344"/>
                    </a:cubicBezTo>
                    <a:cubicBezTo>
                      <a:pt x="668" y="346"/>
                      <a:pt x="692" y="315"/>
                      <a:pt x="716" y="320"/>
                    </a:cubicBezTo>
                    <a:cubicBezTo>
                      <a:pt x="737" y="323"/>
                      <a:pt x="780" y="336"/>
                      <a:pt x="780" y="336"/>
                    </a:cubicBezTo>
                    <a:cubicBezTo>
                      <a:pt x="846" y="320"/>
                      <a:pt x="941" y="345"/>
                      <a:pt x="996" y="304"/>
                    </a:cubicBezTo>
                    <a:cubicBezTo>
                      <a:pt x="1025" y="281"/>
                      <a:pt x="982" y="213"/>
                      <a:pt x="988" y="176"/>
                    </a:cubicBezTo>
                    <a:cubicBezTo>
                      <a:pt x="992" y="145"/>
                      <a:pt x="1002" y="116"/>
                      <a:pt x="1012" y="88"/>
                    </a:cubicBezTo>
                    <a:cubicBezTo>
                      <a:pt x="1004" y="51"/>
                      <a:pt x="1000" y="30"/>
                      <a:pt x="980" y="0"/>
                    </a:cubicBezTo>
                    <a:cubicBezTo>
                      <a:pt x="673" y="9"/>
                      <a:pt x="365" y="4"/>
                      <a:pt x="60" y="32"/>
                    </a:cubicBezTo>
                    <a:cubicBezTo>
                      <a:pt x="14" y="41"/>
                      <a:pt x="32" y="46"/>
                      <a:pt x="4" y="32"/>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5" name="Text Box 14"/>
              <p:cNvSpPr txBox="1">
                <a:spLocks noChangeArrowheads="1"/>
              </p:cNvSpPr>
              <p:nvPr/>
            </p:nvSpPr>
            <p:spPr bwMode="auto">
              <a:xfrm>
                <a:off x="2164" y="3291"/>
                <a:ext cx="789"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lnSpc>
                    <a:spcPct val="80000"/>
                  </a:lnSpc>
                </a:pPr>
                <a:r>
                  <a:rPr lang="en-US" altLang="zh-TW" sz="1800" dirty="0">
                    <a:latin typeface="Lucida Handwriting" charset="0"/>
                    <a:cs typeface="新細明體" charset="0"/>
                  </a:rPr>
                  <a:t>Course</a:t>
                </a:r>
              </a:p>
              <a:p>
                <a:pPr algn="ctr">
                  <a:lnSpc>
                    <a:spcPct val="80000"/>
                  </a:lnSpc>
                </a:pPr>
                <a:r>
                  <a:rPr lang="en-US" altLang="zh-TW" sz="1800" dirty="0">
                    <a:latin typeface="Lucida Handwriting" charset="0"/>
                    <a:cs typeface="新細明體" charset="0"/>
                  </a:rPr>
                  <a:t>Offering</a:t>
                </a:r>
                <a:endParaRPr lang="en-US" altLang="zh-TW" sz="1600" dirty="0">
                  <a:latin typeface="Scribble" charset="0"/>
                  <a:cs typeface="新細明體" charset="0"/>
                </a:endParaRPr>
              </a:p>
            </p:txBody>
          </p:sp>
        </p:grpSp>
        <p:grpSp>
          <p:nvGrpSpPr>
            <p:cNvPr id="46" name="Group 37"/>
            <p:cNvGrpSpPr>
              <a:grpSpLocks/>
            </p:cNvGrpSpPr>
            <p:nvPr/>
          </p:nvGrpSpPr>
          <p:grpSpPr bwMode="auto">
            <a:xfrm>
              <a:off x="2962908" y="1941761"/>
              <a:ext cx="1587500" cy="457200"/>
              <a:chOff x="2002" y="1959"/>
              <a:chExt cx="1000" cy="288"/>
            </a:xfrm>
          </p:grpSpPr>
          <p:sp>
            <p:nvSpPr>
              <p:cNvPr id="47" name="Freeform 6"/>
              <p:cNvSpPr>
                <a:spLocks/>
              </p:cNvSpPr>
              <p:nvPr/>
            </p:nvSpPr>
            <p:spPr bwMode="auto">
              <a:xfrm>
                <a:off x="2002" y="1959"/>
                <a:ext cx="1000" cy="288"/>
              </a:xfrm>
              <a:custGeom>
                <a:avLst/>
                <a:gdLst>
                  <a:gd name="T0" fmla="*/ 0 w 912"/>
                  <a:gd name="T1" fmla="*/ 24 h 344"/>
                  <a:gd name="T2" fmla="*/ 8 w 912"/>
                  <a:gd name="T3" fmla="*/ 280 h 344"/>
                  <a:gd name="T4" fmla="*/ 16 w 912"/>
                  <a:gd name="T5" fmla="*/ 320 h 344"/>
                  <a:gd name="T6" fmla="*/ 104 w 912"/>
                  <a:gd name="T7" fmla="*/ 336 h 344"/>
                  <a:gd name="T8" fmla="*/ 912 w 912"/>
                  <a:gd name="T9" fmla="*/ 312 h 344"/>
                  <a:gd name="T10" fmla="*/ 904 w 912"/>
                  <a:gd name="T11" fmla="*/ 128 h 344"/>
                  <a:gd name="T12" fmla="*/ 888 w 912"/>
                  <a:gd name="T13" fmla="*/ 24 h 344"/>
                  <a:gd name="T14" fmla="*/ 824 w 912"/>
                  <a:gd name="T15" fmla="*/ 16 h 344"/>
                  <a:gd name="T16" fmla="*/ 752 w 912"/>
                  <a:gd name="T17" fmla="*/ 0 h 344"/>
                  <a:gd name="T18" fmla="*/ 464 w 912"/>
                  <a:gd name="T19" fmla="*/ 48 h 344"/>
                  <a:gd name="T20" fmla="*/ 120 w 912"/>
                  <a:gd name="T21" fmla="*/ 32 h 344"/>
                  <a:gd name="T22" fmla="*/ 0 w 912"/>
                  <a:gd name="T23" fmla="*/ 24 h 3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12"/>
                  <a:gd name="T37" fmla="*/ 0 h 344"/>
                  <a:gd name="T38" fmla="*/ 912 w 912"/>
                  <a:gd name="T39" fmla="*/ 344 h 3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12" h="344">
                    <a:moveTo>
                      <a:pt x="0" y="24"/>
                    </a:moveTo>
                    <a:cubicBezTo>
                      <a:pt x="2" y="109"/>
                      <a:pt x="3" y="194"/>
                      <a:pt x="8" y="280"/>
                    </a:cubicBezTo>
                    <a:cubicBezTo>
                      <a:pt x="8" y="293"/>
                      <a:pt x="8" y="308"/>
                      <a:pt x="16" y="320"/>
                    </a:cubicBezTo>
                    <a:cubicBezTo>
                      <a:pt x="32" y="344"/>
                      <a:pt x="74" y="332"/>
                      <a:pt x="104" y="336"/>
                    </a:cubicBezTo>
                    <a:cubicBezTo>
                      <a:pt x="376" y="331"/>
                      <a:pt x="641" y="330"/>
                      <a:pt x="912" y="312"/>
                    </a:cubicBezTo>
                    <a:cubicBezTo>
                      <a:pt x="909" y="250"/>
                      <a:pt x="907" y="189"/>
                      <a:pt x="904" y="128"/>
                    </a:cubicBezTo>
                    <a:cubicBezTo>
                      <a:pt x="903" y="114"/>
                      <a:pt x="891" y="26"/>
                      <a:pt x="888" y="24"/>
                    </a:cubicBezTo>
                    <a:cubicBezTo>
                      <a:pt x="870" y="12"/>
                      <a:pt x="845" y="19"/>
                      <a:pt x="824" y="16"/>
                    </a:cubicBezTo>
                    <a:cubicBezTo>
                      <a:pt x="799" y="11"/>
                      <a:pt x="776" y="5"/>
                      <a:pt x="752" y="0"/>
                    </a:cubicBezTo>
                    <a:cubicBezTo>
                      <a:pt x="657" y="23"/>
                      <a:pt x="560" y="41"/>
                      <a:pt x="464" y="48"/>
                    </a:cubicBezTo>
                    <a:cubicBezTo>
                      <a:pt x="429" y="46"/>
                      <a:pt x="191" y="40"/>
                      <a:pt x="120" y="32"/>
                    </a:cubicBezTo>
                    <a:cubicBezTo>
                      <a:pt x="3" y="17"/>
                      <a:pt x="78" y="8"/>
                      <a:pt x="0" y="24"/>
                    </a:cubicBezTo>
                    <a:close/>
                  </a:path>
                </a:pathLst>
              </a:custGeom>
              <a:noFill/>
              <a:ln w="1905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48" name="Text Box 13"/>
              <p:cNvSpPr txBox="1">
                <a:spLocks noChangeArrowheads="1"/>
              </p:cNvSpPr>
              <p:nvPr/>
            </p:nvSpPr>
            <p:spPr bwMode="auto">
              <a:xfrm>
                <a:off x="2090" y="1999"/>
                <a:ext cx="82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a:latin typeface="Lucida Handwriting" charset="0"/>
                    <a:cs typeface="新細明體" charset="0"/>
                  </a:rPr>
                  <a:t>Professor</a:t>
                </a:r>
                <a:endParaRPr lang="en-US" altLang="zh-TW" sz="1600" dirty="0">
                  <a:latin typeface="Scribble" charset="0"/>
                  <a:cs typeface="新細明體" charset="0"/>
                </a:endParaRPr>
              </a:p>
            </p:txBody>
          </p:sp>
        </p:grpSp>
        <p:sp>
          <p:nvSpPr>
            <p:cNvPr id="49" name="Text Box 26"/>
            <p:cNvSpPr txBox="1">
              <a:spLocks noChangeArrowheads="1"/>
            </p:cNvSpPr>
            <p:nvPr/>
          </p:nvSpPr>
          <p:spPr bwMode="auto">
            <a:xfrm>
              <a:off x="4800140" y="1828800"/>
              <a:ext cx="13670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smtClean="0">
                  <a:solidFill>
                    <a:srgbClr val="B30019"/>
                  </a:solidFill>
                  <a:latin typeface="Lucida Handwriting" charset="0"/>
                  <a:cs typeface="新細明體" charset="0"/>
                </a:rPr>
                <a:t>Appoints</a:t>
              </a:r>
              <a:endParaRPr lang="en-US" altLang="zh-TW" sz="1600" dirty="0">
                <a:solidFill>
                  <a:srgbClr val="B30019"/>
                </a:solidFill>
                <a:latin typeface="Scribble" charset="0"/>
                <a:cs typeface="新細明體" charset="0"/>
              </a:endParaRPr>
            </a:p>
          </p:txBody>
        </p:sp>
        <p:sp>
          <p:nvSpPr>
            <p:cNvPr id="50" name="Text Box 26"/>
            <p:cNvSpPr txBox="1">
              <a:spLocks noChangeArrowheads="1"/>
            </p:cNvSpPr>
            <p:nvPr/>
          </p:nvSpPr>
          <p:spPr bwMode="auto">
            <a:xfrm>
              <a:off x="7195778" y="2980928"/>
              <a:ext cx="9951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smtClean="0">
                  <a:solidFill>
                    <a:srgbClr val="B30019"/>
                  </a:solidFill>
                  <a:latin typeface="Lucida Handwriting" charset="0"/>
                  <a:cs typeface="新細明體" charset="0"/>
                </a:rPr>
                <a:t>Offers</a:t>
              </a:r>
              <a:endParaRPr lang="en-US" altLang="zh-TW" sz="1600" dirty="0">
                <a:solidFill>
                  <a:srgbClr val="B30019"/>
                </a:solidFill>
                <a:latin typeface="Scribble" charset="0"/>
                <a:cs typeface="新細明體" charset="0"/>
              </a:endParaRPr>
            </a:p>
          </p:txBody>
        </p:sp>
        <p:sp>
          <p:nvSpPr>
            <p:cNvPr id="51" name="AutoShape 6"/>
            <p:cNvSpPr>
              <a:spLocks noChangeArrowheads="1"/>
            </p:cNvSpPr>
            <p:nvPr/>
          </p:nvSpPr>
          <p:spPr bwMode="auto">
            <a:xfrm flipH="1">
              <a:off x="6187666" y="4161086"/>
              <a:ext cx="315913" cy="136525"/>
            </a:xfrm>
            <a:prstGeom prst="diamond">
              <a:avLst/>
            </a:prstGeom>
            <a:solidFill>
              <a:srgbClr val="B30019"/>
            </a:solidFill>
            <a:ln w="12700">
              <a:solidFill>
                <a:srgbClr val="B30019"/>
              </a:solidFill>
              <a:miter lim="800000"/>
              <a:headEnd/>
              <a:tailEnd/>
            </a:ln>
          </p:spPr>
          <p:txBody>
            <a:bodyPr wrap="none" anchor="ctr"/>
            <a:lstStyle/>
            <a:p>
              <a:endParaRPr lang="zh-TW" altLang="en-US">
                <a:cs typeface="新細明體" charset="0"/>
              </a:endParaRPr>
            </a:p>
          </p:txBody>
        </p:sp>
        <p:sp>
          <p:nvSpPr>
            <p:cNvPr id="52" name="Text Box 26"/>
            <p:cNvSpPr txBox="1">
              <a:spLocks noChangeArrowheads="1"/>
            </p:cNvSpPr>
            <p:nvPr/>
          </p:nvSpPr>
          <p:spPr bwMode="auto">
            <a:xfrm>
              <a:off x="7529927" y="4351660"/>
              <a:ext cx="8899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400" dirty="0" smtClean="0">
                  <a:solidFill>
                    <a:srgbClr val="B30019"/>
                  </a:solidFill>
                  <a:latin typeface="Lucida Handwriting" charset="0"/>
                  <a:cs typeface="新細明體" charset="0"/>
                </a:rPr>
                <a:t>course</a:t>
              </a:r>
              <a:endParaRPr lang="en-US" altLang="zh-TW" sz="1400" dirty="0">
                <a:solidFill>
                  <a:srgbClr val="B30019"/>
                </a:solidFill>
                <a:latin typeface="Scribble" charset="0"/>
                <a:cs typeface="新細明體" charset="0"/>
              </a:endParaRPr>
            </a:p>
          </p:txBody>
        </p:sp>
        <p:sp>
          <p:nvSpPr>
            <p:cNvPr id="53" name="Text Box 26"/>
            <p:cNvSpPr txBox="1">
              <a:spLocks noChangeArrowheads="1"/>
            </p:cNvSpPr>
            <p:nvPr/>
          </p:nvSpPr>
          <p:spPr bwMode="auto">
            <a:xfrm>
              <a:off x="6132495" y="5084440"/>
              <a:ext cx="24314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smtClean="0">
                  <a:latin typeface="Lucida Handwriting" charset="0"/>
                  <a:cs typeface="新細明體" charset="0"/>
                </a:rPr>
                <a:t>IsPrerequisiteFor</a:t>
              </a:r>
              <a:endParaRPr lang="en-US" altLang="zh-TW" sz="1600" dirty="0">
                <a:latin typeface="Scribble" charset="0"/>
                <a:cs typeface="新細明體" charset="0"/>
              </a:endParaRPr>
            </a:p>
          </p:txBody>
        </p:sp>
        <p:sp>
          <p:nvSpPr>
            <p:cNvPr id="54" name="Text Box 27"/>
            <p:cNvSpPr txBox="1">
              <a:spLocks noChangeArrowheads="1"/>
            </p:cNvSpPr>
            <p:nvPr/>
          </p:nvSpPr>
          <p:spPr bwMode="auto">
            <a:xfrm>
              <a:off x="1331640" y="3995772"/>
              <a:ext cx="14696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dirty="0" smtClean="0">
                  <a:latin typeface="Lucida Handwriting" charset="0"/>
                  <a:cs typeface="新細明體" charset="0"/>
                </a:rPr>
                <a:t>EnrollsIn</a:t>
              </a:r>
              <a:endParaRPr lang="en-US" altLang="zh-TW" sz="1600" dirty="0">
                <a:latin typeface="Scribble" charset="0"/>
                <a:cs typeface="新細明體" charset="0"/>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a:xfrm>
            <a:off x="685800" y="457200"/>
            <a:ext cx="8321040" cy="457200"/>
          </a:xfrm>
        </p:spPr>
        <p:txBody>
          <a:bodyPr/>
          <a:lstStyle/>
          <a:p>
            <a:r>
              <a:rPr lang="en-US" altLang="zh-TW" dirty="0" smtClean="0">
                <a:latin typeface="Signboard Regular" charset="0"/>
                <a:cs typeface="新細明體" charset="0"/>
              </a:rPr>
              <a:t>DOMAIN MODELING: </a:t>
            </a:r>
            <a:r>
              <a:rPr lang="en-US" altLang="zh-TW" dirty="0" smtClean="0">
                <a:solidFill>
                  <a:srgbClr val="B30019"/>
                </a:solidFill>
                <a:latin typeface="Signboard Regular" charset="0"/>
                <a:cs typeface="新細明體" charset="0"/>
              </a:rPr>
              <a:t>IDENTIFYING </a:t>
            </a:r>
            <a:r>
              <a:rPr lang="en-US" altLang="zh-TW" dirty="0">
                <a:solidFill>
                  <a:srgbClr val="B30019"/>
                </a:solidFill>
                <a:latin typeface="Signboard Regular" charset="0"/>
                <a:cs typeface="新細明體" charset="0"/>
              </a:rPr>
              <a:t>ATTRIBUTES</a:t>
            </a:r>
          </a:p>
        </p:txBody>
      </p:sp>
      <p:sp>
        <p:nvSpPr>
          <p:cNvPr id="37891" name="Rectangle 3"/>
          <p:cNvSpPr>
            <a:spLocks noGrp="1" noChangeArrowheads="1"/>
          </p:cNvSpPr>
          <p:nvPr>
            <p:ph type="body" idx="1"/>
          </p:nvPr>
        </p:nvSpPr>
        <p:spPr>
          <a:xfrm>
            <a:off x="685800" y="1219200"/>
            <a:ext cx="7861300" cy="3657600"/>
          </a:xfrm>
          <a:noFill/>
        </p:spPr>
        <p:txBody>
          <a:bodyPr/>
          <a:lstStyle/>
          <a:p>
            <a:pPr marL="365760" indent="-365760"/>
            <a:r>
              <a:rPr lang="en-US" altLang="zh-TW" dirty="0">
                <a:solidFill>
                  <a:srgbClr val="0000FF"/>
                </a:solidFill>
                <a:latin typeface="Helvetica" charset="0"/>
                <a:cs typeface="新細明體" charset="0"/>
              </a:rPr>
              <a:t>Attributes</a:t>
            </a:r>
            <a:r>
              <a:rPr lang="en-US" altLang="zh-TW" dirty="0">
                <a:latin typeface="Helvetica" charset="0"/>
                <a:cs typeface="新細明體" charset="0"/>
              </a:rPr>
              <a:t> usually correspond to </a:t>
            </a:r>
            <a:r>
              <a:rPr lang="en-US" altLang="zh-TW" dirty="0">
                <a:solidFill>
                  <a:schemeClr val="hlink"/>
                </a:solidFill>
                <a:latin typeface="Helvetica" charset="0"/>
                <a:cs typeface="新細明體" charset="0"/>
              </a:rPr>
              <a:t>nouns</a:t>
            </a:r>
            <a:r>
              <a:rPr lang="en-US" altLang="zh-TW" dirty="0">
                <a:latin typeface="Helvetica" charset="0"/>
                <a:cs typeface="新細明體" charset="0"/>
              </a:rPr>
              <a:t> followed by </a:t>
            </a:r>
            <a:r>
              <a:rPr lang="en-US" altLang="zh-TW" dirty="0">
                <a:solidFill>
                  <a:schemeClr val="hlink"/>
                </a:solidFill>
                <a:latin typeface="Helvetica" charset="0"/>
                <a:cs typeface="新細明體" charset="0"/>
              </a:rPr>
              <a:t>possessive phrases</a:t>
            </a:r>
            <a:endParaRPr lang="en-US" altLang="zh-TW" dirty="0">
              <a:latin typeface="Helvetica" charset="0"/>
              <a:cs typeface="新細明體" charset="0"/>
            </a:endParaRPr>
          </a:p>
          <a:p>
            <a:pPr lvl="1">
              <a:spcBef>
                <a:spcPts val="1200"/>
              </a:spcBef>
              <a:buFontTx/>
              <a:buNone/>
            </a:pPr>
            <a:r>
              <a:rPr lang="en-US" altLang="zh-TW" dirty="0">
                <a:latin typeface="Helvetica" charset="0"/>
                <a:cs typeface="新細明體" charset="0"/>
              </a:rPr>
              <a:t>e.g., </a:t>
            </a:r>
            <a:r>
              <a:rPr lang="en-US" altLang="zh-TW" dirty="0">
                <a:solidFill>
                  <a:srgbClr val="0000FF"/>
                </a:solidFill>
                <a:latin typeface="Helvetica" charset="0"/>
                <a:cs typeface="新細明體" charset="0"/>
              </a:rPr>
              <a:t>password </a:t>
            </a:r>
            <a:r>
              <a:rPr lang="en-US" altLang="zh-TW" dirty="0">
                <a:latin typeface="Helvetica" charset="0"/>
                <a:cs typeface="新細明體" charset="0"/>
              </a:rPr>
              <a:t>of student; </a:t>
            </a:r>
            <a:r>
              <a:rPr lang="en-US" altLang="zh-TW" dirty="0" smtClean="0">
                <a:latin typeface="Helvetica" charset="0"/>
                <a:cs typeface="新細明體" charset="0"/>
              </a:rPr>
              <a:t>student</a:t>
            </a:r>
            <a:r>
              <a:rPr lang="fr-FR" altLang="zh-TW" dirty="0" smtClean="0">
                <a:latin typeface="Helvetica" charset="0"/>
                <a:cs typeface="新細明體" charset="0"/>
              </a:rPr>
              <a:t>'</a:t>
            </a:r>
            <a:r>
              <a:rPr lang="en-US" altLang="zh-TW" dirty="0" smtClean="0">
                <a:latin typeface="Helvetica" charset="0"/>
                <a:cs typeface="新細明體" charset="0"/>
              </a:rPr>
              <a:t>s </a:t>
            </a:r>
            <a:r>
              <a:rPr lang="en-US" altLang="zh-TW" dirty="0">
                <a:solidFill>
                  <a:srgbClr val="0000FF"/>
                </a:solidFill>
                <a:latin typeface="Helvetica" charset="0"/>
                <a:cs typeface="新細明體" charset="0"/>
              </a:rPr>
              <a:t>address</a:t>
            </a:r>
            <a:r>
              <a:rPr lang="en-US" altLang="zh-TW" dirty="0">
                <a:latin typeface="Helvetica" charset="0"/>
                <a:cs typeface="新細明體" charset="0"/>
              </a:rPr>
              <a:t>.</a:t>
            </a:r>
          </a:p>
          <a:p>
            <a:pPr marL="365760" indent="-365760"/>
            <a:r>
              <a:rPr lang="en-US" altLang="zh-TW" dirty="0">
                <a:solidFill>
                  <a:srgbClr val="0000FF"/>
                </a:solidFill>
                <a:latin typeface="Helvetica" charset="0"/>
                <a:cs typeface="新細明體" charset="0"/>
              </a:rPr>
              <a:t>Adjectives</a:t>
            </a:r>
            <a:r>
              <a:rPr lang="en-US" altLang="zh-TW" dirty="0">
                <a:latin typeface="Helvetica" charset="0"/>
                <a:cs typeface="新細明體" charset="0"/>
              </a:rPr>
              <a:t> usually represent specific </a:t>
            </a:r>
            <a:r>
              <a:rPr lang="en-US" altLang="zh-TW" dirty="0">
                <a:solidFill>
                  <a:schemeClr val="hlink"/>
                </a:solidFill>
                <a:latin typeface="Helvetica" charset="0"/>
                <a:cs typeface="新細明體" charset="0"/>
              </a:rPr>
              <a:t>enumerated values</a:t>
            </a:r>
            <a:endParaRPr lang="en-US" altLang="zh-TW" dirty="0">
              <a:latin typeface="Helvetica" charset="0"/>
              <a:cs typeface="新細明體" charset="0"/>
            </a:endParaRPr>
          </a:p>
          <a:p>
            <a:pPr lvl="1">
              <a:spcBef>
                <a:spcPts val="1200"/>
              </a:spcBef>
              <a:buFontTx/>
              <a:buNone/>
            </a:pPr>
            <a:r>
              <a:rPr lang="en-US" altLang="zh-TW" dirty="0">
                <a:latin typeface="Helvetica" charset="0"/>
                <a:cs typeface="新細明體" charset="0"/>
              </a:rPr>
              <a:t>e.g., </a:t>
            </a:r>
            <a:r>
              <a:rPr lang="en-US" altLang="zh-TW" dirty="0">
                <a:solidFill>
                  <a:srgbClr val="0000FF"/>
                </a:solidFill>
                <a:latin typeface="Helvetica" charset="0"/>
                <a:cs typeface="新細明體" charset="0"/>
              </a:rPr>
              <a:t>Fall </a:t>
            </a:r>
            <a:r>
              <a:rPr lang="en-US" altLang="zh-TW" dirty="0" smtClean="0">
                <a:latin typeface="Helvetica" charset="0"/>
                <a:cs typeface="新細明體" charset="0"/>
              </a:rPr>
              <a:t>term; </a:t>
            </a:r>
            <a:r>
              <a:rPr lang="en-US" altLang="zh-TW" dirty="0">
                <a:solidFill>
                  <a:srgbClr val="0000FF"/>
                </a:solidFill>
                <a:latin typeface="Helvetica" charset="0"/>
                <a:cs typeface="新細明體" charset="0"/>
              </a:rPr>
              <a:t>PhD </a:t>
            </a:r>
            <a:r>
              <a:rPr lang="en-US" altLang="zh-TW" dirty="0">
                <a:latin typeface="Helvetica" charset="0"/>
                <a:cs typeface="新細明體" charset="0"/>
              </a:rPr>
              <a:t>degree.</a:t>
            </a:r>
          </a:p>
          <a:p>
            <a:pPr marL="365760" indent="-365760"/>
            <a:r>
              <a:rPr lang="en-US" altLang="zh-TW" dirty="0">
                <a:latin typeface="Helvetica" charset="0"/>
                <a:cs typeface="新細明體" charset="0"/>
              </a:rPr>
              <a:t>Only identify </a:t>
            </a:r>
            <a:r>
              <a:rPr lang="en-US" altLang="zh-TW" dirty="0">
                <a:solidFill>
                  <a:schemeClr val="hlink"/>
                </a:solidFill>
                <a:latin typeface="Helvetica" charset="0"/>
                <a:cs typeface="新細明體" charset="0"/>
              </a:rPr>
              <a:t>attributes that directly relate</a:t>
            </a:r>
            <a:r>
              <a:rPr lang="en-US" altLang="zh-TW" dirty="0">
                <a:latin typeface="Helvetica" charset="0"/>
                <a:cs typeface="新細明體" charset="0"/>
              </a:rPr>
              <a:t> to the application domain.</a:t>
            </a:r>
          </a:p>
        </p:txBody>
      </p:sp>
      <p:sp>
        <p:nvSpPr>
          <p:cNvPr id="507908" name="Text Box 4"/>
          <p:cNvSpPr txBox="1">
            <a:spLocks noChangeArrowheads="1"/>
          </p:cNvSpPr>
          <p:nvPr/>
        </p:nvSpPr>
        <p:spPr bwMode="auto">
          <a:xfrm>
            <a:off x="557622" y="5264150"/>
            <a:ext cx="8028756" cy="646331"/>
          </a:xfrm>
          <a:prstGeom prst="rect">
            <a:avLst/>
          </a:prstGeom>
          <a:solidFill>
            <a:srgbClr val="FFFFCC"/>
          </a:solidFill>
          <a:ln w="38100">
            <a:solidFill>
              <a:srgbClr val="00199A"/>
            </a:solidFill>
            <a:miter lim="800000"/>
            <a:headEnd/>
            <a:tailEnd/>
          </a:ln>
        </p:spPr>
        <p:txBody>
          <a:bodyPr wrap="squar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800" b="1" dirty="0">
                <a:solidFill>
                  <a:srgbClr val="B30019"/>
                </a:solidFill>
                <a:latin typeface="Helvetica" charset="0"/>
                <a:cs typeface="新細明體" charset="0"/>
              </a:rPr>
              <a:t>Most attributes will not be given in a </a:t>
            </a:r>
            <a:r>
              <a:rPr lang="en-US" altLang="zh-TW" sz="1800" b="1" dirty="0" smtClean="0">
                <a:solidFill>
                  <a:srgbClr val="B30019"/>
                </a:solidFill>
                <a:latin typeface="Helvetica" charset="0"/>
                <a:cs typeface="新細明體" charset="0"/>
              </a:rPr>
              <a:t>requirements statement </a:t>
            </a:r>
            <a:r>
              <a:rPr lang="en-US" altLang="zh-TW" sz="1800" b="1" dirty="0">
                <a:solidFill>
                  <a:srgbClr val="B30019"/>
                </a:solidFill>
                <a:latin typeface="Helvetica" charset="0"/>
                <a:cs typeface="新細明體" charset="0"/>
              </a:rPr>
              <a:t>and will have to be obtained from domain experts or application documentation.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07908"/>
                                        </p:tgtEl>
                                        <p:attrNameLst>
                                          <p:attrName>style.visibility</p:attrName>
                                        </p:attrNameLst>
                                      </p:cBhvr>
                                      <p:to>
                                        <p:strVal val="visible"/>
                                      </p:to>
                                    </p:set>
                                    <p:anim calcmode="lin" valueType="num">
                                      <p:cBhvr>
                                        <p:cTn id="7" dur="500" fill="hold"/>
                                        <p:tgtEl>
                                          <p:spTgt spid="507908"/>
                                        </p:tgtEl>
                                        <p:attrNameLst>
                                          <p:attrName>ppt_w</p:attrName>
                                        </p:attrNameLst>
                                      </p:cBhvr>
                                      <p:tavLst>
                                        <p:tav tm="0">
                                          <p:val>
                                            <p:strVal val="2/3*#ppt_w"/>
                                          </p:val>
                                        </p:tav>
                                        <p:tav tm="100000">
                                          <p:val>
                                            <p:strVal val="#ppt_w"/>
                                          </p:val>
                                        </p:tav>
                                      </p:tavLst>
                                    </p:anim>
                                    <p:anim calcmode="lin" valueType="num">
                                      <p:cBhvr>
                                        <p:cTn id="8" dur="500" fill="hold"/>
                                        <p:tgtEl>
                                          <p:spTgt spid="507908"/>
                                        </p:tgtEl>
                                        <p:attrNameLst>
                                          <p:attrName>ppt_h</p:attrName>
                                        </p:attrNameLst>
                                      </p:cBhvr>
                                      <p:tavLst>
                                        <p:tav tm="0">
                                          <p:val>
                                            <p:strVal val="2/3*#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sh Regis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8"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r>
              <a:rPr lang="en-US" altLang="zh-TW" dirty="0" smtClean="0">
                <a:latin typeface="Signboard Regular" charset="0"/>
                <a:cs typeface="新細明體" charset="0"/>
              </a:rPr>
              <a:t>ASU DOMAIN MODEL: </a:t>
            </a:r>
            <a:r>
              <a:rPr lang="en-US" altLang="zh-TW" dirty="0">
                <a:solidFill>
                  <a:srgbClr val="B30019"/>
                </a:solidFill>
                <a:latin typeface="Signboard Regular" charset="0"/>
                <a:cs typeface="新細明體" charset="0"/>
              </a:rPr>
              <a:t>ATTRIBUTES</a:t>
            </a:r>
            <a:endParaRPr lang="en-US" altLang="zh-TW" dirty="0">
              <a:latin typeface="Signboard Regular" charset="0"/>
              <a:cs typeface="新細明體" charset="0"/>
            </a:endParaRPr>
          </a:p>
        </p:txBody>
      </p:sp>
      <p:grpSp>
        <p:nvGrpSpPr>
          <p:cNvPr id="38917" name="Group 23"/>
          <p:cNvGrpSpPr>
            <a:grpSpLocks/>
          </p:cNvGrpSpPr>
          <p:nvPr/>
        </p:nvGrpSpPr>
        <p:grpSpPr bwMode="auto">
          <a:xfrm>
            <a:off x="3411538" y="1447800"/>
            <a:ext cx="2754313" cy="2549525"/>
            <a:chOff x="2149" y="938"/>
            <a:chExt cx="1735" cy="1606"/>
          </a:xfrm>
        </p:grpSpPr>
        <p:sp>
          <p:nvSpPr>
            <p:cNvPr id="38930" name="Rectangle 24"/>
            <p:cNvSpPr>
              <a:spLocks noChangeArrowheads="1"/>
            </p:cNvSpPr>
            <p:nvPr/>
          </p:nvSpPr>
          <p:spPr bwMode="auto">
            <a:xfrm flipH="1">
              <a:off x="2149" y="1168"/>
              <a:ext cx="1735" cy="137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l">
                <a:lnSpc>
                  <a:spcPct val="85000"/>
                </a:lnSpc>
              </a:pPr>
              <a:r>
                <a:rPr lang="en-US" altLang="zh-TW" sz="1800" dirty="0" smtClean="0">
                  <a:latin typeface="Times" charset="0"/>
                  <a:cs typeface="新細明體" charset="0"/>
                </a:rPr>
                <a:t>userId </a:t>
              </a:r>
              <a:r>
                <a:rPr lang="en-US" altLang="zh-TW" sz="1800" dirty="0">
                  <a:latin typeface="Times" charset="0"/>
                  <a:cs typeface="新細明體" charset="0"/>
                </a:rPr>
                <a:t>: String</a:t>
              </a:r>
            </a:p>
            <a:p>
              <a:pPr algn="l">
                <a:lnSpc>
                  <a:spcPct val="85000"/>
                </a:lnSpc>
              </a:pPr>
              <a:r>
                <a:rPr lang="en-US" altLang="zh-TW" sz="1800" dirty="0">
                  <a:latin typeface="Times" charset="0"/>
                  <a:cs typeface="新細明體" charset="0"/>
                </a:rPr>
                <a:t>password : String</a:t>
              </a:r>
            </a:p>
            <a:p>
              <a:pPr algn="l">
                <a:lnSpc>
                  <a:spcPct val="85000"/>
                </a:lnSpc>
              </a:pPr>
              <a:r>
                <a:rPr lang="en-US" altLang="zh-TW" sz="1800" dirty="0">
                  <a:latin typeface="Times" charset="0"/>
                  <a:cs typeface="新細明體" charset="0"/>
                </a:rPr>
                <a:t>userGroup : Integer</a:t>
              </a:r>
            </a:p>
            <a:p>
              <a:pPr algn="l">
                <a:lnSpc>
                  <a:spcPct val="85000"/>
                </a:lnSpc>
              </a:pPr>
              <a:r>
                <a:rPr lang="en-US" altLang="zh-TW" sz="1800" dirty="0">
                  <a:latin typeface="Times" charset="0"/>
                  <a:cs typeface="新細明體" charset="0"/>
                </a:rPr>
                <a:t>surname : String</a:t>
              </a:r>
            </a:p>
            <a:p>
              <a:pPr algn="l">
                <a:lnSpc>
                  <a:spcPct val="85000"/>
                </a:lnSpc>
              </a:pPr>
              <a:r>
                <a:rPr lang="en-US" altLang="zh-TW" sz="1800" dirty="0">
                  <a:latin typeface="Times" charset="0"/>
                  <a:cs typeface="新細明體" charset="0"/>
                </a:rPr>
                <a:t>otherNames : String</a:t>
              </a:r>
            </a:p>
            <a:p>
              <a:pPr algn="l">
                <a:lnSpc>
                  <a:spcPct val="85000"/>
                </a:lnSpc>
              </a:pPr>
              <a:r>
                <a:rPr lang="en-US" altLang="zh-TW" sz="1800" dirty="0">
                  <a:latin typeface="Times" charset="0"/>
                  <a:cs typeface="新細明體" charset="0"/>
                </a:rPr>
                <a:t>address : String</a:t>
              </a:r>
            </a:p>
            <a:p>
              <a:pPr algn="l">
                <a:lnSpc>
                  <a:spcPct val="85000"/>
                </a:lnSpc>
              </a:pPr>
              <a:r>
                <a:rPr lang="en-US" altLang="zh-TW" sz="1800" dirty="0">
                  <a:latin typeface="Times" charset="0"/>
                  <a:cs typeface="新細明體" charset="0"/>
                </a:rPr>
                <a:t>DOB : Date</a:t>
              </a:r>
            </a:p>
            <a:p>
              <a:pPr algn="l">
                <a:lnSpc>
                  <a:spcPct val="85000"/>
                </a:lnSpc>
              </a:pPr>
              <a:r>
                <a:rPr lang="en-US" altLang="zh-TW" sz="1800" dirty="0">
                  <a:latin typeface="Times" charset="0"/>
                  <a:cs typeface="新細明體" charset="0"/>
                </a:rPr>
                <a:t>qualification : String</a:t>
              </a:r>
            </a:p>
            <a:p>
              <a:pPr algn="l">
                <a:lnSpc>
                  <a:spcPct val="85000"/>
                </a:lnSpc>
              </a:pPr>
              <a:r>
                <a:rPr lang="en-US" altLang="zh-TW" sz="1800" dirty="0">
                  <a:latin typeface="Times" charset="0"/>
                  <a:cs typeface="新細明體" charset="0"/>
                </a:rPr>
                <a:t>dateOfAppointment : String</a:t>
              </a:r>
              <a:endParaRPr lang="en-US" altLang="zh-TW" dirty="0">
                <a:latin typeface="Times" charset="0"/>
                <a:cs typeface="新細明體" charset="0"/>
              </a:endParaRPr>
            </a:p>
          </p:txBody>
        </p:sp>
        <p:sp>
          <p:nvSpPr>
            <p:cNvPr id="38931" name="Rectangle 25"/>
            <p:cNvSpPr>
              <a:spLocks noChangeArrowheads="1"/>
            </p:cNvSpPr>
            <p:nvPr/>
          </p:nvSpPr>
          <p:spPr bwMode="auto">
            <a:xfrm flipH="1">
              <a:off x="2149" y="938"/>
              <a:ext cx="1735"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Professor</a:t>
              </a:r>
            </a:p>
          </p:txBody>
        </p:sp>
      </p:grpSp>
      <p:grpSp>
        <p:nvGrpSpPr>
          <p:cNvPr id="38918" name="Group 26"/>
          <p:cNvGrpSpPr>
            <a:grpSpLocks/>
          </p:cNvGrpSpPr>
          <p:nvPr/>
        </p:nvGrpSpPr>
        <p:grpSpPr bwMode="auto">
          <a:xfrm>
            <a:off x="685800" y="1447800"/>
            <a:ext cx="2366963" cy="3019425"/>
            <a:chOff x="432" y="930"/>
            <a:chExt cx="1491" cy="1902"/>
          </a:xfrm>
        </p:grpSpPr>
        <p:sp>
          <p:nvSpPr>
            <p:cNvPr id="38928" name="Rectangle 27"/>
            <p:cNvSpPr>
              <a:spLocks noChangeArrowheads="1"/>
            </p:cNvSpPr>
            <p:nvPr/>
          </p:nvSpPr>
          <p:spPr bwMode="auto">
            <a:xfrm flipH="1">
              <a:off x="432" y="1161"/>
              <a:ext cx="1491" cy="167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lnSpc>
                  <a:spcPct val="85000"/>
                </a:lnSpc>
              </a:pPr>
              <a:r>
                <a:rPr lang="en-US" altLang="zh-TW" sz="1800" dirty="0" smtClean="0">
                  <a:latin typeface="Times" charset="0"/>
                  <a:cs typeface="新細明體" charset="0"/>
                </a:rPr>
                <a:t>userId </a:t>
              </a:r>
              <a:r>
                <a:rPr lang="en-US" altLang="zh-TW" sz="1800" dirty="0">
                  <a:latin typeface="Times" charset="0"/>
                  <a:cs typeface="新細明體" charset="0"/>
                </a:rPr>
                <a:t>:String</a:t>
              </a:r>
            </a:p>
            <a:p>
              <a:pPr algn="l">
                <a:lnSpc>
                  <a:spcPct val="85000"/>
                </a:lnSpc>
              </a:pPr>
              <a:r>
                <a:rPr lang="en-US" altLang="zh-TW" sz="1800" dirty="0">
                  <a:latin typeface="Times" charset="0"/>
                  <a:cs typeface="新細明體" charset="0"/>
                </a:rPr>
                <a:t>password : String</a:t>
              </a:r>
            </a:p>
            <a:p>
              <a:pPr algn="l">
                <a:lnSpc>
                  <a:spcPct val="85000"/>
                </a:lnSpc>
              </a:pPr>
              <a:r>
                <a:rPr lang="en-US" altLang="zh-TW" sz="1800" dirty="0">
                  <a:latin typeface="Times" charset="0"/>
                  <a:cs typeface="新細明體" charset="0"/>
                </a:rPr>
                <a:t>userGroup : Integer</a:t>
              </a:r>
            </a:p>
            <a:p>
              <a:pPr algn="l">
                <a:lnSpc>
                  <a:spcPct val="85000"/>
                </a:lnSpc>
              </a:pPr>
              <a:r>
                <a:rPr lang="en-US" altLang="zh-TW" sz="1800" dirty="0">
                  <a:latin typeface="Times" charset="0"/>
                  <a:cs typeface="新細明體" charset="0"/>
                </a:rPr>
                <a:t>surname : String</a:t>
              </a:r>
            </a:p>
            <a:p>
              <a:pPr algn="l">
                <a:lnSpc>
                  <a:spcPct val="85000"/>
                </a:lnSpc>
              </a:pPr>
              <a:r>
                <a:rPr lang="en-US" altLang="zh-TW" sz="1800" dirty="0">
                  <a:latin typeface="Times" charset="0"/>
                  <a:cs typeface="新細明體" charset="0"/>
                </a:rPr>
                <a:t>otherNames : String</a:t>
              </a:r>
            </a:p>
            <a:p>
              <a:pPr algn="l">
                <a:lnSpc>
                  <a:spcPct val="85000"/>
                </a:lnSpc>
              </a:pPr>
              <a:r>
                <a:rPr lang="en-US" altLang="zh-TW" sz="1800" dirty="0">
                  <a:latin typeface="Times" charset="0"/>
                  <a:cs typeface="新細明體" charset="0"/>
                </a:rPr>
                <a:t>address : String</a:t>
              </a:r>
            </a:p>
            <a:p>
              <a:pPr algn="l">
                <a:lnSpc>
                  <a:spcPct val="85000"/>
                </a:lnSpc>
              </a:pPr>
              <a:r>
                <a:rPr lang="en-US" altLang="zh-TW" sz="1800" dirty="0">
                  <a:latin typeface="Times" charset="0"/>
                  <a:cs typeface="新細明體" charset="0"/>
                </a:rPr>
                <a:t>DOB : Date</a:t>
              </a:r>
            </a:p>
            <a:p>
              <a:pPr algn="l">
                <a:lnSpc>
                  <a:spcPct val="85000"/>
                </a:lnSpc>
              </a:pPr>
              <a:r>
                <a:rPr lang="en-US" altLang="zh-TW" sz="1800" dirty="0">
                  <a:latin typeface="Times" charset="0"/>
                  <a:cs typeface="新細明體" charset="0"/>
                </a:rPr>
                <a:t>dateOfAdmission : Date</a:t>
              </a:r>
            </a:p>
            <a:p>
              <a:pPr algn="l">
                <a:lnSpc>
                  <a:spcPct val="85000"/>
                </a:lnSpc>
              </a:pPr>
              <a:r>
                <a:rPr lang="en-US" altLang="zh-TW" sz="1800" dirty="0">
                  <a:latin typeface="Times" charset="0"/>
                  <a:cs typeface="新細明體" charset="0"/>
                </a:rPr>
                <a:t>levelOfStudy : String</a:t>
              </a:r>
            </a:p>
            <a:p>
              <a:pPr algn="l">
                <a:lnSpc>
                  <a:spcPct val="85000"/>
                </a:lnSpc>
              </a:pPr>
              <a:r>
                <a:rPr lang="en-US" altLang="zh-TW" sz="1800" dirty="0">
                  <a:latin typeface="Times" charset="0"/>
                  <a:cs typeface="新細明體" charset="0"/>
                </a:rPr>
                <a:t>modeOfStudy : String</a:t>
              </a:r>
            </a:p>
            <a:p>
              <a:pPr algn="l">
                <a:lnSpc>
                  <a:spcPct val="85000"/>
                </a:lnSpc>
              </a:pPr>
              <a:r>
                <a:rPr lang="en-US" altLang="zh-TW" sz="1800" dirty="0">
                  <a:latin typeface="Times" charset="0"/>
                  <a:cs typeface="新細明體" charset="0"/>
                </a:rPr>
                <a:t>yearOfStudy : Integer</a:t>
              </a:r>
              <a:endParaRPr lang="en-US" altLang="zh-TW" dirty="0">
                <a:latin typeface="Times" charset="0"/>
                <a:cs typeface="新細明體" charset="0"/>
              </a:endParaRPr>
            </a:p>
          </p:txBody>
        </p:sp>
        <p:sp>
          <p:nvSpPr>
            <p:cNvPr id="38929" name="Rectangle 28"/>
            <p:cNvSpPr>
              <a:spLocks noChangeArrowheads="1"/>
            </p:cNvSpPr>
            <p:nvPr/>
          </p:nvSpPr>
          <p:spPr bwMode="auto">
            <a:xfrm flipH="1">
              <a:off x="432" y="930"/>
              <a:ext cx="1491"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Student</a:t>
              </a:r>
            </a:p>
          </p:txBody>
        </p:sp>
      </p:grpSp>
      <p:grpSp>
        <p:nvGrpSpPr>
          <p:cNvPr id="38919" name="Group 29"/>
          <p:cNvGrpSpPr>
            <a:grpSpLocks/>
          </p:cNvGrpSpPr>
          <p:nvPr/>
        </p:nvGrpSpPr>
        <p:grpSpPr bwMode="auto">
          <a:xfrm>
            <a:off x="6596707" y="4473575"/>
            <a:ext cx="1847850" cy="1228725"/>
            <a:chOff x="4050" y="2826"/>
            <a:chExt cx="1164" cy="774"/>
          </a:xfrm>
        </p:grpSpPr>
        <p:sp>
          <p:nvSpPr>
            <p:cNvPr id="38926" name="Rectangle 30"/>
            <p:cNvSpPr>
              <a:spLocks noChangeArrowheads="1"/>
            </p:cNvSpPr>
            <p:nvPr/>
          </p:nvSpPr>
          <p:spPr bwMode="auto">
            <a:xfrm flipH="1">
              <a:off x="4050" y="2826"/>
              <a:ext cx="1164"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CourseOffering</a:t>
              </a:r>
              <a:endParaRPr lang="en-US" altLang="zh-TW" dirty="0">
                <a:latin typeface="Times" charset="0"/>
                <a:cs typeface="新細明體" charset="0"/>
              </a:endParaRPr>
            </a:p>
          </p:txBody>
        </p:sp>
        <p:sp>
          <p:nvSpPr>
            <p:cNvPr id="38927" name="Rectangle 31"/>
            <p:cNvSpPr>
              <a:spLocks noChangeArrowheads="1"/>
            </p:cNvSpPr>
            <p:nvPr/>
          </p:nvSpPr>
          <p:spPr bwMode="auto">
            <a:xfrm flipH="1">
              <a:off x="4050" y="3058"/>
              <a:ext cx="1164" cy="54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lnSpc>
                  <a:spcPct val="85000"/>
                </a:lnSpc>
              </a:pPr>
              <a:r>
                <a:rPr lang="en-US" altLang="zh-TW" sz="1800" dirty="0">
                  <a:latin typeface="Times" charset="0"/>
                  <a:cs typeface="新細明體" charset="0"/>
                </a:rPr>
                <a:t>offeringId : String</a:t>
              </a:r>
            </a:p>
            <a:p>
              <a:pPr algn="l">
                <a:lnSpc>
                  <a:spcPct val="85000"/>
                </a:lnSpc>
              </a:pPr>
              <a:r>
                <a:rPr lang="en-US" altLang="zh-TW" sz="1800" dirty="0" smtClean="0">
                  <a:latin typeface="Times" charset="0"/>
                  <a:cs typeface="新細明體" charset="0"/>
                </a:rPr>
                <a:t>term </a:t>
              </a:r>
              <a:r>
                <a:rPr lang="en-US" altLang="zh-TW" sz="1800" dirty="0">
                  <a:latin typeface="Times" charset="0"/>
                  <a:cs typeface="新細明體" charset="0"/>
                </a:rPr>
                <a:t>: String</a:t>
              </a:r>
            </a:p>
            <a:p>
              <a:pPr algn="l">
                <a:lnSpc>
                  <a:spcPct val="85000"/>
                </a:lnSpc>
              </a:pPr>
              <a:r>
                <a:rPr lang="en-US" altLang="zh-TW" sz="1800" dirty="0">
                  <a:latin typeface="Times" charset="0"/>
                  <a:cs typeface="新細明體" charset="0"/>
                </a:rPr>
                <a:t>year : Integer</a:t>
              </a:r>
            </a:p>
          </p:txBody>
        </p:sp>
      </p:grpSp>
      <p:grpSp>
        <p:nvGrpSpPr>
          <p:cNvPr id="38920" name="Group 32"/>
          <p:cNvGrpSpPr>
            <a:grpSpLocks/>
          </p:cNvGrpSpPr>
          <p:nvPr/>
        </p:nvGrpSpPr>
        <p:grpSpPr bwMode="auto">
          <a:xfrm>
            <a:off x="6580832" y="2704455"/>
            <a:ext cx="1879600" cy="1444625"/>
            <a:chOff x="4144" y="910"/>
            <a:chExt cx="1184" cy="910"/>
          </a:xfrm>
        </p:grpSpPr>
        <p:sp>
          <p:nvSpPr>
            <p:cNvPr id="38924" name="Rectangle 33"/>
            <p:cNvSpPr>
              <a:spLocks noChangeArrowheads="1"/>
            </p:cNvSpPr>
            <p:nvPr/>
          </p:nvSpPr>
          <p:spPr bwMode="auto">
            <a:xfrm flipH="1">
              <a:off x="4144" y="910"/>
              <a:ext cx="1184" cy="2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zh-TW" sz="2000" dirty="0">
                  <a:latin typeface="Times" charset="0"/>
                  <a:cs typeface="新細明體" charset="0"/>
                </a:rPr>
                <a:t>Course</a:t>
              </a:r>
              <a:endParaRPr lang="en-US" altLang="zh-TW" sz="2000" b="1" dirty="0">
                <a:latin typeface="Times" charset="0"/>
                <a:cs typeface="新細明體" charset="0"/>
              </a:endParaRPr>
            </a:p>
          </p:txBody>
        </p:sp>
        <p:sp>
          <p:nvSpPr>
            <p:cNvPr id="38925" name="Rectangle 34"/>
            <p:cNvSpPr>
              <a:spLocks noChangeArrowheads="1"/>
            </p:cNvSpPr>
            <p:nvPr/>
          </p:nvSpPr>
          <p:spPr bwMode="auto">
            <a:xfrm flipH="1">
              <a:off x="4144" y="1140"/>
              <a:ext cx="1184" cy="68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lnSpc>
                  <a:spcPct val="85000"/>
                </a:lnSpc>
              </a:pPr>
              <a:r>
                <a:rPr lang="en-US" altLang="zh-TW" sz="1800" dirty="0">
                  <a:latin typeface="Times" charset="0"/>
                  <a:cs typeface="新細明體" charset="0"/>
                </a:rPr>
                <a:t>code : String</a:t>
              </a:r>
            </a:p>
            <a:p>
              <a:pPr algn="l">
                <a:lnSpc>
                  <a:spcPct val="85000"/>
                </a:lnSpc>
              </a:pPr>
              <a:r>
                <a:rPr lang="en-US" altLang="zh-TW" sz="1800" dirty="0">
                  <a:latin typeface="Times" charset="0"/>
                  <a:cs typeface="新細明體" charset="0"/>
                </a:rPr>
                <a:t>title : String</a:t>
              </a:r>
            </a:p>
            <a:p>
              <a:pPr algn="l">
                <a:lnSpc>
                  <a:spcPct val="85000"/>
                </a:lnSpc>
              </a:pPr>
              <a:r>
                <a:rPr lang="en-US" altLang="zh-TW" sz="1800" dirty="0">
                  <a:latin typeface="Times" charset="0"/>
                  <a:cs typeface="新細明體" charset="0"/>
                </a:rPr>
                <a:t>description: String</a:t>
              </a:r>
            </a:p>
            <a:p>
              <a:pPr algn="l">
                <a:lnSpc>
                  <a:spcPct val="85000"/>
                </a:lnSpc>
              </a:pPr>
              <a:r>
                <a:rPr lang="en-US" altLang="zh-TW" sz="1800" dirty="0">
                  <a:latin typeface="Times" charset="0"/>
                  <a:cs typeface="新細明體" charset="0"/>
                </a:rPr>
                <a:t>credits : Integer</a:t>
              </a:r>
              <a:endParaRPr lang="en-US" altLang="zh-TW" sz="1800" b="1" dirty="0">
                <a:latin typeface="Times" charset="0"/>
                <a:cs typeface="新細明體" charset="0"/>
              </a:endParaRPr>
            </a:p>
          </p:txBody>
        </p:sp>
      </p:grpSp>
      <p:grpSp>
        <p:nvGrpSpPr>
          <p:cNvPr id="38921" name="Group 35"/>
          <p:cNvGrpSpPr>
            <a:grpSpLocks/>
          </p:cNvGrpSpPr>
          <p:nvPr/>
        </p:nvGrpSpPr>
        <p:grpSpPr bwMode="auto">
          <a:xfrm>
            <a:off x="6764982" y="1447800"/>
            <a:ext cx="1511300" cy="936625"/>
            <a:chOff x="2562" y="2818"/>
            <a:chExt cx="952" cy="590"/>
          </a:xfrm>
        </p:grpSpPr>
        <p:sp>
          <p:nvSpPr>
            <p:cNvPr id="38922" name="Rectangle 36"/>
            <p:cNvSpPr>
              <a:spLocks noChangeArrowheads="1"/>
            </p:cNvSpPr>
            <p:nvPr/>
          </p:nvSpPr>
          <p:spPr bwMode="auto">
            <a:xfrm flipH="1">
              <a:off x="2562" y="2818"/>
              <a:ext cx="952" cy="230"/>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a:latin typeface="Times" charset="0"/>
                  <a:cs typeface="新細明體" charset="0"/>
                </a:rPr>
                <a:t>Department</a:t>
              </a:r>
              <a:endParaRPr lang="en-US" altLang="zh-TW" dirty="0">
                <a:latin typeface="Times" charset="0"/>
                <a:cs typeface="新細明體" charset="0"/>
              </a:endParaRPr>
            </a:p>
          </p:txBody>
        </p:sp>
        <p:sp>
          <p:nvSpPr>
            <p:cNvPr id="38923" name="Rectangle 37"/>
            <p:cNvSpPr>
              <a:spLocks noChangeArrowheads="1"/>
            </p:cNvSpPr>
            <p:nvPr/>
          </p:nvSpPr>
          <p:spPr bwMode="auto">
            <a:xfrm flipH="1">
              <a:off x="2562" y="3046"/>
              <a:ext cx="952" cy="362"/>
            </a:xfrm>
            <a:prstGeom prst="rect">
              <a:avLst/>
            </a:prstGeom>
            <a:solidFill>
              <a:schemeClr val="bg1"/>
            </a:solidFill>
            <a:ln w="12700">
              <a:solidFill>
                <a:schemeClr val="tx1"/>
              </a:solidFill>
              <a:miter lim="800000"/>
              <a:headEnd/>
              <a:tailEnd/>
            </a:ln>
          </p:spPr>
          <p:txBody>
            <a:bodyPr wrap="none" anchor="ctr"/>
            <a:lstStyle/>
            <a:p>
              <a:pPr algn="l">
                <a:lnSpc>
                  <a:spcPct val="85000"/>
                </a:lnSpc>
              </a:pPr>
              <a:r>
                <a:rPr lang="en-US" altLang="zh-TW" sz="1800" dirty="0">
                  <a:latin typeface="Times" charset="0"/>
                  <a:cs typeface="新細明體" charset="0"/>
                </a:rPr>
                <a:t>code: String</a:t>
              </a:r>
            </a:p>
            <a:p>
              <a:pPr algn="l">
                <a:lnSpc>
                  <a:spcPct val="85000"/>
                </a:lnSpc>
              </a:pPr>
              <a:r>
                <a:rPr lang="en-US" altLang="zh-TW" sz="1800" dirty="0">
                  <a:latin typeface="Times" charset="0"/>
                  <a:cs typeface="新細明體" charset="0"/>
                </a:rPr>
                <a:t>title : String</a:t>
              </a:r>
            </a:p>
          </p:txBody>
        </p:sp>
      </p:grpSp>
      <p:sp>
        <p:nvSpPr>
          <p:cNvPr id="38916" name="Text Box 39"/>
          <p:cNvSpPr txBox="1">
            <a:spLocks noChangeArrowheads="1"/>
          </p:cNvSpPr>
          <p:nvPr/>
        </p:nvSpPr>
        <p:spPr bwMode="auto">
          <a:xfrm>
            <a:off x="730674" y="5032375"/>
            <a:ext cx="2293640" cy="830997"/>
          </a:xfrm>
          <a:prstGeom prst="rect">
            <a:avLst/>
          </a:prstGeom>
          <a:solidFill>
            <a:srgbClr val="FDFDCA"/>
          </a:solidFill>
          <a:ln w="9525">
            <a:solidFill>
              <a:schemeClr val="hlink"/>
            </a:solidFill>
            <a:miter lim="800000"/>
            <a:headEnd/>
            <a:tailEnd/>
          </a:ln>
        </p:spPr>
        <p:txBody>
          <a:bodyPr wrap="square">
            <a:spAutoFit/>
          </a:bodyPr>
          <a:lstStyle>
            <a:lvl1pPr>
              <a:defRPr sz="2400">
                <a:solidFill>
                  <a:schemeClr val="tx1"/>
                </a:solidFill>
                <a:latin typeface="Typo Upright BT" charset="0"/>
                <a:ea typeface="ＭＳ Ｐゴシック" charset="0"/>
              </a:defRPr>
            </a:lvl1pPr>
            <a:lvl2pPr marL="742950" indent="-285750">
              <a:defRPr sz="2400">
                <a:solidFill>
                  <a:schemeClr val="tx1"/>
                </a:solidFill>
                <a:latin typeface="Typo Upright BT" charset="0"/>
                <a:ea typeface="ＭＳ Ｐゴシック" charset="0"/>
              </a:defRPr>
            </a:lvl2pPr>
            <a:lvl3pPr marL="1143000" indent="-228600">
              <a:defRPr sz="2400">
                <a:solidFill>
                  <a:schemeClr val="tx1"/>
                </a:solidFill>
                <a:latin typeface="Typo Upright BT" charset="0"/>
                <a:ea typeface="ＭＳ Ｐゴシック" charset="0"/>
              </a:defRPr>
            </a:lvl3pPr>
            <a:lvl4pPr marL="1600200" indent="-228600">
              <a:defRPr sz="2400">
                <a:solidFill>
                  <a:schemeClr val="tx1"/>
                </a:solidFill>
                <a:latin typeface="Typo Upright BT" charset="0"/>
                <a:ea typeface="ＭＳ Ｐゴシック" charset="0"/>
              </a:defRPr>
            </a:lvl4pPr>
            <a:lvl5pPr marL="2057400" indent="-228600">
              <a:defRPr sz="2400">
                <a:solidFill>
                  <a:schemeClr val="tx1"/>
                </a:solidFill>
                <a:latin typeface="Typo Upright BT" charset="0"/>
                <a:ea typeface="ＭＳ Ｐゴシック" charset="0"/>
              </a:defRPr>
            </a:lvl5pPr>
            <a:lvl6pPr marL="2514600" indent="-228600" algn="r" eaLnBrk="0" fontAlgn="base" hangingPunct="0">
              <a:spcBef>
                <a:spcPct val="0"/>
              </a:spcBef>
              <a:spcAft>
                <a:spcPct val="0"/>
              </a:spcAft>
              <a:defRPr sz="2400">
                <a:solidFill>
                  <a:schemeClr val="tx1"/>
                </a:solidFill>
                <a:latin typeface="Typo Upright BT" charset="0"/>
                <a:ea typeface="ＭＳ Ｐゴシック" charset="0"/>
              </a:defRPr>
            </a:lvl6pPr>
            <a:lvl7pPr marL="2971800" indent="-228600" algn="r" eaLnBrk="0" fontAlgn="base" hangingPunct="0">
              <a:spcBef>
                <a:spcPct val="0"/>
              </a:spcBef>
              <a:spcAft>
                <a:spcPct val="0"/>
              </a:spcAft>
              <a:defRPr sz="2400">
                <a:solidFill>
                  <a:schemeClr val="tx1"/>
                </a:solidFill>
                <a:latin typeface="Typo Upright BT" charset="0"/>
                <a:ea typeface="ＭＳ Ｐゴシック" charset="0"/>
              </a:defRPr>
            </a:lvl7pPr>
            <a:lvl8pPr marL="3429000" indent="-228600" algn="r" eaLnBrk="0" fontAlgn="base" hangingPunct="0">
              <a:spcBef>
                <a:spcPct val="0"/>
              </a:spcBef>
              <a:spcAft>
                <a:spcPct val="0"/>
              </a:spcAft>
              <a:defRPr sz="2400">
                <a:solidFill>
                  <a:schemeClr val="tx1"/>
                </a:solidFill>
                <a:latin typeface="Typo Upright BT" charset="0"/>
                <a:ea typeface="ＭＳ Ｐゴシック" charset="0"/>
              </a:defRPr>
            </a:lvl8pPr>
            <a:lvl9pPr marL="3886200" indent="-228600" algn="r" eaLnBrk="0" fontAlgn="base" hangingPunct="0">
              <a:spcBef>
                <a:spcPct val="0"/>
              </a:spcBef>
              <a:spcAft>
                <a:spcPct val="0"/>
              </a:spcAft>
              <a:defRPr sz="2400">
                <a:solidFill>
                  <a:schemeClr val="tx1"/>
                </a:solidFill>
                <a:latin typeface="Typo Upright BT" charset="0"/>
                <a:ea typeface="ＭＳ Ｐゴシック" charset="0"/>
              </a:defRPr>
            </a:lvl9pPr>
          </a:lstStyle>
          <a:p>
            <a:pPr algn="ctr"/>
            <a:r>
              <a:rPr lang="en-US" altLang="zh-TW" sz="1600" b="1" dirty="0">
                <a:solidFill>
                  <a:srgbClr val="001999"/>
                </a:solidFill>
                <a:latin typeface="Times" charset="0"/>
                <a:cs typeface="新細明體" charset="0"/>
              </a:rPr>
              <a:t>Most of these attributes are obtained from the domain experts.</a:t>
            </a:r>
          </a:p>
        </p:txBody>
      </p:sp>
      <p:grpSp>
        <p:nvGrpSpPr>
          <p:cNvPr id="2" name="Group 1"/>
          <p:cNvGrpSpPr/>
          <p:nvPr/>
        </p:nvGrpSpPr>
        <p:grpSpPr>
          <a:xfrm>
            <a:off x="4067944" y="4581128"/>
            <a:ext cx="1584176" cy="720081"/>
            <a:chOff x="4067944" y="4581128"/>
            <a:chExt cx="1728192" cy="720081"/>
          </a:xfrm>
        </p:grpSpPr>
        <p:sp>
          <p:nvSpPr>
            <p:cNvPr id="21" name="Rectangle 36"/>
            <p:cNvSpPr>
              <a:spLocks noChangeArrowheads="1"/>
            </p:cNvSpPr>
            <p:nvPr/>
          </p:nvSpPr>
          <p:spPr bwMode="auto">
            <a:xfrm flipH="1">
              <a:off x="4067944" y="4581128"/>
              <a:ext cx="1728192" cy="365125"/>
            </a:xfrm>
            <a:prstGeom prst="rect">
              <a:avLst/>
            </a:prstGeom>
            <a:solidFill>
              <a:schemeClr val="bg1"/>
            </a:solidFill>
            <a:ln w="12700">
              <a:solidFill>
                <a:schemeClr val="tx1"/>
              </a:solidFill>
              <a:miter lim="800000"/>
              <a:headEnd/>
              <a:tailEnd/>
            </a:ln>
          </p:spPr>
          <p:txBody>
            <a:bodyPr wrap="none" anchor="ctr"/>
            <a:lstStyle/>
            <a:p>
              <a:pPr algn="ctr"/>
              <a:r>
                <a:rPr lang="en-US" altLang="zh-TW" sz="2000" dirty="0" smtClean="0">
                  <a:latin typeface="Times" charset="0"/>
                  <a:cs typeface="新細明體" charset="0"/>
                </a:rPr>
                <a:t>EnrollsIn</a:t>
              </a:r>
              <a:endParaRPr lang="en-US" altLang="zh-TW" dirty="0">
                <a:latin typeface="Times" charset="0"/>
                <a:cs typeface="新細明體" charset="0"/>
              </a:endParaRPr>
            </a:p>
          </p:txBody>
        </p:sp>
        <p:sp>
          <p:nvSpPr>
            <p:cNvPr id="22" name="Rectangle 37"/>
            <p:cNvSpPr>
              <a:spLocks noChangeArrowheads="1"/>
            </p:cNvSpPr>
            <p:nvPr/>
          </p:nvSpPr>
          <p:spPr bwMode="auto">
            <a:xfrm flipH="1">
              <a:off x="4067944" y="4943079"/>
              <a:ext cx="1728192" cy="358130"/>
            </a:xfrm>
            <a:prstGeom prst="rect">
              <a:avLst/>
            </a:prstGeom>
            <a:solidFill>
              <a:schemeClr val="bg1"/>
            </a:solidFill>
            <a:ln w="12700">
              <a:solidFill>
                <a:schemeClr val="tx1"/>
              </a:solidFill>
              <a:miter lim="800000"/>
              <a:headEnd/>
              <a:tailEnd/>
            </a:ln>
          </p:spPr>
          <p:txBody>
            <a:bodyPr wrap="none" anchor="ctr"/>
            <a:lstStyle/>
            <a:p>
              <a:pPr algn="l">
                <a:lnSpc>
                  <a:spcPct val="85000"/>
                </a:lnSpc>
              </a:pPr>
              <a:r>
                <a:rPr lang="en-US" altLang="zh-TW" sz="1800" dirty="0" smtClean="0">
                  <a:latin typeface="Times" charset="0"/>
                  <a:cs typeface="新細明體" charset="0"/>
                </a:rPr>
                <a:t>grade: Decimal</a:t>
              </a:r>
              <a:endParaRPr lang="en-US" altLang="zh-TW" sz="1800" dirty="0">
                <a:latin typeface="Times" charset="0"/>
                <a:cs typeface="新細明體" charset="0"/>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untitled 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untitled 4">
      <a:majorFont>
        <a:latin typeface="Signboard Regular"/>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ypo Upright BT" pitchFamily="32"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ypo Upright BT" pitchFamily="32" charset="0"/>
          </a:defRPr>
        </a:defPPr>
      </a:lstStyle>
    </a:lnDef>
  </a:objectDefaults>
  <a:extraClrSchemeLst>
    <a:extraClrScheme>
      <a:clrScheme name="untitled 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titled 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titled 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titled 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titled 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titled 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titled 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PB 3400 HD:Office Tools:Microsoft Office 4.2.1b:Microsoft PowerPoint 4:</Template>
  <TotalTime>19590</TotalTime>
  <Pages>52</Pages>
  <Words>3418</Words>
  <Application>Microsoft Macintosh PowerPoint</Application>
  <PresentationFormat>On-screen Show (4:3)</PresentationFormat>
  <Paragraphs>654</Paragraphs>
  <Slides>49</Slides>
  <Notes>40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untitled 4</vt:lpstr>
      <vt:lpstr>REQUIREMENTS CAPTURE ACTIVITIES</vt:lpstr>
      <vt:lpstr>DOMAIN MODELING</vt:lpstr>
      <vt:lpstr>DOMAIN MODELING: IDENTIFYING CLASSES AND ASSOCIATIONS</vt:lpstr>
      <vt:lpstr>PowerPoint Presentation</vt:lpstr>
      <vt:lpstr>ASU COURSE REGISTRATION REQUIREMENTS</vt:lpstr>
      <vt:lpstr>ASU DOMAIN MODEL: INITIAL CLASS DIAGRAM</vt:lpstr>
      <vt:lpstr>ASU DOMAIN MODEL: FIRST REFINEMENT</vt:lpstr>
      <vt:lpstr>DOMAIN MODELING: IDENTIFYING ATTRIBUTES</vt:lpstr>
      <vt:lpstr>ASU DOMAIN MODEL: ATTRIBUTES</vt:lpstr>
      <vt:lpstr>DOMAIN MODEL DETAIL</vt:lpstr>
      <vt:lpstr>ASU DOMAIN MODEL: ASSOCIATION MULTIPLICITY</vt:lpstr>
      <vt:lpstr>ASU DOMAIN MODEL: GENERALIZATION</vt:lpstr>
      <vt:lpstr>ASU DOMAIN MODEL: GENERALIZATION</vt:lpstr>
      <vt:lpstr>ASU DOMAIN MODEL: GENERALIZATION</vt:lpstr>
      <vt:lpstr>DOMAIN MODELING EXAMPLE</vt:lpstr>
      <vt:lpstr>DOMAIN MODELING EXAMPLE</vt:lpstr>
      <vt:lpstr>DOMAIN MODELING EXAMPLE</vt:lpstr>
      <vt:lpstr>DOMAIN MODELING EXAMPLE</vt:lpstr>
      <vt:lpstr>DOMAIN MODELING EXAMPLE</vt:lpstr>
      <vt:lpstr>DOMAIN MODELING EXAMPLE</vt:lpstr>
      <vt:lpstr>DOMAIN MODELING EXAMPLE</vt:lpstr>
      <vt:lpstr>DOMAIN MODELING EXAMPLE</vt:lpstr>
      <vt:lpstr>DOMAIN MODELING EXAMPLE</vt:lpstr>
      <vt:lpstr>DOMAIN MODELING EXAMPLE</vt:lpstr>
      <vt:lpstr>DOMAIN MODELING EXAMPLE</vt:lpstr>
      <vt:lpstr>USE-CASE MODELING</vt:lpstr>
      <vt:lpstr>ASU USE-CASE MODELING: ACTORS</vt:lpstr>
      <vt:lpstr>ASU USE-CASE MODEL</vt:lpstr>
      <vt:lpstr>ASU USE-CASE MODEL: USE CASES</vt:lpstr>
      <vt:lpstr>ASU USE-CASE MODEL: USE CASES</vt:lpstr>
      <vt:lpstr>ASU USE-CASE MODEL: USE CASES</vt:lpstr>
      <vt:lpstr>ASU USE-CASE MODEL: ACTOR FUNCTIONAL REQUIREMENTS</vt:lpstr>
      <vt:lpstr>ASU USE-CASE MODEL: ACTOR FUNCTIONALITY</vt:lpstr>
      <vt:lpstr>WHAT IS A GOOD USE CASE?</vt:lpstr>
      <vt:lpstr>WHAT IS A GOOD USE CASE?</vt:lpstr>
      <vt:lpstr>ASU USE-CASE MODEL: FUNCTIONALITY ANALYSIS AND GROUPING</vt:lpstr>
      <vt:lpstr>ASU USE-CASE MODEL: USE-CASE DIAGRAM</vt:lpstr>
      <vt:lpstr>USE-CASE MODELING EXAMPLE</vt:lpstr>
      <vt:lpstr>USE-CASE MODELING EXAMPLE</vt:lpstr>
      <vt:lpstr>USE-CASE MODELING EXAMPLE</vt:lpstr>
      <vt:lpstr>USE-CASE MODELING EXAMPLE</vt:lpstr>
      <vt:lpstr>USE-CASE MODELING EXAMPLE</vt:lpstr>
      <vt:lpstr>USE-CASE MODELING EXAMPLE</vt:lpstr>
      <vt:lpstr>USE-CASE MODELING EXAMPLE</vt:lpstr>
      <vt:lpstr>USE-CASE MODELING EXAMPLE</vt:lpstr>
      <vt:lpstr>USE-CASE MODELING EXAMPLE</vt:lpstr>
      <vt:lpstr>USE-CASE MODELING EXAMPLE</vt:lpstr>
      <vt:lpstr>USE-CASE MODELING EXAMPLE</vt:lpstr>
      <vt:lpstr>USE-CASE MODELING EXAMPLE</vt:lpstr>
    </vt:vector>
  </TitlesOfParts>
  <Company>HKUST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211: Introduction to Software Engineering</dc:title>
  <dc:subject>System Requirements Capture</dc:subject>
  <dc:creator>Fred Lochovsky</dc:creator>
  <cp:lastModifiedBy>Fred Lochovsky</cp:lastModifiedBy>
  <cp:revision>2449</cp:revision>
  <cp:lastPrinted>2013-03-13T05:31:44Z</cp:lastPrinted>
  <dcterms:created xsi:type="dcterms:W3CDTF">1999-03-08T05:00:56Z</dcterms:created>
  <dcterms:modified xsi:type="dcterms:W3CDTF">2013-03-15T04:25:05Z</dcterms:modified>
</cp:coreProperties>
</file>