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DD3"/>
    <a:srgbClr val="EDFB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16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A34F6-B246-4B47-A47D-34967622E72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BAF20DF5-70E2-4B64-BA63-033F035828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B949C502-5AC9-4BB8-B82C-07CDDFB26AAE}"/>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6" name="Slide Number Placeholder 5">
            <a:extLst>
              <a:ext uri="{FF2B5EF4-FFF2-40B4-BE49-F238E27FC236}">
                <a16:creationId xmlns:a16="http://schemas.microsoft.com/office/drawing/2014/main" id="{03D70EB3-6DA3-4650-B1CB-D6559D7AA813}"/>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Tree>
    <p:extLst>
      <p:ext uri="{BB962C8B-B14F-4D97-AF65-F5344CB8AC3E}">
        <p14:creationId xmlns:p14="http://schemas.microsoft.com/office/powerpoint/2010/main" val="91259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0BD2335E-0762-4CF4-9298-57AE30663D98}"/>
              </a:ext>
            </a:extLst>
          </p:cNvPr>
          <p:cNvSpPr>
            <a:spLocks noGrp="1"/>
          </p:cNvSpPr>
          <p:nvPr>
            <p:ph type="body" orient="vert" idx="1"/>
          </p:nvPr>
        </p:nvSpPr>
        <p:spPr>
          <a:xfrm>
            <a:off x="838200" y="1929799"/>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3">
            <a:extLst>
              <a:ext uri="{FF2B5EF4-FFF2-40B4-BE49-F238E27FC236}">
                <a16:creationId xmlns:a16="http://schemas.microsoft.com/office/drawing/2014/main" id="{440DA0B2-FC37-4D5E-BB62-10B95DA8242F}"/>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8" name="Slide Number Placeholder 5">
            <a:extLst>
              <a:ext uri="{FF2B5EF4-FFF2-40B4-BE49-F238E27FC236}">
                <a16:creationId xmlns:a16="http://schemas.microsoft.com/office/drawing/2014/main" id="{D9B24B6C-39DF-4162-A007-EEA70FC62A86}"/>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
        <p:nvSpPr>
          <p:cNvPr id="9" name="Title 1">
            <a:extLst>
              <a:ext uri="{FF2B5EF4-FFF2-40B4-BE49-F238E27FC236}">
                <a16:creationId xmlns:a16="http://schemas.microsoft.com/office/drawing/2014/main" id="{5A7CD868-097F-4B0C-82E8-450FA5608E36}"/>
              </a:ext>
            </a:extLst>
          </p:cNvPr>
          <p:cNvSpPr>
            <a:spLocks noGrp="1"/>
          </p:cNvSpPr>
          <p:nvPr>
            <p:ph type="title"/>
          </p:nvPr>
        </p:nvSpPr>
        <p:spPr>
          <a:xfrm>
            <a:off x="838200" y="550321"/>
            <a:ext cx="10515600" cy="1325563"/>
          </a:xfrm>
          <a:prstGeom prst="rect">
            <a:avLst/>
          </a:prstGeom>
        </p:spPr>
        <p:txBody>
          <a:bodyPr/>
          <a:lstStyle/>
          <a:p>
            <a:r>
              <a:rPr lang="en-US" dirty="0"/>
              <a:t>Click to edit Master title style</a:t>
            </a:r>
            <a:endParaRPr lang="en-ID" dirty="0"/>
          </a:p>
        </p:txBody>
      </p:sp>
    </p:spTree>
    <p:extLst>
      <p:ext uri="{BB962C8B-B14F-4D97-AF65-F5344CB8AC3E}">
        <p14:creationId xmlns:p14="http://schemas.microsoft.com/office/powerpoint/2010/main" val="18051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30D2E4-AFBF-43FB-8AD0-B4F68097DD7F}"/>
              </a:ext>
            </a:extLst>
          </p:cNvPr>
          <p:cNvSpPr>
            <a:spLocks noGrp="1"/>
          </p:cNvSpPr>
          <p:nvPr>
            <p:ph type="title" orient="vert"/>
          </p:nvPr>
        </p:nvSpPr>
        <p:spPr>
          <a:xfrm>
            <a:off x="8724900" y="585041"/>
            <a:ext cx="2628900" cy="5811838"/>
          </a:xfrm>
          <a:prstGeom prst="rect">
            <a:avLst/>
          </a:prstGeo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27581972-587F-4805-9EF0-0B2C378FC374}"/>
              </a:ext>
            </a:extLst>
          </p:cNvPr>
          <p:cNvSpPr>
            <a:spLocks noGrp="1"/>
          </p:cNvSpPr>
          <p:nvPr>
            <p:ph type="body" orient="vert" idx="1"/>
          </p:nvPr>
        </p:nvSpPr>
        <p:spPr>
          <a:xfrm>
            <a:off x="838200" y="585041"/>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3">
            <a:extLst>
              <a:ext uri="{FF2B5EF4-FFF2-40B4-BE49-F238E27FC236}">
                <a16:creationId xmlns:a16="http://schemas.microsoft.com/office/drawing/2014/main" id="{F6234973-1F35-4C7A-95C9-93C8C04D863F}"/>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8" name="Slide Number Placeholder 5">
            <a:extLst>
              <a:ext uri="{FF2B5EF4-FFF2-40B4-BE49-F238E27FC236}">
                <a16:creationId xmlns:a16="http://schemas.microsoft.com/office/drawing/2014/main" id="{68D2B21C-F35C-4CF2-BD5A-DB586D537587}"/>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Tree>
    <p:extLst>
      <p:ext uri="{BB962C8B-B14F-4D97-AF65-F5344CB8AC3E}">
        <p14:creationId xmlns:p14="http://schemas.microsoft.com/office/powerpoint/2010/main" val="874138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B91CC-69C1-4AEE-95EE-E000A197C3D1}"/>
              </a:ext>
            </a:extLst>
          </p:cNvPr>
          <p:cNvSpPr>
            <a:spLocks noGrp="1"/>
          </p:cNvSpPr>
          <p:nvPr>
            <p:ph type="title"/>
          </p:nvPr>
        </p:nvSpPr>
        <p:spPr>
          <a:xfrm>
            <a:off x="838200" y="550321"/>
            <a:ext cx="10515600" cy="1325563"/>
          </a:xfrm>
          <a:prstGeom prst="rect">
            <a:avLst/>
          </a:prstGeom>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F7DB3F41-FEB8-4B40-A3BE-5F04E3474DA4}"/>
              </a:ext>
            </a:extLst>
          </p:cNvPr>
          <p:cNvSpPr>
            <a:spLocks noGrp="1"/>
          </p:cNvSpPr>
          <p:nvPr>
            <p:ph idx="1"/>
          </p:nvPr>
        </p:nvSpPr>
        <p:spPr>
          <a:xfrm>
            <a:off x="838200" y="2010821"/>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3">
            <a:extLst>
              <a:ext uri="{FF2B5EF4-FFF2-40B4-BE49-F238E27FC236}">
                <a16:creationId xmlns:a16="http://schemas.microsoft.com/office/drawing/2014/main" id="{45CF8B86-B079-42FA-BC13-777FDAA7F4AE}"/>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8" name="Slide Number Placeholder 5">
            <a:extLst>
              <a:ext uri="{FF2B5EF4-FFF2-40B4-BE49-F238E27FC236}">
                <a16:creationId xmlns:a16="http://schemas.microsoft.com/office/drawing/2014/main" id="{1579F364-4F7D-4922-B013-1213844DFF7F}"/>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Tree>
    <p:extLst>
      <p:ext uri="{BB962C8B-B14F-4D97-AF65-F5344CB8AC3E}">
        <p14:creationId xmlns:p14="http://schemas.microsoft.com/office/powerpoint/2010/main" val="3927965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8541-2EDF-4ABF-9B82-E4F94ECC59E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91CE3948-5A96-4573-8F08-67C019A17AAB}"/>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92F772A2-C806-4343-8403-D9F3F576C92B}"/>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8" name="Slide Number Placeholder 5">
            <a:extLst>
              <a:ext uri="{FF2B5EF4-FFF2-40B4-BE49-F238E27FC236}">
                <a16:creationId xmlns:a16="http://schemas.microsoft.com/office/drawing/2014/main" id="{EFA04F59-A4D2-4702-9420-FAF101A44034}"/>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Tree>
    <p:extLst>
      <p:ext uri="{BB962C8B-B14F-4D97-AF65-F5344CB8AC3E}">
        <p14:creationId xmlns:p14="http://schemas.microsoft.com/office/powerpoint/2010/main" val="2038282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539385-E50B-4828-BA14-14DA0BDC0A7A}"/>
              </a:ext>
            </a:extLst>
          </p:cNvPr>
          <p:cNvSpPr>
            <a:spLocks noGrp="1"/>
          </p:cNvSpPr>
          <p:nvPr>
            <p:ph sz="half" idx="1"/>
          </p:nvPr>
        </p:nvSpPr>
        <p:spPr>
          <a:xfrm>
            <a:off x="838200" y="1999250"/>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38FEFA1D-3DD2-4D40-9E77-ED89DE490789}"/>
              </a:ext>
            </a:extLst>
          </p:cNvPr>
          <p:cNvSpPr>
            <a:spLocks noGrp="1"/>
          </p:cNvSpPr>
          <p:nvPr>
            <p:ph sz="half" idx="2"/>
          </p:nvPr>
        </p:nvSpPr>
        <p:spPr>
          <a:xfrm>
            <a:off x="6172200" y="1999250"/>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8" name="Date Placeholder 3">
            <a:extLst>
              <a:ext uri="{FF2B5EF4-FFF2-40B4-BE49-F238E27FC236}">
                <a16:creationId xmlns:a16="http://schemas.microsoft.com/office/drawing/2014/main" id="{1175ED0A-9F7E-4F6E-B06F-9083B6BAE8F8}"/>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9" name="Slide Number Placeholder 5">
            <a:extLst>
              <a:ext uri="{FF2B5EF4-FFF2-40B4-BE49-F238E27FC236}">
                <a16:creationId xmlns:a16="http://schemas.microsoft.com/office/drawing/2014/main" id="{0A295D5F-070D-4C9D-B1FF-9D1E753509CF}"/>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
        <p:nvSpPr>
          <p:cNvPr id="10" name="Title 1">
            <a:extLst>
              <a:ext uri="{FF2B5EF4-FFF2-40B4-BE49-F238E27FC236}">
                <a16:creationId xmlns:a16="http://schemas.microsoft.com/office/drawing/2014/main" id="{375FFBA0-D7CE-4188-ACFA-8508EFE44D08}"/>
              </a:ext>
            </a:extLst>
          </p:cNvPr>
          <p:cNvSpPr>
            <a:spLocks noGrp="1"/>
          </p:cNvSpPr>
          <p:nvPr>
            <p:ph type="title"/>
          </p:nvPr>
        </p:nvSpPr>
        <p:spPr>
          <a:xfrm>
            <a:off x="838200" y="550321"/>
            <a:ext cx="10515600" cy="1325563"/>
          </a:xfrm>
          <a:prstGeom prst="rect">
            <a:avLst/>
          </a:prstGeom>
        </p:spPr>
        <p:txBody>
          <a:bodyPr/>
          <a:lstStyle/>
          <a:p>
            <a:r>
              <a:rPr lang="en-US" dirty="0"/>
              <a:t>Click to edit Master title style</a:t>
            </a:r>
            <a:endParaRPr lang="en-ID" dirty="0"/>
          </a:p>
        </p:txBody>
      </p:sp>
    </p:spTree>
    <p:extLst>
      <p:ext uri="{BB962C8B-B14F-4D97-AF65-F5344CB8AC3E}">
        <p14:creationId xmlns:p14="http://schemas.microsoft.com/office/powerpoint/2010/main" val="314259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635C029-948A-42AB-B707-2251396987B0}"/>
              </a:ext>
            </a:extLst>
          </p:cNvPr>
          <p:cNvSpPr>
            <a:spLocks noGrp="1"/>
          </p:cNvSpPr>
          <p:nvPr>
            <p:ph type="body" idx="1"/>
          </p:nvPr>
        </p:nvSpPr>
        <p:spPr>
          <a:xfrm>
            <a:off x="839788" y="1901086"/>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ACD73-220C-4841-900D-B0160584BB90}"/>
              </a:ext>
            </a:extLst>
          </p:cNvPr>
          <p:cNvSpPr>
            <a:spLocks noGrp="1"/>
          </p:cNvSpPr>
          <p:nvPr>
            <p:ph sz="half" idx="2"/>
          </p:nvPr>
        </p:nvSpPr>
        <p:spPr>
          <a:xfrm>
            <a:off x="839788" y="2724998"/>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0BA29DD7-93E4-41DF-A66E-2203CCA93E18}"/>
              </a:ext>
            </a:extLst>
          </p:cNvPr>
          <p:cNvSpPr>
            <a:spLocks noGrp="1"/>
          </p:cNvSpPr>
          <p:nvPr>
            <p:ph type="body" sz="quarter" idx="3"/>
          </p:nvPr>
        </p:nvSpPr>
        <p:spPr>
          <a:xfrm>
            <a:off x="6172200" y="1901086"/>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8179AB-2359-4781-A911-838A452232FE}"/>
              </a:ext>
            </a:extLst>
          </p:cNvPr>
          <p:cNvSpPr>
            <a:spLocks noGrp="1"/>
          </p:cNvSpPr>
          <p:nvPr>
            <p:ph sz="quarter" idx="4"/>
          </p:nvPr>
        </p:nvSpPr>
        <p:spPr>
          <a:xfrm>
            <a:off x="6172200" y="2724998"/>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10" name="Date Placeholder 3">
            <a:extLst>
              <a:ext uri="{FF2B5EF4-FFF2-40B4-BE49-F238E27FC236}">
                <a16:creationId xmlns:a16="http://schemas.microsoft.com/office/drawing/2014/main" id="{74D4C20E-E4A6-4676-A5F7-902A695DAF86}"/>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11" name="Slide Number Placeholder 5">
            <a:extLst>
              <a:ext uri="{FF2B5EF4-FFF2-40B4-BE49-F238E27FC236}">
                <a16:creationId xmlns:a16="http://schemas.microsoft.com/office/drawing/2014/main" id="{23C540F0-E853-4874-A78D-4BD4162FA1FA}"/>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
        <p:nvSpPr>
          <p:cNvPr id="12" name="Title 1">
            <a:extLst>
              <a:ext uri="{FF2B5EF4-FFF2-40B4-BE49-F238E27FC236}">
                <a16:creationId xmlns:a16="http://schemas.microsoft.com/office/drawing/2014/main" id="{F4A09382-FF48-44C3-B5E9-6769ED7E50D5}"/>
              </a:ext>
            </a:extLst>
          </p:cNvPr>
          <p:cNvSpPr>
            <a:spLocks noGrp="1"/>
          </p:cNvSpPr>
          <p:nvPr>
            <p:ph type="title"/>
          </p:nvPr>
        </p:nvSpPr>
        <p:spPr>
          <a:xfrm>
            <a:off x="838200" y="550321"/>
            <a:ext cx="10515600" cy="1325563"/>
          </a:xfrm>
          <a:prstGeom prst="rect">
            <a:avLst/>
          </a:prstGeom>
        </p:spPr>
        <p:txBody>
          <a:bodyPr/>
          <a:lstStyle/>
          <a:p>
            <a:r>
              <a:rPr lang="en-US"/>
              <a:t>Click to edit Master title style</a:t>
            </a:r>
            <a:endParaRPr lang="en-ID"/>
          </a:p>
        </p:txBody>
      </p:sp>
    </p:spTree>
    <p:extLst>
      <p:ext uri="{BB962C8B-B14F-4D97-AF65-F5344CB8AC3E}">
        <p14:creationId xmlns:p14="http://schemas.microsoft.com/office/powerpoint/2010/main" val="212199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D25997AF-1C29-4354-BDEE-03534B893F9F}"/>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7" name="Slide Number Placeholder 5">
            <a:extLst>
              <a:ext uri="{FF2B5EF4-FFF2-40B4-BE49-F238E27FC236}">
                <a16:creationId xmlns:a16="http://schemas.microsoft.com/office/drawing/2014/main" id="{C0D3FDC0-0849-4EBC-B742-471D38C4F798}"/>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
        <p:nvSpPr>
          <p:cNvPr id="8" name="Title 1">
            <a:extLst>
              <a:ext uri="{FF2B5EF4-FFF2-40B4-BE49-F238E27FC236}">
                <a16:creationId xmlns:a16="http://schemas.microsoft.com/office/drawing/2014/main" id="{161A426F-1583-479A-A707-F699BD167E63}"/>
              </a:ext>
            </a:extLst>
          </p:cNvPr>
          <p:cNvSpPr>
            <a:spLocks noGrp="1"/>
          </p:cNvSpPr>
          <p:nvPr>
            <p:ph type="title"/>
          </p:nvPr>
        </p:nvSpPr>
        <p:spPr>
          <a:xfrm>
            <a:off x="838200" y="550321"/>
            <a:ext cx="10515600" cy="1325563"/>
          </a:xfrm>
          <a:prstGeom prst="rect">
            <a:avLst/>
          </a:prstGeom>
        </p:spPr>
        <p:txBody>
          <a:bodyPr/>
          <a:lstStyle/>
          <a:p>
            <a:r>
              <a:rPr lang="en-US"/>
              <a:t>Click to edit Master title style</a:t>
            </a:r>
            <a:endParaRPr lang="en-ID"/>
          </a:p>
        </p:txBody>
      </p:sp>
    </p:spTree>
    <p:extLst>
      <p:ext uri="{BB962C8B-B14F-4D97-AF65-F5344CB8AC3E}">
        <p14:creationId xmlns:p14="http://schemas.microsoft.com/office/powerpoint/2010/main" val="42223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376462A8-F79E-4150-8ADA-A9E8A6B2C374}"/>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6" name="Slide Number Placeholder 5">
            <a:extLst>
              <a:ext uri="{FF2B5EF4-FFF2-40B4-BE49-F238E27FC236}">
                <a16:creationId xmlns:a16="http://schemas.microsoft.com/office/drawing/2014/main" id="{1DE5730B-11B4-4280-9BA3-5B02B6532848}"/>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Tree>
    <p:extLst>
      <p:ext uri="{BB962C8B-B14F-4D97-AF65-F5344CB8AC3E}">
        <p14:creationId xmlns:p14="http://schemas.microsoft.com/office/powerpoint/2010/main" val="356390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FB156-6700-4CB6-A0E6-BA2685DAD3AF}"/>
              </a:ext>
            </a:extLst>
          </p:cNvPr>
          <p:cNvSpPr>
            <a:spLocks noGrp="1"/>
          </p:cNvSpPr>
          <p:nvPr>
            <p:ph type="title"/>
          </p:nvPr>
        </p:nvSpPr>
        <p:spPr>
          <a:xfrm>
            <a:off x="839788" y="665545"/>
            <a:ext cx="3932237" cy="1600200"/>
          </a:xfrm>
          <a:prstGeom prst="rect">
            <a:avLst/>
          </a:prstGeo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D3F23534-4BCF-43C4-B218-C3986F879EF9}"/>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868AD5E1-56D2-4982-9D06-E35AB755B7CC}"/>
              </a:ext>
            </a:extLst>
          </p:cNvPr>
          <p:cNvSpPr>
            <a:spLocks noGrp="1"/>
          </p:cNvSpPr>
          <p:nvPr>
            <p:ph type="body" sz="half" idx="2"/>
          </p:nvPr>
        </p:nvSpPr>
        <p:spPr>
          <a:xfrm>
            <a:off x="839788" y="2265745"/>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3">
            <a:extLst>
              <a:ext uri="{FF2B5EF4-FFF2-40B4-BE49-F238E27FC236}">
                <a16:creationId xmlns:a16="http://schemas.microsoft.com/office/drawing/2014/main" id="{F5B224C1-79FF-4EC4-B000-BC36E0638EC3}"/>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9" name="Slide Number Placeholder 5">
            <a:extLst>
              <a:ext uri="{FF2B5EF4-FFF2-40B4-BE49-F238E27FC236}">
                <a16:creationId xmlns:a16="http://schemas.microsoft.com/office/drawing/2014/main" id="{E21E2934-A0DE-48AF-A7E7-CE18A7EF9C83}"/>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Tree>
    <p:extLst>
      <p:ext uri="{BB962C8B-B14F-4D97-AF65-F5344CB8AC3E}">
        <p14:creationId xmlns:p14="http://schemas.microsoft.com/office/powerpoint/2010/main" val="251207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1098A23-DDE1-44B3-A046-CD779544F9A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8" name="Date Placeholder 3">
            <a:extLst>
              <a:ext uri="{FF2B5EF4-FFF2-40B4-BE49-F238E27FC236}">
                <a16:creationId xmlns:a16="http://schemas.microsoft.com/office/drawing/2014/main" id="{1F957386-68CD-407F-83C4-2E673BB71E4A}"/>
              </a:ext>
            </a:extLst>
          </p:cNvPr>
          <p:cNvSpPr>
            <a:spLocks noGrp="1"/>
          </p:cNvSpPr>
          <p:nvPr>
            <p:ph type="dt" sz="half" idx="10"/>
          </p:nvPr>
        </p:nvSpPr>
        <p:spPr>
          <a:xfrm>
            <a:off x="0" y="6492873"/>
            <a:ext cx="2743200" cy="365125"/>
          </a:xfrm>
          <a:prstGeom prst="rect">
            <a:avLst/>
          </a:prstGeom>
        </p:spPr>
        <p:txBody>
          <a:bodyPr/>
          <a:lstStyle/>
          <a:p>
            <a:fld id="{D52CA4F8-738A-4433-BD7B-F2FDB7C3455E}" type="datetimeFigureOut">
              <a:rPr lang="en-ID" smtClean="0"/>
              <a:t>16/11/2021</a:t>
            </a:fld>
            <a:endParaRPr lang="en-ID"/>
          </a:p>
        </p:txBody>
      </p:sp>
      <p:sp>
        <p:nvSpPr>
          <p:cNvPr id="9" name="Slide Number Placeholder 5">
            <a:extLst>
              <a:ext uri="{FF2B5EF4-FFF2-40B4-BE49-F238E27FC236}">
                <a16:creationId xmlns:a16="http://schemas.microsoft.com/office/drawing/2014/main" id="{74C6D46D-505A-4862-8770-B847EF067B4F}"/>
              </a:ext>
            </a:extLst>
          </p:cNvPr>
          <p:cNvSpPr>
            <a:spLocks noGrp="1"/>
          </p:cNvSpPr>
          <p:nvPr>
            <p:ph type="sldNum" sz="quarter" idx="12"/>
          </p:nvPr>
        </p:nvSpPr>
        <p:spPr>
          <a:xfrm>
            <a:off x="10324617" y="6492872"/>
            <a:ext cx="728241" cy="365125"/>
          </a:xfrm>
          <a:prstGeom prst="rect">
            <a:avLst/>
          </a:prstGeom>
        </p:spPr>
        <p:txBody>
          <a:bodyPr/>
          <a:lstStyle/>
          <a:p>
            <a:fld id="{F1B0F124-88DE-4245-A38E-97E66DFC6034}" type="slidenum">
              <a:rPr lang="en-ID" smtClean="0"/>
              <a:t>‹#›</a:t>
            </a:fld>
            <a:endParaRPr lang="en-ID"/>
          </a:p>
        </p:txBody>
      </p:sp>
      <p:sp>
        <p:nvSpPr>
          <p:cNvPr id="10" name="Title 1">
            <a:extLst>
              <a:ext uri="{FF2B5EF4-FFF2-40B4-BE49-F238E27FC236}">
                <a16:creationId xmlns:a16="http://schemas.microsoft.com/office/drawing/2014/main" id="{ED4AFE8A-9EDA-413F-B83D-BD83CF42DE1F}"/>
              </a:ext>
            </a:extLst>
          </p:cNvPr>
          <p:cNvSpPr>
            <a:spLocks noGrp="1"/>
          </p:cNvSpPr>
          <p:nvPr>
            <p:ph type="title"/>
          </p:nvPr>
        </p:nvSpPr>
        <p:spPr>
          <a:xfrm>
            <a:off x="839788" y="665545"/>
            <a:ext cx="3932237" cy="1600200"/>
          </a:xfrm>
          <a:prstGeom prst="rect">
            <a:avLst/>
          </a:prstGeom>
        </p:spPr>
        <p:txBody>
          <a:bodyPr anchor="b"/>
          <a:lstStyle>
            <a:lvl1pPr>
              <a:defRPr sz="3200"/>
            </a:lvl1pPr>
          </a:lstStyle>
          <a:p>
            <a:r>
              <a:rPr lang="en-US"/>
              <a:t>Click to edit Master title style</a:t>
            </a:r>
            <a:endParaRPr lang="en-ID"/>
          </a:p>
        </p:txBody>
      </p:sp>
      <p:sp>
        <p:nvSpPr>
          <p:cNvPr id="11" name="Text Placeholder 3">
            <a:extLst>
              <a:ext uri="{FF2B5EF4-FFF2-40B4-BE49-F238E27FC236}">
                <a16:creationId xmlns:a16="http://schemas.microsoft.com/office/drawing/2014/main" id="{A412717B-3B39-40E5-BC44-933B652EC2A1}"/>
              </a:ext>
            </a:extLst>
          </p:cNvPr>
          <p:cNvSpPr>
            <a:spLocks noGrp="1"/>
          </p:cNvSpPr>
          <p:nvPr>
            <p:ph type="body" sz="half" idx="2"/>
          </p:nvPr>
        </p:nvSpPr>
        <p:spPr>
          <a:xfrm>
            <a:off x="839788" y="2265745"/>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29481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EE43E1-3A99-4039-A489-9CCBEDBCA5A5}"/>
              </a:ext>
            </a:extLst>
          </p:cNvPr>
          <p:cNvSpPr/>
          <p:nvPr userDrawn="1"/>
        </p:nvSpPr>
        <p:spPr>
          <a:xfrm>
            <a:off x="0" y="6456784"/>
            <a:ext cx="12192000" cy="4012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pic>
        <p:nvPicPr>
          <p:cNvPr id="12" name="Picture 11" descr="Timeline&#10;&#10;Description automatically generated">
            <a:extLst>
              <a:ext uri="{FF2B5EF4-FFF2-40B4-BE49-F238E27FC236}">
                <a16:creationId xmlns:a16="http://schemas.microsoft.com/office/drawing/2014/main" id="{0CAD8B8A-6518-4E43-B602-6EEEF86BC26D}"/>
              </a:ext>
            </a:extLst>
          </p:cNvPr>
          <p:cNvPicPr>
            <a:picLocks noChangeAspect="1"/>
          </p:cNvPicPr>
          <p:nvPr userDrawn="1"/>
        </p:nvPicPr>
        <p:blipFill rotWithShape="1">
          <a:blip r:embed="rId13">
            <a:extLst>
              <a:ext uri="{BEBA8EAE-BF5A-486C-A8C5-ECC9F3942E4B}">
                <a14:imgProps xmlns:a14="http://schemas.microsoft.com/office/drawing/2010/main">
                  <a14:imgLayer r:embed="rId14">
                    <a14:imgEffect>
                      <a14:backgroundRemoval t="19375" b="29766" l="5923" r="89636">
                        <a14:foregroundMark x1="16287" y1="21094" x2="16287" y2="21094"/>
                        <a14:foregroundMark x1="89749" y1="27422" x2="89749" y2="27422"/>
                        <a14:foregroundMark x1="10820" y1="24453" x2="10820" y2="24453"/>
                        <a14:foregroundMark x1="6948" y1="20547" x2="6948" y2="20547"/>
                        <a14:foregroundMark x1="6036" y1="24766" x2="6036" y2="24766"/>
                        <a14:foregroundMark x1="14123" y1="20391" x2="14123" y2="20391"/>
                        <a14:foregroundMark x1="12642" y1="20391" x2="12642" y2="20391"/>
                        <a14:foregroundMark x1="23235" y1="23203" x2="23690" y2="23281"/>
                        <a14:foregroundMark x1="18223" y1="22031" x2="73007" y2="21328"/>
                        <a14:foregroundMark x1="73007" y1="21328" x2="86902" y2="21953"/>
                        <a14:foregroundMark x1="17084" y1="26484" x2="56606" y2="25859"/>
                        <a14:foregroundMark x1="56606" y1="25859" x2="86902" y2="26563"/>
                        <a14:foregroundMark x1="16059" y1="29531" x2="36674" y2="28828"/>
                        <a14:foregroundMark x1="36674" y1="28828" x2="78132" y2="29766"/>
                        <a14:foregroundMark x1="78132" y1="29766" x2="83827" y2="29531"/>
                      </a14:backgroundRemoval>
                    </a14:imgEffect>
                  </a14:imgLayer>
                </a14:imgProps>
              </a:ext>
              <a:ext uri="{28A0092B-C50C-407E-A947-70E740481C1C}">
                <a14:useLocalDpi xmlns:a14="http://schemas.microsoft.com/office/drawing/2010/main" val="0"/>
              </a:ext>
            </a:extLst>
          </a:blip>
          <a:srcRect l="746" t="18455" r="161" b="70153"/>
          <a:stretch/>
        </p:blipFill>
        <p:spPr>
          <a:xfrm>
            <a:off x="-1" y="0"/>
            <a:ext cx="3091689" cy="518160"/>
          </a:xfrm>
          <a:prstGeom prst="rect">
            <a:avLst/>
          </a:prstGeom>
        </p:spPr>
      </p:pic>
      <p:pic>
        <p:nvPicPr>
          <p:cNvPr id="17" name="Picture 16">
            <a:extLst>
              <a:ext uri="{FF2B5EF4-FFF2-40B4-BE49-F238E27FC236}">
                <a16:creationId xmlns:a16="http://schemas.microsoft.com/office/drawing/2014/main" id="{294F1C3F-2A2C-4E99-B2E1-C34206E9DFF2}"/>
              </a:ext>
            </a:extLst>
          </p:cNvPr>
          <p:cNvPicPr>
            <a:picLocks noChangeAspect="1"/>
          </p:cNvPicPr>
          <p:nvPr userDrawn="1"/>
        </p:nvPicPr>
        <p:blipFill>
          <a:blip r:embed="rId15"/>
          <a:stretch>
            <a:fillRect/>
          </a:stretch>
        </p:blipFill>
        <p:spPr>
          <a:xfrm>
            <a:off x="11091992" y="6473117"/>
            <a:ext cx="985004" cy="368550"/>
          </a:xfrm>
          <a:prstGeom prst="rect">
            <a:avLst/>
          </a:prstGeom>
        </p:spPr>
      </p:pic>
      <p:pic>
        <p:nvPicPr>
          <p:cNvPr id="18" name="Picture 17">
            <a:extLst>
              <a:ext uri="{FF2B5EF4-FFF2-40B4-BE49-F238E27FC236}">
                <a16:creationId xmlns:a16="http://schemas.microsoft.com/office/drawing/2014/main" id="{CECA5726-6B73-4911-825E-006BD798A69E}"/>
              </a:ext>
            </a:extLst>
          </p:cNvPr>
          <p:cNvPicPr>
            <a:picLocks noChangeAspect="1"/>
          </p:cNvPicPr>
          <p:nvPr userDrawn="1"/>
        </p:nvPicPr>
        <p:blipFill rotWithShape="1">
          <a:blip r:embed="rId16">
            <a:clrChange>
              <a:clrFrom>
                <a:srgbClr val="FFFFFF"/>
              </a:clrFrom>
              <a:clrTo>
                <a:srgbClr val="FFFFFF">
                  <a:alpha val="0"/>
                </a:srgbClr>
              </a:clrTo>
            </a:clrChange>
            <a:duotone>
              <a:schemeClr val="accent5">
                <a:shade val="45000"/>
                <a:satMod val="135000"/>
              </a:schemeClr>
              <a:prstClr val="white"/>
            </a:duotone>
          </a:blip>
          <a:srcRect l="13874" t="12877" r="12171" b="11272"/>
          <a:stretch/>
        </p:blipFill>
        <p:spPr>
          <a:xfrm>
            <a:off x="4054452" y="95490"/>
            <a:ext cx="412103" cy="422670"/>
          </a:xfrm>
          <a:prstGeom prst="rect">
            <a:avLst/>
          </a:prstGeom>
        </p:spPr>
      </p:pic>
      <p:pic>
        <p:nvPicPr>
          <p:cNvPr id="19" name="Picture 18">
            <a:extLst>
              <a:ext uri="{FF2B5EF4-FFF2-40B4-BE49-F238E27FC236}">
                <a16:creationId xmlns:a16="http://schemas.microsoft.com/office/drawing/2014/main" id="{99AC6FA0-3330-4CD9-98BC-B3E10508607D}"/>
              </a:ext>
            </a:extLst>
          </p:cNvPr>
          <p:cNvPicPr>
            <a:picLocks noChangeAspect="1"/>
          </p:cNvPicPr>
          <p:nvPr userDrawn="1"/>
        </p:nvPicPr>
        <p:blipFill>
          <a:blip r:embed="rId17">
            <a:clrChange>
              <a:clrFrom>
                <a:srgbClr val="FFFFFF"/>
              </a:clrFrom>
              <a:clrTo>
                <a:srgbClr val="FFFFFF">
                  <a:alpha val="0"/>
                </a:srgbClr>
              </a:clrTo>
            </a:clrChange>
            <a:duotone>
              <a:schemeClr val="accent5">
                <a:shade val="45000"/>
                <a:satMod val="135000"/>
              </a:schemeClr>
              <a:prstClr val="white"/>
            </a:duotone>
          </a:blip>
          <a:stretch>
            <a:fillRect/>
          </a:stretch>
        </p:blipFill>
        <p:spPr>
          <a:xfrm>
            <a:off x="2956501" y="113334"/>
            <a:ext cx="1010356" cy="369332"/>
          </a:xfrm>
          <a:prstGeom prst="rect">
            <a:avLst/>
          </a:prstGeom>
        </p:spPr>
      </p:pic>
    </p:spTree>
    <p:extLst>
      <p:ext uri="{BB962C8B-B14F-4D97-AF65-F5344CB8AC3E}">
        <p14:creationId xmlns:p14="http://schemas.microsoft.com/office/powerpoint/2010/main" val="33387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B3D71-6F9D-4AE3-917C-2BA7F632F4DC}"/>
              </a:ext>
            </a:extLst>
          </p:cNvPr>
          <p:cNvSpPr>
            <a:spLocks noGrp="1"/>
          </p:cNvSpPr>
          <p:nvPr>
            <p:ph type="ctrTitle"/>
          </p:nvPr>
        </p:nvSpPr>
        <p:spPr/>
        <p:txBody>
          <a:bodyPr/>
          <a:lstStyle/>
          <a:p>
            <a:r>
              <a:rPr lang="en-US" sz="6000" dirty="0">
                <a:latin typeface="Bahnschrift Condensed" panose="020B0502040204020203" pitchFamily="34" charset="0"/>
              </a:rPr>
              <a:t>Middle Phase Behavior of SLS Surfactant Bagasse at Intermediate Crude Oil</a:t>
            </a:r>
            <a:endParaRPr lang="en-ID" dirty="0"/>
          </a:p>
        </p:txBody>
      </p:sp>
      <p:sp>
        <p:nvSpPr>
          <p:cNvPr id="3" name="Subtitle 2">
            <a:extLst>
              <a:ext uri="{FF2B5EF4-FFF2-40B4-BE49-F238E27FC236}">
                <a16:creationId xmlns:a16="http://schemas.microsoft.com/office/drawing/2014/main" id="{AEA1F71A-3AE4-4472-B493-CF9C1875E568}"/>
              </a:ext>
            </a:extLst>
          </p:cNvPr>
          <p:cNvSpPr>
            <a:spLocks noGrp="1"/>
          </p:cNvSpPr>
          <p:nvPr>
            <p:ph type="subTitle" idx="1"/>
          </p:nvPr>
        </p:nvSpPr>
        <p:spPr/>
        <p:txBody>
          <a:bodyPr/>
          <a:lstStyle/>
          <a:p>
            <a:r>
              <a:rPr lang="en-US" sz="2400" dirty="0">
                <a:latin typeface="Bahnschrift Condensed" panose="020B0502040204020203" pitchFamily="34" charset="0"/>
              </a:rPr>
              <a:t>By: Renato Aditya Patria </a:t>
            </a:r>
            <a:r>
              <a:rPr lang="en-US" sz="2400" dirty="0" err="1">
                <a:latin typeface="Bahnschrift Condensed" panose="020B0502040204020203" pitchFamily="34" charset="0"/>
              </a:rPr>
              <a:t>Pradhana</a:t>
            </a:r>
            <a:endParaRPr lang="en-US" sz="2400" dirty="0">
              <a:latin typeface="Bahnschrift Condensed" panose="020B0502040204020203" pitchFamily="34" charset="0"/>
            </a:endParaRPr>
          </a:p>
          <a:p>
            <a:endParaRPr lang="en-US" sz="2400" dirty="0">
              <a:latin typeface="Bahnschrift Condensed" panose="020B0502040204020203" pitchFamily="34" charset="0"/>
            </a:endParaRPr>
          </a:p>
          <a:p>
            <a:r>
              <a:rPr lang="en-US" sz="1600" b="1" dirty="0">
                <a:latin typeface="Bahnschrift Condensed" panose="020B0502040204020203" pitchFamily="34" charset="0"/>
              </a:rPr>
              <a:t>MAGISTER TEKNIK PERMINYAKAN</a:t>
            </a:r>
          </a:p>
          <a:p>
            <a:r>
              <a:rPr lang="en-US" sz="1600" b="1" dirty="0">
                <a:latin typeface="Bahnschrift Condensed" panose="020B0502040204020203" pitchFamily="34" charset="0"/>
              </a:rPr>
              <a:t>FAKULTAS TEKNOLOGI KEBUMIAN DAN ENERGI</a:t>
            </a:r>
          </a:p>
          <a:p>
            <a:r>
              <a:rPr lang="en-US" sz="1600" b="1" dirty="0">
                <a:latin typeface="Bahnschrift Condensed" panose="020B0502040204020203" pitchFamily="34" charset="0"/>
              </a:rPr>
              <a:t>UNIVERSITAS TRISAKTI</a:t>
            </a:r>
            <a:endParaRPr lang="id-ID" sz="1600" b="1" dirty="0">
              <a:latin typeface="Bahnschrift Condensed" panose="020B0502040204020203" pitchFamily="34" charset="0"/>
            </a:endParaRPr>
          </a:p>
          <a:p>
            <a:endParaRPr lang="en-ID" dirty="0"/>
          </a:p>
        </p:txBody>
      </p:sp>
    </p:spTree>
    <p:extLst>
      <p:ext uri="{BB962C8B-B14F-4D97-AF65-F5344CB8AC3E}">
        <p14:creationId xmlns:p14="http://schemas.microsoft.com/office/powerpoint/2010/main" val="2922818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A7D34-04BF-438F-8B1D-E96FA6FC4594}"/>
              </a:ext>
            </a:extLst>
          </p:cNvPr>
          <p:cNvSpPr>
            <a:spLocks noGrp="1"/>
          </p:cNvSpPr>
          <p:nvPr>
            <p:ph type="title"/>
          </p:nvPr>
        </p:nvSpPr>
        <p:spPr>
          <a:xfrm>
            <a:off x="838200" y="500878"/>
            <a:ext cx="10515600" cy="615749"/>
          </a:xfrm>
        </p:spPr>
        <p:txBody>
          <a:bodyPr/>
          <a:lstStyle/>
          <a:p>
            <a:r>
              <a:rPr lang="en-US" dirty="0"/>
              <a:t>References</a:t>
            </a:r>
            <a:endParaRPr lang="en-ID" dirty="0"/>
          </a:p>
        </p:txBody>
      </p:sp>
      <p:sp>
        <p:nvSpPr>
          <p:cNvPr id="3" name="Content Placeholder 2">
            <a:extLst>
              <a:ext uri="{FF2B5EF4-FFF2-40B4-BE49-F238E27FC236}">
                <a16:creationId xmlns:a16="http://schemas.microsoft.com/office/drawing/2014/main" id="{77BFF48C-93AD-4210-8E2E-DB305D028508}"/>
              </a:ext>
            </a:extLst>
          </p:cNvPr>
          <p:cNvSpPr>
            <a:spLocks noGrp="1"/>
          </p:cNvSpPr>
          <p:nvPr>
            <p:ph idx="1"/>
          </p:nvPr>
        </p:nvSpPr>
        <p:spPr>
          <a:xfrm>
            <a:off x="838200" y="1166070"/>
            <a:ext cx="10515600" cy="5196089"/>
          </a:xfrm>
        </p:spPr>
        <p:txBody>
          <a:bodyPr/>
          <a:lstStyle/>
          <a:p>
            <a:pPr algn="just">
              <a:lnSpc>
                <a:spcPct val="150000"/>
              </a:lnSpc>
            </a:pPr>
            <a:r>
              <a:rPr lang="en-US" sz="900" dirty="0" err="1">
                <a:effectLst/>
                <a:latin typeface="Times New Roman" panose="02020603050405020304" pitchFamily="18" charset="0"/>
                <a:ea typeface="Malgun Gothic" panose="020B0503020000020004" pitchFamily="34" charset="-127"/>
              </a:rPr>
              <a:t>Fattahanisa</a:t>
            </a:r>
            <a:r>
              <a:rPr lang="en-US" sz="900" dirty="0">
                <a:effectLst/>
                <a:latin typeface="Times New Roman" panose="02020603050405020304" pitchFamily="18" charset="0"/>
                <a:ea typeface="Malgun Gothic" panose="020B0503020000020004" pitchFamily="34" charset="-127"/>
              </a:rPr>
              <a:t>, A., </a:t>
            </a:r>
            <a:r>
              <a:rPr lang="en-US" sz="900" dirty="0" err="1">
                <a:effectLst/>
                <a:latin typeface="Times New Roman" panose="02020603050405020304" pitchFamily="18" charset="0"/>
                <a:ea typeface="Malgun Gothic" panose="020B0503020000020004" pitchFamily="34" charset="-127"/>
              </a:rPr>
              <a:t>Setiati</a:t>
            </a:r>
            <a:r>
              <a:rPr lang="en-US" sz="900" dirty="0">
                <a:effectLst/>
                <a:latin typeface="Times New Roman" panose="02020603050405020304" pitchFamily="18" charset="0"/>
                <a:ea typeface="Malgun Gothic" panose="020B0503020000020004" pitchFamily="34" charset="-127"/>
              </a:rPr>
              <a:t>, R., &amp; </a:t>
            </a:r>
            <a:r>
              <a:rPr lang="en-US" sz="900" dirty="0" err="1">
                <a:effectLst/>
                <a:latin typeface="Times New Roman" panose="02020603050405020304" pitchFamily="18" charset="0"/>
                <a:ea typeface="Malgun Gothic" panose="020B0503020000020004" pitchFamily="34" charset="-127"/>
              </a:rPr>
              <a:t>Kasmungin</a:t>
            </a:r>
            <a:r>
              <a:rPr lang="en-US" sz="900" dirty="0">
                <a:effectLst/>
                <a:latin typeface="Times New Roman" panose="02020603050405020304" pitchFamily="18" charset="0"/>
                <a:ea typeface="Malgun Gothic" panose="020B0503020000020004" pitchFamily="34" charset="-127"/>
              </a:rPr>
              <a:t>, S. (2018). </a:t>
            </a:r>
            <a:r>
              <a:rPr lang="en-US" sz="900" dirty="0" err="1">
                <a:effectLst/>
                <a:latin typeface="Times New Roman" panose="02020603050405020304" pitchFamily="18" charset="0"/>
                <a:ea typeface="Malgun Gothic" panose="020B0503020000020004" pitchFamily="34" charset="-127"/>
              </a:rPr>
              <a:t>Penentuan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Komposisi</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Surfaktan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Nals</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Ampas</a:t>
            </a:r>
            <a:r>
              <a:rPr lang="en-US" sz="900" dirty="0">
                <a:effectLst/>
                <a:latin typeface="Times New Roman" panose="02020603050405020304" pitchFamily="18" charset="0"/>
                <a:ea typeface="Malgun Gothic" panose="020B0503020000020004" pitchFamily="34" charset="-127"/>
              </a:rPr>
              <a:t> Tebu </a:t>
            </a:r>
            <a:r>
              <a:rPr lang="en-US" sz="900" dirty="0" err="1">
                <a:effectLst/>
                <a:latin typeface="Times New Roman" panose="02020603050405020304" pitchFamily="18" charset="0"/>
                <a:ea typeface="Malgun Gothic" panose="020B0503020000020004" pitchFamily="34" charset="-127"/>
              </a:rPr>
              <a:t>Dengan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Pertimbangan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Kestabilan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Surfaktan</a:t>
            </a:r>
            <a:r>
              <a:rPr lang="en-US" sz="900" dirty="0">
                <a:effectLst/>
                <a:latin typeface="Times New Roman" panose="02020603050405020304" pitchFamily="18" charset="0"/>
                <a:ea typeface="Malgun Gothic" panose="020B0503020000020004" pitchFamily="34" charset="-127"/>
              </a:rPr>
              <a:t> Dan Uji </a:t>
            </a:r>
            <a:r>
              <a:rPr lang="en-US" sz="900" dirty="0" err="1">
                <a:effectLst/>
                <a:latin typeface="Times New Roman" panose="02020603050405020304" pitchFamily="18" charset="0"/>
                <a:ea typeface="Malgun Gothic" panose="020B0503020000020004" pitchFamily="34" charset="-127"/>
              </a:rPr>
              <a:t>Kelakuan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Fasa</a:t>
            </a:r>
            <a:r>
              <a:rPr lang="en-US" sz="900" dirty="0">
                <a:effectLst/>
                <a:latin typeface="Times New Roman" panose="02020603050405020304" pitchFamily="18" charset="0"/>
                <a:ea typeface="Malgun Gothic" panose="020B0503020000020004" pitchFamily="34" charset="-127"/>
              </a:rPr>
              <a:t>. In </a:t>
            </a:r>
            <a:r>
              <a:rPr lang="en-US" sz="900" dirty="0" err="1">
                <a:effectLst/>
                <a:latin typeface="Times New Roman" panose="02020603050405020304" pitchFamily="18" charset="0"/>
                <a:ea typeface="Malgun Gothic" panose="020B0503020000020004" pitchFamily="34" charset="-127"/>
              </a:rPr>
              <a:t>Prosiding</a:t>
            </a:r>
            <a:r>
              <a:rPr lang="en-US" sz="900" dirty="0">
                <a:effectLst/>
                <a:latin typeface="Times New Roman" panose="02020603050405020304" pitchFamily="18" charset="0"/>
                <a:ea typeface="Malgun Gothic" panose="020B0503020000020004" pitchFamily="34" charset="-127"/>
              </a:rPr>
              <a:t> Seminar Nasional </a:t>
            </a:r>
            <a:r>
              <a:rPr lang="en-US" sz="900" dirty="0" err="1">
                <a:effectLst/>
                <a:latin typeface="Times New Roman" panose="02020603050405020304" pitchFamily="18" charset="0"/>
                <a:ea typeface="Malgun Gothic" panose="020B0503020000020004" pitchFamily="34" charset="-127"/>
              </a:rPr>
              <a:t>Cendekiawan</a:t>
            </a:r>
            <a:r>
              <a:rPr lang="en-US" sz="900" dirty="0">
                <a:effectLst/>
                <a:latin typeface="Times New Roman" panose="02020603050405020304" pitchFamily="18" charset="0"/>
                <a:ea typeface="Malgun Gothic" panose="020B0503020000020004" pitchFamily="34" charset="-127"/>
              </a:rPr>
              <a:t> (pp. 103-109).</a:t>
            </a:r>
            <a:endParaRPr lang="en-ID" sz="900" dirty="0">
              <a:effectLst/>
              <a:latin typeface="Times New Roman" panose="02020603050405020304" pitchFamily="18" charset="0"/>
              <a:ea typeface="Malgun Gothic" panose="020B0503020000020004" pitchFamily="34" charset="-127"/>
            </a:endParaRPr>
          </a:p>
          <a:p>
            <a:pPr algn="just">
              <a:lnSpc>
                <a:spcPct val="150000"/>
              </a:lnSpc>
            </a:pPr>
            <a:r>
              <a:rPr lang="en-US" sz="900" dirty="0" err="1">
                <a:effectLst/>
                <a:latin typeface="Times New Roman" panose="02020603050405020304" pitchFamily="18" charset="0"/>
                <a:ea typeface="Malgun Gothic" panose="020B0503020000020004" pitchFamily="34" charset="-127"/>
              </a:rPr>
              <a:t>Fattahanisa</a:t>
            </a:r>
            <a:r>
              <a:rPr lang="en-US" sz="900" dirty="0">
                <a:effectLst/>
                <a:latin typeface="Times New Roman" panose="02020603050405020304" pitchFamily="18" charset="0"/>
                <a:ea typeface="Malgun Gothic" panose="020B0503020000020004" pitchFamily="34" charset="-127"/>
              </a:rPr>
              <a:t>, A., </a:t>
            </a:r>
            <a:r>
              <a:rPr lang="en-US" sz="900" dirty="0" err="1">
                <a:effectLst/>
                <a:latin typeface="Times New Roman" panose="02020603050405020304" pitchFamily="18" charset="0"/>
                <a:ea typeface="Malgun Gothic" panose="020B0503020000020004" pitchFamily="34" charset="-127"/>
              </a:rPr>
              <a:t>Setiati</a:t>
            </a:r>
            <a:r>
              <a:rPr lang="en-US" sz="900" dirty="0">
                <a:effectLst/>
                <a:latin typeface="Times New Roman" panose="02020603050405020304" pitchFamily="18" charset="0"/>
                <a:ea typeface="Malgun Gothic" panose="020B0503020000020004" pitchFamily="34" charset="-127"/>
              </a:rPr>
              <a:t>, R., </a:t>
            </a:r>
            <a:r>
              <a:rPr lang="en-US" sz="900" dirty="0" err="1">
                <a:effectLst/>
                <a:latin typeface="Times New Roman" panose="02020603050405020304" pitchFamily="18" charset="0"/>
                <a:ea typeface="Malgun Gothic" panose="020B0503020000020004" pitchFamily="34" charset="-127"/>
              </a:rPr>
              <a:t>Kasmungin</a:t>
            </a:r>
            <a:r>
              <a:rPr lang="en-US" sz="900" dirty="0">
                <a:effectLst/>
                <a:latin typeface="Times New Roman" panose="02020603050405020304" pitchFamily="18" charset="0"/>
                <a:ea typeface="Malgun Gothic" panose="020B0503020000020004" pitchFamily="34" charset="-127"/>
              </a:rPr>
              <a:t>, S., &amp; </a:t>
            </a:r>
            <a:r>
              <a:rPr lang="en-US" sz="900" dirty="0" err="1">
                <a:effectLst/>
                <a:latin typeface="Times New Roman" panose="02020603050405020304" pitchFamily="18" charset="0"/>
                <a:ea typeface="Malgun Gothic" panose="020B0503020000020004" pitchFamily="34" charset="-127"/>
              </a:rPr>
              <a:t>Ristawati</a:t>
            </a:r>
            <a:r>
              <a:rPr lang="en-US" sz="900" dirty="0">
                <a:effectLst/>
                <a:latin typeface="Times New Roman" panose="02020603050405020304" pitchFamily="18" charset="0"/>
                <a:ea typeface="Malgun Gothic" panose="020B0503020000020004" pitchFamily="34" charset="-127"/>
              </a:rPr>
              <a:t>, A. (2019). The alternative solutions of bagasse to improve Indonesian oil production in low salinity. In Journal of Physics: Conference Series (Vol. 1402, No. 3, p. 033001). IOP Publishing.</a:t>
            </a:r>
            <a:endParaRPr lang="en-ID" sz="900" dirty="0">
              <a:effectLst/>
              <a:latin typeface="Times New Roman" panose="02020603050405020304" pitchFamily="18" charset="0"/>
              <a:ea typeface="Malgun Gothic" panose="020B0503020000020004" pitchFamily="34" charset="-127"/>
            </a:endParaRPr>
          </a:p>
          <a:p>
            <a:pPr algn="just">
              <a:lnSpc>
                <a:spcPts val="1955"/>
              </a:lnSpc>
            </a:pPr>
            <a:r>
              <a:rPr lang="en-US" sz="900" dirty="0" err="1">
                <a:effectLst/>
                <a:latin typeface="Times New Roman" panose="02020603050405020304" pitchFamily="18" charset="0"/>
                <a:ea typeface="Malgun Gothic" panose="020B0503020000020004" pitchFamily="34" charset="-127"/>
              </a:rPr>
              <a:t>Setiati</a:t>
            </a:r>
            <a:r>
              <a:rPr lang="en-US" sz="900" dirty="0">
                <a:effectLst/>
                <a:latin typeface="Times New Roman" panose="02020603050405020304" pitchFamily="18" charset="0"/>
                <a:ea typeface="Malgun Gothic" panose="020B0503020000020004" pitchFamily="34" charset="-127"/>
              </a:rPr>
              <a:t>, R., </a:t>
            </a:r>
            <a:r>
              <a:rPr lang="en-US" sz="900" dirty="0" err="1">
                <a:effectLst/>
                <a:latin typeface="Times New Roman" panose="02020603050405020304" pitchFamily="18" charset="0"/>
                <a:ea typeface="Malgun Gothic" panose="020B0503020000020004" pitchFamily="34" charset="-127"/>
              </a:rPr>
              <a:t>Siregar</a:t>
            </a:r>
            <a:r>
              <a:rPr lang="en-US" sz="900" dirty="0">
                <a:effectLst/>
                <a:latin typeface="Times New Roman" panose="02020603050405020304" pitchFamily="18" charset="0"/>
                <a:ea typeface="Malgun Gothic" panose="020B0503020000020004" pitchFamily="34" charset="-127"/>
              </a:rPr>
              <a:t>, S., </a:t>
            </a:r>
            <a:r>
              <a:rPr lang="en-US" sz="900" dirty="0" err="1">
                <a:effectLst/>
                <a:latin typeface="Times New Roman" panose="02020603050405020304" pitchFamily="18" charset="0"/>
                <a:ea typeface="Malgun Gothic" panose="020B0503020000020004" pitchFamily="34" charset="-127"/>
              </a:rPr>
              <a:t>Marhaendrajana</a:t>
            </a:r>
            <a:r>
              <a:rPr lang="en-US" sz="900" dirty="0">
                <a:effectLst/>
                <a:latin typeface="Times New Roman" panose="02020603050405020304" pitchFamily="18" charset="0"/>
                <a:ea typeface="Malgun Gothic" panose="020B0503020000020004" pitchFamily="34" charset="-127"/>
              </a:rPr>
              <a:t>, T., &amp; </a:t>
            </a:r>
            <a:r>
              <a:rPr lang="en-US" sz="900" dirty="0" err="1">
                <a:effectLst/>
                <a:latin typeface="Times New Roman" panose="02020603050405020304" pitchFamily="18" charset="0"/>
                <a:ea typeface="Malgun Gothic" panose="020B0503020000020004" pitchFamily="34" charset="-127"/>
              </a:rPr>
              <a:t>Wahyuningrum</a:t>
            </a:r>
            <a:r>
              <a:rPr lang="en-US" sz="900" dirty="0">
                <a:effectLst/>
                <a:latin typeface="Times New Roman" panose="02020603050405020304" pitchFamily="18" charset="0"/>
                <a:ea typeface="Malgun Gothic" panose="020B0503020000020004" pitchFamily="34" charset="-127"/>
              </a:rPr>
              <a:t>, D. (2018). Hasil </a:t>
            </a:r>
            <a:r>
              <a:rPr lang="en-US" sz="900" dirty="0" err="1">
                <a:effectLst/>
                <a:latin typeface="Times New Roman" panose="02020603050405020304" pitchFamily="18" charset="0"/>
                <a:ea typeface="Malgun Gothic" panose="020B0503020000020004" pitchFamily="34" charset="-127"/>
              </a:rPr>
              <a:t>Studi</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Laboratorium</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Penentuan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Karakteristik</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Alamiah</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Surfaktan</a:t>
            </a:r>
            <a:r>
              <a:rPr lang="en-US" sz="900" dirty="0">
                <a:effectLst/>
                <a:latin typeface="Times New Roman" panose="02020603050405020304" pitchFamily="18" charset="0"/>
                <a:ea typeface="Malgun Gothic" panose="020B0503020000020004" pitchFamily="34" charset="-127"/>
              </a:rPr>
              <a:t> Natrium </a:t>
            </a:r>
            <a:r>
              <a:rPr lang="en-US" sz="900" dirty="0" err="1">
                <a:effectLst/>
                <a:latin typeface="Times New Roman" panose="02020603050405020304" pitchFamily="18" charset="0"/>
                <a:ea typeface="Malgun Gothic" panose="020B0503020000020004" pitchFamily="34" charset="-127"/>
              </a:rPr>
              <a:t>Lignosulfonat</a:t>
            </a:r>
            <a:r>
              <a:rPr lang="en-US" sz="900" dirty="0">
                <a:effectLst/>
                <a:latin typeface="Times New Roman" panose="02020603050405020304" pitchFamily="18" charset="0"/>
                <a:ea typeface="Malgun Gothic" panose="020B0503020000020004" pitchFamily="34" charset="-127"/>
              </a:rPr>
              <a:t> Dari </a:t>
            </a:r>
            <a:r>
              <a:rPr lang="en-US" sz="900" dirty="0" err="1">
                <a:effectLst/>
                <a:latin typeface="Times New Roman" panose="02020603050405020304" pitchFamily="18" charset="0"/>
                <a:ea typeface="Malgun Gothic" panose="020B0503020000020004" pitchFamily="34" charset="-127"/>
              </a:rPr>
              <a:t>Ampas</a:t>
            </a:r>
            <a:r>
              <a:rPr lang="en-US" sz="900" dirty="0">
                <a:effectLst/>
                <a:latin typeface="Times New Roman" panose="02020603050405020304" pitchFamily="18" charset="0"/>
                <a:ea typeface="Malgun Gothic" panose="020B0503020000020004" pitchFamily="34" charset="-127"/>
              </a:rPr>
              <a:t> Tebu </a:t>
            </a:r>
            <a:r>
              <a:rPr lang="en-US" sz="900" dirty="0" err="1">
                <a:effectLst/>
                <a:latin typeface="Times New Roman" panose="02020603050405020304" pitchFamily="18" charset="0"/>
                <a:ea typeface="Malgun Gothic" panose="020B0503020000020004" pitchFamily="34" charset="-127"/>
              </a:rPr>
              <a:t>Sebagai</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Fluida</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Injeksi</a:t>
            </a:r>
            <a:r>
              <a:rPr lang="en-US" sz="900" dirty="0">
                <a:effectLst/>
                <a:latin typeface="Times New Roman" panose="02020603050405020304" pitchFamily="18" charset="0"/>
                <a:ea typeface="Malgun Gothic" panose="020B0503020000020004" pitchFamily="34" charset="-127"/>
              </a:rPr>
              <a:t> Di Reservoir </a:t>
            </a:r>
            <a:r>
              <a:rPr lang="en-US" sz="900" dirty="0" err="1">
                <a:effectLst/>
                <a:latin typeface="Times New Roman" panose="02020603050405020304" pitchFamily="18" charset="0"/>
                <a:ea typeface="Malgun Gothic" panose="020B0503020000020004" pitchFamily="34" charset="-127"/>
              </a:rPr>
              <a:t>Minyak</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Jurnal</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Penelitian</a:t>
            </a:r>
            <a:r>
              <a:rPr lang="en-US" sz="900" dirty="0">
                <a:effectLst/>
                <a:latin typeface="Times New Roman" panose="02020603050405020304" pitchFamily="18" charset="0"/>
                <a:ea typeface="Malgun Gothic" panose="020B0503020000020004" pitchFamily="34" charset="-127"/>
              </a:rPr>
              <a:t> Dan </a:t>
            </a:r>
            <a:r>
              <a:rPr lang="en-US" sz="900" dirty="0" err="1">
                <a:effectLst/>
                <a:latin typeface="Times New Roman" panose="02020603050405020304" pitchFamily="18" charset="0"/>
                <a:ea typeface="Malgun Gothic" panose="020B0503020000020004" pitchFamily="34" charset="-127"/>
              </a:rPr>
              <a:t>Karya</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Ilmiah</a:t>
            </a:r>
            <a:r>
              <a:rPr lang="en-US" sz="900" dirty="0">
                <a:effectLst/>
                <a:latin typeface="Times New Roman" panose="02020603050405020304" pitchFamily="18" charset="0"/>
                <a:ea typeface="Malgun Gothic" panose="020B0503020000020004" pitchFamily="34" charset="-127"/>
              </a:rPr>
              <a:t> Lembaga </a:t>
            </a:r>
            <a:r>
              <a:rPr lang="en-US" sz="900" dirty="0" err="1">
                <a:effectLst/>
                <a:latin typeface="Times New Roman" panose="02020603050405020304" pitchFamily="18" charset="0"/>
                <a:ea typeface="Malgun Gothic" panose="020B0503020000020004" pitchFamily="34" charset="-127"/>
              </a:rPr>
              <a:t>Penelitian</a:t>
            </a:r>
            <a:r>
              <a:rPr lang="en-US" sz="900" dirty="0">
                <a:effectLst/>
                <a:latin typeface="Times New Roman" panose="02020603050405020304" pitchFamily="18" charset="0"/>
                <a:ea typeface="Malgun Gothic" panose="020B0503020000020004" pitchFamily="34" charset="-127"/>
              </a:rPr>
              <a:t> Universitas </a:t>
            </a:r>
            <a:r>
              <a:rPr lang="en-US" sz="900" dirty="0" err="1">
                <a:effectLst/>
                <a:latin typeface="Times New Roman" panose="02020603050405020304" pitchFamily="18" charset="0"/>
                <a:ea typeface="Malgun Gothic" panose="020B0503020000020004" pitchFamily="34" charset="-127"/>
              </a:rPr>
              <a:t>Trisakti</a:t>
            </a:r>
            <a:r>
              <a:rPr lang="en-US" sz="900" dirty="0">
                <a:effectLst/>
                <a:latin typeface="Times New Roman" panose="02020603050405020304" pitchFamily="18" charset="0"/>
                <a:ea typeface="Malgun Gothic" panose="020B0503020000020004" pitchFamily="34" charset="-127"/>
              </a:rPr>
              <a:t>, 3(1), 47-52.</a:t>
            </a:r>
          </a:p>
          <a:p>
            <a:pPr algn="just">
              <a:lnSpc>
                <a:spcPts val="1955"/>
              </a:lnSpc>
            </a:pPr>
            <a:r>
              <a:rPr lang="en-US" sz="900" dirty="0" err="1">
                <a:effectLst/>
                <a:latin typeface="Times New Roman" panose="02020603050405020304" pitchFamily="18" charset="0"/>
                <a:ea typeface="Malgun Gothic" panose="020B0503020000020004" pitchFamily="34" charset="-127"/>
              </a:rPr>
              <a:t>Setiati</a:t>
            </a:r>
            <a:r>
              <a:rPr lang="en-US" sz="900" dirty="0">
                <a:effectLst/>
                <a:latin typeface="Times New Roman" panose="02020603050405020304" pitchFamily="18" charset="0"/>
                <a:ea typeface="Malgun Gothic" panose="020B0503020000020004" pitchFamily="34" charset="-127"/>
              </a:rPr>
              <a:t>, R., </a:t>
            </a:r>
            <a:r>
              <a:rPr lang="en-US" sz="900" dirty="0" err="1">
                <a:effectLst/>
                <a:latin typeface="Times New Roman" panose="02020603050405020304" pitchFamily="18" charset="0"/>
                <a:ea typeface="Malgun Gothic" panose="020B0503020000020004" pitchFamily="34" charset="-127"/>
              </a:rPr>
              <a:t>Siregar</a:t>
            </a:r>
            <a:r>
              <a:rPr lang="en-US" sz="900" dirty="0">
                <a:effectLst/>
                <a:latin typeface="Times New Roman" panose="02020603050405020304" pitchFamily="18" charset="0"/>
                <a:ea typeface="Malgun Gothic" panose="020B0503020000020004" pitchFamily="34" charset="-127"/>
              </a:rPr>
              <a:t>, S., </a:t>
            </a:r>
            <a:r>
              <a:rPr lang="en-US" sz="900" dirty="0" err="1">
                <a:effectLst/>
                <a:latin typeface="Times New Roman" panose="02020603050405020304" pitchFamily="18" charset="0"/>
                <a:ea typeface="Malgun Gothic" panose="020B0503020000020004" pitchFamily="34" charset="-127"/>
              </a:rPr>
              <a:t>Marhaendrajana</a:t>
            </a:r>
            <a:r>
              <a:rPr lang="en-US" sz="900" dirty="0">
                <a:effectLst/>
                <a:latin typeface="Times New Roman" panose="02020603050405020304" pitchFamily="18" charset="0"/>
                <a:ea typeface="Malgun Gothic" panose="020B0503020000020004" pitchFamily="34" charset="-127"/>
              </a:rPr>
              <a:t>, T., &amp; </a:t>
            </a:r>
            <a:r>
              <a:rPr lang="en-US" sz="900" dirty="0" err="1">
                <a:effectLst/>
                <a:latin typeface="Times New Roman" panose="02020603050405020304" pitchFamily="18" charset="0"/>
                <a:ea typeface="Malgun Gothic" panose="020B0503020000020004" pitchFamily="34" charset="-127"/>
              </a:rPr>
              <a:t>Wahyuningrum</a:t>
            </a:r>
            <a:r>
              <a:rPr lang="en-US" sz="900" dirty="0">
                <a:effectLst/>
                <a:latin typeface="Times New Roman" panose="02020603050405020304" pitchFamily="18" charset="0"/>
                <a:ea typeface="Malgun Gothic" panose="020B0503020000020004" pitchFamily="34" charset="-127"/>
              </a:rPr>
              <a:t>, D. (2018). </a:t>
            </a:r>
            <a:r>
              <a:rPr lang="en-US" sz="900" dirty="0" err="1">
                <a:effectLst/>
                <a:latin typeface="Times New Roman" panose="02020603050405020304" pitchFamily="18" charset="0"/>
                <a:ea typeface="Malgun Gothic" panose="020B0503020000020004" pitchFamily="34" charset="-127"/>
              </a:rPr>
              <a:t>Pengaruh</a:t>
            </a:r>
            <a:r>
              <a:rPr lang="en-US" sz="900" dirty="0">
                <a:effectLst/>
                <a:latin typeface="Times New Roman" panose="02020603050405020304" pitchFamily="18" charset="0"/>
                <a:ea typeface="Malgun Gothic" panose="020B0503020000020004" pitchFamily="34" charset="-127"/>
              </a:rPr>
              <a:t> Wettability </a:t>
            </a:r>
            <a:r>
              <a:rPr lang="en-US" sz="900" dirty="0" err="1">
                <a:effectLst/>
                <a:latin typeface="Times New Roman" panose="02020603050405020304" pitchFamily="18" charset="0"/>
                <a:ea typeface="Malgun Gothic" panose="020B0503020000020004" pitchFamily="34" charset="-127"/>
              </a:rPr>
              <a:t>Surfaktan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NaLs</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Ampas</a:t>
            </a:r>
            <a:r>
              <a:rPr lang="en-US" sz="900" dirty="0">
                <a:effectLst/>
                <a:latin typeface="Times New Roman" panose="02020603050405020304" pitchFamily="18" charset="0"/>
                <a:ea typeface="Malgun Gothic" panose="020B0503020000020004" pitchFamily="34" charset="-127"/>
              </a:rPr>
              <a:t> Tebu Pada </a:t>
            </a:r>
            <a:r>
              <a:rPr lang="en-US" sz="900" dirty="0" err="1">
                <a:effectLst/>
                <a:latin typeface="Times New Roman" panose="02020603050405020304" pitchFamily="18" charset="0"/>
                <a:ea typeface="Malgun Gothic" panose="020B0503020000020004" pitchFamily="34" charset="-127"/>
              </a:rPr>
              <a:t>Batuan</a:t>
            </a:r>
            <a:r>
              <a:rPr lang="en-US" sz="900" dirty="0">
                <a:effectLst/>
                <a:latin typeface="Times New Roman" panose="02020603050405020304" pitchFamily="18" charset="0"/>
                <a:ea typeface="Malgun Gothic" panose="020B0503020000020004" pitchFamily="34" charset="-127"/>
              </a:rPr>
              <a:t> Sandstone </a:t>
            </a:r>
            <a:r>
              <a:rPr lang="en-US" sz="900" dirty="0" err="1">
                <a:effectLst/>
                <a:latin typeface="Times New Roman" panose="02020603050405020304" pitchFamily="18" charset="0"/>
                <a:ea typeface="Malgun Gothic" panose="020B0503020000020004" pitchFamily="34" charset="-127"/>
              </a:rPr>
              <a:t>Dalam</a:t>
            </a:r>
            <a:r>
              <a:rPr lang="en-US" sz="900" dirty="0">
                <a:effectLst/>
                <a:latin typeface="Times New Roman" panose="02020603050405020304" pitchFamily="18" charset="0"/>
                <a:ea typeface="Malgun Gothic" panose="020B0503020000020004" pitchFamily="34" charset="-127"/>
              </a:rPr>
              <a:t> Proses Enhanced Oil Recovery (EOR). In </a:t>
            </a:r>
            <a:r>
              <a:rPr lang="en-US" sz="900" dirty="0" err="1">
                <a:effectLst/>
                <a:latin typeface="Times New Roman" panose="02020603050405020304" pitchFamily="18" charset="0"/>
                <a:ea typeface="Malgun Gothic" panose="020B0503020000020004" pitchFamily="34" charset="-127"/>
              </a:rPr>
              <a:t>Prosiding</a:t>
            </a:r>
            <a:r>
              <a:rPr lang="en-US" sz="900" dirty="0">
                <a:effectLst/>
                <a:latin typeface="Times New Roman" panose="02020603050405020304" pitchFamily="18" charset="0"/>
                <a:ea typeface="Malgun Gothic" panose="020B0503020000020004" pitchFamily="34" charset="-127"/>
              </a:rPr>
              <a:t> Seminar Nasional </a:t>
            </a:r>
            <a:r>
              <a:rPr lang="en-US" sz="900" dirty="0" err="1">
                <a:effectLst/>
                <a:latin typeface="Times New Roman" panose="02020603050405020304" pitchFamily="18" charset="0"/>
                <a:ea typeface="Malgun Gothic" panose="020B0503020000020004" pitchFamily="34" charset="-127"/>
              </a:rPr>
              <a:t>Pakar</a:t>
            </a:r>
            <a:r>
              <a:rPr lang="en-US" sz="900" dirty="0">
                <a:effectLst/>
                <a:latin typeface="Times New Roman" panose="02020603050405020304" pitchFamily="18" charset="0"/>
                <a:ea typeface="Malgun Gothic" panose="020B0503020000020004" pitchFamily="34" charset="-127"/>
              </a:rPr>
              <a:t> (pp. 1-8).</a:t>
            </a:r>
          </a:p>
          <a:p>
            <a:pPr algn="just">
              <a:lnSpc>
                <a:spcPts val="1955"/>
              </a:lnSpc>
            </a:pPr>
            <a:r>
              <a:rPr lang="en-US" sz="900" dirty="0" err="1">
                <a:effectLst/>
                <a:latin typeface="Times New Roman" panose="02020603050405020304" pitchFamily="18" charset="0"/>
                <a:ea typeface="Malgun Gothic" panose="020B0503020000020004" pitchFamily="34" charset="-127"/>
              </a:rPr>
              <a:t>Setiati</a:t>
            </a:r>
            <a:r>
              <a:rPr lang="en-US" sz="900" dirty="0">
                <a:effectLst/>
                <a:latin typeface="Times New Roman" panose="02020603050405020304" pitchFamily="18" charset="0"/>
                <a:ea typeface="Malgun Gothic" panose="020B0503020000020004" pitchFamily="34" charset="-127"/>
              </a:rPr>
              <a:t>, R. (2017). </a:t>
            </a:r>
            <a:r>
              <a:rPr lang="en-US" sz="900" dirty="0" err="1">
                <a:effectLst/>
                <a:latin typeface="Times New Roman" panose="02020603050405020304" pitchFamily="18" charset="0"/>
                <a:ea typeface="Malgun Gothic" panose="020B0503020000020004" pitchFamily="34" charset="-127"/>
              </a:rPr>
              <a:t>Sintesis</a:t>
            </a:r>
            <a:r>
              <a:rPr lang="en-US" sz="900" dirty="0">
                <a:effectLst/>
                <a:latin typeface="Times New Roman" panose="02020603050405020304" pitchFamily="18" charset="0"/>
                <a:ea typeface="Malgun Gothic" panose="020B0503020000020004" pitchFamily="34" charset="-127"/>
              </a:rPr>
              <a:t> Dan </a:t>
            </a:r>
            <a:r>
              <a:rPr lang="en-US" sz="900" dirty="0" err="1">
                <a:effectLst/>
                <a:latin typeface="Times New Roman" panose="02020603050405020304" pitchFamily="18" charset="0"/>
                <a:ea typeface="Malgun Gothic" panose="020B0503020000020004" pitchFamily="34" charset="-127"/>
              </a:rPr>
              <a:t>Karakterisasi</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Surfaktan</a:t>
            </a:r>
            <a:r>
              <a:rPr lang="en-US" sz="900" dirty="0">
                <a:effectLst/>
                <a:latin typeface="Times New Roman" panose="02020603050405020304" pitchFamily="18" charset="0"/>
                <a:ea typeface="Malgun Gothic" panose="020B0503020000020004" pitchFamily="34" charset="-127"/>
              </a:rPr>
              <a:t> Natrium </a:t>
            </a:r>
            <a:r>
              <a:rPr lang="en-US" sz="900" dirty="0" err="1">
                <a:effectLst/>
                <a:latin typeface="Times New Roman" panose="02020603050405020304" pitchFamily="18" charset="0"/>
                <a:ea typeface="Malgun Gothic" panose="020B0503020000020004" pitchFamily="34" charset="-127"/>
              </a:rPr>
              <a:t>Lignosulfonat</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Ampas</a:t>
            </a:r>
            <a:r>
              <a:rPr lang="en-US" sz="900" dirty="0">
                <a:effectLst/>
                <a:latin typeface="Times New Roman" panose="02020603050405020304" pitchFamily="18" charset="0"/>
                <a:ea typeface="Malgun Gothic" panose="020B0503020000020004" pitchFamily="34" charset="-127"/>
              </a:rPr>
              <a:t> Tebu: </a:t>
            </a:r>
            <a:r>
              <a:rPr lang="en-US" sz="900" dirty="0" err="1">
                <a:effectLst/>
                <a:latin typeface="Times New Roman" panose="02020603050405020304" pitchFamily="18" charset="0"/>
                <a:ea typeface="Malgun Gothic" panose="020B0503020000020004" pitchFamily="34" charset="-127"/>
              </a:rPr>
              <a:t>Pengaruh</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Konsentrasi</a:t>
            </a:r>
            <a:r>
              <a:rPr lang="en-US" sz="900" dirty="0">
                <a:effectLst/>
                <a:latin typeface="Times New Roman" panose="02020603050405020304" pitchFamily="18" charset="0"/>
                <a:ea typeface="Malgun Gothic" panose="020B0503020000020004" pitchFamily="34" charset="-127"/>
              </a:rPr>
              <a:t> Dan </a:t>
            </a:r>
            <a:r>
              <a:rPr lang="en-US" sz="900" dirty="0" err="1">
                <a:effectLst/>
                <a:latin typeface="Times New Roman" panose="02020603050405020304" pitchFamily="18" charset="0"/>
                <a:ea typeface="Malgun Gothic" panose="020B0503020000020004" pitchFamily="34" charset="-127"/>
              </a:rPr>
              <a:t>kegaraman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Larutan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Terhadap</a:t>
            </a:r>
            <a:r>
              <a:rPr lang="en-US" sz="900" dirty="0">
                <a:effectLst/>
                <a:latin typeface="Times New Roman" panose="02020603050405020304" pitchFamily="18" charset="0"/>
                <a:ea typeface="Malgun Gothic" panose="020B0503020000020004" pitchFamily="34" charset="-127"/>
              </a:rPr>
              <a:t> Kinerja </a:t>
            </a:r>
            <a:r>
              <a:rPr lang="en-US" sz="900" dirty="0" err="1">
                <a:effectLst/>
                <a:latin typeface="Times New Roman" panose="02020603050405020304" pitchFamily="18" charset="0"/>
                <a:ea typeface="Malgun Gothic" panose="020B0503020000020004" pitchFamily="34" charset="-127"/>
              </a:rPr>
              <a:t>Pendesakan</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Minyak</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Dalam</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Batuan</a:t>
            </a:r>
            <a:r>
              <a:rPr lang="en-US" sz="900" dirty="0">
                <a:effectLst/>
                <a:latin typeface="Times New Roman" panose="02020603050405020304" pitchFamily="18" charset="0"/>
                <a:ea typeface="Malgun Gothic" panose="020B0503020000020004" pitchFamily="34" charset="-127"/>
              </a:rPr>
              <a:t> Inti. </a:t>
            </a:r>
            <a:r>
              <a:rPr lang="en-US" sz="900" dirty="0" err="1">
                <a:effectLst/>
                <a:latin typeface="Times New Roman" panose="02020603050405020304" pitchFamily="18" charset="0"/>
                <a:ea typeface="Malgun Gothic" panose="020B0503020000020004" pitchFamily="34" charset="-127"/>
              </a:rPr>
              <a:t>Disertasi</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Institut</a:t>
            </a:r>
            <a:r>
              <a:rPr lang="en-US" sz="900" dirty="0">
                <a:effectLst/>
                <a:latin typeface="Times New Roman" panose="02020603050405020304" pitchFamily="18" charset="0"/>
                <a:ea typeface="Malgun Gothic" panose="020B0503020000020004" pitchFamily="34" charset="-127"/>
              </a:rPr>
              <a:t> </a:t>
            </a:r>
            <a:r>
              <a:rPr lang="en-US" sz="900" dirty="0" err="1">
                <a:effectLst/>
                <a:latin typeface="Times New Roman" panose="02020603050405020304" pitchFamily="18" charset="0"/>
                <a:ea typeface="Malgun Gothic" panose="020B0503020000020004" pitchFamily="34" charset="-127"/>
              </a:rPr>
              <a:t>Teknologi</a:t>
            </a:r>
            <a:r>
              <a:rPr lang="en-US" sz="900" dirty="0">
                <a:effectLst/>
                <a:latin typeface="Times New Roman" panose="02020603050405020304" pitchFamily="18" charset="0"/>
                <a:ea typeface="Malgun Gothic" panose="020B0503020000020004" pitchFamily="34" charset="-127"/>
              </a:rPr>
              <a:t> Bandung.</a:t>
            </a:r>
          </a:p>
          <a:p>
            <a:pPr algn="just">
              <a:lnSpc>
                <a:spcPct val="150000"/>
              </a:lnSpc>
            </a:pPr>
            <a:r>
              <a:rPr lang="id-ID" sz="900" dirty="0">
                <a:effectLst/>
                <a:latin typeface="Times New Roman" panose="02020603050405020304" pitchFamily="18" charset="0"/>
                <a:ea typeface="Malgun Gothic" panose="020B0503020000020004" pitchFamily="34" charset="-127"/>
              </a:rPr>
              <a:t>Setiati, R., Aryani, E., Putri, M., &amp; Wahyuningrum, D. (2016). Sulfonasi lignin ampas tebu menjadi surfaktan natrium lignosulfonat, 35–41.</a:t>
            </a:r>
            <a:endParaRPr lang="en-ID" sz="900" dirty="0">
              <a:effectLst/>
              <a:latin typeface="Times New Roman" panose="02020603050405020304" pitchFamily="18" charset="0"/>
              <a:ea typeface="Malgun Gothic" panose="020B0503020000020004" pitchFamily="34" charset="-127"/>
            </a:endParaRPr>
          </a:p>
          <a:p>
            <a:pPr algn="just">
              <a:lnSpc>
                <a:spcPts val="1955"/>
              </a:lnSpc>
            </a:pPr>
            <a:r>
              <a:rPr lang="id-ID" sz="900" dirty="0">
                <a:effectLst/>
                <a:latin typeface="Times New Roman" panose="02020603050405020304" pitchFamily="18" charset="0"/>
                <a:ea typeface="Malgun Gothic" panose="020B0503020000020004" pitchFamily="34" charset="-127"/>
              </a:rPr>
              <a:t>Setiati, R., Wahyuningrum, D., Siregar, S., &amp; Marhaendrajana, T. (2016). Optimasi Pemisahan Lignin Ampas Tebu Dengan Menggunakan Natrium Hidroksida. </a:t>
            </a:r>
            <a:r>
              <a:rPr lang="id-ID" sz="900" i="1" dirty="0">
                <a:effectLst/>
                <a:latin typeface="Times New Roman" panose="02020603050405020304" pitchFamily="18" charset="0"/>
                <a:ea typeface="Malgun Gothic" panose="020B0503020000020004" pitchFamily="34" charset="-127"/>
              </a:rPr>
              <a:t>Ethos (Jurnal Penelitian Dan Pengabdian Masyarakat)</a:t>
            </a:r>
            <a:r>
              <a:rPr lang="id-ID" sz="900" dirty="0">
                <a:effectLst/>
                <a:latin typeface="Times New Roman" panose="02020603050405020304" pitchFamily="18" charset="0"/>
                <a:ea typeface="Malgun Gothic" panose="020B0503020000020004" pitchFamily="34" charset="-127"/>
              </a:rPr>
              <a:t>, </a:t>
            </a:r>
            <a:r>
              <a:rPr lang="id-ID" sz="900" i="1" dirty="0">
                <a:effectLst/>
                <a:latin typeface="Times New Roman" panose="02020603050405020304" pitchFamily="18" charset="0"/>
                <a:ea typeface="Malgun Gothic" panose="020B0503020000020004" pitchFamily="34" charset="-127"/>
              </a:rPr>
              <a:t>4</a:t>
            </a:r>
            <a:r>
              <a:rPr lang="id-ID" sz="900" dirty="0">
                <a:effectLst/>
                <a:latin typeface="Times New Roman" panose="02020603050405020304" pitchFamily="18" charset="0"/>
                <a:ea typeface="Malgun Gothic" panose="020B0503020000020004" pitchFamily="34" charset="-127"/>
              </a:rPr>
              <a:t>(2), 257-264.</a:t>
            </a:r>
            <a:endParaRPr lang="en-ID" sz="900" dirty="0">
              <a:effectLst/>
              <a:latin typeface="Times New Roman" panose="02020603050405020304" pitchFamily="18" charset="0"/>
              <a:ea typeface="Malgun Gothic" panose="020B0503020000020004" pitchFamily="34" charset="-127"/>
            </a:endParaRPr>
          </a:p>
          <a:p>
            <a:pPr algn="just">
              <a:lnSpc>
                <a:spcPct val="150000"/>
              </a:lnSpc>
            </a:pPr>
            <a:r>
              <a:rPr lang="en-US" sz="900" dirty="0">
                <a:effectLst/>
                <a:latin typeface="Times New Roman" panose="02020603050405020304" pitchFamily="18" charset="0"/>
                <a:ea typeface="Malgun Gothic" panose="020B0503020000020004" pitchFamily="34" charset="-127"/>
              </a:rPr>
              <a:t>Sheng, J. J. (2015). Status of surfactant EOR technology. Petroleum, 1(2), 97-105.</a:t>
            </a:r>
            <a:endParaRPr lang="en-ID" sz="900" dirty="0">
              <a:effectLst/>
              <a:latin typeface="Times New Roman" panose="02020603050405020304" pitchFamily="18" charset="0"/>
              <a:ea typeface="Malgun Gothic" panose="020B0503020000020004" pitchFamily="34" charset="-127"/>
            </a:endParaRPr>
          </a:p>
          <a:p>
            <a:pPr algn="just">
              <a:lnSpc>
                <a:spcPts val="1955"/>
              </a:lnSpc>
            </a:pPr>
            <a:r>
              <a:rPr lang="en-US" sz="900" dirty="0">
                <a:effectLst/>
                <a:latin typeface="Times New Roman" panose="02020603050405020304" pitchFamily="18" charset="0"/>
                <a:ea typeface="Malgun Gothic" panose="020B0503020000020004" pitchFamily="34" charset="-127"/>
              </a:rPr>
              <a:t>Sheng, J. J. (2013),Review of Surfactant Enhanced Oil Recovery in Carbonate Reservoir, Advances in Petroleum Exploration and Development, vol. 6, no. 1, pp: 1-10, ISSN 1925-542X (Print), ISSN 1925-5438 (Online) </a:t>
            </a:r>
            <a:endParaRPr lang="en-ID" sz="900" dirty="0">
              <a:effectLst/>
              <a:latin typeface="Times New Roman" panose="02020603050405020304" pitchFamily="18" charset="0"/>
              <a:ea typeface="Malgun Gothic" panose="020B0503020000020004" pitchFamily="34" charset="-127"/>
            </a:endParaRPr>
          </a:p>
          <a:p>
            <a:pPr algn="just">
              <a:lnSpc>
                <a:spcPts val="1955"/>
              </a:lnSpc>
            </a:pPr>
            <a:r>
              <a:rPr lang="id-ID" sz="900" dirty="0">
                <a:effectLst/>
                <a:latin typeface="Times New Roman" panose="02020603050405020304" pitchFamily="18" charset="0"/>
                <a:ea typeface="Malgun Gothic" panose="020B0503020000020004" pitchFamily="34" charset="-127"/>
              </a:rPr>
              <a:t>Sheng, J. J. (2010). </a:t>
            </a:r>
            <a:r>
              <a:rPr lang="id-ID" sz="900" i="1" dirty="0">
                <a:effectLst/>
                <a:latin typeface="Times New Roman" panose="02020603050405020304" pitchFamily="18" charset="0"/>
                <a:ea typeface="Malgun Gothic" panose="020B0503020000020004" pitchFamily="34" charset="-127"/>
              </a:rPr>
              <a:t>Modern chemical enhanced oil recovery: theory and practice</a:t>
            </a:r>
            <a:r>
              <a:rPr lang="id-ID" sz="900" dirty="0">
                <a:effectLst/>
                <a:latin typeface="Times New Roman" panose="02020603050405020304" pitchFamily="18" charset="0"/>
                <a:ea typeface="Malgun Gothic" panose="020B0503020000020004" pitchFamily="34" charset="-127"/>
              </a:rPr>
              <a:t>. Gulf Professional Publishing.</a:t>
            </a:r>
            <a:r>
              <a:rPr lang="en-US" sz="900" dirty="0">
                <a:effectLst/>
                <a:latin typeface="Times New Roman" panose="02020603050405020304" pitchFamily="18" charset="0"/>
                <a:ea typeface="Malgun Gothic" panose="020B0503020000020004" pitchFamily="34" charset="-127"/>
              </a:rPr>
              <a:t> </a:t>
            </a:r>
            <a:endParaRPr lang="en-ID" sz="900" dirty="0">
              <a:effectLst/>
              <a:latin typeface="Times New Roman" panose="02020603050405020304" pitchFamily="18" charset="0"/>
              <a:ea typeface="Malgun Gothic" panose="020B0503020000020004" pitchFamily="34" charset="-127"/>
            </a:endParaRPr>
          </a:p>
          <a:p>
            <a:pPr algn="just">
              <a:lnSpc>
                <a:spcPts val="1955"/>
              </a:lnSpc>
            </a:pPr>
            <a:r>
              <a:rPr lang="en-US" sz="900" dirty="0" err="1">
                <a:effectLst/>
                <a:latin typeface="Times New Roman" panose="02020603050405020304" pitchFamily="18" charset="0"/>
                <a:ea typeface="Malgun Gothic" panose="020B0503020000020004" pitchFamily="34" charset="-127"/>
              </a:rPr>
              <a:t>Shiau</a:t>
            </a:r>
            <a:r>
              <a:rPr lang="en-US" sz="900" dirty="0">
                <a:effectLst/>
                <a:latin typeface="Times New Roman" panose="02020603050405020304" pitchFamily="18" charset="0"/>
                <a:ea typeface="Malgun Gothic" panose="020B0503020000020004" pitchFamily="34" charset="-127"/>
              </a:rPr>
              <a:t>, B. J., Hsu, T.-P. &amp; </a:t>
            </a:r>
            <a:r>
              <a:rPr lang="en-US" sz="900" dirty="0" err="1">
                <a:effectLst/>
                <a:latin typeface="Times New Roman" panose="02020603050405020304" pitchFamily="18" charset="0"/>
                <a:ea typeface="Malgun Gothic" panose="020B0503020000020004" pitchFamily="34" charset="-127"/>
              </a:rPr>
              <a:t>Prapas</a:t>
            </a:r>
            <a:r>
              <a:rPr lang="en-US" sz="900" dirty="0">
                <a:effectLst/>
                <a:latin typeface="Times New Roman" panose="02020603050405020304" pitchFamily="18" charset="0"/>
                <a:ea typeface="Malgun Gothic" panose="020B0503020000020004" pitchFamily="34" charset="-127"/>
              </a:rPr>
              <a:t>, L., 2012. Improved Oil Recovery by Chemical </a:t>
            </a:r>
            <a:r>
              <a:rPr lang="en-US" sz="900" dirty="0" err="1">
                <a:effectLst/>
                <a:latin typeface="Times New Roman" panose="02020603050405020304" pitchFamily="18" charset="0"/>
                <a:ea typeface="Malgun Gothic" panose="020B0503020000020004" pitchFamily="34" charset="-127"/>
              </a:rPr>
              <a:t>Floodfrom</a:t>
            </a:r>
            <a:r>
              <a:rPr lang="en-US" sz="900" dirty="0">
                <a:effectLst/>
                <a:latin typeface="Times New Roman" panose="02020603050405020304" pitchFamily="18" charset="0"/>
                <a:ea typeface="Malgun Gothic" panose="020B0503020000020004" pitchFamily="34" charset="-127"/>
              </a:rPr>
              <a:t> High Salinity Reservoirs. SPE , Paper presented at SPE Improved Oil Recovery Symposium in Oklahoma, USA(SPE 154260).</a:t>
            </a:r>
            <a:endParaRPr lang="en-ID" sz="900" dirty="0">
              <a:effectLst/>
              <a:latin typeface="Times New Roman" panose="02020603050405020304" pitchFamily="18" charset="0"/>
              <a:ea typeface="Malgun Gothic" panose="020B0503020000020004" pitchFamily="34" charset="-127"/>
            </a:endParaRPr>
          </a:p>
          <a:p>
            <a:pPr algn="just">
              <a:lnSpc>
                <a:spcPts val="1955"/>
              </a:lnSpc>
            </a:pPr>
            <a:endParaRPr lang="en-ID" sz="900" dirty="0">
              <a:effectLst/>
              <a:latin typeface="Times New Roman" panose="02020603050405020304" pitchFamily="18" charset="0"/>
              <a:ea typeface="Malgun Gothic" panose="020B0503020000020004" pitchFamily="34" charset="-127"/>
            </a:endParaRPr>
          </a:p>
          <a:p>
            <a:pPr algn="just">
              <a:lnSpc>
                <a:spcPts val="1955"/>
              </a:lnSpc>
            </a:pPr>
            <a:endParaRPr lang="en-ID" sz="900" dirty="0">
              <a:effectLst/>
              <a:latin typeface="Times New Roman" panose="02020603050405020304" pitchFamily="18" charset="0"/>
              <a:ea typeface="Malgun Gothic" panose="020B0503020000020004" pitchFamily="34" charset="-127"/>
            </a:endParaRPr>
          </a:p>
          <a:p>
            <a:pPr algn="just">
              <a:lnSpc>
                <a:spcPts val="1955"/>
              </a:lnSpc>
            </a:pPr>
            <a:endParaRPr lang="en-ID" sz="1000" dirty="0">
              <a:effectLst/>
              <a:latin typeface="Times New Roman" panose="02020603050405020304" pitchFamily="18" charset="0"/>
              <a:ea typeface="Malgun Gothic" panose="020B0503020000020004" pitchFamily="34" charset="-127"/>
            </a:endParaRPr>
          </a:p>
          <a:p>
            <a:endParaRPr lang="en-ID" sz="2400" dirty="0"/>
          </a:p>
        </p:txBody>
      </p:sp>
    </p:spTree>
    <p:extLst>
      <p:ext uri="{BB962C8B-B14F-4D97-AF65-F5344CB8AC3E}">
        <p14:creationId xmlns:p14="http://schemas.microsoft.com/office/powerpoint/2010/main" val="1145516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0DD78-411C-4D12-A7E6-E2F3174DB05D}"/>
              </a:ext>
            </a:extLst>
          </p:cNvPr>
          <p:cNvSpPr>
            <a:spLocks noGrp="1"/>
          </p:cNvSpPr>
          <p:nvPr>
            <p:ph type="title"/>
          </p:nvPr>
        </p:nvSpPr>
        <p:spPr>
          <a:xfrm>
            <a:off x="838200" y="2840516"/>
            <a:ext cx="10515600" cy="1325563"/>
          </a:xfrm>
        </p:spPr>
        <p:txBody>
          <a:bodyPr/>
          <a:lstStyle/>
          <a:p>
            <a:pPr algn="ctr"/>
            <a:r>
              <a:rPr lang="en-US" dirty="0"/>
              <a:t>THANK YOU</a:t>
            </a:r>
            <a:endParaRPr lang="en-ID" dirty="0"/>
          </a:p>
        </p:txBody>
      </p:sp>
    </p:spTree>
    <p:extLst>
      <p:ext uri="{BB962C8B-B14F-4D97-AF65-F5344CB8AC3E}">
        <p14:creationId xmlns:p14="http://schemas.microsoft.com/office/powerpoint/2010/main" val="335355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C12D3-C808-4A95-B184-2C18E2BAB56E}"/>
              </a:ext>
            </a:extLst>
          </p:cNvPr>
          <p:cNvSpPr>
            <a:spLocks noGrp="1"/>
          </p:cNvSpPr>
          <p:nvPr>
            <p:ph type="title"/>
          </p:nvPr>
        </p:nvSpPr>
        <p:spPr/>
        <p:txBody>
          <a:bodyPr/>
          <a:lstStyle/>
          <a:p>
            <a:r>
              <a:rPr lang="en-US" dirty="0"/>
              <a:t>Abstract</a:t>
            </a:r>
            <a:endParaRPr lang="en-ID" dirty="0"/>
          </a:p>
        </p:txBody>
      </p:sp>
      <p:sp>
        <p:nvSpPr>
          <p:cNvPr id="3" name="Content Placeholder 2">
            <a:extLst>
              <a:ext uri="{FF2B5EF4-FFF2-40B4-BE49-F238E27FC236}">
                <a16:creationId xmlns:a16="http://schemas.microsoft.com/office/drawing/2014/main" id="{CFFE57A4-FF0D-4606-A57C-F622EC14C543}"/>
              </a:ext>
            </a:extLst>
          </p:cNvPr>
          <p:cNvSpPr>
            <a:spLocks noGrp="1"/>
          </p:cNvSpPr>
          <p:nvPr>
            <p:ph idx="1"/>
          </p:nvPr>
        </p:nvSpPr>
        <p:spPr>
          <a:xfrm>
            <a:off x="1029119" y="1723939"/>
            <a:ext cx="9474946" cy="4314824"/>
          </a:xfrm>
        </p:spPr>
        <p:txBody>
          <a:bodyPr>
            <a:normAutofit/>
          </a:bodyPr>
          <a:lstStyle/>
          <a:p>
            <a:pPr algn="just">
              <a:lnSpc>
                <a:spcPct val="170000"/>
              </a:lnSpc>
            </a:pPr>
            <a:r>
              <a:rPr lang="en-US" sz="1200" dirty="0"/>
              <a:t>The middle phase emulsion is the most important parameter in the compatibility test that determines the success of the surfactant in the Enhanced Oil Recovery (EOR) process. The purpose of this research was to observe the mid-phase emulsion formed on the use of Sodium Lignosulfonate (SLS) surfactant at various concentrations. One of the compatibility tests that will be used is the phase behavior test. Phase Behavior is carried out to determine whether SLS surfactant forms a middle phase emulsion when used in a crude oil. The method used in the phase behavior test is 2 mL of surfactant solution with a certain concentration mixed with 2 mL of crude oil which is inserted into a scaled test tube. Then the surfactant and crude oil solution in the test tube was shaken slowly. During the test, the test tube was placed in an oven at a temperature of 60o C for 21 days. The first observations were made during the first shaking process, then observed at 30 minutes, 60 minutes, 2 hours, 1 day, 2 days, 7 days, 14 days and 21 days. The formation water salinity were used at 40,000 ppm, 60,000 ppm and 80,000 ppm. From the results of this phase behavior test, the best mid-phase emulsion was formed at a surfactant concentration of 2.5% at 40,000 ppm of formation water salinity with an emulsion value of 10% and the 60,000 ppm formed middle phase </a:t>
            </a:r>
            <a:r>
              <a:rPr lang="en-US" sz="1200" dirty="0" err="1"/>
              <a:t>emultion</a:t>
            </a:r>
            <a:r>
              <a:rPr lang="en-US" sz="1200" dirty="0"/>
              <a:t> at a surfactant concentration of 2.5%. While 80,000 ppm formation water salinity formed the bottom phase emulsion. From this research, it can be concluded that the formation of the middle phase emulsion of SLS surfactant bagasse in the intermediate crude oil was influenced by the salt content of the formation water used.</a:t>
            </a:r>
          </a:p>
        </p:txBody>
      </p:sp>
    </p:spTree>
    <p:extLst>
      <p:ext uri="{BB962C8B-B14F-4D97-AF65-F5344CB8AC3E}">
        <p14:creationId xmlns:p14="http://schemas.microsoft.com/office/powerpoint/2010/main" val="239454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DFCFC-BB06-4A36-A2B2-B413D96A61F0}"/>
              </a:ext>
            </a:extLst>
          </p:cNvPr>
          <p:cNvSpPr>
            <a:spLocks noGrp="1"/>
          </p:cNvSpPr>
          <p:nvPr>
            <p:ph type="title"/>
          </p:nvPr>
        </p:nvSpPr>
        <p:spPr/>
        <p:txBody>
          <a:bodyPr/>
          <a:lstStyle/>
          <a:p>
            <a:r>
              <a:rPr lang="en-US" dirty="0"/>
              <a:t>Background</a:t>
            </a:r>
            <a:endParaRPr lang="en-ID" dirty="0"/>
          </a:p>
        </p:txBody>
      </p:sp>
      <p:sp>
        <p:nvSpPr>
          <p:cNvPr id="3" name="Content Placeholder 2">
            <a:extLst>
              <a:ext uri="{FF2B5EF4-FFF2-40B4-BE49-F238E27FC236}">
                <a16:creationId xmlns:a16="http://schemas.microsoft.com/office/drawing/2014/main" id="{124C8D86-E551-4C2C-8603-3E19C7A156E7}"/>
              </a:ext>
            </a:extLst>
          </p:cNvPr>
          <p:cNvSpPr>
            <a:spLocks noGrp="1"/>
          </p:cNvSpPr>
          <p:nvPr>
            <p:ph idx="1"/>
          </p:nvPr>
        </p:nvSpPr>
        <p:spPr>
          <a:xfrm>
            <a:off x="838200" y="1675261"/>
            <a:ext cx="10515600" cy="4351338"/>
          </a:xfrm>
        </p:spPr>
        <p:txBody>
          <a:bodyPr/>
          <a:lstStyle/>
          <a:p>
            <a:r>
              <a:rPr lang="en-US" sz="2000" dirty="0"/>
              <a:t>SLS Bagasse surfactant is one of the innovations in the development of Chemical EOR made from organic materials.</a:t>
            </a:r>
          </a:p>
          <a:p>
            <a:r>
              <a:rPr lang="en-US" sz="2000" dirty="0"/>
              <a:t>SLS Bagasse surfactant is still in the research phase of laboratory testing.</a:t>
            </a:r>
          </a:p>
          <a:p>
            <a:r>
              <a:rPr lang="en-US" sz="2000" dirty="0"/>
              <a:t>Previous research was conducted to determine the characteristics of SLS Bagasse Surfactant and continued with research to test the characteristics of SLS Bagasse Surfactant against Light Crude Oil at Low Salinity.</a:t>
            </a:r>
          </a:p>
          <a:p>
            <a:r>
              <a:rPr lang="en-US" sz="2000" dirty="0"/>
              <a:t>There has never been a research on Bagasse Surfactants on Intermediate Crude Oil which has a fluid characteristic that is heavier than Light Crude Oil.</a:t>
            </a:r>
          </a:p>
          <a:p>
            <a:r>
              <a:rPr lang="en-US" sz="2000" dirty="0"/>
              <a:t>In this research, the characteristics of SLS Bagasse Surfactant were tested against Intermediate Crude Oil at Low Salinity variations (40,000 ppm; 60,000 ppm; 80,000 ppm) by conducting a phase behavior compatibility test to analyze the effect of surfactant concentration and salinity on the intermediate phase emulsion of the surfactant.</a:t>
            </a:r>
            <a:endParaRPr lang="en-ID" sz="2000" dirty="0"/>
          </a:p>
        </p:txBody>
      </p:sp>
    </p:spTree>
    <p:extLst>
      <p:ext uri="{BB962C8B-B14F-4D97-AF65-F5344CB8AC3E}">
        <p14:creationId xmlns:p14="http://schemas.microsoft.com/office/powerpoint/2010/main" val="2909794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7E813-9AC0-44F3-AA54-3CDE98CD3C80}"/>
              </a:ext>
            </a:extLst>
          </p:cNvPr>
          <p:cNvSpPr>
            <a:spLocks noGrp="1"/>
          </p:cNvSpPr>
          <p:nvPr>
            <p:ph type="title"/>
          </p:nvPr>
        </p:nvSpPr>
        <p:spPr>
          <a:xfrm>
            <a:off x="838200" y="550322"/>
            <a:ext cx="10515600" cy="598310"/>
          </a:xfrm>
        </p:spPr>
        <p:txBody>
          <a:bodyPr/>
          <a:lstStyle/>
          <a:p>
            <a:r>
              <a:rPr lang="en-US" dirty="0"/>
              <a:t>Methodology</a:t>
            </a:r>
            <a:endParaRPr lang="en-ID" dirty="0"/>
          </a:p>
        </p:txBody>
      </p:sp>
      <p:sp>
        <p:nvSpPr>
          <p:cNvPr id="3" name="Content Placeholder 2">
            <a:extLst>
              <a:ext uri="{FF2B5EF4-FFF2-40B4-BE49-F238E27FC236}">
                <a16:creationId xmlns:a16="http://schemas.microsoft.com/office/drawing/2014/main" id="{DC11A544-F319-4828-9EF5-7550E8D56771}"/>
              </a:ext>
            </a:extLst>
          </p:cNvPr>
          <p:cNvSpPr>
            <a:spLocks noGrp="1"/>
          </p:cNvSpPr>
          <p:nvPr>
            <p:ph idx="1"/>
          </p:nvPr>
        </p:nvSpPr>
        <p:spPr>
          <a:xfrm>
            <a:off x="5641597" y="1517421"/>
            <a:ext cx="4197991" cy="4351338"/>
          </a:xfrm>
        </p:spPr>
        <p:txBody>
          <a:bodyPr/>
          <a:lstStyle/>
          <a:p>
            <a:pPr marL="457200" indent="-457200" algn="just">
              <a:buFont typeface="Wingdings" pitchFamily="2" charset="2"/>
              <a:buChar char="§"/>
            </a:pPr>
            <a:r>
              <a:rPr lang="en-ID" altLang="ja-JP" sz="1400" dirty="0"/>
              <a:t>This research is an experimental laboratory.</a:t>
            </a:r>
          </a:p>
          <a:p>
            <a:pPr marL="457200" indent="-457200" algn="just">
              <a:buFont typeface="Wingdings" pitchFamily="2" charset="2"/>
              <a:buChar char="§"/>
            </a:pPr>
            <a:r>
              <a:rPr lang="en-ID" altLang="ja-JP" sz="1400" dirty="0"/>
              <a:t>The research was conducted at the </a:t>
            </a:r>
            <a:r>
              <a:rPr lang="en-ID" altLang="ja-JP" sz="1400" dirty="0" err="1"/>
              <a:t>Trisakti</a:t>
            </a:r>
            <a:r>
              <a:rPr lang="en-ID" altLang="ja-JP" sz="1400" dirty="0"/>
              <a:t> University Enhanced Oil Recovery (EOR) laboratory, Jl. Kyai Tapa No. 1, Grogol, Jakarta Barat, DKI Jakarta. </a:t>
            </a:r>
          </a:p>
          <a:p>
            <a:pPr marL="457200" indent="-457200" algn="just">
              <a:buFont typeface="Wingdings" pitchFamily="2" charset="2"/>
              <a:buChar char="§"/>
            </a:pPr>
            <a:r>
              <a:rPr lang="en-ID" altLang="ja-JP" sz="1400" dirty="0"/>
              <a:t>The research procedure is briefly shown by Figure 1.</a:t>
            </a:r>
          </a:p>
          <a:p>
            <a:pPr marL="457200" indent="-457200" algn="just">
              <a:buFont typeface="Wingdings" pitchFamily="2" charset="2"/>
              <a:buChar char="§"/>
            </a:pPr>
            <a:r>
              <a:rPr lang="en-ID" altLang="ja-JP" sz="1400" dirty="0"/>
              <a:t>The salinity of the formation water in this study are 40.000; 60.000; and 80.000 ppm and the concentration of the surfactant solution was 1%; 1,5%; 2%; and 2,5%</a:t>
            </a:r>
          </a:p>
          <a:p>
            <a:pPr marL="457200" indent="-457200" algn="just">
              <a:buFont typeface="Wingdings" pitchFamily="2" charset="2"/>
              <a:buChar char="§"/>
            </a:pPr>
            <a:r>
              <a:rPr lang="en-ID" altLang="ja-JP" sz="1400" dirty="0"/>
              <a:t>The study was conducted at room temperature 60˚C.</a:t>
            </a:r>
            <a:endParaRPr lang="en-US" altLang="ja-JP" sz="1400" dirty="0"/>
          </a:p>
          <a:p>
            <a:pPr marL="0" indent="0">
              <a:buNone/>
            </a:pPr>
            <a:endParaRPr lang="en-ID" sz="1400" dirty="0"/>
          </a:p>
        </p:txBody>
      </p:sp>
      <p:pic>
        <p:nvPicPr>
          <p:cNvPr id="31" name="Picture 30">
            <a:extLst>
              <a:ext uri="{FF2B5EF4-FFF2-40B4-BE49-F238E27FC236}">
                <a16:creationId xmlns:a16="http://schemas.microsoft.com/office/drawing/2014/main" id="{C0A237BA-C599-4AC0-B7E2-404BDEC44BBD}"/>
              </a:ext>
            </a:extLst>
          </p:cNvPr>
          <p:cNvPicPr>
            <a:picLocks noChangeAspect="1"/>
          </p:cNvPicPr>
          <p:nvPr/>
        </p:nvPicPr>
        <p:blipFill>
          <a:blip r:embed="rId2"/>
          <a:stretch>
            <a:fillRect/>
          </a:stretch>
        </p:blipFill>
        <p:spPr>
          <a:xfrm>
            <a:off x="1017130" y="1432219"/>
            <a:ext cx="4091765" cy="4819332"/>
          </a:xfrm>
          <a:prstGeom prst="rect">
            <a:avLst/>
          </a:prstGeom>
        </p:spPr>
      </p:pic>
      <p:sp>
        <p:nvSpPr>
          <p:cNvPr id="32" name="TextBox 31">
            <a:extLst>
              <a:ext uri="{FF2B5EF4-FFF2-40B4-BE49-F238E27FC236}">
                <a16:creationId xmlns:a16="http://schemas.microsoft.com/office/drawing/2014/main" id="{1431C49C-B789-446B-8CF8-61B470829AB1}"/>
              </a:ext>
            </a:extLst>
          </p:cNvPr>
          <p:cNvSpPr txBox="1"/>
          <p:nvPr/>
        </p:nvSpPr>
        <p:spPr>
          <a:xfrm>
            <a:off x="2285300" y="5809550"/>
            <a:ext cx="1640321" cy="307777"/>
          </a:xfrm>
          <a:prstGeom prst="rect">
            <a:avLst/>
          </a:prstGeom>
          <a:noFill/>
        </p:spPr>
        <p:txBody>
          <a:bodyPr wrap="none" rtlCol="0">
            <a:spAutoFit/>
          </a:bodyPr>
          <a:lstStyle/>
          <a:p>
            <a:r>
              <a:rPr lang="en-US" sz="1400" dirty="0"/>
              <a:t>Figure 1. Flow Chart</a:t>
            </a:r>
            <a:endParaRPr lang="en-ID" sz="1400" dirty="0"/>
          </a:p>
        </p:txBody>
      </p:sp>
    </p:spTree>
    <p:extLst>
      <p:ext uri="{BB962C8B-B14F-4D97-AF65-F5344CB8AC3E}">
        <p14:creationId xmlns:p14="http://schemas.microsoft.com/office/powerpoint/2010/main" val="104003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4752F-B1DB-4C56-8F8F-E8B36D75810F}"/>
              </a:ext>
            </a:extLst>
          </p:cNvPr>
          <p:cNvSpPr>
            <a:spLocks noGrp="1"/>
          </p:cNvSpPr>
          <p:nvPr>
            <p:ph type="title"/>
          </p:nvPr>
        </p:nvSpPr>
        <p:spPr/>
        <p:txBody>
          <a:bodyPr/>
          <a:lstStyle/>
          <a:p>
            <a:r>
              <a:rPr lang="en-US" dirty="0"/>
              <a:t>Methodology</a:t>
            </a:r>
            <a:endParaRPr lang="en-ID" dirty="0"/>
          </a:p>
        </p:txBody>
      </p:sp>
      <p:sp>
        <p:nvSpPr>
          <p:cNvPr id="3" name="Content Placeholder 2">
            <a:extLst>
              <a:ext uri="{FF2B5EF4-FFF2-40B4-BE49-F238E27FC236}">
                <a16:creationId xmlns:a16="http://schemas.microsoft.com/office/drawing/2014/main" id="{E556B972-E865-4327-B09A-76B2FFD2E72A}"/>
              </a:ext>
            </a:extLst>
          </p:cNvPr>
          <p:cNvSpPr>
            <a:spLocks noGrp="1"/>
          </p:cNvSpPr>
          <p:nvPr>
            <p:ph idx="1"/>
          </p:nvPr>
        </p:nvSpPr>
        <p:spPr/>
        <p:txBody>
          <a:bodyPr/>
          <a:lstStyle/>
          <a:p>
            <a:r>
              <a:rPr lang="en-ID" sz="2400" dirty="0"/>
              <a:t>Fluid </a:t>
            </a:r>
          </a:p>
          <a:p>
            <a:pPr marL="514350" indent="-514350">
              <a:buAutoNum type="arabicPeriod"/>
            </a:pPr>
            <a:r>
              <a:rPr lang="en-ID" sz="2400" dirty="0"/>
              <a:t>Synthetic formation water made based on the composition of NaCl with </a:t>
            </a:r>
            <a:r>
              <a:rPr lang="en-ID" sz="2400" dirty="0" err="1"/>
              <a:t>aquades</a:t>
            </a:r>
            <a:r>
              <a:rPr lang="en-ID" sz="2400" dirty="0"/>
              <a:t> at certain concentrations (salinity 40,000ppm, 60,000 ppm, 80,000 ppm)</a:t>
            </a:r>
          </a:p>
          <a:p>
            <a:pPr marL="514350" indent="-514350">
              <a:buAutoNum type="arabicPeriod"/>
            </a:pPr>
            <a:r>
              <a:rPr lang="en-ID" sz="2400" dirty="0"/>
              <a:t>Surfactant solution at a certain concentration (1% to 2.5%) made by mixing powdered SLS sugarcane bagasse surfactant with formation water at a certain salinity (salinity 40,000ppm, 60,000 ppm, 80,000 ppm)</a:t>
            </a:r>
          </a:p>
          <a:p>
            <a:pPr marL="514350" indent="-514350">
              <a:buAutoNum type="arabicPeriod"/>
            </a:pPr>
            <a:r>
              <a:rPr lang="en-ID" sz="2400" dirty="0"/>
              <a:t>Sample crude oil category (intermediate crude oil)</a:t>
            </a:r>
          </a:p>
        </p:txBody>
      </p:sp>
    </p:spTree>
    <p:extLst>
      <p:ext uri="{BB962C8B-B14F-4D97-AF65-F5344CB8AC3E}">
        <p14:creationId xmlns:p14="http://schemas.microsoft.com/office/powerpoint/2010/main" val="74033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0B29C-7431-4C90-B7F0-200082B07029}"/>
              </a:ext>
            </a:extLst>
          </p:cNvPr>
          <p:cNvSpPr>
            <a:spLocks noGrp="1"/>
          </p:cNvSpPr>
          <p:nvPr>
            <p:ph type="title"/>
          </p:nvPr>
        </p:nvSpPr>
        <p:spPr/>
        <p:txBody>
          <a:bodyPr/>
          <a:lstStyle/>
          <a:p>
            <a:r>
              <a:rPr lang="en-US" dirty="0"/>
              <a:t>Methodology</a:t>
            </a:r>
            <a:endParaRPr lang="en-ID" dirty="0"/>
          </a:p>
        </p:txBody>
      </p:sp>
      <p:sp>
        <p:nvSpPr>
          <p:cNvPr id="3" name="Content Placeholder 2">
            <a:extLst>
              <a:ext uri="{FF2B5EF4-FFF2-40B4-BE49-F238E27FC236}">
                <a16:creationId xmlns:a16="http://schemas.microsoft.com/office/drawing/2014/main" id="{F8E0CC05-1F07-4620-AEB1-0422E4F2271A}"/>
              </a:ext>
            </a:extLst>
          </p:cNvPr>
          <p:cNvSpPr>
            <a:spLocks noGrp="1"/>
          </p:cNvSpPr>
          <p:nvPr>
            <p:ph idx="1"/>
          </p:nvPr>
        </p:nvSpPr>
        <p:spPr>
          <a:xfrm>
            <a:off x="862318" y="1809485"/>
            <a:ext cx="10515600" cy="4351338"/>
          </a:xfrm>
        </p:spPr>
        <p:txBody>
          <a:bodyPr/>
          <a:lstStyle/>
          <a:p>
            <a:r>
              <a:rPr lang="en-US" dirty="0" err="1"/>
              <a:t>Equipments</a:t>
            </a:r>
            <a:endParaRPr lang="en-US" dirty="0"/>
          </a:p>
          <a:p>
            <a:pPr marL="0" indent="0">
              <a:buNone/>
            </a:pPr>
            <a:endParaRPr lang="en-ID" dirty="0"/>
          </a:p>
        </p:txBody>
      </p:sp>
      <p:sp>
        <p:nvSpPr>
          <p:cNvPr id="4" name="Content Placeholder 2">
            <a:extLst>
              <a:ext uri="{FF2B5EF4-FFF2-40B4-BE49-F238E27FC236}">
                <a16:creationId xmlns:a16="http://schemas.microsoft.com/office/drawing/2014/main" id="{A4A716AA-F726-4573-B3AD-A353F5AA4E86}"/>
              </a:ext>
            </a:extLst>
          </p:cNvPr>
          <p:cNvSpPr txBox="1">
            <a:spLocks/>
          </p:cNvSpPr>
          <p:nvPr/>
        </p:nvSpPr>
        <p:spPr>
          <a:xfrm>
            <a:off x="862318" y="2656135"/>
            <a:ext cx="2895950" cy="3853722"/>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tabLst>
                <a:tab pos="342900" algn="l"/>
              </a:tabLst>
            </a:pPr>
            <a:r>
              <a:rPr lang="en-US" sz="1800" dirty="0">
                <a:latin typeface="Calibri" panose="020F0502020204030204" pitchFamily="34" charset="0"/>
                <a:ea typeface="Calibri" panose="020F0502020204030204" pitchFamily="34" charset="0"/>
                <a:cs typeface="Arial" panose="020B0604020202020204" pitchFamily="34" charset="0"/>
              </a:rPr>
              <a:t>Standard test tube 10 mL</a:t>
            </a:r>
          </a:p>
          <a:p>
            <a:pPr algn="just">
              <a:lnSpc>
                <a:spcPct val="107000"/>
              </a:lnSpc>
              <a:spcAft>
                <a:spcPts val="800"/>
              </a:spcAft>
              <a:tabLst>
                <a:tab pos="342900" algn="l"/>
              </a:tabLst>
            </a:pPr>
            <a:r>
              <a:rPr lang="it-IT" sz="1800" dirty="0">
                <a:latin typeface="Calibri" panose="020F0502020204030204" pitchFamily="34" charset="0"/>
                <a:ea typeface="Calibri" panose="020F0502020204030204" pitchFamily="34" charset="0"/>
                <a:cs typeface="Arial" panose="020B0604020202020204" pitchFamily="34" charset="0"/>
              </a:rPr>
              <a:t>Scale test tube (pipette tube)</a:t>
            </a:r>
          </a:p>
          <a:p>
            <a:pPr algn="just">
              <a:lnSpc>
                <a:spcPct val="107000"/>
              </a:lnSpc>
              <a:spcAft>
                <a:spcPts val="800"/>
              </a:spcAft>
              <a:tabLst>
                <a:tab pos="342900" algn="l"/>
              </a:tabLst>
            </a:pPr>
            <a:r>
              <a:rPr lang="en-ID" sz="1800" dirty="0">
                <a:latin typeface="Calibri" panose="020F0502020204030204" pitchFamily="34" charset="0"/>
                <a:ea typeface="Calibri" panose="020F0502020204030204" pitchFamily="34" charset="0"/>
                <a:cs typeface="Arial" panose="020B0604020202020204" pitchFamily="34" charset="0"/>
              </a:rPr>
              <a:t>Pyrex, 25mL, 50mL, 100 ml, 250mL, 500mL, 1000mL</a:t>
            </a:r>
          </a:p>
          <a:p>
            <a:pPr algn="just">
              <a:lnSpc>
                <a:spcPct val="170000"/>
              </a:lnSpc>
              <a:spcAft>
                <a:spcPts val="800"/>
              </a:spcAft>
              <a:tabLst>
                <a:tab pos="342900" algn="l"/>
              </a:tabLst>
            </a:pPr>
            <a:r>
              <a:rPr lang="en-ID" sz="1800" dirty="0">
                <a:latin typeface="Calibri" panose="020F0502020204030204" pitchFamily="34" charset="0"/>
                <a:ea typeface="Calibri" panose="020F0502020204030204" pitchFamily="34" charset="0"/>
                <a:cs typeface="Arial" panose="020B0604020202020204" pitchFamily="34" charset="0"/>
              </a:rPr>
              <a:t>Petri dish, watch glass, stirrer, dropper</a:t>
            </a:r>
          </a:p>
          <a:p>
            <a:pPr algn="just">
              <a:lnSpc>
                <a:spcPct val="170000"/>
              </a:lnSpc>
              <a:spcAft>
                <a:spcPts val="800"/>
              </a:spcAft>
              <a:tabLst>
                <a:tab pos="342900" algn="l"/>
              </a:tabLst>
            </a:pPr>
            <a:r>
              <a:rPr lang="en-ID" sz="1800" dirty="0">
                <a:latin typeface="Calibri" panose="020F0502020204030204" pitchFamily="34" charset="0"/>
                <a:ea typeface="Calibri" panose="020F0502020204030204" pitchFamily="34" charset="0"/>
                <a:cs typeface="Arial" panose="020B0604020202020204" pitchFamily="34" charset="0"/>
              </a:rPr>
              <a:t>Buchner funnel, Whatman paper</a:t>
            </a:r>
          </a:p>
          <a:p>
            <a:pPr algn="just">
              <a:lnSpc>
                <a:spcPct val="170000"/>
              </a:lnSpc>
              <a:spcAft>
                <a:spcPts val="800"/>
              </a:spcAft>
              <a:tabLst>
                <a:tab pos="342900" algn="l"/>
              </a:tabLst>
            </a:pPr>
            <a:r>
              <a:rPr lang="en-ID" sz="1800" dirty="0">
                <a:latin typeface="Calibri" panose="020F0502020204030204" pitchFamily="34" charset="0"/>
                <a:ea typeface="Calibri" panose="020F0502020204030204" pitchFamily="34" charset="0"/>
                <a:cs typeface="Arial" panose="020B0604020202020204" pitchFamily="34" charset="0"/>
              </a:rPr>
              <a:t>Test tube rack</a:t>
            </a:r>
          </a:p>
          <a:p>
            <a:pPr marL="0" indent="0">
              <a:buFont typeface="Arial" panose="020B0604020202020204" pitchFamily="34" charset="0"/>
              <a:buNone/>
            </a:pPr>
            <a:endParaRPr lang="en-ID" dirty="0"/>
          </a:p>
        </p:txBody>
      </p:sp>
      <p:sp>
        <p:nvSpPr>
          <p:cNvPr id="5" name="TextBox 4">
            <a:extLst>
              <a:ext uri="{FF2B5EF4-FFF2-40B4-BE49-F238E27FC236}">
                <a16:creationId xmlns:a16="http://schemas.microsoft.com/office/drawing/2014/main" id="{BA9A63E5-6446-4B52-B357-8C954C429CB3}"/>
              </a:ext>
            </a:extLst>
          </p:cNvPr>
          <p:cNvSpPr txBox="1"/>
          <p:nvPr/>
        </p:nvSpPr>
        <p:spPr>
          <a:xfrm>
            <a:off x="4572000" y="2656135"/>
            <a:ext cx="2667699" cy="2492990"/>
          </a:xfrm>
          <a:prstGeom prst="rect">
            <a:avLst/>
          </a:prstGeom>
          <a:noFill/>
        </p:spPr>
        <p:txBody>
          <a:bodyPr wrap="square" rtlCol="0">
            <a:spAutoFit/>
          </a:bodyPr>
          <a:lstStyle/>
          <a:p>
            <a:pPr marL="342900" lvl="0" indent="-342900" algn="just">
              <a:lnSpc>
                <a:spcPct val="90000"/>
              </a:lnSpc>
              <a:spcBef>
                <a:spcPts val="1000"/>
              </a:spcBef>
              <a:spcAft>
                <a:spcPts val="800"/>
              </a:spcAft>
              <a:buClr>
                <a:schemeClr val="accent1"/>
              </a:buClr>
              <a:buSzPct val="80000"/>
              <a:buFont typeface="Wingdings 3" charset="2"/>
              <a:buChar char=""/>
              <a:tabLst>
                <a:tab pos="342900" algn="l"/>
              </a:tabLst>
            </a:pPr>
            <a:r>
              <a:rPr lang="en-ID" sz="1500" dirty="0">
                <a:solidFill>
                  <a:schemeClr val="tx1">
                    <a:lumMod val="75000"/>
                    <a:lumOff val="25000"/>
                  </a:schemeClr>
                </a:solidFill>
                <a:latin typeface="Calibri" panose="020F0502020204030204" pitchFamily="34" charset="0"/>
                <a:cs typeface="Arial" panose="020B0604020202020204" pitchFamily="34" charset="0"/>
              </a:rPr>
              <a:t>Analytical balance</a:t>
            </a:r>
          </a:p>
          <a:p>
            <a:pPr marL="342900" lvl="0" indent="-342900" algn="just">
              <a:lnSpc>
                <a:spcPct val="90000"/>
              </a:lnSpc>
              <a:spcBef>
                <a:spcPts val="1000"/>
              </a:spcBef>
              <a:spcAft>
                <a:spcPts val="800"/>
              </a:spcAft>
              <a:buClr>
                <a:schemeClr val="accent1"/>
              </a:buClr>
              <a:buSzPct val="80000"/>
              <a:buFont typeface="Wingdings 3" charset="2"/>
              <a:buChar char=""/>
              <a:tabLst>
                <a:tab pos="342900" algn="l"/>
              </a:tabLst>
            </a:pPr>
            <a:r>
              <a:rPr lang="en-ID" sz="1500" dirty="0">
                <a:solidFill>
                  <a:schemeClr val="tx1">
                    <a:lumMod val="75000"/>
                    <a:lumOff val="25000"/>
                  </a:schemeClr>
                </a:solidFill>
                <a:latin typeface="Calibri" panose="020F0502020204030204" pitchFamily="34" charset="0"/>
                <a:cs typeface="Arial" panose="020B0604020202020204" pitchFamily="34" charset="0"/>
              </a:rPr>
              <a:t>Hot plate stirrer</a:t>
            </a:r>
          </a:p>
          <a:p>
            <a:pPr marL="342900" lvl="0" indent="-342900" algn="just">
              <a:lnSpc>
                <a:spcPct val="90000"/>
              </a:lnSpc>
              <a:spcBef>
                <a:spcPts val="1000"/>
              </a:spcBef>
              <a:spcAft>
                <a:spcPts val="800"/>
              </a:spcAft>
              <a:buClr>
                <a:schemeClr val="accent1"/>
              </a:buClr>
              <a:buSzPct val="80000"/>
              <a:buFont typeface="Wingdings 3" charset="2"/>
              <a:buChar char=""/>
              <a:tabLst>
                <a:tab pos="342900" algn="l"/>
              </a:tabLst>
            </a:pPr>
            <a:r>
              <a:rPr lang="en-ID" sz="1500" dirty="0">
                <a:solidFill>
                  <a:schemeClr val="tx1">
                    <a:lumMod val="75000"/>
                    <a:lumOff val="25000"/>
                  </a:schemeClr>
                </a:solidFill>
                <a:latin typeface="Calibri" panose="020F0502020204030204" pitchFamily="34" charset="0"/>
                <a:cs typeface="Arial" panose="020B0604020202020204" pitchFamily="34" charset="0"/>
              </a:rPr>
              <a:t>Oven</a:t>
            </a:r>
          </a:p>
          <a:p>
            <a:pPr marL="342900" indent="-342900" algn="just">
              <a:lnSpc>
                <a:spcPct val="90000"/>
              </a:lnSpc>
              <a:spcBef>
                <a:spcPts val="1000"/>
              </a:spcBef>
              <a:spcAft>
                <a:spcPts val="800"/>
              </a:spcAft>
              <a:buClr>
                <a:schemeClr val="accent1"/>
              </a:buClr>
              <a:buSzPct val="80000"/>
              <a:buFont typeface="Wingdings 3" charset="2"/>
              <a:buChar char=""/>
              <a:tabLst>
                <a:tab pos="342900" algn="l"/>
              </a:tabLst>
            </a:pPr>
            <a:r>
              <a:rPr lang="en-ID" sz="1500" dirty="0">
                <a:solidFill>
                  <a:schemeClr val="tx1">
                    <a:lumMod val="75000"/>
                    <a:lumOff val="25000"/>
                  </a:schemeClr>
                </a:solidFill>
                <a:latin typeface="Calibri" panose="020F0502020204030204" pitchFamily="34" charset="0"/>
                <a:cs typeface="Arial" panose="020B0604020202020204" pitchFamily="34" charset="0"/>
              </a:rPr>
              <a:t>SLS Bagasse Surfactant</a:t>
            </a:r>
          </a:p>
          <a:p>
            <a:pPr marL="342900" lvl="0" indent="-342900" algn="just">
              <a:lnSpc>
                <a:spcPct val="90000"/>
              </a:lnSpc>
              <a:spcBef>
                <a:spcPts val="1000"/>
              </a:spcBef>
              <a:spcAft>
                <a:spcPts val="800"/>
              </a:spcAft>
              <a:buClr>
                <a:schemeClr val="accent1"/>
              </a:buClr>
              <a:buSzPct val="80000"/>
              <a:buFont typeface="Wingdings 3" charset="2"/>
              <a:buChar char=""/>
              <a:tabLst>
                <a:tab pos="342900" algn="l"/>
              </a:tabLst>
            </a:pPr>
            <a:r>
              <a:rPr lang="en-ID" sz="1500" dirty="0">
                <a:solidFill>
                  <a:schemeClr val="tx1">
                    <a:lumMod val="75000"/>
                    <a:lumOff val="25000"/>
                  </a:schemeClr>
                </a:solidFill>
                <a:latin typeface="Calibri" panose="020F0502020204030204" pitchFamily="34" charset="0"/>
                <a:cs typeface="Arial" panose="020B0604020202020204" pitchFamily="34" charset="0"/>
              </a:rPr>
              <a:t>NaCl</a:t>
            </a:r>
          </a:p>
          <a:p>
            <a:pPr marL="342900" lvl="0" indent="-342900" algn="just">
              <a:lnSpc>
                <a:spcPct val="90000"/>
              </a:lnSpc>
              <a:spcBef>
                <a:spcPts val="1000"/>
              </a:spcBef>
              <a:spcAft>
                <a:spcPts val="800"/>
              </a:spcAft>
              <a:buClr>
                <a:schemeClr val="accent1"/>
              </a:buClr>
              <a:buSzPct val="80000"/>
              <a:buFont typeface="Wingdings 3" charset="2"/>
              <a:buChar char=""/>
              <a:tabLst>
                <a:tab pos="342900" algn="l"/>
              </a:tabLst>
            </a:pPr>
            <a:r>
              <a:rPr lang="en-ID" sz="1500" dirty="0" err="1">
                <a:solidFill>
                  <a:schemeClr val="tx1">
                    <a:lumMod val="75000"/>
                    <a:lumOff val="25000"/>
                  </a:schemeClr>
                </a:solidFill>
                <a:latin typeface="Calibri" panose="020F0502020204030204" pitchFamily="34" charset="0"/>
                <a:cs typeface="Arial" panose="020B0604020202020204" pitchFamily="34" charset="0"/>
              </a:rPr>
              <a:t>Aquades</a:t>
            </a:r>
            <a:endParaRPr lang="en-ID" sz="1500" dirty="0">
              <a:solidFill>
                <a:schemeClr val="tx1">
                  <a:lumMod val="75000"/>
                  <a:lumOff val="25000"/>
                </a:schemeClr>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776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9377F-1141-44D2-9560-80D72FE662EC}"/>
              </a:ext>
            </a:extLst>
          </p:cNvPr>
          <p:cNvSpPr>
            <a:spLocks noGrp="1"/>
          </p:cNvSpPr>
          <p:nvPr>
            <p:ph type="title"/>
          </p:nvPr>
        </p:nvSpPr>
        <p:spPr/>
        <p:txBody>
          <a:bodyPr/>
          <a:lstStyle/>
          <a:p>
            <a:r>
              <a:rPr lang="en-US" dirty="0"/>
              <a:t>Methodology</a:t>
            </a:r>
            <a:endParaRPr lang="en-ID" dirty="0"/>
          </a:p>
        </p:txBody>
      </p:sp>
      <p:sp>
        <p:nvSpPr>
          <p:cNvPr id="3" name="Content Placeholder 2">
            <a:extLst>
              <a:ext uri="{FF2B5EF4-FFF2-40B4-BE49-F238E27FC236}">
                <a16:creationId xmlns:a16="http://schemas.microsoft.com/office/drawing/2014/main" id="{071A6438-F975-452C-9AB3-A99EE8883318}"/>
              </a:ext>
            </a:extLst>
          </p:cNvPr>
          <p:cNvSpPr>
            <a:spLocks noGrp="1"/>
          </p:cNvSpPr>
          <p:nvPr>
            <p:ph idx="1"/>
          </p:nvPr>
        </p:nvSpPr>
        <p:spPr>
          <a:xfrm>
            <a:off x="838200" y="1213102"/>
            <a:ext cx="10515600" cy="4791809"/>
          </a:xfrm>
        </p:spPr>
        <p:txBody>
          <a:bodyPr/>
          <a:lstStyle/>
          <a:p>
            <a:r>
              <a:rPr lang="en-US" sz="1200" b="1" dirty="0"/>
              <a:t>Brine Water Preparation</a:t>
            </a:r>
          </a:p>
          <a:p>
            <a:pPr marL="514350" indent="-514350">
              <a:buAutoNum type="arabicPeriod"/>
            </a:pPr>
            <a:r>
              <a:rPr lang="en-US" sz="1200" dirty="0"/>
              <a:t>Prepare Pyrex 1000 mL as a container for mixing </a:t>
            </a:r>
            <a:r>
              <a:rPr lang="en-US" sz="1200" dirty="0" err="1"/>
              <a:t>NaCL</a:t>
            </a:r>
            <a:r>
              <a:rPr lang="en-US" sz="1200" dirty="0"/>
              <a:t> with </a:t>
            </a:r>
            <a:r>
              <a:rPr lang="en-US" sz="1200" dirty="0" err="1"/>
              <a:t>Aquadest</a:t>
            </a:r>
            <a:endParaRPr lang="en-US" sz="1200" dirty="0"/>
          </a:p>
          <a:p>
            <a:pPr marL="514350" indent="-514350">
              <a:buAutoNum type="arabicPeriod"/>
            </a:pPr>
            <a:r>
              <a:rPr lang="en-US" sz="1200" dirty="0"/>
              <a:t>Prepare 40 grams of </a:t>
            </a:r>
            <a:r>
              <a:rPr lang="en-US" sz="1200" dirty="0" err="1"/>
              <a:t>NaCL</a:t>
            </a:r>
            <a:r>
              <a:rPr lang="en-US" sz="1200" dirty="0"/>
              <a:t> (The weight of the NaCl represents a concentration of 40,000 ppm)</a:t>
            </a:r>
          </a:p>
          <a:p>
            <a:pPr marL="514350" indent="-514350">
              <a:buAutoNum type="arabicPeriod"/>
            </a:pPr>
            <a:r>
              <a:rPr lang="en-US" sz="1200" dirty="0" err="1"/>
              <a:t>Aquadest</a:t>
            </a:r>
            <a:r>
              <a:rPr lang="en-US" sz="1200" dirty="0"/>
              <a:t> is mixed with each weight of NaCl, the mixture is dissolved with a magnetic stirrer for 10 minutes</a:t>
            </a:r>
          </a:p>
          <a:p>
            <a:pPr marL="514350" indent="-514350">
              <a:buAutoNum type="arabicPeriod"/>
            </a:pPr>
            <a:r>
              <a:rPr lang="en-US" sz="1200" dirty="0"/>
              <a:t>Do the same for 60,000 ppm and 80,000 ppm</a:t>
            </a:r>
          </a:p>
          <a:p>
            <a:pPr marL="0" indent="0">
              <a:buNone/>
            </a:pPr>
            <a:endParaRPr lang="en-US" sz="100" dirty="0"/>
          </a:p>
          <a:p>
            <a:r>
              <a:rPr lang="en-US" sz="1200" b="1" dirty="0"/>
              <a:t>Surfactant Solutions Preparation</a:t>
            </a:r>
          </a:p>
          <a:p>
            <a:pPr marL="0" indent="0">
              <a:buNone/>
            </a:pPr>
            <a:r>
              <a:rPr lang="en-US" sz="1200" dirty="0"/>
              <a:t>This study used four (4) variations of surfactant solution concentration, namely; 1%; 1.5%; 2%; 2.5%. In order to vary the concentration of surfactant solution at various salinities of brine, it is necessary to mix surfactant and brine with different salinities.</a:t>
            </a:r>
          </a:p>
          <a:p>
            <a:pPr marL="0" indent="0">
              <a:buNone/>
            </a:pPr>
            <a:r>
              <a:rPr lang="en-US" sz="1200" dirty="0"/>
              <a:t>Surfactant Concentration Calculation:</a:t>
            </a:r>
          </a:p>
          <a:p>
            <a:pPr marL="0" indent="0">
              <a:buNone/>
            </a:pPr>
            <a:r>
              <a:rPr lang="en-US" sz="1200" dirty="0"/>
              <a:t>1% Surfactant =(1 )/100×100 ml</a:t>
            </a:r>
          </a:p>
          <a:p>
            <a:pPr marL="0" indent="0">
              <a:buNone/>
            </a:pPr>
            <a:r>
              <a:rPr lang="en-US" sz="1200" dirty="0"/>
              <a:t>From the calculation with equation III.2. then at a concentration of 1% surfactant, 1 ml of surfactant will be added to brine water to obtain a volume of 100 ml.</a:t>
            </a:r>
          </a:p>
          <a:p>
            <a:pPr marL="0" indent="0">
              <a:buNone/>
            </a:pPr>
            <a:endParaRPr lang="en-US" sz="100" dirty="0"/>
          </a:p>
          <a:p>
            <a:r>
              <a:rPr lang="en-US" sz="1200" b="1" dirty="0"/>
              <a:t>Phase Behavior Test</a:t>
            </a:r>
          </a:p>
          <a:p>
            <a:pPr marL="0" indent="0" algn="just">
              <a:buNone/>
            </a:pPr>
            <a:r>
              <a:rPr lang="en-US" sz="1200" dirty="0"/>
              <a:t>Phase Behavior test is done by mixing reservoir fluid (Brine Water) with Injection Fluid (SLS surfactant). In this experiment, observations were made of SLS surfactant with intermediate crude oil as well as with various variations in salinity and concentration at a temperature of </a:t>
            </a:r>
            <a:r>
              <a:rPr lang="en-ID" altLang="ja-JP" sz="1200" dirty="0"/>
              <a:t>60˚C.</a:t>
            </a:r>
          </a:p>
          <a:p>
            <a:pPr marL="0" indent="0" algn="just">
              <a:buNone/>
            </a:pPr>
            <a:r>
              <a:rPr lang="en-US" sz="1200" dirty="0"/>
              <a:t>The method used in the phase behavior test is 2 mL of surfactant solution with a certain concentration mixed with 2 mL of crude oil which is inserted into a scaled test tube. Then the surfactant and crude oil solution in the test tube was shaken slowly. During the test, the test tube was placed in an oven at a temperature of 60o C for 21 days. The first observations were made during the first shaking process, then observed at 30 minutes, 60 minutes, 2 hours, 1 day, 2 days, 7 days, 14 days and 21 days.</a:t>
            </a:r>
            <a:endParaRPr lang="en-ID" altLang="ja-JP" sz="1200" dirty="0"/>
          </a:p>
          <a:p>
            <a:pPr marL="0" indent="0">
              <a:buNone/>
            </a:pPr>
            <a:endParaRPr lang="en-ID" sz="1200" dirty="0"/>
          </a:p>
          <a:p>
            <a:pPr marL="0" indent="0">
              <a:buNone/>
            </a:pPr>
            <a:endParaRPr lang="en-ID" sz="1400" dirty="0"/>
          </a:p>
        </p:txBody>
      </p:sp>
    </p:spTree>
    <p:extLst>
      <p:ext uri="{BB962C8B-B14F-4D97-AF65-F5344CB8AC3E}">
        <p14:creationId xmlns:p14="http://schemas.microsoft.com/office/powerpoint/2010/main" val="1830540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590F8-C67C-46A3-8F28-DB85819BBEAD}"/>
              </a:ext>
            </a:extLst>
          </p:cNvPr>
          <p:cNvSpPr>
            <a:spLocks noGrp="1"/>
          </p:cNvSpPr>
          <p:nvPr>
            <p:ph type="title"/>
          </p:nvPr>
        </p:nvSpPr>
        <p:spPr>
          <a:xfrm>
            <a:off x="838200" y="550322"/>
            <a:ext cx="10515600" cy="741584"/>
          </a:xfrm>
        </p:spPr>
        <p:txBody>
          <a:bodyPr/>
          <a:lstStyle/>
          <a:p>
            <a:r>
              <a:rPr lang="en-US" dirty="0"/>
              <a:t>Results and Discussion</a:t>
            </a:r>
            <a:endParaRPr lang="en-ID" dirty="0"/>
          </a:p>
        </p:txBody>
      </p:sp>
      <p:graphicFrame>
        <p:nvGraphicFramePr>
          <p:cNvPr id="4" name="Content Placeholder 3">
            <a:extLst>
              <a:ext uri="{FF2B5EF4-FFF2-40B4-BE49-F238E27FC236}">
                <a16:creationId xmlns:a16="http://schemas.microsoft.com/office/drawing/2014/main" id="{51380E68-3710-4346-8D34-14D95E62F689}"/>
              </a:ext>
            </a:extLst>
          </p:cNvPr>
          <p:cNvGraphicFramePr>
            <a:graphicFrameLocks noGrp="1"/>
          </p:cNvGraphicFramePr>
          <p:nvPr>
            <p:ph idx="1"/>
            <p:extLst>
              <p:ext uri="{D42A27DB-BD31-4B8C-83A1-F6EECF244321}">
                <p14:modId xmlns:p14="http://schemas.microsoft.com/office/powerpoint/2010/main" val="3621845410"/>
              </p:ext>
            </p:extLst>
          </p:nvPr>
        </p:nvGraphicFramePr>
        <p:xfrm>
          <a:off x="1036798" y="1291906"/>
          <a:ext cx="3340100" cy="1280160"/>
        </p:xfrm>
        <a:graphic>
          <a:graphicData uri="http://schemas.openxmlformats.org/drawingml/2006/table">
            <a:tbl>
              <a:tblPr>
                <a:tableStyleId>{5C22544A-7EE6-4342-B048-85BDC9FD1C3A}</a:tableStyleId>
              </a:tblPr>
              <a:tblGrid>
                <a:gridCol w="1309843">
                  <a:extLst>
                    <a:ext uri="{9D8B030D-6E8A-4147-A177-3AD203B41FA5}">
                      <a16:colId xmlns:a16="http://schemas.microsoft.com/office/drawing/2014/main" val="2159299765"/>
                    </a:ext>
                  </a:extLst>
                </a:gridCol>
                <a:gridCol w="1006942">
                  <a:extLst>
                    <a:ext uri="{9D8B030D-6E8A-4147-A177-3AD203B41FA5}">
                      <a16:colId xmlns:a16="http://schemas.microsoft.com/office/drawing/2014/main" val="2615674615"/>
                    </a:ext>
                  </a:extLst>
                </a:gridCol>
                <a:gridCol w="1023315">
                  <a:extLst>
                    <a:ext uri="{9D8B030D-6E8A-4147-A177-3AD203B41FA5}">
                      <a16:colId xmlns:a16="http://schemas.microsoft.com/office/drawing/2014/main" val="3830587150"/>
                    </a:ext>
                  </a:extLst>
                </a:gridCol>
              </a:tblGrid>
              <a:tr h="182880">
                <a:tc gridSpan="3">
                  <a:txBody>
                    <a:bodyPr/>
                    <a:lstStyle/>
                    <a:p>
                      <a:pPr algn="ctr" fontAlgn="b"/>
                      <a:r>
                        <a:rPr lang="en-ID" sz="1100" u="none" strike="noStrike" dirty="0">
                          <a:effectLst/>
                        </a:rPr>
                        <a:t>Table 1. Surfactant Emulsion at 40.000 ppm</a:t>
                      </a:r>
                      <a:endParaRPr lang="en-ID" sz="11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3705877455"/>
                  </a:ext>
                </a:extLst>
              </a:tr>
              <a:tr h="365760">
                <a:tc>
                  <a:txBody>
                    <a:bodyPr/>
                    <a:lstStyle/>
                    <a:p>
                      <a:pPr algn="ctr" fontAlgn="ctr"/>
                      <a:r>
                        <a:rPr lang="en-ID" sz="1100" u="none" strike="noStrike">
                          <a:effectLst/>
                        </a:rPr>
                        <a:t>Surfactant Composition</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Emulsion (%)</a:t>
                      </a:r>
                      <a:endParaRPr lang="en-ID"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Phase Emulsion</a:t>
                      </a:r>
                      <a:endParaRPr lang="en-ID"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58743827"/>
                  </a:ext>
                </a:extLst>
              </a:tr>
              <a:tr h="182880">
                <a:tc>
                  <a:txBody>
                    <a:bodyPr/>
                    <a:lstStyle/>
                    <a:p>
                      <a:pPr algn="ctr" fontAlgn="ctr"/>
                      <a:r>
                        <a:rPr lang="en-ID" sz="1100" u="none" strike="noStrike">
                          <a:effectLst/>
                        </a:rPr>
                        <a:t>1,0%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7,50%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203460633"/>
                  </a:ext>
                </a:extLst>
              </a:tr>
              <a:tr h="182880">
                <a:tc>
                  <a:txBody>
                    <a:bodyPr/>
                    <a:lstStyle/>
                    <a:p>
                      <a:pPr algn="ctr" fontAlgn="ctr"/>
                      <a:r>
                        <a:rPr lang="en-ID" sz="1100" u="none" strike="noStrike">
                          <a:effectLst/>
                        </a:rPr>
                        <a:t>1,5%</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7,50%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Top</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114162488"/>
                  </a:ext>
                </a:extLst>
              </a:tr>
              <a:tr h="182880">
                <a:tc>
                  <a:txBody>
                    <a:bodyPr/>
                    <a:lstStyle/>
                    <a:p>
                      <a:pPr algn="ctr" fontAlgn="ctr"/>
                      <a:r>
                        <a:rPr lang="en-ID" sz="1100" u="none" strike="noStrike">
                          <a:effectLst/>
                        </a:rPr>
                        <a:t>2,0%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2,50%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Middle</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282416806"/>
                  </a:ext>
                </a:extLst>
              </a:tr>
              <a:tr h="182880">
                <a:tc>
                  <a:txBody>
                    <a:bodyPr/>
                    <a:lstStyle/>
                    <a:p>
                      <a:pPr algn="ctr" fontAlgn="ctr"/>
                      <a:r>
                        <a:rPr lang="en-ID" sz="1100" u="none" strike="noStrike">
                          <a:effectLst/>
                        </a:rPr>
                        <a:t>2,5%</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10%</a:t>
                      </a:r>
                      <a:endParaRPr lang="en-ID"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Middle</a:t>
                      </a:r>
                      <a:endParaRPr lang="en-ID"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941337490"/>
                  </a:ext>
                </a:extLst>
              </a:tr>
            </a:tbl>
          </a:graphicData>
        </a:graphic>
      </p:graphicFrame>
      <p:graphicFrame>
        <p:nvGraphicFramePr>
          <p:cNvPr id="5" name="Table 4">
            <a:extLst>
              <a:ext uri="{FF2B5EF4-FFF2-40B4-BE49-F238E27FC236}">
                <a16:creationId xmlns:a16="http://schemas.microsoft.com/office/drawing/2014/main" id="{49A52C1E-E9B9-4752-BDB2-6870B78BB624}"/>
              </a:ext>
            </a:extLst>
          </p:cNvPr>
          <p:cNvGraphicFramePr>
            <a:graphicFrameLocks noGrp="1"/>
          </p:cNvGraphicFramePr>
          <p:nvPr>
            <p:extLst>
              <p:ext uri="{D42A27DB-BD31-4B8C-83A1-F6EECF244321}">
                <p14:modId xmlns:p14="http://schemas.microsoft.com/office/powerpoint/2010/main" val="696292596"/>
              </p:ext>
            </p:extLst>
          </p:nvPr>
        </p:nvGraphicFramePr>
        <p:xfrm>
          <a:off x="1009386" y="3248693"/>
          <a:ext cx="3340100" cy="1280160"/>
        </p:xfrm>
        <a:graphic>
          <a:graphicData uri="http://schemas.openxmlformats.org/drawingml/2006/table">
            <a:tbl>
              <a:tblPr>
                <a:tableStyleId>{5C22544A-7EE6-4342-B048-85BDC9FD1C3A}</a:tableStyleId>
              </a:tblPr>
              <a:tblGrid>
                <a:gridCol w="1309843">
                  <a:extLst>
                    <a:ext uri="{9D8B030D-6E8A-4147-A177-3AD203B41FA5}">
                      <a16:colId xmlns:a16="http://schemas.microsoft.com/office/drawing/2014/main" val="1273919809"/>
                    </a:ext>
                  </a:extLst>
                </a:gridCol>
                <a:gridCol w="1006942">
                  <a:extLst>
                    <a:ext uri="{9D8B030D-6E8A-4147-A177-3AD203B41FA5}">
                      <a16:colId xmlns:a16="http://schemas.microsoft.com/office/drawing/2014/main" val="1284513001"/>
                    </a:ext>
                  </a:extLst>
                </a:gridCol>
                <a:gridCol w="1023315">
                  <a:extLst>
                    <a:ext uri="{9D8B030D-6E8A-4147-A177-3AD203B41FA5}">
                      <a16:colId xmlns:a16="http://schemas.microsoft.com/office/drawing/2014/main" val="1530779950"/>
                    </a:ext>
                  </a:extLst>
                </a:gridCol>
              </a:tblGrid>
              <a:tr h="182880">
                <a:tc gridSpan="3">
                  <a:txBody>
                    <a:bodyPr/>
                    <a:lstStyle/>
                    <a:p>
                      <a:pPr algn="ctr" fontAlgn="b"/>
                      <a:r>
                        <a:rPr lang="en-ID" sz="1100" u="none" strike="noStrike" dirty="0">
                          <a:effectLst/>
                        </a:rPr>
                        <a:t>Table 2. Surfactant </a:t>
                      </a:r>
                      <a:r>
                        <a:rPr lang="en-ID" sz="1100" u="none" strike="noStrike" dirty="0" err="1">
                          <a:effectLst/>
                        </a:rPr>
                        <a:t>Emultion</a:t>
                      </a:r>
                      <a:r>
                        <a:rPr lang="en-ID" sz="1100" u="none" strike="noStrike" dirty="0">
                          <a:effectLst/>
                        </a:rPr>
                        <a:t> at 60.000 ppm</a:t>
                      </a:r>
                      <a:endParaRPr lang="en-ID" sz="11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4173103468"/>
                  </a:ext>
                </a:extLst>
              </a:tr>
              <a:tr h="365760">
                <a:tc>
                  <a:txBody>
                    <a:bodyPr/>
                    <a:lstStyle/>
                    <a:p>
                      <a:pPr algn="ctr" fontAlgn="ctr"/>
                      <a:r>
                        <a:rPr lang="en-ID" sz="1100" u="none" strike="noStrike">
                          <a:effectLst/>
                        </a:rPr>
                        <a:t>Surfactant Composition</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Emulsion (%)</a:t>
                      </a:r>
                      <a:endParaRPr lang="en-ID"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Phase Emulsion</a:t>
                      </a:r>
                      <a:endParaRPr lang="en-ID"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457359368"/>
                  </a:ext>
                </a:extLst>
              </a:tr>
              <a:tr h="182880">
                <a:tc>
                  <a:txBody>
                    <a:bodyPr/>
                    <a:lstStyle/>
                    <a:p>
                      <a:pPr algn="ctr" fontAlgn="ctr"/>
                      <a:r>
                        <a:rPr lang="en-ID" sz="1100" u="none" strike="noStrike">
                          <a:effectLst/>
                        </a:rPr>
                        <a:t>1,0%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2,50%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156782047"/>
                  </a:ext>
                </a:extLst>
              </a:tr>
              <a:tr h="182880">
                <a:tc>
                  <a:txBody>
                    <a:bodyPr/>
                    <a:lstStyle/>
                    <a:p>
                      <a:pPr algn="ctr" fontAlgn="ctr"/>
                      <a:r>
                        <a:rPr lang="en-ID" sz="1100" u="none" strike="noStrike">
                          <a:effectLst/>
                        </a:rPr>
                        <a:t>1,5%</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8,80%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503913665"/>
                  </a:ext>
                </a:extLst>
              </a:tr>
              <a:tr h="182880">
                <a:tc>
                  <a:txBody>
                    <a:bodyPr/>
                    <a:lstStyle/>
                    <a:p>
                      <a:pPr algn="ctr" fontAlgn="ctr"/>
                      <a:r>
                        <a:rPr lang="en-ID" sz="1100" u="none" strike="noStrike">
                          <a:effectLst/>
                        </a:rPr>
                        <a:t>2,0%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6,20%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449094632"/>
                  </a:ext>
                </a:extLst>
              </a:tr>
              <a:tr h="182880">
                <a:tc>
                  <a:txBody>
                    <a:bodyPr/>
                    <a:lstStyle/>
                    <a:p>
                      <a:pPr algn="ctr" fontAlgn="ctr"/>
                      <a:r>
                        <a:rPr lang="en-ID" sz="1100" u="none" strike="noStrike">
                          <a:effectLst/>
                        </a:rPr>
                        <a:t>2,5%</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10%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Middle</a:t>
                      </a:r>
                      <a:endParaRPr lang="en-ID"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43508943"/>
                  </a:ext>
                </a:extLst>
              </a:tr>
            </a:tbl>
          </a:graphicData>
        </a:graphic>
      </p:graphicFrame>
      <p:graphicFrame>
        <p:nvGraphicFramePr>
          <p:cNvPr id="6" name="Table 5">
            <a:extLst>
              <a:ext uri="{FF2B5EF4-FFF2-40B4-BE49-F238E27FC236}">
                <a16:creationId xmlns:a16="http://schemas.microsoft.com/office/drawing/2014/main" id="{86130350-A5FF-438E-B4D6-323C639A8BA9}"/>
              </a:ext>
            </a:extLst>
          </p:cNvPr>
          <p:cNvGraphicFramePr>
            <a:graphicFrameLocks noGrp="1"/>
          </p:cNvGraphicFramePr>
          <p:nvPr>
            <p:extLst>
              <p:ext uri="{D42A27DB-BD31-4B8C-83A1-F6EECF244321}">
                <p14:modId xmlns:p14="http://schemas.microsoft.com/office/powerpoint/2010/main" val="401692799"/>
              </p:ext>
            </p:extLst>
          </p:nvPr>
        </p:nvGraphicFramePr>
        <p:xfrm>
          <a:off x="1036798" y="5027518"/>
          <a:ext cx="3340100" cy="1280160"/>
        </p:xfrm>
        <a:graphic>
          <a:graphicData uri="http://schemas.openxmlformats.org/drawingml/2006/table">
            <a:tbl>
              <a:tblPr>
                <a:tableStyleId>{5C22544A-7EE6-4342-B048-85BDC9FD1C3A}</a:tableStyleId>
              </a:tblPr>
              <a:tblGrid>
                <a:gridCol w="1309843">
                  <a:extLst>
                    <a:ext uri="{9D8B030D-6E8A-4147-A177-3AD203B41FA5}">
                      <a16:colId xmlns:a16="http://schemas.microsoft.com/office/drawing/2014/main" val="1106270773"/>
                    </a:ext>
                  </a:extLst>
                </a:gridCol>
                <a:gridCol w="1006942">
                  <a:extLst>
                    <a:ext uri="{9D8B030D-6E8A-4147-A177-3AD203B41FA5}">
                      <a16:colId xmlns:a16="http://schemas.microsoft.com/office/drawing/2014/main" val="2650195500"/>
                    </a:ext>
                  </a:extLst>
                </a:gridCol>
                <a:gridCol w="1023315">
                  <a:extLst>
                    <a:ext uri="{9D8B030D-6E8A-4147-A177-3AD203B41FA5}">
                      <a16:colId xmlns:a16="http://schemas.microsoft.com/office/drawing/2014/main" val="752586367"/>
                    </a:ext>
                  </a:extLst>
                </a:gridCol>
              </a:tblGrid>
              <a:tr h="182880">
                <a:tc gridSpan="3">
                  <a:txBody>
                    <a:bodyPr/>
                    <a:lstStyle/>
                    <a:p>
                      <a:pPr algn="ctr" fontAlgn="b"/>
                      <a:r>
                        <a:rPr lang="en-ID" sz="1100" u="none" strike="noStrike" dirty="0">
                          <a:effectLst/>
                        </a:rPr>
                        <a:t>Table 3. Surfactant </a:t>
                      </a:r>
                      <a:r>
                        <a:rPr lang="en-ID" sz="1100" u="none" strike="noStrike" dirty="0" err="1">
                          <a:effectLst/>
                        </a:rPr>
                        <a:t>Emultion</a:t>
                      </a:r>
                      <a:r>
                        <a:rPr lang="en-ID" sz="1100" u="none" strike="noStrike" dirty="0">
                          <a:effectLst/>
                        </a:rPr>
                        <a:t> at 80.000 ppm</a:t>
                      </a:r>
                      <a:endParaRPr lang="en-ID" sz="1100" b="1"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ID"/>
                    </a:p>
                  </a:txBody>
                  <a:tcPr/>
                </a:tc>
                <a:tc hMerge="1">
                  <a:txBody>
                    <a:bodyPr/>
                    <a:lstStyle/>
                    <a:p>
                      <a:endParaRPr lang="en-ID"/>
                    </a:p>
                  </a:txBody>
                  <a:tcPr/>
                </a:tc>
                <a:extLst>
                  <a:ext uri="{0D108BD9-81ED-4DB2-BD59-A6C34878D82A}">
                    <a16:rowId xmlns:a16="http://schemas.microsoft.com/office/drawing/2014/main" val="3318563497"/>
                  </a:ext>
                </a:extLst>
              </a:tr>
              <a:tr h="365760">
                <a:tc>
                  <a:txBody>
                    <a:bodyPr/>
                    <a:lstStyle/>
                    <a:p>
                      <a:pPr algn="ctr" fontAlgn="ctr"/>
                      <a:r>
                        <a:rPr lang="en-ID" sz="1100" u="none" strike="noStrike">
                          <a:effectLst/>
                        </a:rPr>
                        <a:t>Surfactant Composition</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Emulsion (%)</a:t>
                      </a:r>
                      <a:endParaRPr lang="en-ID"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Phase Emulsion</a:t>
                      </a:r>
                      <a:endParaRPr lang="en-ID"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35160705"/>
                  </a:ext>
                </a:extLst>
              </a:tr>
              <a:tr h="182880">
                <a:tc>
                  <a:txBody>
                    <a:bodyPr/>
                    <a:lstStyle/>
                    <a:p>
                      <a:pPr algn="ctr" fontAlgn="ctr"/>
                      <a:r>
                        <a:rPr lang="en-ID" sz="1100" u="none" strike="noStrike">
                          <a:effectLst/>
                        </a:rPr>
                        <a:t>1,0%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2,50%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553721169"/>
                  </a:ext>
                </a:extLst>
              </a:tr>
              <a:tr h="182880">
                <a:tc>
                  <a:txBody>
                    <a:bodyPr/>
                    <a:lstStyle/>
                    <a:p>
                      <a:pPr algn="ctr" fontAlgn="ctr"/>
                      <a:r>
                        <a:rPr lang="en-ID" sz="1100" u="none" strike="noStrike">
                          <a:effectLst/>
                        </a:rPr>
                        <a:t>1,5%</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7,50%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993714360"/>
                  </a:ext>
                </a:extLst>
              </a:tr>
              <a:tr h="182880">
                <a:tc>
                  <a:txBody>
                    <a:bodyPr/>
                    <a:lstStyle/>
                    <a:p>
                      <a:pPr algn="ctr" fontAlgn="ctr"/>
                      <a:r>
                        <a:rPr lang="en-ID" sz="1100" u="none" strike="noStrike">
                          <a:effectLst/>
                        </a:rPr>
                        <a:t>2,0%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5,00%</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Bottom</a:t>
                      </a:r>
                      <a:endParaRPr lang="en-ID" sz="1100" b="0" i="0" u="none" strike="noStrike">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501803897"/>
                  </a:ext>
                </a:extLst>
              </a:tr>
              <a:tr h="182880">
                <a:tc>
                  <a:txBody>
                    <a:bodyPr/>
                    <a:lstStyle/>
                    <a:p>
                      <a:pPr algn="ctr" fontAlgn="ctr"/>
                      <a:r>
                        <a:rPr lang="en-ID" sz="1100" u="none" strike="noStrike">
                          <a:effectLst/>
                        </a:rPr>
                        <a:t>2,5%</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a:effectLst/>
                        </a:rPr>
                        <a:t>4%</a:t>
                      </a:r>
                      <a:endParaRPr lang="en-ID" sz="11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ID" sz="1100" u="none" strike="noStrike" dirty="0">
                          <a:effectLst/>
                        </a:rPr>
                        <a:t>Bottom</a:t>
                      </a:r>
                      <a:endParaRPr lang="en-ID" sz="11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035404473"/>
                  </a:ext>
                </a:extLst>
              </a:tr>
            </a:tbl>
          </a:graphicData>
        </a:graphic>
      </p:graphicFrame>
      <p:sp>
        <p:nvSpPr>
          <p:cNvPr id="7" name="TextBox 6">
            <a:extLst>
              <a:ext uri="{FF2B5EF4-FFF2-40B4-BE49-F238E27FC236}">
                <a16:creationId xmlns:a16="http://schemas.microsoft.com/office/drawing/2014/main" id="{ACF70F0E-98F1-453C-A606-951C04D50E78}"/>
              </a:ext>
            </a:extLst>
          </p:cNvPr>
          <p:cNvSpPr txBox="1"/>
          <p:nvPr/>
        </p:nvSpPr>
        <p:spPr>
          <a:xfrm>
            <a:off x="4865615" y="1191238"/>
            <a:ext cx="6996418" cy="461665"/>
          </a:xfrm>
          <a:prstGeom prst="rect">
            <a:avLst/>
          </a:prstGeom>
          <a:noFill/>
        </p:spPr>
        <p:txBody>
          <a:bodyPr wrap="square" rtlCol="0">
            <a:spAutoFit/>
          </a:bodyPr>
          <a:lstStyle/>
          <a:p>
            <a:r>
              <a:rPr lang="en-US" sz="1200" dirty="0"/>
              <a:t>From table 1, the best mid-phase emulsion results at a concentration of 2.5% </a:t>
            </a:r>
            <a:r>
              <a:rPr lang="en-US" sz="1200" dirty="0" err="1"/>
              <a:t>NaLS</a:t>
            </a:r>
            <a:r>
              <a:rPr lang="en-US" sz="1200" dirty="0"/>
              <a:t> surfactant at salinity of 40,000 ppm.</a:t>
            </a:r>
            <a:endParaRPr lang="en-ID" sz="1200" dirty="0"/>
          </a:p>
        </p:txBody>
      </p:sp>
      <p:sp>
        <p:nvSpPr>
          <p:cNvPr id="8" name="TextBox 7">
            <a:extLst>
              <a:ext uri="{FF2B5EF4-FFF2-40B4-BE49-F238E27FC236}">
                <a16:creationId xmlns:a16="http://schemas.microsoft.com/office/drawing/2014/main" id="{C4E5CB15-9F22-4E3A-BA84-F8A83BD35A36}"/>
              </a:ext>
            </a:extLst>
          </p:cNvPr>
          <p:cNvSpPr txBox="1"/>
          <p:nvPr/>
        </p:nvSpPr>
        <p:spPr>
          <a:xfrm>
            <a:off x="4865615" y="3657941"/>
            <a:ext cx="6602136" cy="461665"/>
          </a:xfrm>
          <a:prstGeom prst="rect">
            <a:avLst/>
          </a:prstGeom>
          <a:noFill/>
        </p:spPr>
        <p:txBody>
          <a:bodyPr wrap="square" rtlCol="0">
            <a:spAutoFit/>
          </a:bodyPr>
          <a:lstStyle/>
          <a:p>
            <a:r>
              <a:rPr lang="en-US" sz="1200" dirty="0"/>
              <a:t>From table 2, the best mid-phase emulsion results at a concentration of 2.5% </a:t>
            </a:r>
            <a:r>
              <a:rPr lang="en-US" sz="1200" dirty="0" err="1"/>
              <a:t>NaLS</a:t>
            </a:r>
            <a:r>
              <a:rPr lang="en-US" sz="1200" dirty="0"/>
              <a:t> surfactant at salinity of 60,000 ppm.</a:t>
            </a:r>
            <a:endParaRPr lang="en-ID" sz="1200" dirty="0"/>
          </a:p>
        </p:txBody>
      </p:sp>
      <p:sp>
        <p:nvSpPr>
          <p:cNvPr id="9" name="TextBox 8">
            <a:extLst>
              <a:ext uri="{FF2B5EF4-FFF2-40B4-BE49-F238E27FC236}">
                <a16:creationId xmlns:a16="http://schemas.microsoft.com/office/drawing/2014/main" id="{E2B73574-E7AB-4B32-A8A6-075A0B723462}"/>
              </a:ext>
            </a:extLst>
          </p:cNvPr>
          <p:cNvSpPr txBox="1"/>
          <p:nvPr/>
        </p:nvSpPr>
        <p:spPr>
          <a:xfrm>
            <a:off x="4965541" y="5999901"/>
            <a:ext cx="6996418" cy="307777"/>
          </a:xfrm>
          <a:prstGeom prst="rect">
            <a:avLst/>
          </a:prstGeom>
          <a:noFill/>
        </p:spPr>
        <p:txBody>
          <a:bodyPr wrap="square" rtlCol="0">
            <a:spAutoFit/>
          </a:bodyPr>
          <a:lstStyle/>
          <a:p>
            <a:r>
              <a:rPr lang="en-US" sz="1400" dirty="0"/>
              <a:t>From table 3, there is no middle phase </a:t>
            </a:r>
            <a:r>
              <a:rPr lang="en-US" sz="1400" dirty="0" err="1"/>
              <a:t>emultion</a:t>
            </a:r>
            <a:r>
              <a:rPr lang="en-US" sz="1400" dirty="0"/>
              <a:t>.</a:t>
            </a:r>
            <a:endParaRPr lang="en-ID" sz="1400" dirty="0"/>
          </a:p>
        </p:txBody>
      </p:sp>
      <p:pic>
        <p:nvPicPr>
          <p:cNvPr id="10" name="Picture 9">
            <a:extLst>
              <a:ext uri="{FF2B5EF4-FFF2-40B4-BE49-F238E27FC236}">
                <a16:creationId xmlns:a16="http://schemas.microsoft.com/office/drawing/2014/main" id="{9CC1CAA3-1CAE-4C85-B456-FD1002DF407A}"/>
              </a:ext>
            </a:extLst>
          </p:cNvPr>
          <p:cNvPicPr>
            <a:picLocks noChangeAspect="1"/>
          </p:cNvPicPr>
          <p:nvPr/>
        </p:nvPicPr>
        <p:blipFill>
          <a:blip r:embed="rId2"/>
          <a:stretch>
            <a:fillRect/>
          </a:stretch>
        </p:blipFill>
        <p:spPr>
          <a:xfrm>
            <a:off x="6588302" y="1579661"/>
            <a:ext cx="3294511" cy="1924840"/>
          </a:xfrm>
          <a:prstGeom prst="rect">
            <a:avLst/>
          </a:prstGeom>
        </p:spPr>
      </p:pic>
      <p:pic>
        <p:nvPicPr>
          <p:cNvPr id="11" name="Picture 10">
            <a:extLst>
              <a:ext uri="{FF2B5EF4-FFF2-40B4-BE49-F238E27FC236}">
                <a16:creationId xmlns:a16="http://schemas.microsoft.com/office/drawing/2014/main" id="{3E33EDE0-EDEE-4F4B-BE2D-FF3EE59D59E1}"/>
              </a:ext>
            </a:extLst>
          </p:cNvPr>
          <p:cNvPicPr>
            <a:picLocks noChangeAspect="1"/>
          </p:cNvPicPr>
          <p:nvPr/>
        </p:nvPicPr>
        <p:blipFill>
          <a:blip r:embed="rId3"/>
          <a:stretch>
            <a:fillRect/>
          </a:stretch>
        </p:blipFill>
        <p:spPr>
          <a:xfrm>
            <a:off x="6713438" y="3963594"/>
            <a:ext cx="3300772" cy="1924840"/>
          </a:xfrm>
          <a:prstGeom prst="rect">
            <a:avLst/>
          </a:prstGeom>
        </p:spPr>
      </p:pic>
    </p:spTree>
    <p:extLst>
      <p:ext uri="{BB962C8B-B14F-4D97-AF65-F5344CB8AC3E}">
        <p14:creationId xmlns:p14="http://schemas.microsoft.com/office/powerpoint/2010/main" val="2531356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3227E-B84B-497B-983D-FBE65BACC823}"/>
              </a:ext>
            </a:extLst>
          </p:cNvPr>
          <p:cNvSpPr>
            <a:spLocks noGrp="1"/>
          </p:cNvSpPr>
          <p:nvPr>
            <p:ph type="title"/>
          </p:nvPr>
        </p:nvSpPr>
        <p:spPr/>
        <p:txBody>
          <a:bodyPr/>
          <a:lstStyle/>
          <a:p>
            <a:r>
              <a:rPr lang="en-US" dirty="0"/>
              <a:t>Results and Discussion</a:t>
            </a:r>
            <a:endParaRPr lang="en-ID" dirty="0"/>
          </a:p>
        </p:txBody>
      </p:sp>
      <p:sp>
        <p:nvSpPr>
          <p:cNvPr id="3" name="Content Placeholder 2">
            <a:extLst>
              <a:ext uri="{FF2B5EF4-FFF2-40B4-BE49-F238E27FC236}">
                <a16:creationId xmlns:a16="http://schemas.microsoft.com/office/drawing/2014/main" id="{FA19DE99-9944-4571-B672-957E9E68FC86}"/>
              </a:ext>
            </a:extLst>
          </p:cNvPr>
          <p:cNvSpPr>
            <a:spLocks noGrp="1"/>
          </p:cNvSpPr>
          <p:nvPr>
            <p:ph idx="1"/>
          </p:nvPr>
        </p:nvSpPr>
        <p:spPr/>
        <p:txBody>
          <a:bodyPr/>
          <a:lstStyle/>
          <a:p>
            <a:r>
              <a:rPr lang="en-US" dirty="0"/>
              <a:t>From the results of this study, it was found that the middle phase emulsion occurred at a surfactant concentration of 2.5% at 40,000 ppm salinity with a total emulsion of 10%. And obtained the results of the middle phase emulsion also at a surfactant concentration of 2.5% at 60,000 ppm salinity with a total emulsion of 10%. Meanwhile, at 80,000 ppm salinity, no intermediate phase emulsion occurred.</a:t>
            </a:r>
          </a:p>
          <a:p>
            <a:r>
              <a:rPr lang="en-US" dirty="0"/>
              <a:t>This indicates that the mid-phase emulsion of SLS Bagasse surfactant is affected by the formation water salinity and surfactant concentration.</a:t>
            </a:r>
            <a:endParaRPr lang="en-ID" dirty="0"/>
          </a:p>
        </p:txBody>
      </p:sp>
    </p:spTree>
    <p:extLst>
      <p:ext uri="{BB962C8B-B14F-4D97-AF65-F5344CB8AC3E}">
        <p14:creationId xmlns:p14="http://schemas.microsoft.com/office/powerpoint/2010/main" val="2429814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1758</Words>
  <Application>Microsoft Office PowerPoint</Application>
  <PresentationFormat>Widescreen</PresentationFormat>
  <Paragraphs>126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Bahnschrift Condensed</vt:lpstr>
      <vt:lpstr>Calibri</vt:lpstr>
      <vt:lpstr>Calibri Light</vt:lpstr>
      <vt:lpstr>Times New Roman</vt:lpstr>
      <vt:lpstr>Wingdings</vt:lpstr>
      <vt:lpstr>Wingdings 3</vt:lpstr>
      <vt:lpstr>Office Theme</vt:lpstr>
      <vt:lpstr>Middle Phase Behavior of SLS Surfactant Bagasse at Intermediate Crude Oil</vt:lpstr>
      <vt:lpstr>Abstract</vt:lpstr>
      <vt:lpstr>Background</vt:lpstr>
      <vt:lpstr>Methodology</vt:lpstr>
      <vt:lpstr>Methodology</vt:lpstr>
      <vt:lpstr>Methodology</vt:lpstr>
      <vt:lpstr>Methodology</vt:lpstr>
      <vt:lpstr>Results and Discussion</vt:lpstr>
      <vt:lpstr>Results and Discussion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BATM 4</dc:creator>
  <cp:lastModifiedBy>Renato Aditya</cp:lastModifiedBy>
  <cp:revision>9</cp:revision>
  <dcterms:created xsi:type="dcterms:W3CDTF">2021-11-16T01:03:05Z</dcterms:created>
  <dcterms:modified xsi:type="dcterms:W3CDTF">2021-11-16T23:33:26Z</dcterms:modified>
</cp:coreProperties>
</file>