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8"/>
  </p:notesMasterIdLst>
  <p:sldIdLst>
    <p:sldId id="256" r:id="rId2"/>
    <p:sldId id="278" r:id="rId3"/>
    <p:sldId id="27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80" r:id="rId16"/>
    <p:sldId id="282" r:id="rId17"/>
    <p:sldId id="284" r:id="rId18"/>
    <p:sldId id="283" r:id="rId19"/>
    <p:sldId id="274" r:id="rId20"/>
    <p:sldId id="277" r:id="rId21"/>
    <p:sldId id="288" r:id="rId22"/>
    <p:sldId id="289" r:id="rId23"/>
    <p:sldId id="285" r:id="rId24"/>
    <p:sldId id="286" r:id="rId25"/>
    <p:sldId id="287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118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2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07B25-A65D-4D9E-B013-2EA5FAFBBE3F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3469C-0EE0-47E9-A768-B57DE95FB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73EBB-72C7-40CF-BFD2-A79F68D1AD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6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/>
              <a:t>DESAIN MUMBRITA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D15201-0A45-4BAC-963F-68DD5F9D79D3}" type="slidenum">
              <a:rPr lang="en-US"/>
              <a:pPr/>
              <a:t>13</a:t>
            </a:fld>
            <a:endParaRPr lang="en-US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noProof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/>
              <a:t>DESAIN MUMBRITA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D15201-0A45-4BAC-963F-68DD5F9D79D3}" type="slidenum">
              <a:rPr lang="en-US"/>
              <a:pPr/>
              <a:t>14</a:t>
            </a:fld>
            <a:endParaRPr lang="en-US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Pengertian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fokus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menyelesaikan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minimal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menyelesaikan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bersama-sama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transfer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lainnya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menyelesaikan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sehingga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memunculkan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Transdisiplin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riset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melibatkan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pemangku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kepentingan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lain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akademisi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praktisi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professional,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pemerintah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politisi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pengusaha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agar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probabilitas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diaplikasikan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masyarakat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Permendikbud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NOMOR 154 TAHUN 2014, TENTANG ‘RUMPUN ILMU PENGETAHUAN DAN TEKNOLOGI SERTA GELAR LULUSAN PERGURUAN TINGGI’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C2BBD-E713-4FCC-B0DE-6F1E4EC014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358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Monodisiplin</a:t>
            </a:r>
            <a:r>
              <a:rPr lang="en-US" dirty="0"/>
              <a:t>, </a:t>
            </a:r>
            <a:r>
              <a:rPr lang="en-US" dirty="0" err="1"/>
              <a:t>Multidisiplin</a:t>
            </a:r>
            <a:r>
              <a:rPr lang="en-US" dirty="0"/>
              <a:t>, </a:t>
            </a:r>
            <a:r>
              <a:rPr lang="en-US" dirty="0" err="1"/>
              <a:t>Interdisiplin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Transdisiplin</a:t>
            </a:r>
            <a:r>
              <a:rPr lang="en-US" dirty="0"/>
              <a:t>:</a:t>
            </a:r>
          </a:p>
          <a:p>
            <a:r>
              <a:rPr lang="en-US" dirty="0"/>
              <a:t>(1) </a:t>
            </a:r>
            <a:r>
              <a:rPr lang="en-US" b="1" dirty="0" err="1"/>
              <a:t>Monodisiplin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r>
              <a:rPr lang="en-US" dirty="0"/>
              <a:t>(2) </a:t>
            </a:r>
            <a:r>
              <a:rPr lang="en-US" b="1" dirty="0" err="1"/>
              <a:t>Multidisiplin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minimal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. </a:t>
            </a:r>
          </a:p>
          <a:p>
            <a:r>
              <a:rPr lang="en-US" dirty="0"/>
              <a:t>(3) </a:t>
            </a:r>
            <a:r>
              <a:rPr lang="en-US" b="1" dirty="0" err="1"/>
              <a:t>Interdisiplin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transfer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en-US" dirty="0"/>
              <a:t>(4) </a:t>
            </a:r>
            <a:r>
              <a:rPr lang="en-US" b="1" dirty="0" err="1"/>
              <a:t>Transdisiplin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lain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akademisi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professional,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politisi</a:t>
            </a:r>
            <a:r>
              <a:rPr lang="en-US" dirty="0"/>
              <a:t>, </a:t>
            </a:r>
            <a:r>
              <a:rPr lang="en-US" dirty="0" err="1"/>
              <a:t>pengusaha</a:t>
            </a:r>
            <a:r>
              <a:rPr lang="en-US" dirty="0"/>
              <a:t> agar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Sumber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en-US" baseline="0" dirty="0" err="1"/>
              <a:t>Permendikbud</a:t>
            </a:r>
            <a:r>
              <a:rPr lang="en-US" baseline="0" dirty="0"/>
              <a:t> </a:t>
            </a:r>
            <a:r>
              <a:rPr lang="nb-NO" baseline="0" dirty="0"/>
              <a:t>NOMOR 154 TAHUN 2014, TENTANG ‘RUMPUN ILMU PENGETAHUAN DAN TEKNOLOGI SERTA GELAR LULUSAN PERGURUAN TINGGI’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9C2BBD-E713-4FCC-B0DE-6F1E4EC014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91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E4A55-7EDE-408C-AC61-7C5FD9F0CA3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47A96-6E37-4113-85AC-201F6C64F8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4C7F5-2314-45D6-9096-762C68CA4C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8A402-1831-43FF-8075-99DF1C1D68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22663-3A8B-4E9D-93F0-2B5E1A2FAF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2A1FC-8316-44FF-BDCE-2A4F612FF8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7BE6E-D2E3-41BA-AD2B-29666EDE23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3469C-0EE0-47E9-A768-B57DE95FB7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8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4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3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FF93-E3B3-4955-8057-CC1E021BF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3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FF93-E3B3-4955-8057-CC1E021BF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83092"/>
      </p:ext>
    </p:extLst>
  </p:cSld>
  <p:clrMapOvr>
    <a:masterClrMapping/>
  </p:clrMapOvr>
  <p:transition spd="med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2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FF93-E3B3-4955-8057-CC1E021BF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9062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d-ID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FF93-E3B3-4955-8057-CC1E021BF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7321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5" r:id="rId3"/>
    <p:sldLayoutId id="2147483713" r:id="rId4"/>
    <p:sldLayoutId id="2147483712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19" r:id="rId11"/>
    <p:sldLayoutId id="2147483718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7" r:id="rId18"/>
    <p:sldLayoutId id="2147483716" r:id="rId19"/>
    <p:sldLayoutId id="2147483714" r:id="rId20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9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jpeg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latin typeface="Bodoni MT Black" pitchFamily="18" charset="0"/>
              </a:rPr>
              <a:t>TAKSONOMI TUJUAN PEMBELAJARAN </a:t>
            </a:r>
            <a:r>
              <a:rPr lang="en-US" sz="3200" dirty="0">
                <a:latin typeface="Bodoni MT Black" pitchFamily="18" charset="0"/>
              </a:rPr>
              <a:t>(TAKSONOMI BLOOM)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150876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doni MT Black" pitchFamily="18" charset="0"/>
              </a:rPr>
              <a:t>I Made Sujana </a:t>
            </a:r>
          </a:p>
          <a:p>
            <a:r>
              <a:rPr lang="en-US" dirty="0"/>
              <a:t>LPMP2 </a:t>
            </a:r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Mataram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83560"/>
            <a:ext cx="8153400" cy="4572000"/>
          </a:xfrm>
        </p:spPr>
        <p:txBody>
          <a:bodyPr/>
          <a:lstStyle/>
          <a:p>
            <a:pPr algn="r" eaLnBrk="1" hangingPunct="1"/>
            <a:r>
              <a:rPr lang="en-US" sz="4400" dirty="0">
                <a:solidFill>
                  <a:srgbClr val="66FFFF"/>
                </a:solidFill>
              </a:rPr>
              <a:t>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85800" y="609600"/>
            <a:ext cx="7239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CC3300"/>
                </a:solidFill>
                <a:latin typeface="Bernard MT Condensed" pitchFamily="18" charset="0"/>
              </a:rPr>
              <a:t>RANAH PSIKOMOTORIK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19812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Psikomotorik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berorientasi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motorik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syaraf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otot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6" grpId="0" build="p" autoUpdateAnimBg="0"/>
      <p:bldP spid="51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FFFF00"/>
                </a:solidFill>
                <a:latin typeface="Bernard MT Condensed" pitchFamily="18" charset="0"/>
              </a:rPr>
              <a:t>RANAH PSIKOMOTORIK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flipH="1">
            <a:off x="0" y="5334000"/>
            <a:ext cx="1143000" cy="1524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CC99"/>
              </a:gs>
              <a:gs pos="100000">
                <a:srgbClr val="765E4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A5C"/>
            </a:prstShdw>
          </a:effectLst>
        </p:spPr>
        <p:txBody>
          <a:bodyPr wrap="none" anchor="ctr"/>
          <a:lstStyle/>
          <a:p>
            <a:r>
              <a:rPr lang="en-US" sz="1600" dirty="0" err="1">
                <a:latin typeface="Bernard MT Condensed" pitchFamily="18" charset="0"/>
              </a:rPr>
              <a:t>Penggu</a:t>
            </a:r>
            <a:r>
              <a:rPr lang="en-US" sz="1600" dirty="0">
                <a:latin typeface="Bernard MT Condensed" pitchFamily="18" charset="0"/>
              </a:rPr>
              <a:t>-</a:t>
            </a:r>
          </a:p>
          <a:p>
            <a:r>
              <a:rPr lang="en-US" sz="1600" dirty="0" err="1">
                <a:latin typeface="Bernard MT Condensed" pitchFamily="18" charset="0"/>
              </a:rPr>
              <a:t>naan</a:t>
            </a:r>
            <a:endParaRPr lang="en-US" sz="1600" dirty="0">
              <a:latin typeface="Bernard MT Condensed" pitchFamily="18" charset="0"/>
            </a:endParaRPr>
          </a:p>
          <a:p>
            <a:r>
              <a:rPr lang="en-US" sz="1600" dirty="0" err="1">
                <a:latin typeface="Bernard MT Condensed" pitchFamily="18" charset="0"/>
              </a:rPr>
              <a:t>saraf</a:t>
            </a:r>
            <a:r>
              <a:rPr lang="en-US" sz="1600" dirty="0"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latin typeface="Bernard MT Condensed" pitchFamily="18" charset="0"/>
              </a:rPr>
              <a:t>Sensori</a:t>
            </a:r>
            <a:endParaRPr lang="en-US" sz="1600" dirty="0">
              <a:latin typeface="Bernard MT Condensed" pitchFamily="18" charset="0"/>
            </a:endParaRPr>
          </a:p>
          <a:p>
            <a:endParaRPr lang="en-US" sz="1600" dirty="0">
              <a:latin typeface="Bernard MT Condensed" pitchFamily="18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 flipH="1">
            <a:off x="1143000" y="4876800"/>
            <a:ext cx="1371600" cy="19812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Persiapan</a:t>
            </a:r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Diri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 (men-</a:t>
            </a: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tal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, </a:t>
            </a:r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fisik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, </a:t>
            </a: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Emosi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)</a:t>
            </a: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flipH="1">
            <a:off x="5257800" y="3505200"/>
            <a:ext cx="1219200" cy="33528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A9999"/>
            </a:prstShdw>
          </a:effectLst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H="1">
            <a:off x="6477000" y="2971800"/>
            <a:ext cx="1371600" cy="38862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CCFF"/>
              </a:gs>
              <a:gs pos="100000">
                <a:srgbClr val="765E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A99"/>
            </a:prstShdw>
          </a:effectLst>
        </p:spPr>
        <p:txBody>
          <a:bodyPr wrap="none" anchor="ctr"/>
          <a:lstStyle/>
          <a:p>
            <a:pPr algn="ctr"/>
            <a:r>
              <a:rPr lang="en-US" sz="1800" dirty="0"/>
              <a:t> </a:t>
            </a:r>
            <a:endParaRPr lang="en-US" sz="1800" dirty="0">
              <a:solidFill>
                <a:srgbClr val="800000"/>
              </a:solidFill>
            </a:endParaRPr>
          </a:p>
          <a:p>
            <a:pPr algn="ctr"/>
            <a:endParaRPr lang="en-US" sz="1800" dirty="0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flipH="1">
            <a:off x="7848600" y="2438400"/>
            <a:ext cx="1295400" cy="4419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9999"/>
            </a:prstShdw>
          </a:effectLst>
        </p:spPr>
        <p:txBody>
          <a:bodyPr wrap="none" anchor="ctr"/>
          <a:lstStyle/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0" y="48768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P1 PERSEPSI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1400" y="19812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P7 KREATIVITAS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flipH="1">
            <a:off x="2514600" y="4419600"/>
            <a:ext cx="1371600" cy="2438400"/>
          </a:xfrm>
          <a:prstGeom prst="cube">
            <a:avLst>
              <a:gd name="adj" fmla="val 25000"/>
            </a:avLst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Mulai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kete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-</a:t>
            </a: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rampilan</a:t>
            </a:r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kompleks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Terbimbing</a:t>
            </a:r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 flipH="1">
            <a:off x="3886200" y="3962400"/>
            <a:ext cx="1447800" cy="2895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FFCC"/>
              </a:gs>
              <a:gs pos="100000">
                <a:srgbClr val="76765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7A"/>
            </a:prstShdw>
          </a:effectLst>
        </p:spPr>
        <p:txBody>
          <a:bodyPr wrap="none" anchor="ctr"/>
          <a:lstStyle/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Terbiasa</a:t>
            </a:r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melakukan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tugas</a:t>
            </a:r>
            <a:r>
              <a:rPr lang="en-US" sz="1600" dirty="0">
                <a:solidFill>
                  <a:srgbClr val="80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800000"/>
                </a:solidFill>
                <a:latin typeface="Bernard MT Condensed" pitchFamily="18" charset="0"/>
              </a:rPr>
              <a:t>rutin</a:t>
            </a:r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  <a:p>
            <a:endParaRPr lang="en-US" sz="1600" dirty="0">
              <a:solidFill>
                <a:srgbClr val="800000"/>
              </a:solidFill>
              <a:latin typeface="Bernard MT Condensed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44196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P2 KESIAPAN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962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Bernard MT Condensed" pitchFamily="18" charset="0"/>
              </a:rPr>
              <a:t>P3 REAKSI DIARAHKAN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35052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Bernard MT Condensed" pitchFamily="18" charset="0"/>
              </a:rPr>
              <a:t>P4 REAKSI NATURAL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48200" y="30480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Bernard MT Condensed" pitchFamily="18" charset="0"/>
              </a:rPr>
              <a:t>P5 REAKSI KOMPLEKS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19800" y="25146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P6 ADAPTASI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8000" y="3505200"/>
            <a:ext cx="91439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Bernard MT Condensed" pitchFamily="18" charset="0"/>
              </a:rPr>
              <a:t>Pengembangan</a:t>
            </a:r>
            <a:r>
              <a:rPr lang="en-US" sz="16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Bernard MT Condensed" pitchFamily="18" charset="0"/>
              </a:rPr>
              <a:t>keahlian</a:t>
            </a:r>
            <a:r>
              <a:rPr lang="en-US" sz="16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Bernard MT Condensed" pitchFamily="18" charset="0"/>
              </a:rPr>
              <a:t>dan</a:t>
            </a:r>
            <a:r>
              <a:rPr lang="en-US" sz="16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Bernard MT Condensed" pitchFamily="18" charset="0"/>
              </a:rPr>
              <a:t>modifikasi</a:t>
            </a:r>
            <a:r>
              <a:rPr lang="en-US" sz="16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Bernard MT Condensed" pitchFamily="18" charset="0"/>
              </a:rPr>
              <a:t>pola</a:t>
            </a:r>
            <a:endParaRPr lang="en-US" sz="1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0" y="3962400"/>
            <a:ext cx="91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Mahir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dalam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melaku-kan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sesuatu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 (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cepat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tepat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efisien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,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Bernard MT Condensed" pitchFamily="18" charset="0"/>
              </a:rPr>
              <a:t>efektif</a:t>
            </a:r>
            <a:endParaRPr lang="en-US" sz="1600" dirty="0">
              <a:solidFill>
                <a:schemeClr val="tx2">
                  <a:lumMod val="1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53400" y="2819400"/>
            <a:ext cx="99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Bernard MT Condensed" pitchFamily="18" charset="0"/>
              </a:rPr>
              <a:t>Penciptaan</a:t>
            </a:r>
            <a:r>
              <a:rPr lang="en-US" sz="1600" dirty="0">
                <a:latin typeface="Bernard MT Condensed" pitchFamily="18" charset="0"/>
              </a:rPr>
              <a:t> </a:t>
            </a:r>
            <a:r>
              <a:rPr lang="en-US" sz="1600" dirty="0" err="1">
                <a:latin typeface="Bernard MT Condensed" pitchFamily="18" charset="0"/>
              </a:rPr>
              <a:t>pola</a:t>
            </a:r>
            <a:r>
              <a:rPr lang="en-US" sz="1600" dirty="0">
                <a:latin typeface="Bernard MT Condensed" pitchFamily="18" charset="0"/>
              </a:rPr>
              <a:t> </a:t>
            </a:r>
            <a:r>
              <a:rPr lang="en-US" sz="1600" dirty="0" err="1">
                <a:latin typeface="Bernard MT Condensed" pitchFamily="18" charset="0"/>
              </a:rPr>
              <a:t>baru</a:t>
            </a:r>
            <a:r>
              <a:rPr lang="en-US" sz="1600" dirty="0">
                <a:latin typeface="Bernard MT Condensed" pitchFamily="18" charset="0"/>
              </a:rPr>
              <a:t>, </a:t>
            </a:r>
            <a:r>
              <a:rPr lang="en-US" sz="1600" dirty="0" err="1">
                <a:latin typeface="Bernard MT Condensed" pitchFamily="18" charset="0"/>
              </a:rPr>
              <a:t>eksplorasi</a:t>
            </a:r>
            <a:r>
              <a:rPr lang="en-US" sz="1600" dirty="0">
                <a:latin typeface="Bernard MT Condensed" pitchFamily="18" charset="0"/>
              </a:rPr>
              <a:t> </a:t>
            </a:r>
            <a:r>
              <a:rPr lang="en-US" sz="1600" dirty="0" err="1">
                <a:latin typeface="Bernard MT Condensed" pitchFamily="18" charset="0"/>
              </a:rPr>
              <a:t>kreativi-tas</a:t>
            </a:r>
            <a:r>
              <a:rPr lang="en-US" sz="1600" dirty="0">
                <a:latin typeface="Bernard MT Condensed" pitchFamily="18" charset="0"/>
              </a:rPr>
              <a:t>, </a:t>
            </a:r>
            <a:r>
              <a:rPr lang="en-US" sz="1600" dirty="0" err="1">
                <a:latin typeface="Bernard MT Condensed" pitchFamily="18" charset="0"/>
              </a:rPr>
              <a:t>mengatasi</a:t>
            </a:r>
            <a:r>
              <a:rPr lang="en-US" sz="1600" dirty="0">
                <a:latin typeface="Bernard MT Condensed" pitchFamily="18" charset="0"/>
              </a:rPr>
              <a:t> </a:t>
            </a:r>
            <a:r>
              <a:rPr lang="en-US" sz="1600" dirty="0" err="1">
                <a:latin typeface="Bernard MT Condensed" pitchFamily="18" charset="0"/>
              </a:rPr>
              <a:t>masalah</a:t>
            </a:r>
            <a:endParaRPr lang="en-US" sz="160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4" grpId="0" animBg="1" autoUpdateAnimBg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1" grpId="0" animBg="1" autoUpdateAnimBg="0"/>
      <p:bldP spid="1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ernard MT Condensed" pitchFamily="18" charset="0"/>
              </a:rPr>
              <a:t>APLIKASI TAKSONOMI DALAM PERUMUSAN TUJUAN PEMBELAJARAN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286000"/>
            <a:ext cx="7848600" cy="3962400"/>
          </a:xfrm>
        </p:spPr>
        <p:txBody>
          <a:bodyPr/>
          <a:lstStyle/>
          <a:p>
            <a:r>
              <a:rPr lang="en-US" dirty="0" err="1"/>
              <a:t>Menyusun</a:t>
            </a:r>
            <a:r>
              <a:rPr lang="en-US" dirty="0"/>
              <a:t> CPMK</a:t>
            </a:r>
          </a:p>
          <a:p>
            <a:r>
              <a:rPr lang="en-US" dirty="0" err="1"/>
              <a:t>Pengembangan</a:t>
            </a:r>
            <a:r>
              <a:rPr lang="en-US" dirty="0"/>
              <a:t> CPMK </a:t>
            </a:r>
            <a:r>
              <a:rPr lang="en-US" dirty="0">
                <a:sym typeface="Wingdings" pitchFamily="2" charset="2"/>
              </a:rPr>
              <a:t> KA</a:t>
            </a:r>
          </a:p>
          <a:p>
            <a:r>
              <a:rPr lang="en-US" dirty="0" err="1">
                <a:sym typeface="Wingdings" pitchFamily="2" charset="2"/>
              </a:rPr>
              <a:t>Pengembangan</a:t>
            </a:r>
            <a:r>
              <a:rPr lang="en-US" dirty="0">
                <a:sym typeface="Wingdings" pitchFamily="2" charset="2"/>
              </a:rPr>
              <a:t> KA  </a:t>
            </a:r>
            <a:r>
              <a:rPr lang="en-US" dirty="0" err="1">
                <a:sym typeface="Wingdings" pitchFamily="2" charset="2"/>
              </a:rPr>
              <a:t>Indikator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DESAIN MUMBRITA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D522D-F7C9-4724-BA0B-DF663057AF1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6" name="Picture 2" descr="bd0497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7913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1075" name="Text Box 3"/>
          <p:cNvSpPr txBox="1">
            <a:spLocks noChangeArrowheads="1"/>
          </p:cNvSpPr>
          <p:nvPr/>
        </p:nvSpPr>
        <p:spPr bwMode="auto">
          <a:xfrm>
            <a:off x="285720" y="0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  <a:defRPr/>
            </a:pPr>
            <a:r>
              <a:rPr lang="en-US" sz="2800" b="1" dirty="0">
                <a:latin typeface="Bernard MT Condensed" pitchFamily="18" charset="0"/>
              </a:rPr>
              <a:t>PENGEMBANGAN CAPAIAN PEMBELAJ</a:t>
            </a:r>
            <a:r>
              <a:rPr lang="id-ID" sz="2800" b="1" dirty="0">
                <a:latin typeface="Bernard MT Condensed" pitchFamily="18" charset="0"/>
              </a:rPr>
              <a:t>ARAN MK (SK) </a:t>
            </a:r>
            <a:r>
              <a:rPr lang="en-US" sz="2800" b="1" dirty="0">
                <a:latin typeface="Bernard MT Condensed" pitchFamily="18" charset="0"/>
              </a:rPr>
              <a:t>MENJADI</a:t>
            </a:r>
            <a:r>
              <a:rPr lang="id-ID" sz="2800" b="1" dirty="0">
                <a:latin typeface="Bernard MT Condensed" pitchFamily="18" charset="0"/>
              </a:rPr>
              <a:t> KEMAMPUAN AKHIR (KD) </a:t>
            </a:r>
            <a:endParaRPr lang="id-ID" sz="2800" b="1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381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K</a:t>
            </a: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EMAMPUAN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</a:p>
          <a:p>
            <a:pPr marL="342900" indent="-342900">
              <a:buNone/>
            </a:pP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AKHIR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1</a:t>
            </a:r>
            <a:endParaRPr lang="en-US" sz="2000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372225" y="1196975"/>
            <a:ext cx="22923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endParaRPr lang="id-ID" sz="2800" dirty="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3276600" y="3505200"/>
            <a:ext cx="15462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K</a:t>
            </a: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EMAMPUAN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</a:p>
          <a:p>
            <a:pPr marL="342900" indent="-342900">
              <a:buNone/>
            </a:pP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AKHIR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3</a:t>
            </a:r>
            <a:endParaRPr lang="id-ID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2057400" y="4648200"/>
            <a:ext cx="156368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K</a:t>
            </a: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EMAMPUAN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</a:p>
          <a:p>
            <a:pPr marL="342900" indent="-342900">
              <a:buNone/>
            </a:pP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AKHIR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2</a:t>
            </a:r>
            <a:endParaRPr lang="id-ID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5105400" y="2667000"/>
            <a:ext cx="15621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K</a:t>
            </a: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EMAMPUAN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None/>
            </a:pPr>
            <a:r>
              <a:rPr lang="id-ID" sz="2000" dirty="0">
                <a:solidFill>
                  <a:srgbClr val="FF0000"/>
                </a:solidFill>
                <a:latin typeface="Bernard MT Condensed" pitchFamily="18" charset="0"/>
              </a:rPr>
              <a:t>AKHIR</a:t>
            </a:r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 4</a:t>
            </a:r>
            <a:endParaRPr lang="id-ID" sz="2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990600"/>
            <a:ext cx="2724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Bernard MT Condensed" pitchFamily="18" charset="0"/>
              </a:rPr>
              <a:t>CAPAIAN </a:t>
            </a:r>
            <a:endParaRPr lang="id-ID" sz="2000" b="1" dirty="0">
              <a:solidFill>
                <a:srgbClr val="7030A0"/>
              </a:solidFill>
              <a:latin typeface="Bernard MT Condensed" pitchFamily="18" charset="0"/>
            </a:endParaRPr>
          </a:p>
          <a:p>
            <a:pPr>
              <a:buNone/>
            </a:pPr>
            <a:r>
              <a:rPr lang="en-US" sz="2000" b="1" dirty="0">
                <a:solidFill>
                  <a:srgbClr val="7030A0"/>
                </a:solidFill>
                <a:latin typeface="Bernard MT Condensed" pitchFamily="18" charset="0"/>
              </a:rPr>
              <a:t>PEMBELAJ</a:t>
            </a:r>
            <a:r>
              <a:rPr lang="id-ID" sz="2000" b="1" dirty="0">
                <a:solidFill>
                  <a:srgbClr val="7030A0"/>
                </a:solidFill>
                <a:latin typeface="Bernard MT Condensed" pitchFamily="18" charset="0"/>
              </a:rPr>
              <a:t>ARAN MK (SK) </a:t>
            </a:r>
            <a:endParaRPr lang="id-ID" sz="2000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5791200"/>
            <a:ext cx="3581400" cy="106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Catatan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KA =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Kemmapuan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Akhir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(KD)</a:t>
            </a:r>
          </a:p>
          <a:p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CPMK =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Capaian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Pembelajaran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Mata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Kuliah</a:t>
            </a:r>
            <a:endParaRPr lang="en-US" sz="1400" dirty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KA1+KA2+KA3+KA..n 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  <a:sym typeface="Wingdings" pitchFamily="2" charset="2"/>
              </a:rPr>
              <a:t> CPMK</a:t>
            </a:r>
            <a:endParaRPr lang="en-US" sz="1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DESAIN MUMBRITA</a:t>
            </a:r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3D522D-F7C9-4724-BA0B-DF663057AF1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6" name="Picture 2" descr="bd0497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7913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1075" name="Text Box 3"/>
          <p:cNvSpPr txBox="1">
            <a:spLocks noChangeArrowheads="1"/>
          </p:cNvSpPr>
          <p:nvPr/>
        </p:nvSpPr>
        <p:spPr bwMode="auto">
          <a:xfrm>
            <a:off x="0" y="214290"/>
            <a:ext cx="8643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  <a:defRPr/>
            </a:pPr>
            <a:r>
              <a:rPr lang="en-US" sz="2800" b="1" dirty="0">
                <a:latin typeface="Bernard MT Condensed" pitchFamily="18" charset="0"/>
              </a:rPr>
              <a:t>PENGEMBANGAN </a:t>
            </a:r>
            <a:r>
              <a:rPr lang="id-ID" sz="2800" b="1" dirty="0">
                <a:latin typeface="Bernard MT Condensed" pitchFamily="18" charset="0"/>
              </a:rPr>
              <a:t>KEMAMPUAN AKHIR (KD)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MENJADI INDIKATOR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762000" y="57912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000" dirty="0" err="1">
                <a:solidFill>
                  <a:srgbClr val="0000FF"/>
                </a:solidFill>
                <a:latin typeface="Bernard MT Condensed" pitchFamily="18" charset="0"/>
              </a:rPr>
              <a:t>Indikator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 1</a:t>
            </a:r>
            <a:endParaRPr lang="en-US" sz="2000" b="1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286512" y="1196975"/>
            <a:ext cx="264320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Bernard MT Condensed" pitchFamily="18" charset="0"/>
              </a:rPr>
              <a:t>K</a:t>
            </a:r>
            <a:r>
              <a:rPr lang="id-ID" sz="2400" b="1" dirty="0">
                <a:solidFill>
                  <a:srgbClr val="FF0000"/>
                </a:solidFill>
                <a:latin typeface="Bernard MT Condensed" pitchFamily="18" charset="0"/>
              </a:rPr>
              <a:t>EMAMPUAN AKHIR</a:t>
            </a:r>
            <a:r>
              <a:rPr lang="en-US" sz="2400" b="1" dirty="0">
                <a:solidFill>
                  <a:srgbClr val="FF0000"/>
                </a:solidFill>
                <a:latin typeface="Bernard MT Condensed" pitchFamily="18" charset="0"/>
              </a:rPr>
              <a:t> 1</a:t>
            </a:r>
            <a:endParaRPr lang="id-ID" sz="2400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3581400" y="3505200"/>
            <a:ext cx="13938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n-US" sz="2000" dirty="0">
                <a:latin typeface="Bernard MT Condensed" pitchFamily="18" charset="0"/>
              </a:rPr>
              <a:t> </a:t>
            </a:r>
          </a:p>
          <a:p>
            <a:pPr marL="342900" indent="-342900">
              <a:buNone/>
            </a:pPr>
            <a:r>
              <a:rPr lang="en-US" sz="2000" dirty="0" err="1">
                <a:solidFill>
                  <a:srgbClr val="0000FF"/>
                </a:solidFill>
                <a:latin typeface="Bernard MT Condensed" pitchFamily="18" charset="0"/>
              </a:rPr>
              <a:t>Indikator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 3</a:t>
            </a:r>
            <a:endParaRPr lang="id-ID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2286000" y="4876800"/>
            <a:ext cx="14112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000" dirty="0" err="1">
                <a:solidFill>
                  <a:srgbClr val="0000FF"/>
                </a:solidFill>
                <a:latin typeface="Bernard MT Condensed" pitchFamily="18" charset="0"/>
              </a:rPr>
              <a:t>Indikator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 2</a:t>
            </a:r>
            <a:endParaRPr lang="id-ID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5029200" y="2819400"/>
            <a:ext cx="14478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None/>
            </a:pPr>
            <a:r>
              <a:rPr lang="en-US" sz="2000" dirty="0" err="1">
                <a:solidFill>
                  <a:srgbClr val="0000FF"/>
                </a:solidFill>
                <a:latin typeface="Bernard MT Condensed" pitchFamily="18" charset="0"/>
              </a:rPr>
              <a:t>Indikator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 4</a:t>
            </a:r>
            <a:endParaRPr lang="id-ID" sz="20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428660" y="6334780"/>
            <a:ext cx="809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Bernard MT Condensed" pitchFamily="18" charset="0"/>
              </a:rPr>
              <a:t>EB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5867400"/>
            <a:ext cx="35052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Catatan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KA1 =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Kemmapuan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Baskerville Old Face" pitchFamily="18" charset="0"/>
              </a:rPr>
              <a:t>Akhir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 (KD) 1</a:t>
            </a:r>
          </a:p>
          <a:p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</a:rPr>
              <a:t>Ind. 1+ Ind. 2+Ind.3 + Ind...n </a:t>
            </a:r>
            <a:r>
              <a:rPr lang="en-US" sz="1400" dirty="0">
                <a:solidFill>
                  <a:schemeClr val="tx1"/>
                </a:solidFill>
                <a:latin typeface="Baskerville Old Face" pitchFamily="18" charset="0"/>
                <a:sym typeface="Wingdings" pitchFamily="2" charset="2"/>
              </a:rPr>
              <a:t> KA1</a:t>
            </a:r>
            <a:endParaRPr lang="en-US" sz="1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400050" y="188913"/>
            <a:ext cx="7772400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3200" dirty="0" err="1">
                <a:latin typeface="+mj-lt"/>
                <a:cs typeface="Times New Roman" pitchFamily="18" charset="0"/>
              </a:rPr>
              <a:t>Revisi</a:t>
            </a:r>
            <a:r>
              <a:rPr lang="en-US" sz="3200" dirty="0">
                <a:latin typeface="+mj-lt"/>
                <a:cs typeface="Times New Roman" pitchFamily="18" charset="0"/>
              </a:rPr>
              <a:t> </a:t>
            </a:r>
            <a:r>
              <a:rPr lang="en-US" sz="3200" dirty="0" err="1">
                <a:latin typeface="+mj-lt"/>
                <a:cs typeface="Times New Roman" pitchFamily="18" charset="0"/>
              </a:rPr>
              <a:t>Taksonomi</a:t>
            </a:r>
            <a:r>
              <a:rPr lang="en-US" sz="3200" dirty="0">
                <a:latin typeface="+mj-lt"/>
                <a:cs typeface="Times New Roman" pitchFamily="18" charset="0"/>
              </a:rPr>
              <a:t> Bloom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32378"/>
              </p:ext>
            </p:extLst>
          </p:nvPr>
        </p:nvGraphicFramePr>
        <p:xfrm>
          <a:off x="457200" y="1992288"/>
          <a:ext cx="1905000" cy="3962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Knowledge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(C1)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Comprehension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Application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Analysis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(C4)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Synthesis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(C5)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Evaluation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(C6)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838200"/>
          <a:ext cx="1905000" cy="5131612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083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Knowledge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64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Remembering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Understanding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Applying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(C3)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Analyzing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(C4)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Evaluating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(C5)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Creating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(C6)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514600" y="2297113"/>
            <a:ext cx="9144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394744" y="1415257"/>
            <a:ext cx="1001713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2982913"/>
            <a:ext cx="9144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3668713"/>
            <a:ext cx="9144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4600" y="4354513"/>
            <a:ext cx="9144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4964113"/>
            <a:ext cx="914400" cy="609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14600" y="5040313"/>
            <a:ext cx="9144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5467350" y="2011363"/>
            <a:ext cx="381000" cy="35052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9" name="TextBox 16"/>
          <p:cNvSpPr txBox="1">
            <a:spLocks noChangeArrowheads="1"/>
          </p:cNvSpPr>
          <p:nvPr/>
        </p:nvSpPr>
        <p:spPr bwMode="auto">
          <a:xfrm rot="-5400000">
            <a:off x="4762500" y="3628657"/>
            <a:ext cx="2732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Cognitive Process Dimension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77193"/>
              </p:ext>
            </p:extLst>
          </p:nvPr>
        </p:nvGraphicFramePr>
        <p:xfrm>
          <a:off x="6400800" y="849288"/>
          <a:ext cx="1790700" cy="1981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Conceptual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Procedural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Metacognitive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5562600" y="1611313"/>
            <a:ext cx="6096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562600" y="1077913"/>
            <a:ext cx="7620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562600" y="1611313"/>
            <a:ext cx="7620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5448300" y="1725613"/>
            <a:ext cx="990600" cy="762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Right Brace 43"/>
          <p:cNvSpPr/>
          <p:nvPr/>
        </p:nvSpPr>
        <p:spPr>
          <a:xfrm>
            <a:off x="8229600" y="1230313"/>
            <a:ext cx="228600" cy="1447800"/>
          </a:xfrm>
          <a:prstGeom prst="righ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6" name="TextBox 44"/>
          <p:cNvSpPr txBox="1">
            <a:spLocks noChangeArrowheads="1"/>
          </p:cNvSpPr>
          <p:nvPr/>
        </p:nvSpPr>
        <p:spPr bwMode="auto">
          <a:xfrm rot="-5400000">
            <a:off x="7385844" y="1386315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Knowledge dimension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Bernard MT Condensed" pitchFamily="18" charset="0"/>
              </a:rPr>
              <a:t>Dimensi</a:t>
            </a:r>
            <a:r>
              <a:rPr lang="en-US" dirty="0">
                <a:latin typeface="Bernard MT Condensed" pitchFamily="18" charset="0"/>
              </a:rPr>
              <a:t> </a:t>
            </a:r>
            <a:r>
              <a:rPr lang="en-US" dirty="0" err="1">
                <a:latin typeface="Bernard MT Condensed" pitchFamily="18" charset="0"/>
              </a:rPr>
              <a:t>dalam</a:t>
            </a:r>
            <a:r>
              <a:rPr lang="en-US" dirty="0">
                <a:latin typeface="Bernard MT Condensed" pitchFamily="18" charset="0"/>
              </a:rPr>
              <a:t> </a:t>
            </a:r>
            <a:r>
              <a:rPr lang="en-US" dirty="0" err="1">
                <a:latin typeface="Bernard MT Condensed" pitchFamily="18" charset="0"/>
              </a:rPr>
              <a:t>Taksonomi</a:t>
            </a:r>
            <a:r>
              <a:rPr lang="en-US" dirty="0">
                <a:latin typeface="Bernard MT Condensed" pitchFamily="18" charset="0"/>
              </a:rPr>
              <a:t> Bloom </a:t>
            </a:r>
            <a:r>
              <a:rPr lang="en-US" dirty="0" err="1">
                <a:latin typeface="Bernard MT Condensed" pitchFamily="18" charset="0"/>
              </a:rPr>
              <a:t>Revisi</a:t>
            </a:r>
            <a:endParaRPr lang="en-US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(C1 – C6)</a:t>
            </a:r>
          </a:p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dikategorikan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Faktual</a:t>
            </a:r>
            <a:endParaRPr lang="en-US" dirty="0"/>
          </a:p>
          <a:p>
            <a:pPr lvl="1"/>
            <a:r>
              <a:rPr lang="en-US" dirty="0" err="1"/>
              <a:t>Pengetahuan</a:t>
            </a:r>
            <a:r>
              <a:rPr lang="en-US" dirty="0"/>
              <a:t>  </a:t>
            </a:r>
            <a:r>
              <a:rPr lang="en-US" dirty="0" err="1"/>
              <a:t>Konseptual</a:t>
            </a:r>
            <a:endParaRPr lang="en-US" dirty="0"/>
          </a:p>
          <a:p>
            <a:pPr lvl="1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Prosedural</a:t>
            </a:r>
            <a:endParaRPr lang="en-US" dirty="0"/>
          </a:p>
          <a:p>
            <a:pPr lvl="1"/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Metakognitif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ernard MT Condensed" pitchFamily="18" charset="0"/>
              </a:rPr>
              <a:t>DIMENSI DALAM TAKSONOMI BLOOM REVISI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askerville Old Face" pitchFamily="18" charset="0"/>
                        </a:rPr>
                        <a:t>DIMENSI</a:t>
                      </a:r>
                      <a:r>
                        <a:rPr lang="en-US" baseline="0" dirty="0">
                          <a:latin typeface="Baskerville Old Face" pitchFamily="18" charset="0"/>
                        </a:rPr>
                        <a:t> PENGETAHUAN</a:t>
                      </a:r>
                      <a:endParaRPr lang="en-US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askerville Old Face" pitchFamily="18" charset="0"/>
                        </a:rPr>
                        <a:t>DIMENSI PROSES KOGNITIF</a:t>
                      </a: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Faktual</a:t>
                      </a:r>
                      <a:endParaRPr kumimoji="0" lang="en-US" sz="1200" b="1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terminologi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bagian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detail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unsurunsur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Konseptual</a:t>
                      </a:r>
                      <a:endParaRPr kumimoji="0" lang="en-US" sz="1200" b="1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klasifikasin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kategori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prinsip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generalisasi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teori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, model &amp;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struktur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Prosedural</a:t>
                      </a:r>
                      <a:endParaRPr kumimoji="0" lang="en-US" sz="1200" b="1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keterampilan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khusus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yg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berhubungan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dng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suatu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bidang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tertentu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algoritma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metode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fi-FI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 Pengetahuan ttg kriteria penggunaan suatu</a:t>
                      </a:r>
                    </a:p>
                    <a:p>
                      <a:pPr lvl="1"/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prosedur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Metakognitif</a:t>
                      </a:r>
                      <a:endParaRPr kumimoji="0" lang="en-US" sz="1200" b="1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strategik</a:t>
                      </a:r>
                      <a:endParaRPr kumimoji="0" lang="en-US" sz="1200" kern="1200" baseline="0" dirty="0">
                        <a:solidFill>
                          <a:schemeClr val="dk1"/>
                        </a:solidFill>
                        <a:latin typeface="Baskerville Old Face" pitchFamily="18" charset="0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kumimoji="0" lang="fi-FI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b. Pengetahuan ttg operasi kognitif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ttg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diri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sendiri</a:t>
                      </a:r>
                      <a:endParaRPr lang="en-US" sz="12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C.1.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Mengingat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(Remember)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Mengenali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(recognizing)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1.2.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Mengingat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(recalling)</a:t>
                      </a: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C.2.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Memahami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(Understand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1.3.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Menafsirkan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(interpreting)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1.4.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Memberi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contoh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exampliying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1.5.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Meringkas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(summarizing)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1.6.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Menarik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inferensi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(inferring)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1.7.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Membandingkan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compairing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1.8.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Menjelaskan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(explaining)</a:t>
                      </a: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C.3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Mengaplikasikan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(Apply)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1.9.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Menjalankan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(executing)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1.10.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Mengimplementasikan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(implementing)</a:t>
                      </a: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C.4.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Menganalisis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(Analyze)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1.11.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Menguraikan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diffrentiating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1.12.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Mengorganisir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(organizing)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1.13.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Menemukan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makna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tersirat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(attributing)</a:t>
                      </a: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C.5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Evaluasi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(Evaluate)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1.14.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Memeriksa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(checking)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1.15.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Mengritik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(Critiquing)</a:t>
                      </a:r>
                    </a:p>
                    <a:p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C.6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200" b="1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Membuat</a:t>
                      </a:r>
                      <a:r>
                        <a:rPr kumimoji="0" lang="en-US" sz="1200" b="1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Create)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1.16.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Merumuskan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(generating)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1.17. 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Merencanakan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(planning)</a:t>
                      </a:r>
                    </a:p>
                    <a:p>
                      <a:pPr lvl="1"/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1.18. (</a:t>
                      </a:r>
                      <a:r>
                        <a:rPr kumimoji="0" lang="en-US" sz="1200" kern="1200" baseline="0" dirty="0" err="1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Memproduksi</a:t>
                      </a:r>
                      <a:r>
                        <a:rPr kumimoji="0" lang="en-US" sz="1200" kern="1200" baseline="0" dirty="0">
                          <a:solidFill>
                            <a:schemeClr val="dk1"/>
                          </a:solidFill>
                          <a:latin typeface="Baskerville Old Face" pitchFamily="18" charset="0"/>
                          <a:ea typeface="+mn-ea"/>
                          <a:cs typeface="+mn-cs"/>
                        </a:rPr>
                        <a:t> (producing)</a:t>
                      </a:r>
                      <a:endParaRPr lang="en-US" sz="12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Bernard MT Condensed" pitchFamily="18" charset="0"/>
              </a:rPr>
              <a:t>HUBUNGAN DIMENSI PROSES KOGNITIF DENGAN DIMENSI PENGETAHUAN</a:t>
            </a:r>
          </a:p>
        </p:txBody>
      </p:sp>
      <p:pic>
        <p:nvPicPr>
          <p:cNvPr id="4" name="Content Placeholder 3" descr="http://www.vedcmalang.com/pppptkboemlg/images/gbartikeldep50/asmuniv/07%20ASV2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" y="1774825"/>
            <a:ext cx="9067800" cy="4625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571500"/>
            <a:ext cx="9194800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5334000" y="304800"/>
            <a:ext cx="2971800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Taksonomi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Bloom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Revisi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KEMAMPUAN AKHIR (KA)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menerapkan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taksonomi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tujuan-tujuan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diampu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RPP.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Bernard MT Condensed" pitchFamily="18" charset="0"/>
              </a:rPr>
              <a:t>KATA KUNCI TINGKAT KEMAMPUAN KERJA DALAM DESKRIPSI KKNI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askerville Old Face" pitchFamily="18" charset="0"/>
                        </a:rPr>
                        <a:t>LEVEL KUALIFIKASI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askerville Old Face" pitchFamily="18" charset="0"/>
                        </a:rPr>
                        <a:t>KATA KUNCI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askerville Old Face" pitchFamily="18" charset="0"/>
                        </a:rPr>
                        <a:t>PROGRAM</a:t>
                      </a: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9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Melakukan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pendalaman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dan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perluasan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IPTEKS,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riset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multitransdisiplin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Bodoni MT Black" pitchFamily="18" charset="0"/>
                        </a:rPr>
                        <a:t>Doktor</a:t>
                      </a:r>
                      <a:endParaRPr lang="en-US" b="1" dirty="0">
                        <a:latin typeface="Bodoni MT Black" pitchFamily="18" charset="0"/>
                      </a:endParaRP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8</a:t>
                      </a:r>
                    </a:p>
                  </a:txBody>
                  <a:tcPr marL="96819" marR="9681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Mengembangkan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IPTEKS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melalui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riset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inter/multi-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disiplin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inovasi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teruji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 Black" pitchFamily="18" charset="0"/>
                        </a:rPr>
                        <a:t>Magister</a:t>
                      </a:r>
                    </a:p>
                  </a:txBody>
                  <a:tcPr marL="96819" marR="96819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7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Mengelola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sumber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daya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menerapkan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 minimal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setara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standar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profesi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mengevaluasi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pengembangan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strategis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organisasi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Bodoni MT Black" pitchFamily="18" charset="0"/>
                        </a:rPr>
                        <a:t>Profesi</a:t>
                      </a:r>
                      <a:endParaRPr lang="en-US" b="1" dirty="0">
                        <a:latin typeface="Bodoni MT Black" pitchFamily="18" charset="0"/>
                      </a:endParaRP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6</a:t>
                      </a:r>
                    </a:p>
                  </a:txBody>
                  <a:tcPr marL="96819" marR="9681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Baskerville Old Face" pitchFamily="18" charset="0"/>
                        </a:rPr>
                        <a:t>Mengaplikasikan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mengkaji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membuat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desin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memanfaatkan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 IPTEKS,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menyelesaikan</a:t>
                      </a:r>
                      <a:r>
                        <a:rPr lang="en-US" sz="1400" b="1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="1" dirty="0" err="1">
                          <a:latin typeface="Baskerville Old Face" pitchFamily="18" charset="0"/>
                        </a:rPr>
                        <a:t>masalah</a:t>
                      </a:r>
                      <a:endParaRPr lang="en-US" sz="1400" b="1" dirty="0">
                        <a:latin typeface="Baskerville Old Face" pitchFamily="18" charset="0"/>
                      </a:endParaRPr>
                    </a:p>
                  </a:txBody>
                  <a:tcPr marL="96819" marR="9681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Bodoni MT Black" pitchFamily="18" charset="0"/>
                        </a:rPr>
                        <a:t>Sarjana</a:t>
                      </a:r>
                      <a:r>
                        <a:rPr lang="en-US" b="1" dirty="0">
                          <a:latin typeface="Bodoni MT Black" pitchFamily="18" charset="0"/>
                        </a:rPr>
                        <a:t>/D4</a:t>
                      </a:r>
                    </a:p>
                  </a:txBody>
                  <a:tcPr marL="96819" marR="9681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5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Menyelesaikan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pekerjaan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berlingkup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luas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memilih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berbagai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metode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 Black" pitchFamily="18" charset="0"/>
                        </a:rPr>
                        <a:t>Diploma 3</a:t>
                      </a: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4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Menyelesaikan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pekerjaan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berlingkup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luas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dan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kasus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spesifik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,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memilih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metode</a:t>
                      </a:r>
                      <a:r>
                        <a:rPr lang="en-US" sz="1400" baseline="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baseline="0" dirty="0" err="1">
                          <a:latin typeface="Baskerville Old Face" pitchFamily="18" charset="0"/>
                        </a:rPr>
                        <a:t>baku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 Black" pitchFamily="18" charset="0"/>
                        </a:rPr>
                        <a:t>Diploma 2</a:t>
                      </a: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doni MT Black" pitchFamily="18" charset="0"/>
                        </a:rPr>
                        <a:t>3</a:t>
                      </a: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Baskerville Old Face" pitchFamily="18" charset="0"/>
                        </a:rPr>
                        <a:t>Melaksanakan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serangkain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tugas</a:t>
                      </a:r>
                      <a:r>
                        <a:rPr lang="en-US" sz="1400" dirty="0">
                          <a:latin typeface="Baskerville Old Face" pitchFamily="18" charset="0"/>
                        </a:rPr>
                        <a:t> </a:t>
                      </a:r>
                      <a:r>
                        <a:rPr lang="en-US" sz="1400" dirty="0" err="1">
                          <a:latin typeface="Baskerville Old Face" pitchFamily="18" charset="0"/>
                        </a:rPr>
                        <a:t>spesifik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 marL="96819" marR="96819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Bodoni MT Black" pitchFamily="18" charset="0"/>
                        </a:rPr>
                        <a:t>Diploma 1</a:t>
                      </a:r>
                    </a:p>
                  </a:txBody>
                  <a:tcPr marL="96819" marR="968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5433" y="523220"/>
          <a:ext cx="8052792" cy="607832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19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2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LEVEL</a:t>
                      </a:r>
                      <a:r>
                        <a:rPr lang="en-US" sz="1400" dirty="0">
                          <a:effectLst/>
                        </a:rPr>
                        <a:t> KUALIFIKASI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Impact" panose="020B0806030902050204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KATA KUNCI PENGETAHAUAN DALAM KKNI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Impact" panose="020B0806030902050204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KESETARAAN PROGRAM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Impact" panose="020B0806030902050204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dirty="0" err="1">
                          <a:effectLst/>
                        </a:rPr>
                        <a:t>Mampu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memecahkan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permasalahan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sains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teknologi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atau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seni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bidang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keilmuannya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melalui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pendekatan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3333FF"/>
                          </a:solidFill>
                          <a:effectLst/>
                        </a:rPr>
                        <a:t>inter, multi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  <a:effectLst/>
                        </a:rPr>
                        <a:t>atau</a:t>
                      </a:r>
                      <a:r>
                        <a:rPr lang="en-US" sz="1400" b="1" dirty="0">
                          <a:solidFill>
                            <a:srgbClr val="3333FF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  <a:effectLst/>
                        </a:rPr>
                        <a:t>transdisipliner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Doktor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memecahkan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permasalahan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ilmu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,</a:t>
                      </a:r>
                    </a:p>
                    <a:p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/</a:t>
                      </a:r>
                      <a:r>
                        <a:rPr lang="en-US" sz="1400" dirty="0" err="1"/>
                        <a:t>atau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seni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keilmuannya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melalui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pendekatan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>
                          <a:solidFill>
                            <a:srgbClr val="0000FF"/>
                          </a:solidFill>
                        </a:rPr>
                        <a:t>inter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atau</a:t>
                      </a:r>
                      <a:endParaRPr lang="en-US" sz="1400" dirty="0"/>
                    </a:p>
                    <a:p>
                      <a:r>
                        <a:rPr lang="en-US" sz="1400" b="1" dirty="0" err="1">
                          <a:solidFill>
                            <a:srgbClr val="0000FF"/>
                          </a:solidFill>
                        </a:rPr>
                        <a:t>multidisipliner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Magister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memecahkan</a:t>
                      </a:r>
                      <a:r>
                        <a:rPr lang="en-US" sz="1400" b="1" dirty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permasalahan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sains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atau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seni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keilmuannya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melalui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pendekatan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monodisipliner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Profesi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9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FF0000"/>
                          </a:solidFill>
                        </a:rPr>
                        <a:t>Menguasai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</a:rPr>
                        <a:t>konsep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</a:rPr>
                        <a:t>teoritis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tertentu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secara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umum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konsep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teoritis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bagian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khusus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tersebut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secara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mendalam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serta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</a:rPr>
                        <a:t>memformulasikan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/>
                        <a:t>penyelesaian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masalah</a:t>
                      </a:r>
                      <a:r>
                        <a:rPr lang="en-US" sz="1400" b="1" dirty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prosedural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Sarjana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8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Menguasai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konsep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teoritis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tertentu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secara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umum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serta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memformulasikan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penyelesaian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masalah</a:t>
                      </a:r>
                      <a:r>
                        <a:rPr lang="en-US" sz="1400" b="1" dirty="0">
                          <a:solidFill>
                            <a:srgbClr val="3333FF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3333FF"/>
                          </a:solidFill>
                        </a:rPr>
                        <a:t>prosedural</a:t>
                      </a:r>
                      <a:r>
                        <a:rPr lang="en-US" sz="1400" dirty="0"/>
                        <a:t>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en-US" sz="1400" dirty="0" err="1">
                          <a:effectLst/>
                        </a:rPr>
                        <a:t>iploma</a:t>
                      </a:r>
                      <a:r>
                        <a:rPr lang="en-US" sz="1400" dirty="0">
                          <a:effectLst/>
                        </a:rPr>
                        <a:t> 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11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Menguasai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beberapa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prinsip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dasar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keahlian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tertentu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menyelaraskan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permasalahan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faktual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kerjanya</a:t>
                      </a:r>
                      <a:r>
                        <a:rPr lang="en-US" sz="1400" dirty="0"/>
                        <a:t>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en-US" sz="1400" dirty="0" err="1">
                          <a:effectLst/>
                        </a:rPr>
                        <a:t>iploma</a:t>
                      </a:r>
                      <a:r>
                        <a:rPr lang="en-US" sz="1400" dirty="0">
                          <a:effectLst/>
                        </a:rPr>
                        <a:t> 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9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Memiliki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pengetahuan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operasional</a:t>
                      </a:r>
                      <a:r>
                        <a:rPr lang="en-US" sz="1400" dirty="0"/>
                        <a:t>  yang </a:t>
                      </a:r>
                      <a:r>
                        <a:rPr lang="en-US" sz="1400" dirty="0" err="1"/>
                        <a:t>lengkap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prinsip-prinsip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serta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konsep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umum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terkait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fakta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keahlian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tertentu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sehingga</a:t>
                      </a:r>
                      <a:r>
                        <a:rPr lang="en-US" sz="1400" dirty="0"/>
                        <a:t>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menyelesaikan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berbagai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masalah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lazim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metode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sesuai</a:t>
                      </a:r>
                      <a:r>
                        <a:rPr lang="en-US" sz="1400" dirty="0"/>
                        <a:t>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D</a:t>
                      </a:r>
                      <a:r>
                        <a:rPr lang="en-US" sz="1400" dirty="0" err="1">
                          <a:effectLst/>
                        </a:rPr>
                        <a:t>iploma</a:t>
                      </a:r>
                      <a:r>
                        <a:rPr lang="en-US" sz="1400" dirty="0">
                          <a:effectLst/>
                        </a:rPr>
                        <a:t> 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46498" y="1"/>
            <a:ext cx="8140303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en-US" sz="2100" dirty="0">
                <a:solidFill>
                  <a:prstClr val="black"/>
                </a:solidFill>
                <a:latin typeface="Impact" panose="020B0806030902050204" pitchFamily="34" charset="0"/>
                <a:ea typeface="Bernard MT Condensed" charset="0"/>
                <a:cs typeface="Bernard MT Condensed" charset="0"/>
              </a:rPr>
              <a:t>ACUAN KKNI UNTUK RUMUSAN PENGETAHUAN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1" y="3352800"/>
            <a:ext cx="8001000" cy="1143000"/>
          </a:xfrm>
          <a:prstGeom prst="roundRect">
            <a:avLst>
              <a:gd name="adj" fmla="val 338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b"/>
          <a:lstStyle/>
          <a:p>
            <a:pPr algn="ctr" defTabSz="685800">
              <a:defRPr/>
            </a:pPr>
            <a:endParaRPr lang="en-US" sz="1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90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0110" y="484944"/>
          <a:ext cx="8834284" cy="665659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959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0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LEVEL</a:t>
                      </a:r>
                      <a:r>
                        <a:rPr lang="en-US" sz="1400" dirty="0">
                          <a:effectLst/>
                        </a:rPr>
                        <a:t> KUALIFIKASI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KATA KUNCI KEMAMPUAN KERJA DALAM KKNI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KESETARAAN PROGRAM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1" dirty="0">
                          <a:solidFill>
                            <a:srgbClr val="C00000"/>
                          </a:solidFill>
                          <a:effectLst/>
                        </a:rPr>
                        <a:t>Mampu mengembangkan </a:t>
                      </a:r>
                      <a:r>
                        <a:rPr lang="id-ID" sz="1400" b="0" dirty="0">
                          <a:solidFill>
                            <a:schemeClr val="tx1"/>
                          </a:solidFill>
                          <a:effectLst/>
                        </a:rPr>
                        <a:t>pengetahuan, teknologi, dan/atau seni baru di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400" b="0" dirty="0">
                          <a:solidFill>
                            <a:schemeClr val="tx1"/>
                          </a:solidFill>
                          <a:effectLst/>
                        </a:rPr>
                        <a:t>dalam bidang keilmuannya atau praktek profesionalnya </a:t>
                      </a:r>
                      <a:r>
                        <a:rPr lang="id-ID" sz="1400" b="1" dirty="0">
                          <a:solidFill>
                            <a:srgbClr val="C00000"/>
                          </a:solidFill>
                          <a:effectLst/>
                        </a:rPr>
                        <a:t>melalui riset</a:t>
                      </a:r>
                      <a:r>
                        <a:rPr lang="id-ID" sz="14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400" b="0" dirty="0">
                          <a:solidFill>
                            <a:schemeClr val="tx1"/>
                          </a:solidFill>
                          <a:effectLst/>
                        </a:rPr>
                        <a:t>hingga </a:t>
                      </a:r>
                      <a:r>
                        <a:rPr lang="id-ID" sz="1400" b="1" dirty="0">
                          <a:solidFill>
                            <a:srgbClr val="0000FF"/>
                          </a:solidFill>
                          <a:effectLst/>
                        </a:rPr>
                        <a:t>menghasilkan karya kreatif, </a:t>
                      </a:r>
                      <a:r>
                        <a:rPr lang="id-ID" sz="1400" b="1" dirty="0" err="1">
                          <a:solidFill>
                            <a:srgbClr val="0000FF"/>
                          </a:solidFill>
                          <a:effectLst/>
                        </a:rPr>
                        <a:t>original</a:t>
                      </a:r>
                      <a:r>
                        <a:rPr lang="id-ID" sz="1400" b="1" dirty="0">
                          <a:solidFill>
                            <a:srgbClr val="0000FF"/>
                          </a:solidFill>
                          <a:effectLst/>
                        </a:rPr>
                        <a:t>, dan teruji</a:t>
                      </a:r>
                      <a:r>
                        <a:rPr lang="id-ID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Doktor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2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mengembangkan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pengetahuan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teknologi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seni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bidang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keilmuannya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praktek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profesionalnya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melalui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riset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hingga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FF"/>
                          </a:solidFill>
                          <a:effectLst/>
                        </a:rPr>
                        <a:t>menghasilkan</a:t>
                      </a: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FF"/>
                          </a:solidFill>
                          <a:effectLst/>
                        </a:rPr>
                        <a:t>karya</a:t>
                      </a: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FF"/>
                          </a:solidFill>
                          <a:effectLst/>
                        </a:rPr>
                        <a:t>inovatif</a:t>
                      </a: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FF"/>
                          </a:solidFill>
                          <a:effectLst/>
                        </a:rPr>
                        <a:t>dan</a:t>
                      </a:r>
                      <a:r>
                        <a:rPr lang="en-US" sz="14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FF"/>
                          </a:solidFill>
                          <a:effectLst/>
                        </a:rPr>
                        <a:t>teruji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Magister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merencanakan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mengelola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sumberdaya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bawah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tanggung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jawabnya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mengevaluasi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komprehensif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kerjanya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dengan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memanfaatkan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ilmu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pengetahuan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teknologi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seni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menghasilkan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langkah-langkah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pengembangan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strategis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organisasi</a:t>
                      </a:r>
                      <a:r>
                        <a:rPr lang="en-US" sz="14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Profesi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Mampu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mengaplikasikan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bidang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keahliannya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memanfaatkan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ilmum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pengetahuan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teknologi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seni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pada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bidangnya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penyelesaian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masalah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serta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mampu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beradaptasi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terhadap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situasi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dihadapi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Sarjana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 dirty="0">
                          <a:solidFill>
                            <a:srgbClr val="C00000"/>
                          </a:solidFill>
                          <a:effectLst/>
                        </a:rPr>
                        <a:t>Mampu menyelesaikan pekerjaan berlingkup luas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id-ID" sz="1100" b="1" dirty="0">
                          <a:solidFill>
                            <a:srgbClr val="C00000"/>
                          </a:solidFill>
                          <a:effectLst/>
                        </a:rPr>
                        <a:t>memilih metode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yang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sesuai dari beragam pilihan yang sudah maupun belum baku dengan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menganalisis data, serta mampu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menunjukkan kinerja dengan mutu dan</a:t>
                      </a: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kuantitas yang terukur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D</a:t>
                      </a:r>
                      <a:r>
                        <a:rPr lang="en-US" sz="1100" dirty="0" err="1">
                          <a:effectLst/>
                        </a:rPr>
                        <a:t>iploma</a:t>
                      </a:r>
                      <a:r>
                        <a:rPr lang="en-US" sz="1100" dirty="0">
                          <a:effectLst/>
                        </a:rPr>
                        <a:t> 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7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4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 dirty="0">
                          <a:solidFill>
                            <a:srgbClr val="C00000"/>
                          </a:solidFill>
                          <a:effectLst/>
                        </a:rPr>
                        <a:t>Mampu menyelesaikan tugas berlingkup luas dan kasus spesifik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 dengan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menganalisis informasi secara terbatas, memilih metode yang sesuai dari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beberapa pilihan yang baku, serta mampu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menunjukkan kinerja dengan</a:t>
                      </a: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mutu dan kuantitas yang terukur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D</a:t>
                      </a:r>
                      <a:r>
                        <a:rPr lang="en-US" sz="1100" dirty="0" err="1">
                          <a:effectLst/>
                        </a:rPr>
                        <a:t>iploma</a:t>
                      </a:r>
                      <a:r>
                        <a:rPr lang="en-US" sz="1100" dirty="0">
                          <a:effectLst/>
                        </a:rPr>
                        <a:t> 2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b="1" dirty="0">
                          <a:solidFill>
                            <a:srgbClr val="C00000"/>
                          </a:solidFill>
                          <a:effectLst/>
                        </a:rPr>
                        <a:t>Mampu melaksanakan serangkaian tugas spesifik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, dengan menerjemahkan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informasi dan menggunakan alat, berdasarkan sejumlah pilihan prosedur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kerja,  serta mampu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menunjukkan kinerja dengan mutu dan kuantitas yang</a:t>
                      </a: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terukur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, yang sebagian merupakan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hasil kerja sendiri dengan pengawasan</a:t>
                      </a:r>
                      <a:r>
                        <a:rPr lang="en-US" sz="1100" b="1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lang="id-ID" sz="1100" b="1" dirty="0">
                          <a:solidFill>
                            <a:srgbClr val="0000FF"/>
                          </a:solidFill>
                          <a:effectLst/>
                        </a:rPr>
                        <a:t>tidak langsung</a:t>
                      </a:r>
                      <a:r>
                        <a:rPr lang="id-ID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D</a:t>
                      </a:r>
                      <a:r>
                        <a:rPr lang="en-US" sz="1100" dirty="0" err="1">
                          <a:effectLst/>
                        </a:rPr>
                        <a:t>iploma</a:t>
                      </a:r>
                      <a:r>
                        <a:rPr lang="en-US" sz="1100" dirty="0">
                          <a:effectLst/>
                        </a:rPr>
                        <a:t> 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306" y="-38278"/>
            <a:ext cx="8846094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514350">
              <a:defRPr/>
            </a:pPr>
            <a:r>
              <a:rPr lang="en-US" sz="2100" dirty="0">
                <a:solidFill>
                  <a:prstClr val="black"/>
                </a:solidFill>
                <a:latin typeface="Impact" panose="020B0806030902050204" pitchFamily="34" charset="0"/>
                <a:ea typeface="Bernard MT Condensed" charset="0"/>
                <a:cs typeface="Bernard MT Condensed" charset="0"/>
              </a:rPr>
              <a:t>ACUAN KKNI UNTUK RUMUSAN KETRAMPILAN KHUSUS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0110" y="4038600"/>
            <a:ext cx="9008327" cy="736600"/>
          </a:xfrm>
          <a:prstGeom prst="roundRect">
            <a:avLst>
              <a:gd name="adj" fmla="val 3389"/>
            </a:avLst>
          </a:prstGeom>
          <a:noFill/>
          <a:ln w="5715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b"/>
          <a:lstStyle/>
          <a:p>
            <a:pPr algn="ctr" defTabSz="685800">
              <a:defRPr/>
            </a:pPr>
            <a:endParaRPr lang="en-US" sz="1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9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11D9-0D04-453F-9614-D47E6188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2412"/>
            <a:ext cx="8229600" cy="1143000"/>
          </a:xfrm>
        </p:spPr>
        <p:txBody>
          <a:bodyPr/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ea typeface="+mn-ea"/>
                <a:cs typeface="+mn-cs"/>
              </a:rPr>
              <a:t>KEMAMPUAN TERINTEGRASI</a:t>
            </a:r>
            <a:endParaRPr lang="en-ID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Flowchart: Delay 4">
            <a:extLst>
              <a:ext uri="{FF2B5EF4-FFF2-40B4-BE49-F238E27FC236}">
                <a16:creationId xmlns:a16="http://schemas.microsoft.com/office/drawing/2014/main" id="{C842D367-9D66-40AC-B2BE-283C85C999C1}"/>
              </a:ext>
            </a:extLst>
          </p:cNvPr>
          <p:cNvSpPr/>
          <p:nvPr/>
        </p:nvSpPr>
        <p:spPr>
          <a:xfrm rot="2770122" flipV="1">
            <a:off x="2025465" y="1879472"/>
            <a:ext cx="2886412" cy="1685925"/>
          </a:xfrm>
          <a:prstGeom prst="flowChartDe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Remembering;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Applying;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Analyzing;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Evaluating;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CREATING 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D23444DA-0F1D-4273-9F3F-B973CE087244}"/>
              </a:ext>
            </a:extLst>
          </p:cNvPr>
          <p:cNvSpPr/>
          <p:nvPr/>
        </p:nvSpPr>
        <p:spPr>
          <a:xfrm rot="7464534" flipV="1">
            <a:off x="3810148" y="1935247"/>
            <a:ext cx="2923715" cy="1605560"/>
          </a:xfrm>
          <a:prstGeom prst="flowChartDelay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Imitation;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Manipulation;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Precision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Articulation;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NATURALISATION</a:t>
            </a:r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F46B4B56-4901-4CCB-B7A3-7951F769DF62}"/>
              </a:ext>
            </a:extLst>
          </p:cNvPr>
          <p:cNvSpPr/>
          <p:nvPr/>
        </p:nvSpPr>
        <p:spPr>
          <a:xfrm rot="5400000" flipH="1" flipV="1">
            <a:off x="3012232" y="4206751"/>
            <a:ext cx="2901644" cy="1851579"/>
          </a:xfrm>
          <a:prstGeom prst="flowChartDelay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CHARACTERIZATION OF VALUES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Organizing;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Valuing;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Responding;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Receiving;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FF50A8-7847-44F9-8E07-E2531B307E14}"/>
              </a:ext>
            </a:extLst>
          </p:cNvPr>
          <p:cNvSpPr/>
          <p:nvPr/>
        </p:nvSpPr>
        <p:spPr>
          <a:xfrm>
            <a:off x="3319358" y="3429000"/>
            <a:ext cx="2157398" cy="762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TERINTEGRASI</a:t>
            </a:r>
          </a:p>
        </p:txBody>
      </p:sp>
    </p:spTree>
    <p:extLst>
      <p:ext uri="{BB962C8B-B14F-4D97-AF65-F5344CB8AC3E}">
        <p14:creationId xmlns:p14="http://schemas.microsoft.com/office/powerpoint/2010/main" val="3502745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168" y="-105359"/>
            <a:ext cx="8229600" cy="544204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Britannic Bold" panose="020B0903060703020204" pitchFamily="34" charset="0"/>
              </a:rPr>
              <a:t>Merumuskan</a:t>
            </a:r>
            <a:r>
              <a:rPr lang="en-US" sz="2800" dirty="0">
                <a:solidFill>
                  <a:schemeClr val="bg1"/>
                </a:solidFill>
                <a:latin typeface="Britannic Bold" panose="020B0903060703020204" pitchFamily="34" charset="0"/>
              </a:rPr>
              <a:t> CPMK/Sub-CPMK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07307" y="990600"/>
          <a:ext cx="6743702" cy="3200400"/>
        </p:xfrm>
        <a:graphic>
          <a:graphicData uri="http://schemas.openxmlformats.org/drawingml/2006/table">
            <a:tbl>
              <a:tblPr firstRow="1" bandRow="1"/>
              <a:tblGrid>
                <a:gridCol w="179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This revised Bloom’s Taxonomy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REMEMBER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(C1)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UNDERSTAND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(C2)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APPLY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(C3)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ANALYZE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(C4)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EVALUATE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(C5)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(C6)</a:t>
                      </a:r>
                      <a:endParaRPr lang="id-ID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Factual Knowledge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Summarize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Classify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Order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1.4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Rank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1.6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Conceptual knowledge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Describe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2.1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Interpret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Experiment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2.3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Explain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2.4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2.5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2.6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Procedural knowledge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Tabulate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Predict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Calculate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3.3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Differentiate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3.4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Conclude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3.5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Compose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3.6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Metacognitive knowledge</a:t>
                      </a:r>
                      <a:endParaRPr lang="id-ID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Appropriate</a:t>
                      </a:r>
                      <a:r>
                        <a:rPr lang="id-ID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4.1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Execute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4.2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Construct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Achieve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4.4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4.5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Actualize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CC"/>
                          </a:solidFill>
                          <a:effectLst/>
                          <a:latin typeface="Times New Roman"/>
                          <a:ea typeface="Times New Roman"/>
                        </a:rPr>
                        <a:t>5.6</a:t>
                      </a:r>
                      <a:endParaRPr lang="id-ID" sz="1400" b="1" dirty="0">
                        <a:solidFill>
                          <a:srgbClr val="0000C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56" marR="46856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114800"/>
            <a:ext cx="7360824" cy="2123616"/>
          </a:xfrm>
          <a:prstGeom prst="rect">
            <a:avLst/>
          </a:prstGeom>
        </p:spPr>
        <p:txBody>
          <a:bodyPr wrap="square" lIns="91397" tIns="45699" rIns="91397" bIns="4569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Sub-CPMK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2.4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menjelaskan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berbagai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metode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kualitatif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C4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kuantitatif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[C2,A3]; 2 mg;</a:t>
            </a: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3.6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mengembangkan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instrumen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pengumpul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data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dg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kinerja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mandiri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bermutu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terukur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[C3,A3];</a:t>
            </a:r>
          </a:p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4.5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memilih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menetapkan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sampel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dg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sistematis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bermutu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terukur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[C3,A3]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4.4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mengolah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serta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menginterpretasi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hasilnya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dg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sikap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bertanggungjawab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[C3,A3,P3];;   </a:t>
            </a:r>
          </a:p>
          <a:p>
            <a:pPr marL="344488" marR="0" lvl="0" indent="-344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3.6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merumuskan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permasalahan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menyusun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hipotesa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dg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sumber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rujukan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bermutu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terukur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sahih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[C3,A3];</a:t>
            </a:r>
          </a:p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4.3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mampu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merancang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dalam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bentuk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proposal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penelitian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&amp;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mempresentasikan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nya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dg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kinerja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mandiri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bermutu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terukur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[C6,A3,P3];</a:t>
            </a:r>
          </a:p>
          <a:p>
            <a:pPr marL="346075" marR="0" lvl="0" indent="-3460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752600" y="3810000"/>
            <a:ext cx="1600200" cy="381000"/>
          </a:xfrm>
          <a:prstGeom prst="wedgeRoundRectCallout">
            <a:avLst>
              <a:gd name="adj1" fmla="val -2061"/>
              <a:gd name="adj2" fmla="val 130421"/>
              <a:gd name="adj3" fmla="val 16667"/>
            </a:avLst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Kemampuan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3810000"/>
            <a:ext cx="2438400" cy="381000"/>
          </a:xfrm>
          <a:prstGeom prst="wedgeRoundRectCallout">
            <a:avLst>
              <a:gd name="adj1" fmla="val 2351"/>
              <a:gd name="adj2" fmla="val 114937"/>
              <a:gd name="adj3" fmla="val 16667"/>
            </a:avLst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Materi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Pembelajaran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entagon 8"/>
          <p:cNvSpPr/>
          <p:nvPr/>
        </p:nvSpPr>
        <p:spPr>
          <a:xfrm rot="5400000">
            <a:off x="-365307" y="1862599"/>
            <a:ext cx="2943225" cy="300038"/>
          </a:xfrm>
          <a:prstGeom prst="homePlate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The knowledge dimension</a:t>
            </a:r>
          </a:p>
        </p:txBody>
      </p:sp>
      <p:sp>
        <p:nvSpPr>
          <p:cNvPr id="10" name="Pentagon 9"/>
          <p:cNvSpPr/>
          <p:nvPr/>
        </p:nvSpPr>
        <p:spPr>
          <a:xfrm>
            <a:off x="3099376" y="546266"/>
            <a:ext cx="4951631" cy="400050"/>
          </a:xfrm>
          <a:prstGeom prst="homePlate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itannic Bold" panose="020B0903060703020204" pitchFamily="34" charset="0"/>
                <a:ea typeface="+mn-ea"/>
                <a:cs typeface="+mn-cs"/>
              </a:rPr>
              <a:t>The cognitive process dimension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6172200"/>
            <a:ext cx="1219151" cy="381000"/>
          </a:xfrm>
          <a:prstGeom prst="wedgeRoundRectCallout">
            <a:avLst>
              <a:gd name="adj1" fmla="val -101946"/>
              <a:gd name="adj2" fmla="val -94861"/>
              <a:gd name="adj3" fmla="val 16667"/>
            </a:avLst>
          </a:prstGeom>
          <a:solidFill>
            <a:srgbClr val="008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Konteks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CB63DD-1B97-4F43-9088-E9F84E87D1E4}"/>
              </a:ext>
            </a:extLst>
          </p:cNvPr>
          <p:cNvSpPr txBox="1"/>
          <p:nvPr/>
        </p:nvSpPr>
        <p:spPr>
          <a:xfrm>
            <a:off x="1" y="6557202"/>
            <a:ext cx="2499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</a:t>
            </a:r>
            <a:r>
              <a:rPr lang="en-US" sz="1600" b="1" dirty="0" err="1"/>
              <a:t>Sumber</a:t>
            </a:r>
            <a:r>
              <a:rPr lang="en-US" sz="1600" b="1" dirty="0"/>
              <a:t>: Anderson, 2001)</a:t>
            </a:r>
            <a:endParaRPr lang="en-ID" sz="1600" b="1" dirty="0"/>
          </a:p>
        </p:txBody>
      </p:sp>
    </p:spTree>
    <p:extLst>
      <p:ext uri="{BB962C8B-B14F-4D97-AF65-F5344CB8AC3E}">
        <p14:creationId xmlns:p14="http://schemas.microsoft.com/office/powerpoint/2010/main" val="719859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45426-5627-4447-898D-43C0E09B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kern="0" dirty="0" err="1">
                <a:latin typeface="Impact" panose="020B0806030902050204" pitchFamily="34" charset="0"/>
              </a:rPr>
              <a:t>Rujukan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9F7898-FBC1-4B1A-B39F-0347B9FB03A0}"/>
              </a:ext>
            </a:extLst>
          </p:cNvPr>
          <p:cNvSpPr/>
          <p:nvPr/>
        </p:nvSpPr>
        <p:spPr>
          <a:xfrm>
            <a:off x="1085850" y="1371600"/>
            <a:ext cx="65722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Anderson, L. W., &amp;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Krathwohl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 R. (2001). A Taxonomy for Learning, Teaching, and Assessing. New York: Longman.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AUN-QA. (2015). Guide to AUN-QA Assessment at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Level Version 3.0. Bangkok: ASEAN University Network.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 , R. M. (2009). Instructional Design: The ADDIE Approach. New York: Springer.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Dick, W., Carey, L., &amp; Carey, J. O. (2014). The Systematic Design of Instruction (8 ed.). New York: Pearson.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Gagne, R. M., Briggs, L. J., &amp; Wager, W. W. (1992). Principles of Instructional Design (4 ed.). New York: Harcourt Brace College Publishers.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Joyce, B., Weil, M., &amp; Calhoun, E. (2009). Models of Teaching (8 ed.). New Jersey: Pearson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Education,Inc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Menteri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Riset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Pendidikan Tinggi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Indonesia. (2015,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Desember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28).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Nasional Pendidikan Tinggi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Peraturan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Menteri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Riset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Teknologi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Pendidikan Tinggi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Republik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Indonesia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44. Jakarta, DKI, Indonesia: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Kemenristekdikti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Panduan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Penyusunan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Kurikulum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Pendidikan Tinggi (2016),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Direktorat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Pembelajaran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KemenristekDikti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95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843"/>
            <a:ext cx="8229600" cy="12527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latin typeface="Bodoni MT Black" pitchFamily="18" charset="0"/>
            </a:endParaRPr>
          </a:p>
          <a:p>
            <a:pPr algn="ctr">
              <a:buNone/>
            </a:pPr>
            <a:r>
              <a:rPr lang="en-US" dirty="0">
                <a:latin typeface="Bodoni MT Black" pitchFamily="18" charset="0"/>
              </a:rPr>
              <a:t>SELAMAT MENYUSUN </a:t>
            </a:r>
          </a:p>
          <a:p>
            <a:pPr algn="ctr">
              <a:buNone/>
            </a:pPr>
            <a:r>
              <a:rPr lang="en-US" sz="6000" dirty="0">
                <a:latin typeface="Bodoni MT Black" pitchFamily="18" charset="0"/>
              </a:rPr>
              <a:t>RPS DAN RTM</a:t>
            </a:r>
          </a:p>
          <a:p>
            <a:pPr algn="ctr">
              <a:buNone/>
            </a:pPr>
            <a:endParaRPr lang="en-US" dirty="0">
              <a:latin typeface="Bodoni MT Black" pitchFamily="18" charset="0"/>
            </a:endParaRPr>
          </a:p>
          <a:p>
            <a:pPr algn="ctr">
              <a:buNone/>
            </a:pPr>
            <a:r>
              <a:rPr lang="en-US" dirty="0">
                <a:latin typeface="Bodoni MT Black" pitchFamily="18" charset="0"/>
              </a:rPr>
              <a:t>TERIMA KASIH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92" name="Group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9001"/>
              </p:ext>
            </p:extLst>
          </p:nvPr>
        </p:nvGraphicFramePr>
        <p:xfrm>
          <a:off x="215008" y="2438400"/>
          <a:ext cx="8928992" cy="3814575"/>
        </p:xfrm>
        <a:graphic>
          <a:graphicData uri="http://schemas.openxmlformats.org/drawingml/2006/table">
            <a:tbl>
              <a:tblPr/>
              <a:tblGrid>
                <a:gridCol w="64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(1)</a:t>
                      </a:r>
                      <a:endParaRPr kumimoji="0" lang="id-ID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63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MING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KE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BAHAN KAJIAN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(4)</a:t>
                      </a:r>
                      <a:endParaRPr kumimoji="0" lang="id-ID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Indikator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(5)</a:t>
                      </a:r>
                      <a:endParaRPr kumimoji="0" lang="id-ID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 BAHAN KAJIAN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METODE     PEMBEL-AJARAN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Penilaian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(Teknik, Bentuk)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(8)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363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id-ID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BOT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63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NILAI </a:t>
                      </a:r>
                      <a:endParaRPr kumimoji="0" lang="id-ID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63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>
                          <a:tab pos="122238" algn="l"/>
                        </a:tabLst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8275" marR="0" lvl="0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2238" marR="0" lvl="0" indent="-122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9" name="Text Box 71"/>
          <p:cNvSpPr txBox="1">
            <a:spLocks noChangeArrowheads="1"/>
          </p:cNvSpPr>
          <p:nvPr/>
        </p:nvSpPr>
        <p:spPr bwMode="auto">
          <a:xfrm>
            <a:off x="152400" y="152400"/>
            <a:ext cx="87630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1257300" algn="l"/>
                <a:tab pos="4171950" algn="l"/>
              </a:tabLst>
            </a:pPr>
            <a:r>
              <a:rPr lang="id-ID" b="1" dirty="0"/>
              <a:t>Mata kuliah 	: ………………………: ….....…  Kode :</a:t>
            </a:r>
            <a:r>
              <a:rPr lang="id-ID" dirty="0"/>
              <a:t> </a:t>
            </a:r>
            <a:r>
              <a:rPr lang="id-ID" b="1" dirty="0"/>
              <a:t>…………………  sks : …………………..  </a:t>
            </a:r>
          </a:p>
          <a:p>
            <a:pPr>
              <a:spcBef>
                <a:spcPct val="50000"/>
              </a:spcBef>
              <a:tabLst>
                <a:tab pos="1257300" algn="l"/>
                <a:tab pos="4171950" algn="l"/>
              </a:tabLst>
            </a:pPr>
            <a:r>
              <a:rPr lang="id-ID" b="1" dirty="0"/>
              <a:t>Mk Prasyarat</a:t>
            </a:r>
            <a:r>
              <a:rPr lang="en-US" b="1" dirty="0"/>
              <a:t> </a:t>
            </a:r>
            <a:r>
              <a:rPr lang="id-ID" b="1" dirty="0"/>
              <a:t>: ................ </a:t>
            </a:r>
            <a:r>
              <a:rPr lang="en-US" b="1" dirty="0"/>
              <a:t>…….. …………..</a:t>
            </a:r>
            <a:r>
              <a:rPr lang="id-ID" b="1" dirty="0"/>
              <a:t>Program Studi: ……………</a:t>
            </a:r>
            <a:r>
              <a:rPr lang="id-ID" dirty="0"/>
              <a:t> </a:t>
            </a:r>
            <a:endParaRPr lang="en-US" dirty="0"/>
          </a:p>
          <a:p>
            <a:pPr>
              <a:spcBef>
                <a:spcPct val="50000"/>
              </a:spcBef>
              <a:tabLst>
                <a:tab pos="1257300" algn="l"/>
                <a:tab pos="4171950" algn="l"/>
              </a:tabLst>
            </a:pPr>
            <a:r>
              <a:rPr lang="id-ID" b="1" dirty="0"/>
              <a:t>Dosen : ……………………</a:t>
            </a:r>
          </a:p>
          <a:p>
            <a:pPr>
              <a:spcBef>
                <a:spcPct val="50000"/>
              </a:spcBef>
              <a:tabLst>
                <a:tab pos="1257300" algn="l"/>
              </a:tabLst>
            </a:pPr>
            <a:r>
              <a:rPr lang="en-US" b="1" dirty="0" err="1">
                <a:solidFill>
                  <a:srgbClr val="FF0000"/>
                </a:solidFill>
              </a:rPr>
              <a:t>Kompetensi</a:t>
            </a:r>
            <a:r>
              <a:rPr lang="en-US" b="1" dirty="0">
                <a:solidFill>
                  <a:srgbClr val="FF0000"/>
                </a:solidFill>
              </a:rPr>
              <a:t> Inti</a:t>
            </a:r>
            <a:r>
              <a:rPr lang="id-ID" b="1" dirty="0">
                <a:solidFill>
                  <a:srgbClr val="FF0000"/>
                </a:solidFill>
              </a:rPr>
              <a:t> : ………………………………………………………………….</a:t>
            </a: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odoni MT Black" pitchFamily="18" charset="0"/>
              </a:rPr>
              <a:t>TAKSONOMI BLOOM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Taksonomi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>
                <a:sym typeface="Wingdings" pitchFamily="2" charset="2"/>
              </a:rPr>
              <a:t>Struktur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hierarkhi</a:t>
            </a:r>
            <a:r>
              <a:rPr lang="en-US" dirty="0">
                <a:sym typeface="Wingdings" pitchFamily="2" charset="2"/>
              </a:rPr>
              <a:t>  yang </a:t>
            </a:r>
            <a:r>
              <a:rPr lang="en-US" dirty="0" err="1">
                <a:sym typeface="Wingdings" pitchFamily="2" charset="2"/>
              </a:rPr>
              <a:t>mengidentifikasikan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pengetahuan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sikap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ketrampilan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mulai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tingkat</a:t>
            </a:r>
            <a:r>
              <a:rPr lang="en-US" dirty="0">
                <a:sym typeface="Wingdings" pitchFamily="2" charset="2"/>
              </a:rPr>
              <a:t> yang paling </a:t>
            </a:r>
            <a:r>
              <a:rPr lang="en-US" dirty="0" err="1">
                <a:sym typeface="Wingdings" pitchFamily="2" charset="2"/>
              </a:rPr>
              <a:t>rendah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sampai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tingkat</a:t>
            </a:r>
            <a:r>
              <a:rPr lang="en-US" dirty="0">
                <a:sym typeface="Wingdings" pitchFamily="2" charset="2"/>
              </a:rPr>
              <a:t> paling </a:t>
            </a:r>
            <a:r>
              <a:rPr lang="en-US" dirty="0" err="1">
                <a:sym typeface="Wingdings" pitchFamily="2" charset="2"/>
              </a:rPr>
              <a:t>tinggi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kompleks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err="1">
                <a:sym typeface="Wingdings" pitchFamily="2" charset="2"/>
              </a:rPr>
              <a:t>Dibagi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3 domain/</a:t>
            </a:r>
            <a:r>
              <a:rPr lang="en-US" dirty="0" err="1">
                <a:sym typeface="Wingdings" pitchFamily="2" charset="2"/>
              </a:rPr>
              <a:t>ranah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>
                <a:sym typeface="Wingdings" pitchFamily="2" charset="2"/>
              </a:rPr>
              <a:t>Ranah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Kognitif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lvl="1"/>
            <a:r>
              <a:rPr lang="en-US" dirty="0" err="1">
                <a:sym typeface="Wingdings" pitchFamily="2" charset="2"/>
              </a:rPr>
              <a:t>Ranah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Afektif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>
                <a:sym typeface="Wingdings" pitchFamily="2" charset="2"/>
              </a:rPr>
              <a:t>Ranah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Psikomotor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dirty="0">
                <a:solidFill>
                  <a:srgbClr val="CC3300"/>
                </a:solidFill>
                <a:latin typeface="Bodoni MT Black" pitchFamily="18" charset="0"/>
              </a:rPr>
              <a:t>RANAH KOGNITIF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berorientasi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Intelektual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Problem Solving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6934200" cy="1066800"/>
          </a:xfrm>
        </p:spPr>
        <p:txBody>
          <a:bodyPr/>
          <a:lstStyle/>
          <a:p>
            <a:pPr algn="ctr" eaLnBrk="1" hangingPunct="1"/>
            <a:r>
              <a:rPr lang="en-US" dirty="0">
                <a:solidFill>
                  <a:srgbClr val="FFFF00"/>
                </a:solidFill>
                <a:latin typeface="Bodoni MT Black" pitchFamily="18" charset="0"/>
              </a:rPr>
              <a:t>COGNITIVE DOMAIN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28600" y="5334000"/>
            <a:ext cx="1447800" cy="1066800"/>
          </a:xfrm>
          <a:prstGeom prst="flowChartProcess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400" dirty="0">
                <a:latin typeface="Bernard MT Condensed" pitchFamily="18" charset="0"/>
              </a:rPr>
              <a:t>         </a:t>
            </a:r>
          </a:p>
          <a:p>
            <a:r>
              <a:rPr lang="en-US" sz="1400" dirty="0" err="1">
                <a:latin typeface="Bernard MT Condensed" pitchFamily="18" charset="0"/>
              </a:rPr>
              <a:t>Kemampuan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mengetahui</a:t>
            </a:r>
            <a:r>
              <a:rPr lang="en-US" sz="1400" dirty="0">
                <a:latin typeface="Bernard MT Condensed" pitchFamily="18" charset="0"/>
              </a:rPr>
              <a:t>,</a:t>
            </a:r>
          </a:p>
          <a:p>
            <a:r>
              <a:rPr lang="en-US" sz="1400" dirty="0" err="1">
                <a:latin typeface="Bernard MT Condensed" pitchFamily="18" charset="0"/>
              </a:rPr>
              <a:t>menyebutkan</a:t>
            </a:r>
            <a:r>
              <a:rPr lang="en-US" sz="1400" dirty="0">
                <a:latin typeface="Bernard MT Condensed" pitchFamily="18" charset="0"/>
              </a:rPr>
              <a:t>, </a:t>
            </a:r>
          </a:p>
          <a:p>
            <a:r>
              <a:rPr lang="en-US" sz="1400" dirty="0" err="1">
                <a:latin typeface="Bernard MT Condensed" pitchFamily="18" charset="0"/>
              </a:rPr>
              <a:t>mengingat</a:t>
            </a:r>
            <a:r>
              <a:rPr lang="en-US" sz="1400" dirty="0">
                <a:latin typeface="Bernard MT Condensed" pitchFamily="18" charset="0"/>
              </a:rPr>
              <a:t>, </a:t>
            </a:r>
          </a:p>
          <a:p>
            <a:r>
              <a:rPr lang="en-US" sz="1400" dirty="0" err="1">
                <a:latin typeface="Bernard MT Condensed" pitchFamily="18" charset="0"/>
              </a:rPr>
              <a:t>menghafal</a:t>
            </a:r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676400" y="4572000"/>
            <a:ext cx="1447800" cy="1828800"/>
          </a:xfrm>
          <a:prstGeom prst="flowChartProcess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200" dirty="0" err="1">
                <a:latin typeface="Bernard MT Condensed" pitchFamily="18" charset="0"/>
              </a:rPr>
              <a:t>Kemampuan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memmahami</a:t>
            </a:r>
            <a:r>
              <a:rPr lang="en-US" sz="1200" dirty="0">
                <a:latin typeface="Bernard MT Condensed" pitchFamily="18" charset="0"/>
              </a:rPr>
              <a:t>, </a:t>
            </a:r>
          </a:p>
          <a:p>
            <a:r>
              <a:rPr lang="en-US" sz="1200" dirty="0" err="1">
                <a:latin typeface="Bernard MT Condensed" pitchFamily="18" charset="0"/>
              </a:rPr>
              <a:t>mengintepretasikan</a:t>
            </a:r>
            <a:r>
              <a:rPr lang="en-US" sz="1200" dirty="0">
                <a:latin typeface="Bernard MT Condensed" pitchFamily="18" charset="0"/>
              </a:rPr>
              <a:t>, </a:t>
            </a:r>
          </a:p>
          <a:p>
            <a:r>
              <a:rPr lang="en-US" sz="1200" dirty="0" err="1">
                <a:latin typeface="Bernard MT Condensed" pitchFamily="18" charset="0"/>
              </a:rPr>
              <a:t>menyatakan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kem</a:t>
            </a:r>
            <a:r>
              <a:rPr lang="en-US" sz="1200" dirty="0">
                <a:latin typeface="Bernard MT Condensed" pitchFamily="18" charset="0"/>
              </a:rPr>
              <a:t>-</a:t>
            </a:r>
          </a:p>
          <a:p>
            <a:r>
              <a:rPr lang="en-US" sz="1200" dirty="0" err="1">
                <a:latin typeface="Bernard MT Condensed" pitchFamily="18" charset="0"/>
              </a:rPr>
              <a:t>bali</a:t>
            </a:r>
            <a:r>
              <a:rPr lang="en-US" sz="1200" dirty="0">
                <a:latin typeface="Bernard MT Condensed" pitchFamily="18" charset="0"/>
              </a:rPr>
              <a:t>          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124200" y="3962400"/>
            <a:ext cx="1447800" cy="2438400"/>
          </a:xfrm>
          <a:prstGeom prst="flowChartProcess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200" dirty="0" err="1">
                <a:latin typeface="Bernard MT Condensed" pitchFamily="18" charset="0"/>
              </a:rPr>
              <a:t>Kemampuan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menggunakan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konsep</a:t>
            </a:r>
            <a:r>
              <a:rPr lang="en-US" sz="1200" dirty="0">
                <a:latin typeface="Bernard MT Condensed" pitchFamily="18" charset="0"/>
              </a:rPr>
              <a:t> ,</a:t>
            </a:r>
          </a:p>
          <a:p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prinsip</a:t>
            </a:r>
            <a:r>
              <a:rPr lang="en-US" sz="1200" dirty="0">
                <a:latin typeface="Bernard MT Condensed" pitchFamily="18" charset="0"/>
              </a:rPr>
              <a:t>, </a:t>
            </a:r>
            <a:r>
              <a:rPr lang="en-US" sz="1200" dirty="0" err="1">
                <a:latin typeface="Bernard MT Condensed" pitchFamily="18" charset="0"/>
              </a:rPr>
              <a:t>dan</a:t>
            </a:r>
            <a:r>
              <a:rPr lang="en-US" sz="1200" dirty="0">
                <a:latin typeface="Bernard MT Condensed" pitchFamily="18" charset="0"/>
              </a:rPr>
              <a:t>   </a:t>
            </a:r>
          </a:p>
          <a:p>
            <a:r>
              <a:rPr lang="en-US" sz="1200" dirty="0" err="1">
                <a:latin typeface="Bernard MT Condensed" pitchFamily="18" charset="0"/>
              </a:rPr>
              <a:t>prosedur</a:t>
            </a:r>
            <a:r>
              <a:rPr lang="en-US" sz="1200" dirty="0">
                <a:latin typeface="Bernard MT Condensed" pitchFamily="18" charset="0"/>
              </a:rPr>
              <a:t>     </a:t>
            </a:r>
          </a:p>
          <a:p>
            <a:r>
              <a:rPr lang="en-US" sz="1200" dirty="0" err="1">
                <a:latin typeface="Bernard MT Condensed" pitchFamily="18" charset="0"/>
              </a:rPr>
              <a:t>Untuk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memecahkan</a:t>
            </a:r>
            <a:r>
              <a:rPr lang="en-US" sz="1200" dirty="0">
                <a:latin typeface="Bernard MT Condensed" pitchFamily="18" charset="0"/>
              </a:rPr>
              <a:t>   </a:t>
            </a:r>
          </a:p>
          <a:p>
            <a:r>
              <a:rPr lang="en-US" sz="1200" dirty="0" err="1">
                <a:latin typeface="Bernard MT Condensed" pitchFamily="18" charset="0"/>
              </a:rPr>
              <a:t>masalah</a:t>
            </a:r>
            <a:r>
              <a:rPr lang="en-US" sz="1200" dirty="0">
                <a:latin typeface="Bernard MT Condensed" pitchFamily="18" charset="0"/>
              </a:rPr>
              <a:t>      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648200" y="3352800"/>
            <a:ext cx="1371600" cy="3048000"/>
          </a:xfrm>
          <a:prstGeom prst="flowChartProcess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200" dirty="0">
              <a:latin typeface="Bernard MT Condensed" pitchFamily="18" charset="0"/>
            </a:endParaRPr>
          </a:p>
          <a:p>
            <a:pPr algn="ctr"/>
            <a:endParaRPr lang="en-US" sz="1200" dirty="0">
              <a:latin typeface="Bernard MT Condensed" pitchFamily="18" charset="0"/>
            </a:endParaRPr>
          </a:p>
          <a:p>
            <a:pPr algn="ctr"/>
            <a:endParaRPr lang="en-US" sz="1200" dirty="0">
              <a:latin typeface="Bernard MT Condensed" pitchFamily="18" charset="0"/>
            </a:endParaRPr>
          </a:p>
          <a:p>
            <a:r>
              <a:rPr lang="en-US" sz="1200" dirty="0" err="1">
                <a:latin typeface="Bernard MT Condensed" pitchFamily="18" charset="0"/>
              </a:rPr>
              <a:t>Kemampuan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memisahkan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konsep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kedalam</a:t>
            </a:r>
            <a:r>
              <a:rPr lang="en-US" sz="1200" dirty="0">
                <a:latin typeface="Bernard MT Condensed" pitchFamily="18" charset="0"/>
              </a:rPr>
              <a:t>  </a:t>
            </a:r>
            <a:r>
              <a:rPr lang="en-US" sz="1200" dirty="0" err="1">
                <a:latin typeface="Bernard MT Condensed" pitchFamily="18" charset="0"/>
              </a:rPr>
              <a:t>beberapa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komponen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untuk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pemahaman</a:t>
            </a:r>
            <a:r>
              <a:rPr lang="en-US" sz="1200" dirty="0">
                <a:latin typeface="Bernard MT Condensed" pitchFamily="18" charset="0"/>
              </a:rPr>
              <a:t> yang </a:t>
            </a:r>
          </a:p>
          <a:p>
            <a:r>
              <a:rPr lang="en-US" sz="1200" dirty="0" err="1">
                <a:latin typeface="Bernard MT Condensed" pitchFamily="18" charset="0"/>
              </a:rPr>
              <a:t>lebih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luas</a:t>
            </a:r>
            <a:endParaRPr lang="en-US" sz="1200" dirty="0">
              <a:latin typeface="Bernard MT Condensed" pitchFamily="18" charset="0"/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6096000" y="2743200"/>
            <a:ext cx="1447800" cy="3657600"/>
          </a:xfrm>
          <a:prstGeom prst="flowChartProcess">
            <a:avLst/>
          </a:prstGeom>
          <a:solidFill>
            <a:srgbClr val="66FF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CC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200" dirty="0" err="1">
                <a:latin typeface="Bernard MT Condensed" pitchFamily="18" charset="0"/>
              </a:rPr>
              <a:t>Kemampuan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untuk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merangkai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atau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menyusun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kembali</a:t>
            </a:r>
            <a:endParaRPr lang="en-US" sz="1200" dirty="0">
              <a:latin typeface="Bernard MT Condensed" pitchFamily="18" charset="0"/>
            </a:endParaRPr>
          </a:p>
          <a:p>
            <a:r>
              <a:rPr lang="en-US" sz="1200" dirty="0" err="1">
                <a:latin typeface="Bernard MT Condensed" pitchFamily="18" charset="0"/>
              </a:rPr>
              <a:t>komponen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dalam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rangka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menciptakan</a:t>
            </a:r>
            <a:endParaRPr lang="en-US" sz="1200" dirty="0">
              <a:latin typeface="Bernard MT Condensed" pitchFamily="18" charset="0"/>
            </a:endParaRPr>
          </a:p>
          <a:p>
            <a:r>
              <a:rPr lang="en-US" sz="1200" dirty="0" err="1">
                <a:latin typeface="Bernard MT Condensed" pitchFamily="18" charset="0"/>
              </a:rPr>
              <a:t>arti</a:t>
            </a:r>
            <a:r>
              <a:rPr lang="en-US" sz="1200" dirty="0">
                <a:latin typeface="Bernard MT Condensed" pitchFamily="18" charset="0"/>
              </a:rPr>
              <a:t>/</a:t>
            </a:r>
            <a:r>
              <a:rPr lang="en-US" sz="1200" dirty="0" err="1">
                <a:latin typeface="Bernard MT Condensed" pitchFamily="18" charset="0"/>
              </a:rPr>
              <a:t>pemahaman</a:t>
            </a:r>
            <a:r>
              <a:rPr lang="en-US" sz="1200" dirty="0">
                <a:latin typeface="Bernard MT Condensed" pitchFamily="18" charset="0"/>
              </a:rPr>
              <a:t>/</a:t>
            </a:r>
          </a:p>
          <a:p>
            <a:r>
              <a:rPr lang="en-US" sz="1200" dirty="0" err="1">
                <a:latin typeface="Bernard MT Condensed" pitchFamily="18" charset="0"/>
              </a:rPr>
              <a:t>struktur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baru</a:t>
            </a:r>
            <a:endParaRPr lang="en-US" sz="1200" dirty="0">
              <a:latin typeface="Bernard MT Condensed" pitchFamily="18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7696200" y="2057400"/>
            <a:ext cx="1447800" cy="4343400"/>
          </a:xfrm>
          <a:prstGeom prst="flowChartProcess">
            <a:avLst/>
          </a:prstGeom>
          <a:solidFill>
            <a:srgbClr val="66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anchor="ctr">
            <a:flatTx/>
          </a:bodyPr>
          <a:lstStyle/>
          <a:p>
            <a:r>
              <a:rPr lang="en-US" sz="1200" dirty="0" err="1">
                <a:latin typeface="Bernard MT Condensed" pitchFamily="18" charset="0"/>
              </a:rPr>
              <a:t>Kemampuan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menilai</a:t>
            </a:r>
            <a:endParaRPr lang="en-US" sz="1200" dirty="0">
              <a:latin typeface="Bernard MT Condensed" pitchFamily="18" charset="0"/>
            </a:endParaRPr>
          </a:p>
          <a:p>
            <a:r>
              <a:rPr lang="en-US" sz="1200" dirty="0" err="1">
                <a:latin typeface="Bernard MT Condensed" pitchFamily="18" charset="0"/>
              </a:rPr>
              <a:t>dan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mengevaluasi</a:t>
            </a:r>
            <a:r>
              <a:rPr lang="en-US" sz="1200" dirty="0">
                <a:latin typeface="Bernard MT Condensed" pitchFamily="18" charset="0"/>
              </a:rPr>
              <a:t> </a:t>
            </a:r>
          </a:p>
          <a:p>
            <a:r>
              <a:rPr lang="en-US" sz="1200" dirty="0" err="1">
                <a:latin typeface="Bernard MT Condensed" pitchFamily="18" charset="0"/>
              </a:rPr>
              <a:t>sesuatu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berdasar</a:t>
            </a:r>
            <a:r>
              <a:rPr lang="en-US" sz="1200" dirty="0">
                <a:latin typeface="Bernard MT Condensed" pitchFamily="18" charset="0"/>
              </a:rPr>
              <a:t>-</a:t>
            </a:r>
          </a:p>
          <a:p>
            <a:r>
              <a:rPr lang="en-US" sz="1200" dirty="0" err="1">
                <a:latin typeface="Bernard MT Condensed" pitchFamily="18" charset="0"/>
              </a:rPr>
              <a:t>kan</a:t>
            </a:r>
            <a:r>
              <a:rPr lang="en-US" sz="1200" dirty="0">
                <a:latin typeface="Bernard MT Condensed" pitchFamily="18" charset="0"/>
              </a:rPr>
              <a:t> </a:t>
            </a:r>
            <a:r>
              <a:rPr lang="en-US" sz="1200" dirty="0" err="1">
                <a:latin typeface="Bernard MT Condensed" pitchFamily="18" charset="0"/>
              </a:rPr>
              <a:t>norma</a:t>
            </a:r>
            <a:r>
              <a:rPr lang="en-US" sz="1200" dirty="0">
                <a:latin typeface="Bernard MT Condensed" pitchFamily="18" charset="0"/>
              </a:rPr>
              <a:t>, </a:t>
            </a:r>
            <a:r>
              <a:rPr lang="en-US" sz="1200" dirty="0" err="1">
                <a:latin typeface="Bernard MT Condensed" pitchFamily="18" charset="0"/>
              </a:rPr>
              <a:t>acuan</a:t>
            </a:r>
            <a:r>
              <a:rPr lang="en-US" sz="1200" dirty="0">
                <a:latin typeface="Bernard MT Condensed" pitchFamily="18" charset="0"/>
              </a:rPr>
              <a:t>, </a:t>
            </a:r>
          </a:p>
          <a:p>
            <a:r>
              <a:rPr lang="en-US" sz="1200" dirty="0" err="1">
                <a:latin typeface="Bernard MT Condensed" pitchFamily="18" charset="0"/>
              </a:rPr>
              <a:t>kriteria</a:t>
            </a:r>
            <a:endParaRPr lang="en-US" sz="1200" dirty="0"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648200"/>
            <a:ext cx="1295400" cy="3810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Bernard MT Condensed" pitchFamily="18" charset="0"/>
              </a:rPr>
              <a:t>C1 PENGETAHUAN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3962400"/>
            <a:ext cx="1295400" cy="38100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C2 PEMAHAMAN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0" y="3352800"/>
            <a:ext cx="1371600" cy="38100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C3 PENERAPAN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5800" y="2743200"/>
            <a:ext cx="1371600" cy="38100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C4 ANALISIS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2133600"/>
            <a:ext cx="1447800" cy="38100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C5 SINTESIS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43800" y="1447800"/>
            <a:ext cx="1447800" cy="38100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C6 EVALUASI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2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2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nimBg="1" autoUpdateAnimBg="0"/>
      <p:bldP spid="6150" grpId="0" animBg="1" autoUpdateAnimBg="0"/>
      <p:bldP spid="6151" grpId="0" animBg="1" autoUpdateAnimBg="0"/>
      <p:bldP spid="6152" grpId="0" animBg="1" autoUpdateAnimBg="0"/>
      <p:bldP spid="6153" grpId="0" animBg="1" autoUpdateAnimBg="0"/>
      <p:bldP spid="615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066800"/>
          </a:xfrm>
          <a:solidFill>
            <a:srgbClr val="66CC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Britannic Bold" pitchFamily="34" charset="0"/>
              </a:rPr>
              <a:t>TUJUAN PEMBELAJARAN KOGNITIF</a:t>
            </a:r>
          </a:p>
        </p:txBody>
      </p:sp>
      <p:sp>
        <p:nvSpPr>
          <p:cNvPr id="7171" name="Rectangle 3"/>
          <p:cNvSpPr>
            <a:spLocks noGrp="1" noChangeArrowheads="1" noTextEdit="1"/>
          </p:cNvSpPr>
          <p:nvPr>
            <p:ph type="chart" idx="1"/>
          </p:nvPr>
        </p:nvSpPr>
        <p:spPr>
          <a:xfrm>
            <a:off x="457200" y="1981200"/>
            <a:ext cx="8458200" cy="4267200"/>
          </a:xfrm>
        </p:spPr>
      </p:sp>
      <p:graphicFrame>
        <p:nvGraphicFramePr>
          <p:cNvPr id="30880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21807"/>
              </p:ext>
            </p:extLst>
          </p:nvPr>
        </p:nvGraphicFramePr>
        <p:xfrm>
          <a:off x="457200" y="1981200"/>
          <a:ext cx="8382000" cy="4233190"/>
        </p:xfrm>
        <a:graphic>
          <a:graphicData uri="http://schemas.openxmlformats.org/drawingml/2006/table">
            <a:tbl>
              <a:tblPr/>
              <a:tblGrid>
                <a:gridCol w="20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GAGNE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GERLACH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Pengetahuan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Pemahaman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Informasi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Verbal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Mengingat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Mengidentifikasi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Menyebut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Menjelaskan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Penerapan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Analisis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Sintesis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Evalusi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Intelektual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Menggunakan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Menemukan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Memebentuk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Menyusun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Mendemontrasi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kan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Strategi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Kognitif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4343400" cy="8382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>
                <a:solidFill>
                  <a:srgbClr val="00FFFF"/>
                </a:solidFill>
                <a:latin typeface="Bodoni MT Black" pitchFamily="18" charset="0"/>
              </a:rPr>
              <a:t>AFEKTIF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229600" cy="3962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4400" dirty="0"/>
              <a:t>   </a:t>
            </a:r>
            <a:r>
              <a:rPr lang="en-US" sz="4400" dirty="0" err="1"/>
              <a:t>Tujuan</a:t>
            </a:r>
            <a:r>
              <a:rPr lang="en-US" sz="4400" dirty="0"/>
              <a:t> </a:t>
            </a:r>
            <a:r>
              <a:rPr lang="en-US" sz="4400" dirty="0" err="1"/>
              <a:t>Afektif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r>
              <a:rPr lang="en-US" sz="4400" dirty="0"/>
              <a:t> </a:t>
            </a:r>
            <a:r>
              <a:rPr lang="en-US" sz="4400" dirty="0" err="1"/>
              <a:t>tujuan</a:t>
            </a:r>
            <a:r>
              <a:rPr lang="en-US" sz="4400" dirty="0"/>
              <a:t> yang </a:t>
            </a:r>
            <a:r>
              <a:rPr lang="en-US" sz="4400" dirty="0" err="1"/>
              <a:t>berhubungn</a:t>
            </a:r>
            <a:r>
              <a:rPr lang="en-US" sz="4400" dirty="0"/>
              <a:t> </a:t>
            </a:r>
            <a:r>
              <a:rPr lang="en-US" sz="4400" dirty="0" err="1"/>
              <a:t>dengan</a:t>
            </a:r>
            <a:r>
              <a:rPr lang="en-US" sz="4400" dirty="0"/>
              <a:t> </a:t>
            </a:r>
            <a:r>
              <a:rPr lang="en-US" sz="4400" dirty="0" err="1">
                <a:solidFill>
                  <a:srgbClr val="FF0000"/>
                </a:solidFill>
              </a:rPr>
              <a:t>perasaan</a:t>
            </a:r>
            <a:r>
              <a:rPr lang="en-US" sz="4400" dirty="0">
                <a:solidFill>
                  <a:srgbClr val="FF0000"/>
                </a:solidFill>
              </a:rPr>
              <a:t>, </a:t>
            </a:r>
            <a:r>
              <a:rPr lang="en-US" sz="4400" dirty="0" err="1">
                <a:solidFill>
                  <a:srgbClr val="FF0000"/>
                </a:solidFill>
              </a:rPr>
              <a:t>emosi</a:t>
            </a:r>
            <a:r>
              <a:rPr lang="en-US" sz="4400" dirty="0">
                <a:solidFill>
                  <a:srgbClr val="FF0000"/>
                </a:solidFill>
              </a:rPr>
              <a:t>, </a:t>
            </a:r>
            <a:r>
              <a:rPr lang="en-US" sz="4400" dirty="0" err="1">
                <a:solidFill>
                  <a:srgbClr val="FF0000"/>
                </a:solidFill>
              </a:rPr>
              <a:t>sistem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nilai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dan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sikap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(</a:t>
            </a:r>
            <a:r>
              <a:rPr lang="en-US" sz="4400" i="1" dirty="0"/>
              <a:t>Attitude</a:t>
            </a:r>
            <a:r>
              <a:rPr lang="en-US" sz="4400" dirty="0"/>
              <a:t>) yang </a:t>
            </a:r>
            <a:r>
              <a:rPr lang="en-US" sz="4400" dirty="0" err="1"/>
              <a:t>menunjukkan</a:t>
            </a:r>
            <a:r>
              <a:rPr lang="en-US" sz="4400" dirty="0"/>
              <a:t> </a:t>
            </a:r>
            <a:r>
              <a:rPr lang="en-US" sz="4400" dirty="0" err="1"/>
              <a:t>penerimaan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</a:t>
            </a:r>
            <a:r>
              <a:rPr lang="en-US" sz="4400" dirty="0" err="1"/>
              <a:t>penolakan</a:t>
            </a:r>
            <a:r>
              <a:rPr lang="en-US" sz="4400" dirty="0"/>
              <a:t> </a:t>
            </a:r>
            <a:r>
              <a:rPr lang="en-US" sz="4400" dirty="0" err="1"/>
              <a:t>terhadap</a:t>
            </a:r>
            <a:r>
              <a:rPr lang="en-US" sz="4400" dirty="0"/>
              <a:t> </a:t>
            </a:r>
            <a:r>
              <a:rPr lang="en-US" sz="4400" dirty="0" err="1"/>
              <a:t>sesuatu</a:t>
            </a:r>
            <a:r>
              <a:rPr lang="en-US" sz="4400" dirty="0">
                <a:solidFill>
                  <a:srgbClr val="333399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3300"/>
                </a:solidFill>
                <a:latin typeface="Bodoni MT Black" pitchFamily="18" charset="0"/>
              </a:rPr>
              <a:t>AFFECTIVE DOMAIN</a:t>
            </a:r>
          </a:p>
        </p:txBody>
      </p:sp>
      <p:sp>
        <p:nvSpPr>
          <p:cNvPr id="9219" name="Rectangle 6"/>
          <p:cNvSpPr>
            <a:spLocks noGrp="1" noChangeArrowheads="1" noTextEdit="1"/>
          </p:cNvSpPr>
          <p:nvPr>
            <p:ph type="chart" idx="1"/>
          </p:nvPr>
        </p:nvSpPr>
        <p:spPr>
          <a:xfrm>
            <a:off x="0" y="1981200"/>
            <a:ext cx="9144000" cy="4876800"/>
          </a:xfrm>
        </p:spPr>
      </p:sp>
      <p:sp>
        <p:nvSpPr>
          <p:cNvPr id="8201" name="AutoShape 9" descr="Papyrus"/>
          <p:cNvSpPr>
            <a:spLocks noChangeArrowheads="1"/>
          </p:cNvSpPr>
          <p:nvPr/>
        </p:nvSpPr>
        <p:spPr bwMode="auto">
          <a:xfrm flipH="1">
            <a:off x="7239000" y="2743200"/>
            <a:ext cx="1905000" cy="3962400"/>
          </a:xfrm>
          <a:prstGeom prst="cube">
            <a:avLst>
              <a:gd name="adj" fmla="val 25000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 err="1">
                <a:latin typeface="Bernard MT Condensed" pitchFamily="18" charset="0"/>
              </a:rPr>
              <a:t>Kemampuan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mengendalikan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Perilaku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berdasar</a:t>
            </a:r>
            <a:r>
              <a:rPr lang="en-US" sz="1400" dirty="0">
                <a:latin typeface="Bernard MT Condensed" pitchFamily="18" charset="0"/>
              </a:rPr>
              <a:t>-</a:t>
            </a:r>
          </a:p>
          <a:p>
            <a:r>
              <a:rPr lang="en-US" sz="1400" dirty="0" err="1">
                <a:latin typeface="Bernard MT Condensed" pitchFamily="18" charset="0"/>
              </a:rPr>
              <a:t>kan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nilai</a:t>
            </a:r>
            <a:r>
              <a:rPr lang="en-US" sz="1400" dirty="0">
                <a:latin typeface="Bernard MT Condensed" pitchFamily="18" charset="0"/>
              </a:rPr>
              <a:t> yang </a:t>
            </a:r>
          </a:p>
          <a:p>
            <a:r>
              <a:rPr lang="en-US" sz="1400" dirty="0" err="1">
                <a:latin typeface="Bernard MT Condensed" pitchFamily="18" charset="0"/>
              </a:rPr>
              <a:t>Dianut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dan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memperbaiki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Hubungan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>
                <a:latin typeface="Bernard MT Condensed" pitchFamily="18" charset="0"/>
              </a:rPr>
              <a:t>intrapersonal, </a:t>
            </a:r>
          </a:p>
          <a:p>
            <a:r>
              <a:rPr lang="en-US" sz="1400" dirty="0">
                <a:latin typeface="Bernard MT Condensed" pitchFamily="18" charset="0"/>
              </a:rPr>
              <a:t>intrapersonal,  </a:t>
            </a:r>
            <a:r>
              <a:rPr lang="en-US" sz="1400" dirty="0" err="1">
                <a:latin typeface="Bernard MT Condensed" pitchFamily="18" charset="0"/>
              </a:rPr>
              <a:t>dan</a:t>
            </a:r>
            <a:endParaRPr lang="en-US" sz="1400" dirty="0">
              <a:latin typeface="Bernard MT Condensed" pitchFamily="18" charset="0"/>
            </a:endParaRPr>
          </a:p>
          <a:p>
            <a:r>
              <a:rPr lang="en-US" sz="1400" dirty="0" err="1">
                <a:latin typeface="Bernard MT Condensed" pitchFamily="18" charset="0"/>
              </a:rPr>
              <a:t>sosial</a:t>
            </a:r>
            <a:endParaRPr lang="en-US" sz="1400" dirty="0">
              <a:latin typeface="Bernard MT Condensed" pitchFamily="18" charset="0"/>
            </a:endParaRP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flipH="1">
            <a:off x="1752600" y="4572000"/>
            <a:ext cx="1828800" cy="2286000"/>
          </a:xfrm>
          <a:prstGeom prst="cube">
            <a:avLst>
              <a:gd name="adj" fmla="val 23750"/>
            </a:avLst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r>
              <a:rPr lang="en-US" sz="1400" dirty="0" err="1">
                <a:latin typeface="Bernard MT Condensed" pitchFamily="18" charset="0"/>
              </a:rPr>
              <a:t>Kemampuan</a:t>
            </a:r>
            <a:endParaRPr lang="en-US" sz="1400" dirty="0">
              <a:latin typeface="Bernard MT Condensed" pitchFamily="18" charset="0"/>
            </a:endParaRPr>
          </a:p>
          <a:p>
            <a:r>
              <a:rPr lang="en-US" sz="1400" dirty="0" err="1">
                <a:latin typeface="Bernard MT Condensed" pitchFamily="18" charset="0"/>
              </a:rPr>
              <a:t>Berpartisipasi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Aktif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dalam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Pembelajaran</a:t>
            </a:r>
            <a:endParaRPr lang="en-US" sz="1400" dirty="0">
              <a:latin typeface="Bernard MT Condensed" pitchFamily="18" charset="0"/>
            </a:endParaRPr>
          </a:p>
          <a:p>
            <a:r>
              <a:rPr lang="en-US" sz="1400" dirty="0">
                <a:latin typeface="Bernard MT Condensed" pitchFamily="18" charset="0"/>
              </a:rPr>
              <a:t>Dan </a:t>
            </a:r>
            <a:r>
              <a:rPr lang="en-US" sz="1400" dirty="0" err="1">
                <a:latin typeface="Bernard MT Condensed" pitchFamily="18" charset="0"/>
              </a:rPr>
              <a:t>termotivasi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untuk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bereaksi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dan</a:t>
            </a:r>
            <a:r>
              <a:rPr lang="en-US" sz="1400" dirty="0">
                <a:latin typeface="Bernard MT Condensed" pitchFamily="18" charset="0"/>
              </a:rPr>
              <a:t> </a:t>
            </a:r>
            <a:r>
              <a:rPr lang="en-US" sz="1400" dirty="0" err="1">
                <a:latin typeface="Bernard MT Condensed" pitchFamily="18" charset="0"/>
              </a:rPr>
              <a:t>mengambil</a:t>
            </a:r>
            <a:r>
              <a:rPr lang="en-US" sz="1400" dirty="0"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latin typeface="Bernard MT Condensed" pitchFamily="18" charset="0"/>
              </a:rPr>
              <a:t>tindakan</a:t>
            </a:r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  <a:p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flipH="1">
            <a:off x="3581400" y="4038600"/>
            <a:ext cx="1828800" cy="2819400"/>
          </a:xfrm>
          <a:prstGeom prst="cube">
            <a:avLst>
              <a:gd name="adj" fmla="val 25000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Kemampuan</a:t>
            </a:r>
            <a:endParaRPr lang="en-US" sz="1400" dirty="0">
              <a:solidFill>
                <a:srgbClr val="000066"/>
              </a:solidFill>
              <a:latin typeface="Bernard MT Condensed" pitchFamily="18" charset="0"/>
            </a:endParaRPr>
          </a:p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menunjukkan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nilai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yang </a:t>
            </a:r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dianut</a:t>
            </a:r>
            <a:endParaRPr lang="en-US" sz="1400" dirty="0">
              <a:solidFill>
                <a:srgbClr val="000066"/>
              </a:solidFill>
              <a:latin typeface="Bernard MT Condensed" pitchFamily="18" charset="0"/>
            </a:endParaRPr>
          </a:p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untuk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dapat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memberdakan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yang </a:t>
            </a:r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baik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dan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kurang</a:t>
            </a:r>
            <a:r>
              <a:rPr lang="en-US" sz="1400" dirty="0">
                <a:solidFill>
                  <a:srgbClr val="000066"/>
                </a:solidFill>
                <a:latin typeface="Bernard MT Condensed" pitchFamily="18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Bernard MT Condensed" pitchFamily="18" charset="0"/>
              </a:rPr>
              <a:t>baik</a:t>
            </a:r>
            <a:endParaRPr lang="en-US" sz="1400" dirty="0">
              <a:solidFill>
                <a:srgbClr val="000066"/>
              </a:solidFill>
              <a:latin typeface="Bernard MT Condensed" pitchFamily="18" charset="0"/>
            </a:endParaRPr>
          </a:p>
          <a:p>
            <a:pPr algn="ctr"/>
            <a:endParaRPr lang="en-US" sz="1400" dirty="0">
              <a:solidFill>
                <a:srgbClr val="000066"/>
              </a:solidFill>
              <a:latin typeface="Bernard MT Condensed" pitchFamily="18" charset="0"/>
            </a:endParaRPr>
          </a:p>
          <a:p>
            <a:pPr algn="ctr"/>
            <a:endParaRPr lang="en-US" sz="1400" dirty="0">
              <a:solidFill>
                <a:srgbClr val="000066"/>
              </a:solidFill>
              <a:latin typeface="Bernard MT Condensed" pitchFamily="18" charset="0"/>
            </a:endParaRPr>
          </a:p>
          <a:p>
            <a:pPr algn="ctr"/>
            <a:endParaRPr lang="en-US" sz="1400" dirty="0">
              <a:latin typeface="Bernard MT Condensed" pitchFamily="18" charset="0"/>
            </a:endParaRPr>
          </a:p>
          <a:p>
            <a:pPr algn="ctr"/>
            <a:endParaRPr lang="en-US" sz="1400" dirty="0">
              <a:latin typeface="Bernard MT Condensed" pitchFamily="18" charset="0"/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flipH="1">
            <a:off x="5410200" y="3429000"/>
            <a:ext cx="2057400" cy="3429000"/>
          </a:xfrm>
          <a:prstGeom prst="cube">
            <a:avLst>
              <a:gd name="adj" fmla="val 25000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Kemampuan</a:t>
            </a:r>
            <a:endParaRPr lang="en-US" sz="1600" dirty="0">
              <a:solidFill>
                <a:srgbClr val="3333FF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Membentuk</a:t>
            </a:r>
            <a:endParaRPr lang="en-US" sz="1600" dirty="0">
              <a:solidFill>
                <a:srgbClr val="3333FF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Sistem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nilai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Dan </a:t>
            </a:r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budaya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dengan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meng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-</a:t>
            </a: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Harmoniskan</a:t>
            </a:r>
            <a:endParaRPr lang="en-US" sz="1600" dirty="0">
              <a:solidFill>
                <a:srgbClr val="3333FF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Perbedaan</a:t>
            </a:r>
            <a:r>
              <a:rPr lang="en-US" sz="1600" dirty="0">
                <a:solidFill>
                  <a:srgbClr val="3333FF"/>
                </a:solidFill>
                <a:latin typeface="Bernard MT Condensed" pitchFamily="18" charset="0"/>
              </a:rPr>
              <a:t> n</a:t>
            </a:r>
          </a:p>
          <a:p>
            <a:r>
              <a:rPr lang="en-US" sz="1600" dirty="0" err="1">
                <a:solidFill>
                  <a:srgbClr val="3333FF"/>
                </a:solidFill>
                <a:latin typeface="Bernard MT Condensed" pitchFamily="18" charset="0"/>
              </a:rPr>
              <a:t>nilai</a:t>
            </a:r>
            <a:endParaRPr lang="en-US" sz="1600" dirty="0">
              <a:solidFill>
                <a:srgbClr val="3333FF"/>
              </a:solidFill>
              <a:latin typeface="Bernard MT Condensed" pitchFamily="18" charset="0"/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H="1">
            <a:off x="0" y="4876800"/>
            <a:ext cx="1828800" cy="1981200"/>
          </a:xfrm>
          <a:prstGeom prst="cube">
            <a:avLst>
              <a:gd name="adj" fmla="val 23750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  <a:p>
            <a:r>
              <a:rPr lang="en-US" sz="1600" dirty="0" err="1">
                <a:latin typeface="Bernard MT Condensed" pitchFamily="18" charset="0"/>
              </a:rPr>
              <a:t>Kemampuan</a:t>
            </a:r>
            <a:r>
              <a:rPr lang="en-US" sz="1600" dirty="0">
                <a:solidFill>
                  <a:schemeClr val="bg1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chemeClr val="bg1"/>
                </a:solidFill>
                <a:latin typeface="Bernard MT Condensed" pitchFamily="18" charset="0"/>
              </a:rPr>
              <a:t>Menunjukkan</a:t>
            </a:r>
            <a:r>
              <a:rPr lang="en-US" sz="1600" dirty="0">
                <a:solidFill>
                  <a:schemeClr val="bg1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chemeClr val="bg1"/>
                </a:solidFill>
                <a:latin typeface="Bernard MT Condensed" pitchFamily="18" charset="0"/>
              </a:rPr>
              <a:t>atensi</a:t>
            </a:r>
            <a:r>
              <a:rPr lang="en-US" sz="1600" dirty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Bernard MT Condensed" pitchFamily="18" charset="0"/>
              </a:rPr>
              <a:t>dan</a:t>
            </a:r>
            <a:r>
              <a:rPr lang="en-US" sz="1600" dirty="0">
                <a:solidFill>
                  <a:schemeClr val="bg1"/>
                </a:solidFill>
                <a:latin typeface="Bernard MT Condensed" pitchFamily="18" charset="0"/>
              </a:rPr>
              <a:t> </a:t>
            </a:r>
          </a:p>
          <a:p>
            <a:r>
              <a:rPr lang="en-US" sz="1600" dirty="0" err="1">
                <a:solidFill>
                  <a:schemeClr val="bg1"/>
                </a:solidFill>
                <a:latin typeface="Bernard MT Condensed" pitchFamily="18" charset="0"/>
              </a:rPr>
              <a:t>penghargaan</a:t>
            </a:r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434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rnard MT Condensed" pitchFamily="18" charset="0"/>
              </a:rPr>
              <a:t>A1 PENERIMAAN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41148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rnard MT Condensed" pitchFamily="18" charset="0"/>
              </a:rPr>
              <a:t>A2 PARTISIPASI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57600" y="35052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ernard MT Condensed" pitchFamily="18" charset="0"/>
              </a:rPr>
              <a:t>A3 PENILAIAN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10200" y="29718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Bernard MT Condensed" pitchFamily="18" charset="0"/>
              </a:rPr>
              <a:t>A4 PENGORGANISASIAN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39000" y="2209800"/>
            <a:ext cx="167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Bernard MT Condensed" pitchFamily="18" charset="0"/>
              </a:rPr>
              <a:t>A5 KARAKTERISASI 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  <p:bldP spid="8201" grpId="0" animBg="1" autoUpdateAnimBg="0"/>
      <p:bldP spid="8202" grpId="0" animBg="1" autoUpdateAnimBg="0"/>
      <p:bldP spid="8203" grpId="0" animBg="1" autoUpdateAnimBg="0"/>
      <p:bldP spid="8204" grpId="0" animBg="1" autoUpdateAnimBg="0"/>
      <p:bldP spid="8206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691</TotalTime>
  <Words>2361</Words>
  <Application>Microsoft Office PowerPoint</Application>
  <PresentationFormat>On-screen Show (4:3)</PresentationFormat>
  <Paragraphs>558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1" baseType="lpstr">
      <vt:lpstr>Arial</vt:lpstr>
      <vt:lpstr>Arial Black</vt:lpstr>
      <vt:lpstr>Arial Narrow</vt:lpstr>
      <vt:lpstr>Baskerville Old Face</vt:lpstr>
      <vt:lpstr>Bernard MT Condensed</vt:lpstr>
      <vt:lpstr>Bodoni MT Black</vt:lpstr>
      <vt:lpstr>Britannic Bold</vt:lpstr>
      <vt:lpstr>Calibri</vt:lpstr>
      <vt:lpstr>Corbel</vt:lpstr>
      <vt:lpstr>Impact</vt:lpstr>
      <vt:lpstr>Times New Roman</vt:lpstr>
      <vt:lpstr>Wingdings</vt:lpstr>
      <vt:lpstr>Wingdings 2</vt:lpstr>
      <vt:lpstr>Wingdings 3</vt:lpstr>
      <vt:lpstr>Module</vt:lpstr>
      <vt:lpstr>TAKSONOMI TUJUAN PEMBELAJARAN (TAKSONOMI BLOOM)</vt:lpstr>
      <vt:lpstr>KEMAMPUAN AKHIR (KA)</vt:lpstr>
      <vt:lpstr>PowerPoint Presentation</vt:lpstr>
      <vt:lpstr>TAKSONOMI BLOOM</vt:lpstr>
      <vt:lpstr>RANAH KOGNITIF</vt:lpstr>
      <vt:lpstr>COGNITIVE DOMAIN</vt:lpstr>
      <vt:lpstr>TUJUAN PEMBELAJARAN KOGNITIF</vt:lpstr>
      <vt:lpstr>AFEKTIF</vt:lpstr>
      <vt:lpstr>AFFECTIVE DOMAIN</vt:lpstr>
      <vt:lpstr>PowerPoint Presentation</vt:lpstr>
      <vt:lpstr>RANAH PSIKOMOTORIK</vt:lpstr>
      <vt:lpstr>APLIKASI TAKSONOMI DALAM PERUMUSAN TUJUAN PEMBELAJARAN</vt:lpstr>
      <vt:lpstr>PowerPoint Presentation</vt:lpstr>
      <vt:lpstr>PowerPoint Presentation</vt:lpstr>
      <vt:lpstr>PowerPoint Presentation</vt:lpstr>
      <vt:lpstr>Dimensi dalam Taksonomi Bloom Revisi</vt:lpstr>
      <vt:lpstr>DIMENSI DALAM TAKSONOMI BLOOM REVISI</vt:lpstr>
      <vt:lpstr>HUBUNGAN DIMENSI PROSES KOGNITIF DENGAN DIMENSI PENGETAHUAN</vt:lpstr>
      <vt:lpstr>PowerPoint Presentation</vt:lpstr>
      <vt:lpstr>KATA KUNCI TINGKAT KEMAMPUAN KERJA DALAM DESKRIPSI KKNI</vt:lpstr>
      <vt:lpstr>PowerPoint Presentation</vt:lpstr>
      <vt:lpstr>PowerPoint Presentation</vt:lpstr>
      <vt:lpstr>KEMAMPUAN TERINTEGRASI</vt:lpstr>
      <vt:lpstr>Merumuskan CPMK/Sub-CPMK</vt:lpstr>
      <vt:lpstr>Rujukan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TAKSONOMI PEMBELAJARAN</dc:title>
  <dc:creator>user</dc:creator>
  <cp:lastModifiedBy>I Made Sujana</cp:lastModifiedBy>
  <cp:revision>60</cp:revision>
  <dcterms:created xsi:type="dcterms:W3CDTF">2006-08-16T00:00:00Z</dcterms:created>
  <dcterms:modified xsi:type="dcterms:W3CDTF">2023-12-21T03:42:13Z</dcterms:modified>
</cp:coreProperties>
</file>