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67" r:id="rId2"/>
    <p:sldId id="269" r:id="rId3"/>
    <p:sldId id="270" r:id="rId4"/>
    <p:sldId id="274" r:id="rId5"/>
    <p:sldId id="271" r:id="rId6"/>
    <p:sldId id="272" r:id="rId7"/>
    <p:sldId id="273" r:id="rId8"/>
    <p:sldId id="266" r:id="rId9"/>
    <p:sldId id="275" r:id="rId10"/>
    <p:sldId id="277" r:id="rId11"/>
    <p:sldId id="278" r:id="rId12"/>
    <p:sldId id="279" r:id="rId13"/>
    <p:sldId id="280" r:id="rId14"/>
    <p:sldId id="281" r:id="rId15"/>
    <p:sldId id="283" r:id="rId16"/>
    <p:sldId id="285" r:id="rId17"/>
    <p:sldId id="284"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4AB"/>
    <a:srgbClr val="00B8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6395" autoAdjust="0"/>
  </p:normalViewPr>
  <p:slideViewPr>
    <p:cSldViewPr snapToGrid="0">
      <p:cViewPr varScale="1">
        <p:scale>
          <a:sx n="111" d="100"/>
          <a:sy n="111" d="100"/>
        </p:scale>
        <p:origin x="45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6BAC3DF-4CFF-4DF4-8F35-4E5DE9868E3E}" type="datetimeFigureOut">
              <a:rPr lang="en-GB" smtClean="0"/>
              <a:t>07/02/2023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3F456B8-2804-4DC2-A855-D67855203DF4}" type="slidenum">
              <a:rPr lang="en-GB" smtClean="0"/>
              <a:t>‹#›</a:t>
            </a:fld>
            <a:endParaRPr lang="en-GB"/>
          </a:p>
        </p:txBody>
      </p:sp>
    </p:spTree>
    <p:extLst>
      <p:ext uri="{BB962C8B-B14F-4D97-AF65-F5344CB8AC3E}">
        <p14:creationId xmlns:p14="http://schemas.microsoft.com/office/powerpoint/2010/main" val="26738179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718108AA-0EAE-417A-AE77-682D09439604}" type="datetimeFigureOut">
              <a:rPr lang="en-GB" smtClean="0"/>
              <a:t>07/02/2023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C136FA8-1BE0-49D3-B9A0-B8B1AE6D2501}" type="slidenum">
              <a:rPr lang="en-GB" smtClean="0"/>
              <a:t>‹#›</a:t>
            </a:fld>
            <a:endParaRPr lang="en-GB"/>
          </a:p>
        </p:txBody>
      </p:sp>
    </p:spTree>
    <p:extLst>
      <p:ext uri="{BB962C8B-B14F-4D97-AF65-F5344CB8AC3E}">
        <p14:creationId xmlns:p14="http://schemas.microsoft.com/office/powerpoint/2010/main" val="3025529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18108AA-0EAE-417A-AE77-682D09439604}" type="datetimeFigureOut">
              <a:rPr lang="en-GB" smtClean="0"/>
              <a:t>07/02/2023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C136FA8-1BE0-49D3-B9A0-B8B1AE6D2501}" type="slidenum">
              <a:rPr lang="en-GB" smtClean="0"/>
              <a:t>‹#›</a:t>
            </a:fld>
            <a:endParaRPr lang="en-GB"/>
          </a:p>
        </p:txBody>
      </p:sp>
    </p:spTree>
    <p:extLst>
      <p:ext uri="{BB962C8B-B14F-4D97-AF65-F5344CB8AC3E}">
        <p14:creationId xmlns:p14="http://schemas.microsoft.com/office/powerpoint/2010/main" val="24876969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18108AA-0EAE-417A-AE77-682D09439604}" type="datetimeFigureOut">
              <a:rPr lang="en-GB" smtClean="0"/>
              <a:t>07/02/2023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C136FA8-1BE0-49D3-B9A0-B8B1AE6D2501}" type="slidenum">
              <a:rPr lang="en-GB" smtClean="0"/>
              <a:t>‹#›</a:t>
            </a:fld>
            <a:endParaRPr lang="en-GB"/>
          </a:p>
        </p:txBody>
      </p:sp>
    </p:spTree>
    <p:extLst>
      <p:ext uri="{BB962C8B-B14F-4D97-AF65-F5344CB8AC3E}">
        <p14:creationId xmlns:p14="http://schemas.microsoft.com/office/powerpoint/2010/main" val="3336348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18108AA-0EAE-417A-AE77-682D09439604}" type="datetimeFigureOut">
              <a:rPr lang="en-GB" smtClean="0"/>
              <a:t>07/02/2023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C136FA8-1BE0-49D3-B9A0-B8B1AE6D2501}" type="slidenum">
              <a:rPr lang="en-GB" smtClean="0"/>
              <a:t>‹#›</a:t>
            </a:fld>
            <a:endParaRPr lang="en-GB"/>
          </a:p>
        </p:txBody>
      </p:sp>
    </p:spTree>
    <p:extLst>
      <p:ext uri="{BB962C8B-B14F-4D97-AF65-F5344CB8AC3E}">
        <p14:creationId xmlns:p14="http://schemas.microsoft.com/office/powerpoint/2010/main" val="24221621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18108AA-0EAE-417A-AE77-682D09439604}" type="datetimeFigureOut">
              <a:rPr lang="en-GB" smtClean="0"/>
              <a:t>07/02/2023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C136FA8-1BE0-49D3-B9A0-B8B1AE6D2501}" type="slidenum">
              <a:rPr lang="en-GB" smtClean="0"/>
              <a:t>‹#›</a:t>
            </a:fld>
            <a:endParaRPr lang="en-GB"/>
          </a:p>
        </p:txBody>
      </p:sp>
    </p:spTree>
    <p:extLst>
      <p:ext uri="{BB962C8B-B14F-4D97-AF65-F5344CB8AC3E}">
        <p14:creationId xmlns:p14="http://schemas.microsoft.com/office/powerpoint/2010/main" val="14189107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18108AA-0EAE-417A-AE77-682D09439604}" type="datetimeFigureOut">
              <a:rPr lang="en-GB" smtClean="0"/>
              <a:t>07/02/2023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C136FA8-1BE0-49D3-B9A0-B8B1AE6D2501}" type="slidenum">
              <a:rPr lang="en-GB" smtClean="0"/>
              <a:t>‹#›</a:t>
            </a:fld>
            <a:endParaRPr lang="en-GB"/>
          </a:p>
        </p:txBody>
      </p:sp>
    </p:spTree>
    <p:extLst>
      <p:ext uri="{BB962C8B-B14F-4D97-AF65-F5344CB8AC3E}">
        <p14:creationId xmlns:p14="http://schemas.microsoft.com/office/powerpoint/2010/main" val="32117112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18108AA-0EAE-417A-AE77-682D09439604}" type="datetimeFigureOut">
              <a:rPr lang="en-GB" smtClean="0"/>
              <a:t>07/02/2023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C136FA8-1BE0-49D3-B9A0-B8B1AE6D2501}" type="slidenum">
              <a:rPr lang="en-GB" smtClean="0"/>
              <a:t>‹#›</a:t>
            </a:fld>
            <a:endParaRPr lang="en-GB"/>
          </a:p>
        </p:txBody>
      </p:sp>
    </p:spTree>
    <p:extLst>
      <p:ext uri="{BB962C8B-B14F-4D97-AF65-F5344CB8AC3E}">
        <p14:creationId xmlns:p14="http://schemas.microsoft.com/office/powerpoint/2010/main" val="40047080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718108AA-0EAE-417A-AE77-682D09439604}" type="datetimeFigureOut">
              <a:rPr lang="en-GB" smtClean="0"/>
              <a:t>07/02/2023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C136FA8-1BE0-49D3-B9A0-B8B1AE6D2501}" type="slidenum">
              <a:rPr lang="en-GB" smtClean="0"/>
              <a:t>‹#›</a:t>
            </a:fld>
            <a:endParaRPr lang="en-GB"/>
          </a:p>
        </p:txBody>
      </p:sp>
    </p:spTree>
    <p:extLst>
      <p:ext uri="{BB962C8B-B14F-4D97-AF65-F5344CB8AC3E}">
        <p14:creationId xmlns:p14="http://schemas.microsoft.com/office/powerpoint/2010/main" val="37462660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8108AA-0EAE-417A-AE77-682D09439604}" type="datetimeFigureOut">
              <a:rPr lang="en-GB" smtClean="0"/>
              <a:t>07/02/2023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C136FA8-1BE0-49D3-B9A0-B8B1AE6D2501}" type="slidenum">
              <a:rPr lang="en-GB" smtClean="0"/>
              <a:t>‹#›</a:t>
            </a:fld>
            <a:endParaRPr lang="en-GB"/>
          </a:p>
        </p:txBody>
      </p:sp>
    </p:spTree>
    <p:extLst>
      <p:ext uri="{BB962C8B-B14F-4D97-AF65-F5344CB8AC3E}">
        <p14:creationId xmlns:p14="http://schemas.microsoft.com/office/powerpoint/2010/main" val="33838674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18108AA-0EAE-417A-AE77-682D09439604}" type="datetimeFigureOut">
              <a:rPr lang="en-GB" smtClean="0"/>
              <a:t>07/02/2023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C136FA8-1BE0-49D3-B9A0-B8B1AE6D2501}" type="slidenum">
              <a:rPr lang="en-GB" smtClean="0"/>
              <a:t>‹#›</a:t>
            </a:fld>
            <a:endParaRPr lang="en-GB"/>
          </a:p>
        </p:txBody>
      </p:sp>
    </p:spTree>
    <p:extLst>
      <p:ext uri="{BB962C8B-B14F-4D97-AF65-F5344CB8AC3E}">
        <p14:creationId xmlns:p14="http://schemas.microsoft.com/office/powerpoint/2010/main" val="27438283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18108AA-0EAE-417A-AE77-682D09439604}" type="datetimeFigureOut">
              <a:rPr lang="en-GB" smtClean="0"/>
              <a:t>07/02/2023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C136FA8-1BE0-49D3-B9A0-B8B1AE6D2501}" type="slidenum">
              <a:rPr lang="en-GB" smtClean="0"/>
              <a:t>‹#›</a:t>
            </a:fld>
            <a:endParaRPr lang="en-GB"/>
          </a:p>
        </p:txBody>
      </p:sp>
    </p:spTree>
    <p:extLst>
      <p:ext uri="{BB962C8B-B14F-4D97-AF65-F5344CB8AC3E}">
        <p14:creationId xmlns:p14="http://schemas.microsoft.com/office/powerpoint/2010/main" val="38503746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8108AA-0EAE-417A-AE77-682D09439604}" type="datetimeFigureOut">
              <a:rPr lang="en-GB" smtClean="0"/>
              <a:t>07/02/2023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136FA8-1BE0-49D3-B9A0-B8B1AE6D2501}" type="slidenum">
              <a:rPr lang="en-GB" smtClean="0"/>
              <a:t>‹#›</a:t>
            </a:fld>
            <a:endParaRPr lang="en-GB"/>
          </a:p>
        </p:txBody>
      </p:sp>
    </p:spTree>
    <p:extLst>
      <p:ext uri="{BB962C8B-B14F-4D97-AF65-F5344CB8AC3E}">
        <p14:creationId xmlns:p14="http://schemas.microsoft.com/office/powerpoint/2010/main" val="19529683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hyperlink" Target="https://sites.exeter.ac.uk/gemini/statistical-methods-community-of-practice/"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12192000" cy="5061527"/>
          </a:xfrm>
          <a:prstGeom prst="rect">
            <a:avLst/>
          </a:prstGeom>
          <a:solidFill>
            <a:srgbClr val="0094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Corbel" panose="020B0503020204020204" pitchFamily="34" charset="0"/>
            </a:endParaRPr>
          </a:p>
        </p:txBody>
      </p:sp>
      <p:pic>
        <p:nvPicPr>
          <p:cNvPr id="1026" name="Picture 2" descr="Image result for university of leicester 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79970" y="5424571"/>
            <a:ext cx="3781132" cy="1008000"/>
          </a:xfrm>
          <a:prstGeom prst="rect">
            <a:avLst/>
          </a:prstGeom>
          <a:noFill/>
          <a:extLst>
            <a:ext uri="{909E8E84-426E-40DD-AFC4-6F175D3DCCD1}">
              <a14:hiddenFill xmlns:a14="http://schemas.microsoft.com/office/drawing/2010/main">
                <a:solidFill>
                  <a:srgbClr val="FFFFFF"/>
                </a:solidFill>
              </a14:hiddenFill>
            </a:ext>
          </a:extLst>
        </p:spPr>
      </p:pic>
      <p:grpSp>
        <p:nvGrpSpPr>
          <p:cNvPr id="2" name="Group 1"/>
          <p:cNvGrpSpPr/>
          <p:nvPr/>
        </p:nvGrpSpPr>
        <p:grpSpPr>
          <a:xfrm>
            <a:off x="982825" y="1131410"/>
            <a:ext cx="10226352" cy="2876137"/>
            <a:chOff x="945879" y="1335645"/>
            <a:chExt cx="10226352" cy="2876137"/>
          </a:xfrm>
        </p:grpSpPr>
        <p:sp>
          <p:nvSpPr>
            <p:cNvPr id="5" name="Title 1"/>
            <p:cNvSpPr txBox="1">
              <a:spLocks/>
            </p:cNvSpPr>
            <p:nvPr/>
          </p:nvSpPr>
          <p:spPr>
            <a:xfrm>
              <a:off x="945879" y="1335645"/>
              <a:ext cx="10226352" cy="169429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3200" b="1" dirty="0" smtClean="0">
                  <a:solidFill>
                    <a:schemeClr val="bg1"/>
                  </a:solidFill>
                  <a:latin typeface="Segoe UI" panose="020B0502040204020203" pitchFamily="34" charset="0"/>
                  <a:cs typeface="Segoe UI" panose="020B0502040204020203" pitchFamily="34" charset="0"/>
                </a:rPr>
                <a:t>Statistical Methods for Multimorbidity Research Community of Practice</a:t>
              </a:r>
              <a:endParaRPr lang="en-GB" sz="3200" b="1" dirty="0">
                <a:solidFill>
                  <a:schemeClr val="bg1"/>
                </a:solidFill>
                <a:latin typeface="Segoe UI" panose="020B0502040204020203" pitchFamily="34" charset="0"/>
                <a:cs typeface="Segoe UI" panose="020B0502040204020203" pitchFamily="34" charset="0"/>
              </a:endParaRPr>
            </a:p>
          </p:txBody>
        </p:sp>
        <p:sp>
          <p:nvSpPr>
            <p:cNvPr id="6" name="Subtitle 2"/>
            <p:cNvSpPr txBox="1">
              <a:spLocks/>
            </p:cNvSpPr>
            <p:nvPr/>
          </p:nvSpPr>
          <p:spPr>
            <a:xfrm>
              <a:off x="1487054" y="3407505"/>
              <a:ext cx="9144000" cy="804277"/>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600"/>
                </a:spcBef>
                <a:spcAft>
                  <a:spcPts val="600"/>
                </a:spcAft>
              </a:pPr>
              <a:r>
                <a:rPr lang="en-GB" sz="2000" b="1" dirty="0" smtClean="0">
                  <a:solidFill>
                    <a:schemeClr val="bg1"/>
                  </a:solidFill>
                  <a:latin typeface="Segoe UI" panose="020B0502040204020203" pitchFamily="34" charset="0"/>
                  <a:cs typeface="Segoe UI" panose="020B0502040204020203" pitchFamily="34" charset="0"/>
                </a:rPr>
                <a:t>Workshop 1</a:t>
              </a:r>
              <a:r>
                <a:rPr lang="en-GB" sz="2000" b="1" dirty="0">
                  <a:solidFill>
                    <a:schemeClr val="bg1"/>
                  </a:solidFill>
                  <a:latin typeface="Segoe UI" panose="020B0502040204020203" pitchFamily="34" charset="0"/>
                  <a:cs typeface="Segoe UI" panose="020B0502040204020203" pitchFamily="34" charset="0"/>
                </a:rPr>
                <a:t> </a:t>
              </a:r>
              <a:r>
                <a:rPr lang="en-GB" sz="2000" b="1" dirty="0" smtClean="0">
                  <a:solidFill>
                    <a:schemeClr val="bg1"/>
                  </a:solidFill>
                  <a:latin typeface="Segoe UI" panose="020B0502040204020203" pitchFamily="34" charset="0"/>
                  <a:cs typeface="Segoe UI" panose="020B0502040204020203" pitchFamily="34" charset="0"/>
                </a:rPr>
                <a:t>– Defining Multimorbidity</a:t>
              </a:r>
            </a:p>
          </p:txBody>
        </p:sp>
        <p:cxnSp>
          <p:nvCxnSpPr>
            <p:cNvPr id="7" name="Straight Connector 6"/>
            <p:cNvCxnSpPr/>
            <p:nvPr/>
          </p:nvCxnSpPr>
          <p:spPr>
            <a:xfrm flipV="1">
              <a:off x="945879" y="3165417"/>
              <a:ext cx="10226351"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pic>
        <p:nvPicPr>
          <p:cNvPr id="4" name="Picture 2" descr="Medical Research Council (United Kingdom) - Wikipedia"/>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3580" y="5346857"/>
            <a:ext cx="3455727" cy="11634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78746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695999" y="435101"/>
            <a:ext cx="10288417" cy="9281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4000" b="1" dirty="0" smtClean="0">
                <a:latin typeface="Segoe UI" panose="020B0502040204020203" pitchFamily="34" charset="0"/>
                <a:cs typeface="Segoe UI" panose="020B0502040204020203" pitchFamily="34" charset="0"/>
              </a:rPr>
              <a:t>Workshop 1 – Defining Multimorbidity</a:t>
            </a:r>
            <a:endParaRPr lang="en-GB" sz="4000" b="1" dirty="0">
              <a:latin typeface="Segoe UI" panose="020B0502040204020203" pitchFamily="34" charset="0"/>
              <a:cs typeface="Segoe UI" panose="020B0502040204020203" pitchFamily="34" charset="0"/>
            </a:endParaRPr>
          </a:p>
        </p:txBody>
      </p:sp>
      <p:cxnSp>
        <p:nvCxnSpPr>
          <p:cNvPr id="5" name="Straight Connector 4"/>
          <p:cNvCxnSpPr/>
          <p:nvPr/>
        </p:nvCxnSpPr>
        <p:spPr>
          <a:xfrm>
            <a:off x="696000" y="1363201"/>
            <a:ext cx="10800000" cy="0"/>
          </a:xfrm>
          <a:prstGeom prst="line">
            <a:avLst/>
          </a:prstGeom>
          <a:ln w="57150">
            <a:solidFill>
              <a:srgbClr val="0094AB"/>
            </a:solidFill>
          </a:ln>
        </p:spPr>
        <p:style>
          <a:lnRef idx="1">
            <a:schemeClr val="accent1"/>
          </a:lnRef>
          <a:fillRef idx="0">
            <a:schemeClr val="accent1"/>
          </a:fillRef>
          <a:effectRef idx="0">
            <a:schemeClr val="accent1"/>
          </a:effectRef>
          <a:fontRef idx="minor">
            <a:schemeClr val="tx1"/>
          </a:fontRef>
        </p:style>
      </p:cxnSp>
      <p:graphicFrame>
        <p:nvGraphicFramePr>
          <p:cNvPr id="6" name="Table 5"/>
          <p:cNvGraphicFramePr>
            <a:graphicFrameLocks noGrp="1"/>
          </p:cNvGraphicFramePr>
          <p:nvPr>
            <p:extLst>
              <p:ext uri="{D42A27DB-BD31-4B8C-83A1-F6EECF244321}">
                <p14:modId xmlns:p14="http://schemas.microsoft.com/office/powerpoint/2010/main" val="4275342275"/>
              </p:ext>
            </p:extLst>
          </p:nvPr>
        </p:nvGraphicFramePr>
        <p:xfrm>
          <a:off x="2419710" y="1710125"/>
          <a:ext cx="7680385" cy="4870290"/>
        </p:xfrm>
        <a:graphic>
          <a:graphicData uri="http://schemas.openxmlformats.org/drawingml/2006/table">
            <a:tbl>
              <a:tblPr firstRow="1" firstCol="1" bandRow="1">
                <a:tableStyleId>{2D5ABB26-0587-4C30-8999-92F81FD0307C}</a:tableStyleId>
              </a:tblPr>
              <a:tblGrid>
                <a:gridCol w="1666808">
                  <a:extLst>
                    <a:ext uri="{9D8B030D-6E8A-4147-A177-3AD203B41FA5}">
                      <a16:colId xmlns:a16="http://schemas.microsoft.com/office/drawing/2014/main" val="867186638"/>
                    </a:ext>
                  </a:extLst>
                </a:gridCol>
                <a:gridCol w="6013577">
                  <a:extLst>
                    <a:ext uri="{9D8B030D-6E8A-4147-A177-3AD203B41FA5}">
                      <a16:colId xmlns:a16="http://schemas.microsoft.com/office/drawing/2014/main" val="1172494813"/>
                    </a:ext>
                  </a:extLst>
                </a:gridCol>
              </a:tblGrid>
              <a:tr h="0">
                <a:tc>
                  <a:txBody>
                    <a:bodyPr/>
                    <a:lstStyle/>
                    <a:p>
                      <a:pPr algn="l">
                        <a:lnSpc>
                          <a:spcPct val="107000"/>
                        </a:lnSpc>
                        <a:spcAft>
                          <a:spcPts val="0"/>
                        </a:spcAft>
                      </a:pPr>
                      <a:r>
                        <a:rPr lang="en-GB" sz="1500" b="1" dirty="0">
                          <a:effectLst/>
                          <a:latin typeface="Segoe UI" panose="020B0502040204020203" pitchFamily="34" charset="0"/>
                          <a:cs typeface="Segoe UI" panose="020B0502040204020203" pitchFamily="34" charset="0"/>
                        </a:rPr>
                        <a:t>10.30 - </a:t>
                      </a:r>
                      <a:r>
                        <a:rPr lang="en-GB" sz="1500" b="1" dirty="0" smtClean="0">
                          <a:effectLst/>
                          <a:latin typeface="Segoe UI" panose="020B0502040204020203" pitchFamily="34" charset="0"/>
                          <a:cs typeface="Segoe UI" panose="020B0502040204020203" pitchFamily="34" charset="0"/>
                        </a:rPr>
                        <a:t>11.00</a:t>
                      </a:r>
                    </a:p>
                    <a:p>
                      <a:pPr algn="l">
                        <a:lnSpc>
                          <a:spcPct val="107000"/>
                        </a:lnSpc>
                        <a:spcAft>
                          <a:spcPts val="0"/>
                        </a:spcAft>
                      </a:pPr>
                      <a:endParaRPr lang="en-GB" sz="1500" b="1" dirty="0">
                        <a:effectLst/>
                        <a:latin typeface="Segoe UI" panose="020B0502040204020203" pitchFamily="34" charset="0"/>
                        <a:ea typeface="Calibri" panose="020F0502020204030204" pitchFamily="34" charset="0"/>
                        <a:cs typeface="Segoe UI" panose="020B0502040204020203" pitchFamily="34" charset="0"/>
                      </a:endParaRPr>
                    </a:p>
                  </a:txBody>
                  <a:tcPr marL="60063" marR="60063" marT="60063" marB="60063" anchor="ctr"/>
                </a:tc>
                <a:tc>
                  <a:txBody>
                    <a:bodyPr/>
                    <a:lstStyle/>
                    <a:p>
                      <a:pPr>
                        <a:lnSpc>
                          <a:spcPct val="107000"/>
                        </a:lnSpc>
                        <a:spcAft>
                          <a:spcPts val="0"/>
                        </a:spcAft>
                      </a:pPr>
                      <a:r>
                        <a:rPr lang="en-GB" sz="1500" b="1" dirty="0">
                          <a:effectLst/>
                          <a:latin typeface="Segoe UI" panose="020B0502040204020203" pitchFamily="34" charset="0"/>
                          <a:cs typeface="Segoe UI" panose="020B0502040204020203" pitchFamily="34" charset="0"/>
                        </a:rPr>
                        <a:t>Arrival and </a:t>
                      </a:r>
                      <a:r>
                        <a:rPr lang="en-GB" sz="1500" b="1" dirty="0" smtClean="0">
                          <a:effectLst/>
                          <a:latin typeface="Segoe UI" panose="020B0502040204020203" pitchFamily="34" charset="0"/>
                          <a:cs typeface="Segoe UI" panose="020B0502040204020203" pitchFamily="34" charset="0"/>
                        </a:rPr>
                        <a:t>refreshments</a:t>
                      </a:r>
                    </a:p>
                    <a:p>
                      <a:pPr>
                        <a:lnSpc>
                          <a:spcPct val="107000"/>
                        </a:lnSpc>
                        <a:spcAft>
                          <a:spcPts val="0"/>
                        </a:spcAft>
                      </a:pPr>
                      <a:endParaRPr lang="en-GB" sz="1500" b="0" dirty="0">
                        <a:effectLst/>
                        <a:latin typeface="Segoe UI" panose="020B0502040204020203" pitchFamily="34" charset="0"/>
                        <a:ea typeface="Calibri" panose="020F0502020204030204" pitchFamily="34" charset="0"/>
                        <a:cs typeface="Segoe UI" panose="020B0502040204020203" pitchFamily="34" charset="0"/>
                      </a:endParaRPr>
                    </a:p>
                  </a:txBody>
                  <a:tcPr marL="60063" marR="60063" marT="60063" marB="60063" anchor="ctr"/>
                </a:tc>
                <a:extLst>
                  <a:ext uri="{0D108BD9-81ED-4DB2-BD59-A6C34878D82A}">
                    <a16:rowId xmlns:a16="http://schemas.microsoft.com/office/drawing/2014/main" val="2868392210"/>
                  </a:ext>
                </a:extLst>
              </a:tr>
              <a:tr h="0">
                <a:tc>
                  <a:txBody>
                    <a:bodyPr/>
                    <a:lstStyle/>
                    <a:p>
                      <a:pPr algn="l">
                        <a:lnSpc>
                          <a:spcPct val="107000"/>
                        </a:lnSpc>
                        <a:spcAft>
                          <a:spcPts val="0"/>
                        </a:spcAft>
                      </a:pPr>
                      <a:r>
                        <a:rPr lang="en-GB" sz="1500" b="1" dirty="0" smtClean="0">
                          <a:effectLst/>
                          <a:latin typeface="Segoe UI" panose="020B0502040204020203" pitchFamily="34" charset="0"/>
                          <a:cs typeface="Segoe UI" panose="020B0502040204020203" pitchFamily="34" charset="0"/>
                        </a:rPr>
                        <a:t>11.00 </a:t>
                      </a:r>
                      <a:r>
                        <a:rPr lang="en-GB" sz="1500" b="1" dirty="0">
                          <a:effectLst/>
                          <a:latin typeface="Segoe UI" panose="020B0502040204020203" pitchFamily="34" charset="0"/>
                          <a:cs typeface="Segoe UI" panose="020B0502040204020203" pitchFamily="34" charset="0"/>
                        </a:rPr>
                        <a:t>- </a:t>
                      </a:r>
                      <a:r>
                        <a:rPr lang="en-GB" sz="1500" b="1" dirty="0" smtClean="0">
                          <a:effectLst/>
                          <a:latin typeface="Segoe UI" panose="020B0502040204020203" pitchFamily="34" charset="0"/>
                          <a:cs typeface="Segoe UI" panose="020B0502040204020203" pitchFamily="34" charset="0"/>
                        </a:rPr>
                        <a:t>11.10</a:t>
                      </a:r>
                    </a:p>
                  </a:txBody>
                  <a:tcPr marL="60063" marR="60063" marT="60063" marB="60063" anchor="ctr"/>
                </a:tc>
                <a:tc>
                  <a:txBody>
                    <a:bodyPr/>
                    <a:lstStyle/>
                    <a:p>
                      <a:pPr>
                        <a:lnSpc>
                          <a:spcPct val="107000"/>
                        </a:lnSpc>
                        <a:spcAft>
                          <a:spcPts val="0"/>
                        </a:spcAft>
                      </a:pPr>
                      <a:r>
                        <a:rPr lang="en-GB" sz="1500" b="0" dirty="0" smtClean="0">
                          <a:effectLst/>
                          <a:latin typeface="Segoe UI" panose="020B0502040204020203" pitchFamily="34" charset="0"/>
                          <a:cs typeface="Segoe UI" panose="020B0502040204020203" pitchFamily="34" charset="0"/>
                        </a:rPr>
                        <a:t>Welcome</a:t>
                      </a:r>
                      <a:endParaRPr lang="en-GB" sz="1500" b="0" dirty="0">
                        <a:effectLst/>
                        <a:latin typeface="Segoe UI" panose="020B0502040204020203" pitchFamily="34" charset="0"/>
                        <a:cs typeface="Segoe UI" panose="020B0502040204020203" pitchFamily="34" charset="0"/>
                      </a:endParaRPr>
                    </a:p>
                  </a:txBody>
                  <a:tcPr marL="60063" marR="60063" marT="60063" marB="60063" anchor="ctr"/>
                </a:tc>
                <a:extLst>
                  <a:ext uri="{0D108BD9-81ED-4DB2-BD59-A6C34878D82A}">
                    <a16:rowId xmlns:a16="http://schemas.microsoft.com/office/drawing/2014/main" val="4049197413"/>
                  </a:ext>
                </a:extLst>
              </a:tr>
              <a:tr h="0">
                <a:tc>
                  <a:txBody>
                    <a:bodyPr/>
                    <a:lstStyle/>
                    <a:p>
                      <a:pPr algn="l">
                        <a:lnSpc>
                          <a:spcPct val="107000"/>
                        </a:lnSpc>
                        <a:spcAft>
                          <a:spcPts val="0"/>
                        </a:spcAft>
                      </a:pPr>
                      <a:r>
                        <a:rPr lang="en-GB" sz="1500" b="1" dirty="0">
                          <a:effectLst/>
                          <a:latin typeface="Segoe UI" panose="020B0502040204020203" pitchFamily="34" charset="0"/>
                          <a:cs typeface="Segoe UI" panose="020B0502040204020203" pitchFamily="34" charset="0"/>
                        </a:rPr>
                        <a:t>11.10 - 11.20</a:t>
                      </a:r>
                      <a:endParaRPr lang="en-GB" sz="1500" b="1" dirty="0">
                        <a:effectLst/>
                        <a:latin typeface="Segoe UI" panose="020B0502040204020203" pitchFamily="34" charset="0"/>
                        <a:ea typeface="Calibri" panose="020F0502020204030204" pitchFamily="34" charset="0"/>
                        <a:cs typeface="Segoe UI" panose="020B0502040204020203" pitchFamily="34" charset="0"/>
                      </a:endParaRPr>
                    </a:p>
                  </a:txBody>
                  <a:tcPr marL="60063" marR="60063" marT="60063" marB="60063" anchor="ctr"/>
                </a:tc>
                <a:tc>
                  <a:txBody>
                    <a:bodyPr/>
                    <a:lstStyle/>
                    <a:p>
                      <a:pPr>
                        <a:lnSpc>
                          <a:spcPct val="107000"/>
                        </a:lnSpc>
                        <a:spcAft>
                          <a:spcPts val="0"/>
                        </a:spcAft>
                      </a:pPr>
                      <a:r>
                        <a:rPr lang="en-GB" sz="1500" b="0" dirty="0">
                          <a:effectLst/>
                          <a:latin typeface="Segoe UI" panose="020B0502040204020203" pitchFamily="34" charset="0"/>
                          <a:cs typeface="Segoe UI" panose="020B0502040204020203" pitchFamily="34" charset="0"/>
                        </a:rPr>
                        <a:t>Clinically Defining </a:t>
                      </a:r>
                      <a:r>
                        <a:rPr lang="en-GB" sz="1500" b="0" dirty="0" smtClean="0">
                          <a:effectLst/>
                          <a:latin typeface="Segoe UI" panose="020B0502040204020203" pitchFamily="34" charset="0"/>
                          <a:cs typeface="Segoe UI" panose="020B0502040204020203" pitchFamily="34" charset="0"/>
                        </a:rPr>
                        <a:t>Multimorbidity</a:t>
                      </a:r>
                      <a:endParaRPr lang="en-GB" sz="1500" b="0" dirty="0">
                        <a:effectLst/>
                        <a:latin typeface="Segoe UI" panose="020B0502040204020203" pitchFamily="34" charset="0"/>
                        <a:cs typeface="Segoe UI" panose="020B0502040204020203" pitchFamily="34" charset="0"/>
                      </a:endParaRPr>
                    </a:p>
                  </a:txBody>
                  <a:tcPr marL="60063" marR="60063" marT="60063" marB="60063" anchor="ctr"/>
                </a:tc>
                <a:extLst>
                  <a:ext uri="{0D108BD9-81ED-4DB2-BD59-A6C34878D82A}">
                    <a16:rowId xmlns:a16="http://schemas.microsoft.com/office/drawing/2014/main" val="3337960734"/>
                  </a:ext>
                </a:extLst>
              </a:tr>
              <a:tr h="0">
                <a:tc>
                  <a:txBody>
                    <a:bodyPr/>
                    <a:lstStyle/>
                    <a:p>
                      <a:pPr algn="l">
                        <a:lnSpc>
                          <a:spcPct val="107000"/>
                        </a:lnSpc>
                        <a:spcAft>
                          <a:spcPts val="0"/>
                        </a:spcAft>
                      </a:pPr>
                      <a:r>
                        <a:rPr lang="en-GB" sz="1500" b="1" dirty="0">
                          <a:effectLst/>
                          <a:latin typeface="Segoe UI" panose="020B0502040204020203" pitchFamily="34" charset="0"/>
                          <a:cs typeface="Segoe UI" panose="020B0502040204020203" pitchFamily="34" charset="0"/>
                        </a:rPr>
                        <a:t>11.20 - 12.20</a:t>
                      </a:r>
                      <a:endParaRPr lang="en-GB" sz="1500" b="1" dirty="0">
                        <a:effectLst/>
                        <a:latin typeface="Segoe UI" panose="020B0502040204020203" pitchFamily="34" charset="0"/>
                        <a:ea typeface="Calibri" panose="020F0502020204030204" pitchFamily="34" charset="0"/>
                        <a:cs typeface="Segoe UI" panose="020B0502040204020203" pitchFamily="34" charset="0"/>
                      </a:endParaRPr>
                    </a:p>
                  </a:txBody>
                  <a:tcPr marL="60063" marR="60063" marT="60063" marB="60063" anchor="ctr"/>
                </a:tc>
                <a:tc>
                  <a:txBody>
                    <a:bodyPr/>
                    <a:lstStyle/>
                    <a:p>
                      <a:pPr>
                        <a:lnSpc>
                          <a:spcPct val="107000"/>
                        </a:lnSpc>
                        <a:spcAft>
                          <a:spcPts val="0"/>
                        </a:spcAft>
                      </a:pPr>
                      <a:r>
                        <a:rPr lang="en-GB" sz="1500" b="0" dirty="0">
                          <a:effectLst/>
                          <a:latin typeface="Segoe UI" panose="020B0502040204020203" pitchFamily="34" charset="0"/>
                          <a:cs typeface="Segoe UI" panose="020B0502040204020203" pitchFamily="34" charset="0"/>
                        </a:rPr>
                        <a:t>Research Collaborative </a:t>
                      </a:r>
                      <a:r>
                        <a:rPr lang="en-GB" sz="1500" b="0" dirty="0" smtClean="0">
                          <a:effectLst/>
                          <a:latin typeface="Segoe UI" panose="020B0502040204020203" pitchFamily="34" charset="0"/>
                          <a:cs typeface="Segoe UI" panose="020B0502040204020203" pitchFamily="34" charset="0"/>
                        </a:rPr>
                        <a:t>Presentations</a:t>
                      </a:r>
                      <a:endParaRPr lang="en-GB" sz="1500" b="0" dirty="0">
                        <a:effectLst/>
                        <a:latin typeface="Segoe UI" panose="020B0502040204020203" pitchFamily="34" charset="0"/>
                        <a:cs typeface="Segoe UI" panose="020B0502040204020203" pitchFamily="34" charset="0"/>
                      </a:endParaRPr>
                    </a:p>
                  </a:txBody>
                  <a:tcPr marL="60063" marR="60063" marT="60063" marB="60063" anchor="ctr"/>
                </a:tc>
                <a:extLst>
                  <a:ext uri="{0D108BD9-81ED-4DB2-BD59-A6C34878D82A}">
                    <a16:rowId xmlns:a16="http://schemas.microsoft.com/office/drawing/2014/main" val="1942167485"/>
                  </a:ext>
                </a:extLst>
              </a:tr>
              <a:tr h="0">
                <a:tc>
                  <a:txBody>
                    <a:bodyPr/>
                    <a:lstStyle/>
                    <a:p>
                      <a:pPr algn="l">
                        <a:lnSpc>
                          <a:spcPct val="107000"/>
                        </a:lnSpc>
                        <a:spcAft>
                          <a:spcPts val="0"/>
                        </a:spcAft>
                      </a:pPr>
                      <a:r>
                        <a:rPr lang="en-GB" sz="1500" b="1">
                          <a:effectLst/>
                          <a:latin typeface="Segoe UI" panose="020B0502040204020203" pitchFamily="34" charset="0"/>
                          <a:cs typeface="Segoe UI" panose="020B0502040204020203" pitchFamily="34" charset="0"/>
                        </a:rPr>
                        <a:t>12.20 - 12.30</a:t>
                      </a:r>
                      <a:endParaRPr lang="en-GB" sz="1500" b="1">
                        <a:effectLst/>
                        <a:latin typeface="Segoe UI" panose="020B0502040204020203" pitchFamily="34" charset="0"/>
                        <a:ea typeface="Calibri" panose="020F0502020204030204" pitchFamily="34" charset="0"/>
                        <a:cs typeface="Segoe UI" panose="020B0502040204020203" pitchFamily="34" charset="0"/>
                      </a:endParaRPr>
                    </a:p>
                  </a:txBody>
                  <a:tcPr marL="60063" marR="60063" marT="60063" marB="60063" anchor="ctr"/>
                </a:tc>
                <a:tc>
                  <a:txBody>
                    <a:bodyPr/>
                    <a:lstStyle/>
                    <a:p>
                      <a:pPr>
                        <a:lnSpc>
                          <a:spcPct val="107000"/>
                        </a:lnSpc>
                        <a:spcAft>
                          <a:spcPts val="0"/>
                        </a:spcAft>
                      </a:pPr>
                      <a:r>
                        <a:rPr lang="en-GB" sz="1500" b="0" dirty="0">
                          <a:effectLst/>
                          <a:latin typeface="Segoe UI" panose="020B0502040204020203" pitchFamily="34" charset="0"/>
                          <a:cs typeface="Segoe UI" panose="020B0502040204020203" pitchFamily="34" charset="0"/>
                        </a:rPr>
                        <a:t>AIM Research Support </a:t>
                      </a:r>
                      <a:r>
                        <a:rPr lang="en-GB" sz="1500" b="0" dirty="0" smtClean="0">
                          <a:effectLst/>
                          <a:latin typeface="Segoe UI" panose="020B0502040204020203" pitchFamily="34" charset="0"/>
                          <a:cs typeface="Segoe UI" panose="020B0502040204020203" pitchFamily="34" charset="0"/>
                        </a:rPr>
                        <a:t>Facility</a:t>
                      </a:r>
                      <a:endParaRPr lang="en-GB" sz="1500" b="0" dirty="0">
                        <a:effectLst/>
                        <a:latin typeface="Segoe UI" panose="020B0502040204020203" pitchFamily="34" charset="0"/>
                        <a:cs typeface="Segoe UI" panose="020B0502040204020203" pitchFamily="34" charset="0"/>
                      </a:endParaRPr>
                    </a:p>
                  </a:txBody>
                  <a:tcPr marL="60063" marR="60063" marT="60063" marB="60063" anchor="ctr"/>
                </a:tc>
                <a:extLst>
                  <a:ext uri="{0D108BD9-81ED-4DB2-BD59-A6C34878D82A}">
                    <a16:rowId xmlns:a16="http://schemas.microsoft.com/office/drawing/2014/main" val="287075867"/>
                  </a:ext>
                </a:extLst>
              </a:tr>
              <a:tr h="0">
                <a:tc>
                  <a:txBody>
                    <a:bodyPr/>
                    <a:lstStyle/>
                    <a:p>
                      <a:pPr algn="l">
                        <a:lnSpc>
                          <a:spcPct val="107000"/>
                        </a:lnSpc>
                        <a:spcAft>
                          <a:spcPts val="0"/>
                        </a:spcAft>
                      </a:pPr>
                      <a:endParaRPr lang="en-GB" sz="1500" b="1" dirty="0" smtClean="0">
                        <a:effectLst/>
                        <a:latin typeface="Segoe UI" panose="020B0502040204020203" pitchFamily="34" charset="0"/>
                        <a:cs typeface="Segoe UI" panose="020B0502040204020203" pitchFamily="34" charset="0"/>
                      </a:endParaRPr>
                    </a:p>
                    <a:p>
                      <a:pPr algn="l">
                        <a:lnSpc>
                          <a:spcPct val="107000"/>
                        </a:lnSpc>
                        <a:spcAft>
                          <a:spcPts val="0"/>
                        </a:spcAft>
                      </a:pPr>
                      <a:r>
                        <a:rPr lang="en-GB" sz="1500" b="1" dirty="0" smtClean="0">
                          <a:effectLst/>
                          <a:latin typeface="Segoe UI" panose="020B0502040204020203" pitchFamily="34" charset="0"/>
                          <a:cs typeface="Segoe UI" panose="020B0502040204020203" pitchFamily="34" charset="0"/>
                        </a:rPr>
                        <a:t>12.30 </a:t>
                      </a:r>
                      <a:r>
                        <a:rPr lang="en-GB" sz="1500" b="1" dirty="0">
                          <a:effectLst/>
                          <a:latin typeface="Segoe UI" panose="020B0502040204020203" pitchFamily="34" charset="0"/>
                          <a:cs typeface="Segoe UI" panose="020B0502040204020203" pitchFamily="34" charset="0"/>
                        </a:rPr>
                        <a:t>- </a:t>
                      </a:r>
                      <a:r>
                        <a:rPr lang="en-GB" sz="1500" b="1" dirty="0" smtClean="0">
                          <a:effectLst/>
                          <a:latin typeface="Segoe UI" panose="020B0502040204020203" pitchFamily="34" charset="0"/>
                          <a:cs typeface="Segoe UI" panose="020B0502040204020203" pitchFamily="34" charset="0"/>
                        </a:rPr>
                        <a:t>1.30</a:t>
                      </a:r>
                    </a:p>
                    <a:p>
                      <a:pPr algn="l">
                        <a:lnSpc>
                          <a:spcPct val="107000"/>
                        </a:lnSpc>
                        <a:spcAft>
                          <a:spcPts val="0"/>
                        </a:spcAft>
                      </a:pPr>
                      <a:r>
                        <a:rPr lang="en-GB" sz="1500" b="1" dirty="0" smtClean="0">
                          <a:effectLst/>
                          <a:latin typeface="Segoe UI" panose="020B0502040204020203" pitchFamily="34" charset="0"/>
                          <a:cs typeface="Segoe UI" panose="020B0502040204020203" pitchFamily="34" charset="0"/>
                        </a:rPr>
                        <a:t> </a:t>
                      </a:r>
                      <a:endParaRPr lang="en-GB" sz="1500" b="1" dirty="0">
                        <a:effectLst/>
                        <a:latin typeface="Segoe UI" panose="020B0502040204020203" pitchFamily="34" charset="0"/>
                        <a:ea typeface="Calibri" panose="020F0502020204030204" pitchFamily="34" charset="0"/>
                        <a:cs typeface="Segoe UI" panose="020B0502040204020203" pitchFamily="34" charset="0"/>
                      </a:endParaRPr>
                    </a:p>
                  </a:txBody>
                  <a:tcPr marL="60063" marR="60063" marT="60063" marB="60063" anchor="ctr"/>
                </a:tc>
                <a:tc>
                  <a:txBody>
                    <a:bodyPr/>
                    <a:lstStyle/>
                    <a:p>
                      <a:pPr>
                        <a:lnSpc>
                          <a:spcPct val="107000"/>
                        </a:lnSpc>
                        <a:spcAft>
                          <a:spcPts val="0"/>
                        </a:spcAft>
                      </a:pPr>
                      <a:r>
                        <a:rPr lang="en-GB" sz="1500" b="1" dirty="0">
                          <a:effectLst/>
                          <a:latin typeface="Segoe UI" panose="020B0502040204020203" pitchFamily="34" charset="0"/>
                          <a:cs typeface="Segoe UI" panose="020B0502040204020203" pitchFamily="34" charset="0"/>
                        </a:rPr>
                        <a:t>Lunch</a:t>
                      </a:r>
                      <a:endParaRPr lang="en-GB" sz="1500" b="1" dirty="0">
                        <a:effectLst/>
                        <a:latin typeface="Segoe UI" panose="020B0502040204020203" pitchFamily="34" charset="0"/>
                        <a:ea typeface="Calibri" panose="020F0502020204030204" pitchFamily="34" charset="0"/>
                        <a:cs typeface="Segoe UI" panose="020B0502040204020203" pitchFamily="34" charset="0"/>
                      </a:endParaRPr>
                    </a:p>
                  </a:txBody>
                  <a:tcPr marL="60063" marR="60063" marT="60063" marB="60063" anchor="ctr"/>
                </a:tc>
                <a:extLst>
                  <a:ext uri="{0D108BD9-81ED-4DB2-BD59-A6C34878D82A}">
                    <a16:rowId xmlns:a16="http://schemas.microsoft.com/office/drawing/2014/main" val="149882762"/>
                  </a:ext>
                </a:extLst>
              </a:tr>
              <a:tr h="0">
                <a:tc>
                  <a:txBody>
                    <a:bodyPr/>
                    <a:lstStyle/>
                    <a:p>
                      <a:pPr algn="l">
                        <a:lnSpc>
                          <a:spcPct val="107000"/>
                        </a:lnSpc>
                        <a:spcAft>
                          <a:spcPts val="0"/>
                        </a:spcAft>
                      </a:pPr>
                      <a:r>
                        <a:rPr lang="en-GB" sz="1500" b="1">
                          <a:effectLst/>
                          <a:latin typeface="Segoe UI" panose="020B0502040204020203" pitchFamily="34" charset="0"/>
                          <a:cs typeface="Segoe UI" panose="020B0502040204020203" pitchFamily="34" charset="0"/>
                        </a:rPr>
                        <a:t>1.30 - 2.30</a:t>
                      </a:r>
                      <a:endParaRPr lang="en-GB" sz="1500" b="1">
                        <a:effectLst/>
                        <a:latin typeface="Segoe UI" panose="020B0502040204020203" pitchFamily="34" charset="0"/>
                        <a:ea typeface="Calibri" panose="020F0502020204030204" pitchFamily="34" charset="0"/>
                        <a:cs typeface="Segoe UI" panose="020B0502040204020203" pitchFamily="34" charset="0"/>
                      </a:endParaRPr>
                    </a:p>
                  </a:txBody>
                  <a:tcPr marL="60063" marR="60063" marT="60063" marB="60063" anchor="ctr"/>
                </a:tc>
                <a:tc>
                  <a:txBody>
                    <a:bodyPr/>
                    <a:lstStyle/>
                    <a:p>
                      <a:pPr>
                        <a:lnSpc>
                          <a:spcPct val="107000"/>
                        </a:lnSpc>
                        <a:spcAft>
                          <a:spcPts val="0"/>
                        </a:spcAft>
                      </a:pPr>
                      <a:r>
                        <a:rPr lang="en-GB" sz="1500" b="0" dirty="0">
                          <a:effectLst/>
                          <a:latin typeface="Segoe UI" panose="020B0502040204020203" pitchFamily="34" charset="0"/>
                          <a:cs typeface="Segoe UI" panose="020B0502040204020203" pitchFamily="34" charset="0"/>
                        </a:rPr>
                        <a:t>Best practice for defining multimorbidity for statistical </a:t>
                      </a:r>
                      <a:r>
                        <a:rPr lang="en-GB" sz="1500" b="0" dirty="0" smtClean="0">
                          <a:effectLst/>
                          <a:latin typeface="Segoe UI" panose="020B0502040204020203" pitchFamily="34" charset="0"/>
                          <a:cs typeface="Segoe UI" panose="020B0502040204020203" pitchFamily="34" charset="0"/>
                        </a:rPr>
                        <a:t>analyses</a:t>
                      </a:r>
                      <a:endParaRPr lang="en-GB" sz="1500" b="0" dirty="0">
                        <a:effectLst/>
                        <a:latin typeface="Segoe UI" panose="020B0502040204020203" pitchFamily="34" charset="0"/>
                        <a:cs typeface="Segoe UI" panose="020B0502040204020203" pitchFamily="34" charset="0"/>
                      </a:endParaRPr>
                    </a:p>
                  </a:txBody>
                  <a:tcPr marL="60063" marR="60063" marT="60063" marB="60063" anchor="ctr"/>
                </a:tc>
                <a:extLst>
                  <a:ext uri="{0D108BD9-81ED-4DB2-BD59-A6C34878D82A}">
                    <a16:rowId xmlns:a16="http://schemas.microsoft.com/office/drawing/2014/main" val="3369998883"/>
                  </a:ext>
                </a:extLst>
              </a:tr>
              <a:tr h="0">
                <a:tc>
                  <a:txBody>
                    <a:bodyPr/>
                    <a:lstStyle/>
                    <a:p>
                      <a:pPr algn="l">
                        <a:lnSpc>
                          <a:spcPct val="107000"/>
                        </a:lnSpc>
                        <a:spcAft>
                          <a:spcPts val="0"/>
                        </a:spcAft>
                      </a:pPr>
                      <a:endParaRPr lang="en-GB" sz="1500" b="1" dirty="0" smtClean="0">
                        <a:effectLst/>
                        <a:latin typeface="Segoe UI" panose="020B0502040204020203" pitchFamily="34" charset="0"/>
                        <a:cs typeface="Segoe UI" panose="020B0502040204020203" pitchFamily="34" charset="0"/>
                      </a:endParaRPr>
                    </a:p>
                    <a:p>
                      <a:pPr algn="l">
                        <a:lnSpc>
                          <a:spcPct val="107000"/>
                        </a:lnSpc>
                        <a:spcAft>
                          <a:spcPts val="0"/>
                        </a:spcAft>
                      </a:pPr>
                      <a:r>
                        <a:rPr lang="en-GB" sz="1500" b="1" dirty="0" smtClean="0">
                          <a:effectLst/>
                          <a:latin typeface="Segoe UI" panose="020B0502040204020203" pitchFamily="34" charset="0"/>
                          <a:cs typeface="Segoe UI" panose="020B0502040204020203" pitchFamily="34" charset="0"/>
                        </a:rPr>
                        <a:t>2.30 </a:t>
                      </a:r>
                      <a:r>
                        <a:rPr lang="en-GB" sz="1500" b="1" dirty="0">
                          <a:effectLst/>
                          <a:latin typeface="Segoe UI" panose="020B0502040204020203" pitchFamily="34" charset="0"/>
                          <a:cs typeface="Segoe UI" panose="020B0502040204020203" pitchFamily="34" charset="0"/>
                        </a:rPr>
                        <a:t>- </a:t>
                      </a:r>
                      <a:r>
                        <a:rPr lang="en-GB" sz="1500" b="1" dirty="0" smtClean="0">
                          <a:effectLst/>
                          <a:latin typeface="Segoe UI" panose="020B0502040204020203" pitchFamily="34" charset="0"/>
                          <a:cs typeface="Segoe UI" panose="020B0502040204020203" pitchFamily="34" charset="0"/>
                        </a:rPr>
                        <a:t>2.50</a:t>
                      </a:r>
                    </a:p>
                    <a:p>
                      <a:pPr algn="l">
                        <a:lnSpc>
                          <a:spcPct val="107000"/>
                        </a:lnSpc>
                        <a:spcAft>
                          <a:spcPts val="0"/>
                        </a:spcAft>
                      </a:pPr>
                      <a:endParaRPr lang="en-GB" sz="1500" b="1" dirty="0">
                        <a:effectLst/>
                        <a:latin typeface="Segoe UI" panose="020B0502040204020203" pitchFamily="34" charset="0"/>
                        <a:ea typeface="Calibri" panose="020F0502020204030204" pitchFamily="34" charset="0"/>
                        <a:cs typeface="Segoe UI" panose="020B0502040204020203" pitchFamily="34" charset="0"/>
                      </a:endParaRPr>
                    </a:p>
                  </a:txBody>
                  <a:tcPr marL="60063" marR="60063" marT="60063" marB="60063" anchor="ctr"/>
                </a:tc>
                <a:tc>
                  <a:txBody>
                    <a:bodyPr/>
                    <a:lstStyle/>
                    <a:p>
                      <a:pPr>
                        <a:lnSpc>
                          <a:spcPct val="107000"/>
                        </a:lnSpc>
                        <a:spcAft>
                          <a:spcPts val="0"/>
                        </a:spcAft>
                      </a:pPr>
                      <a:r>
                        <a:rPr lang="en-GB" sz="1500" b="1" dirty="0">
                          <a:effectLst/>
                          <a:latin typeface="Segoe UI" panose="020B0502040204020203" pitchFamily="34" charset="0"/>
                          <a:cs typeface="Segoe UI" panose="020B0502040204020203" pitchFamily="34" charset="0"/>
                        </a:rPr>
                        <a:t>Break</a:t>
                      </a:r>
                      <a:endParaRPr lang="en-GB" sz="1500" b="1" dirty="0">
                        <a:effectLst/>
                        <a:latin typeface="Segoe UI" panose="020B0502040204020203" pitchFamily="34" charset="0"/>
                        <a:ea typeface="Calibri" panose="020F0502020204030204" pitchFamily="34" charset="0"/>
                        <a:cs typeface="Segoe UI" panose="020B0502040204020203" pitchFamily="34" charset="0"/>
                      </a:endParaRPr>
                    </a:p>
                  </a:txBody>
                  <a:tcPr marL="60063" marR="60063" marT="60063" marB="60063" anchor="ctr"/>
                </a:tc>
                <a:extLst>
                  <a:ext uri="{0D108BD9-81ED-4DB2-BD59-A6C34878D82A}">
                    <a16:rowId xmlns:a16="http://schemas.microsoft.com/office/drawing/2014/main" val="1601716239"/>
                  </a:ext>
                </a:extLst>
              </a:tr>
              <a:tr h="0">
                <a:tc>
                  <a:txBody>
                    <a:bodyPr/>
                    <a:lstStyle/>
                    <a:p>
                      <a:pPr algn="l">
                        <a:lnSpc>
                          <a:spcPct val="107000"/>
                        </a:lnSpc>
                        <a:spcAft>
                          <a:spcPts val="0"/>
                        </a:spcAft>
                      </a:pPr>
                      <a:r>
                        <a:rPr lang="en-GB" sz="1500" b="1">
                          <a:effectLst/>
                          <a:latin typeface="Segoe UI" panose="020B0502040204020203" pitchFamily="34" charset="0"/>
                          <a:cs typeface="Segoe UI" panose="020B0502040204020203" pitchFamily="34" charset="0"/>
                        </a:rPr>
                        <a:t>2-50 - 3.50</a:t>
                      </a:r>
                      <a:endParaRPr lang="en-GB" sz="1500" b="1">
                        <a:effectLst/>
                        <a:latin typeface="Segoe UI" panose="020B0502040204020203" pitchFamily="34" charset="0"/>
                        <a:ea typeface="Calibri" panose="020F0502020204030204" pitchFamily="34" charset="0"/>
                        <a:cs typeface="Segoe UI" panose="020B0502040204020203" pitchFamily="34" charset="0"/>
                      </a:endParaRPr>
                    </a:p>
                  </a:txBody>
                  <a:tcPr marL="60063" marR="60063" marT="60063" marB="60063" anchor="ctr"/>
                </a:tc>
                <a:tc>
                  <a:txBody>
                    <a:bodyPr/>
                    <a:lstStyle/>
                    <a:p>
                      <a:pPr>
                        <a:lnSpc>
                          <a:spcPct val="107000"/>
                        </a:lnSpc>
                        <a:spcAft>
                          <a:spcPts val="0"/>
                        </a:spcAft>
                      </a:pPr>
                      <a:r>
                        <a:rPr lang="en-GB" sz="1500" b="0" dirty="0">
                          <a:effectLst/>
                          <a:latin typeface="Segoe UI" panose="020B0502040204020203" pitchFamily="34" charset="0"/>
                          <a:cs typeface="Segoe UI" panose="020B0502040204020203" pitchFamily="34" charset="0"/>
                        </a:rPr>
                        <a:t>Scope for </a:t>
                      </a:r>
                      <a:r>
                        <a:rPr lang="en-GB" sz="1500" b="0" dirty="0" smtClean="0">
                          <a:effectLst/>
                          <a:latin typeface="Segoe UI" panose="020B0502040204020203" pitchFamily="34" charset="0"/>
                          <a:cs typeface="Segoe UI" panose="020B0502040204020203" pitchFamily="34" charset="0"/>
                        </a:rPr>
                        <a:t>collaborations</a:t>
                      </a:r>
                      <a:endParaRPr lang="en-GB" sz="1500" b="0" dirty="0">
                        <a:effectLst/>
                        <a:latin typeface="Segoe UI" panose="020B0502040204020203" pitchFamily="34" charset="0"/>
                        <a:cs typeface="Segoe UI" panose="020B0502040204020203" pitchFamily="34" charset="0"/>
                      </a:endParaRPr>
                    </a:p>
                  </a:txBody>
                  <a:tcPr marL="60063" marR="60063" marT="60063" marB="60063" anchor="ctr"/>
                </a:tc>
                <a:extLst>
                  <a:ext uri="{0D108BD9-81ED-4DB2-BD59-A6C34878D82A}">
                    <a16:rowId xmlns:a16="http://schemas.microsoft.com/office/drawing/2014/main" val="2973515721"/>
                  </a:ext>
                </a:extLst>
              </a:tr>
              <a:tr h="0">
                <a:tc>
                  <a:txBody>
                    <a:bodyPr/>
                    <a:lstStyle/>
                    <a:p>
                      <a:pPr algn="l">
                        <a:lnSpc>
                          <a:spcPct val="107000"/>
                        </a:lnSpc>
                        <a:spcAft>
                          <a:spcPts val="0"/>
                        </a:spcAft>
                      </a:pPr>
                      <a:r>
                        <a:rPr lang="en-GB" sz="1500" b="1" dirty="0">
                          <a:effectLst/>
                          <a:latin typeface="Segoe UI" panose="020B0502040204020203" pitchFamily="34" charset="0"/>
                          <a:cs typeface="Segoe UI" panose="020B0502040204020203" pitchFamily="34" charset="0"/>
                        </a:rPr>
                        <a:t>3.50 - 4.00</a:t>
                      </a:r>
                      <a:endParaRPr lang="en-GB" sz="1500" b="1" dirty="0">
                        <a:effectLst/>
                        <a:latin typeface="Segoe UI" panose="020B0502040204020203" pitchFamily="34" charset="0"/>
                        <a:ea typeface="Calibri" panose="020F0502020204030204" pitchFamily="34" charset="0"/>
                        <a:cs typeface="Segoe UI" panose="020B0502040204020203" pitchFamily="34" charset="0"/>
                      </a:endParaRPr>
                    </a:p>
                  </a:txBody>
                  <a:tcPr marL="60063" marR="60063" marT="60063" marB="60063" anchor="ctr"/>
                </a:tc>
                <a:tc>
                  <a:txBody>
                    <a:bodyPr/>
                    <a:lstStyle/>
                    <a:p>
                      <a:pPr>
                        <a:lnSpc>
                          <a:spcPct val="107000"/>
                        </a:lnSpc>
                        <a:spcAft>
                          <a:spcPts val="0"/>
                        </a:spcAft>
                      </a:pPr>
                      <a:r>
                        <a:rPr lang="en-GB" sz="1500" b="0" dirty="0">
                          <a:effectLst/>
                          <a:latin typeface="Segoe UI" panose="020B0502040204020203" pitchFamily="34" charset="0"/>
                          <a:cs typeface="Segoe UI" panose="020B0502040204020203" pitchFamily="34" charset="0"/>
                        </a:rPr>
                        <a:t>Closing </a:t>
                      </a:r>
                      <a:r>
                        <a:rPr lang="en-GB" sz="1500" b="0" dirty="0" smtClean="0">
                          <a:effectLst/>
                          <a:latin typeface="Segoe UI" panose="020B0502040204020203" pitchFamily="34" charset="0"/>
                          <a:cs typeface="Segoe UI" panose="020B0502040204020203" pitchFamily="34" charset="0"/>
                        </a:rPr>
                        <a:t>remarks</a:t>
                      </a:r>
                      <a:endParaRPr lang="en-GB" sz="1500" b="0" dirty="0">
                        <a:effectLst/>
                        <a:latin typeface="Segoe UI" panose="020B0502040204020203" pitchFamily="34" charset="0"/>
                        <a:cs typeface="Segoe UI" panose="020B0502040204020203" pitchFamily="34" charset="0"/>
                      </a:endParaRPr>
                    </a:p>
                  </a:txBody>
                  <a:tcPr marL="60063" marR="60063" marT="60063" marB="60063" anchor="ctr"/>
                </a:tc>
                <a:extLst>
                  <a:ext uri="{0D108BD9-81ED-4DB2-BD59-A6C34878D82A}">
                    <a16:rowId xmlns:a16="http://schemas.microsoft.com/office/drawing/2014/main" val="144326971"/>
                  </a:ext>
                </a:extLst>
              </a:tr>
            </a:tbl>
          </a:graphicData>
        </a:graphic>
      </p:graphicFrame>
    </p:spTree>
    <p:extLst>
      <p:ext uri="{BB962C8B-B14F-4D97-AF65-F5344CB8AC3E}">
        <p14:creationId xmlns:p14="http://schemas.microsoft.com/office/powerpoint/2010/main" val="19671148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12192000" cy="5061527"/>
          </a:xfrm>
          <a:prstGeom prst="rect">
            <a:avLst/>
          </a:prstGeom>
          <a:solidFill>
            <a:srgbClr val="0094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Corbel" panose="020B0503020204020204" pitchFamily="34" charset="0"/>
            </a:endParaRPr>
          </a:p>
        </p:txBody>
      </p:sp>
      <p:pic>
        <p:nvPicPr>
          <p:cNvPr id="1026" name="Picture 2" descr="Image result for university of leicester 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79970" y="5424571"/>
            <a:ext cx="3781132" cy="1008000"/>
          </a:xfrm>
          <a:prstGeom prst="rect">
            <a:avLst/>
          </a:prstGeom>
          <a:noFill/>
          <a:extLst>
            <a:ext uri="{909E8E84-426E-40DD-AFC4-6F175D3DCCD1}">
              <a14:hiddenFill xmlns:a14="http://schemas.microsoft.com/office/drawing/2010/main">
                <a:solidFill>
                  <a:srgbClr val="FFFFFF"/>
                </a:solidFill>
              </a14:hiddenFill>
            </a:ext>
          </a:extLst>
        </p:spPr>
      </p:pic>
      <p:grpSp>
        <p:nvGrpSpPr>
          <p:cNvPr id="2" name="Group 1"/>
          <p:cNvGrpSpPr/>
          <p:nvPr/>
        </p:nvGrpSpPr>
        <p:grpSpPr>
          <a:xfrm>
            <a:off x="982825" y="1131410"/>
            <a:ext cx="10226352" cy="2876137"/>
            <a:chOff x="945879" y="1335645"/>
            <a:chExt cx="10226352" cy="2876137"/>
          </a:xfrm>
        </p:grpSpPr>
        <p:sp>
          <p:nvSpPr>
            <p:cNvPr id="5" name="Title 1"/>
            <p:cNvSpPr txBox="1">
              <a:spLocks/>
            </p:cNvSpPr>
            <p:nvPr/>
          </p:nvSpPr>
          <p:spPr>
            <a:xfrm>
              <a:off x="945879" y="1335645"/>
              <a:ext cx="10226352" cy="169429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3200" b="1" dirty="0" smtClean="0">
                  <a:solidFill>
                    <a:schemeClr val="bg1"/>
                  </a:solidFill>
                  <a:latin typeface="Segoe UI" panose="020B0502040204020203" pitchFamily="34" charset="0"/>
                  <a:cs typeface="Segoe UI" panose="020B0502040204020203" pitchFamily="34" charset="0"/>
                </a:rPr>
                <a:t>Best practice for defining multimorbidity for statistical analyses</a:t>
              </a:r>
              <a:endParaRPr lang="en-GB" sz="3200" b="1" dirty="0">
                <a:solidFill>
                  <a:schemeClr val="bg1"/>
                </a:solidFill>
                <a:latin typeface="Segoe UI" panose="020B0502040204020203" pitchFamily="34" charset="0"/>
                <a:cs typeface="Segoe UI" panose="020B0502040204020203" pitchFamily="34" charset="0"/>
              </a:endParaRPr>
            </a:p>
          </p:txBody>
        </p:sp>
        <p:sp>
          <p:nvSpPr>
            <p:cNvPr id="6" name="Subtitle 2"/>
            <p:cNvSpPr txBox="1">
              <a:spLocks/>
            </p:cNvSpPr>
            <p:nvPr/>
          </p:nvSpPr>
          <p:spPr>
            <a:xfrm>
              <a:off x="1487054" y="3407505"/>
              <a:ext cx="9144000" cy="804277"/>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600"/>
                </a:spcBef>
                <a:spcAft>
                  <a:spcPts val="600"/>
                </a:spcAft>
              </a:pPr>
              <a:r>
                <a:rPr lang="en-GB" sz="2000" b="1" dirty="0" smtClean="0">
                  <a:solidFill>
                    <a:schemeClr val="bg1"/>
                  </a:solidFill>
                  <a:latin typeface="Segoe UI" panose="020B0502040204020203" pitchFamily="34" charset="0"/>
                  <a:cs typeface="Segoe UI" panose="020B0502040204020203" pitchFamily="34" charset="0"/>
                </a:rPr>
                <a:t>Workshop 1</a:t>
              </a:r>
              <a:r>
                <a:rPr lang="en-GB" sz="2000" b="1" dirty="0">
                  <a:solidFill>
                    <a:schemeClr val="bg1"/>
                  </a:solidFill>
                  <a:latin typeface="Segoe UI" panose="020B0502040204020203" pitchFamily="34" charset="0"/>
                  <a:cs typeface="Segoe UI" panose="020B0502040204020203" pitchFamily="34" charset="0"/>
                </a:rPr>
                <a:t> </a:t>
              </a:r>
              <a:r>
                <a:rPr lang="en-GB" sz="2000" b="1" dirty="0" smtClean="0">
                  <a:solidFill>
                    <a:schemeClr val="bg1"/>
                  </a:solidFill>
                  <a:latin typeface="Segoe UI" panose="020B0502040204020203" pitchFamily="34" charset="0"/>
                  <a:cs typeface="Segoe UI" panose="020B0502040204020203" pitchFamily="34" charset="0"/>
                </a:rPr>
                <a:t>– Defining Multimorbidity</a:t>
              </a:r>
            </a:p>
          </p:txBody>
        </p:sp>
        <p:cxnSp>
          <p:nvCxnSpPr>
            <p:cNvPr id="7" name="Straight Connector 6"/>
            <p:cNvCxnSpPr/>
            <p:nvPr/>
          </p:nvCxnSpPr>
          <p:spPr>
            <a:xfrm flipV="1">
              <a:off x="945879" y="3165417"/>
              <a:ext cx="10226351"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pic>
        <p:nvPicPr>
          <p:cNvPr id="4" name="Picture 2" descr="Medical Research Council (United Kingdom) - Wikipedia"/>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3580" y="5346857"/>
            <a:ext cx="3455727" cy="11634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39668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5999" y="1825625"/>
            <a:ext cx="10800001" cy="4351338"/>
          </a:xfrm>
        </p:spPr>
        <p:txBody>
          <a:bodyPr anchor="ctr">
            <a:normAutofit/>
          </a:bodyPr>
          <a:lstStyle/>
          <a:p>
            <a:r>
              <a:rPr lang="en-GB" sz="2400" dirty="0" smtClean="0">
                <a:latin typeface="Segoe UI" panose="020B0502040204020203" pitchFamily="34" charset="0"/>
                <a:cs typeface="Segoe UI" panose="020B0502040204020203" pitchFamily="34" charset="0"/>
              </a:rPr>
              <a:t>Aim of session: Agree a best practice for defining multimorbidity</a:t>
            </a:r>
          </a:p>
          <a:p>
            <a:endParaRPr lang="en-GB" sz="2400" dirty="0" smtClean="0">
              <a:latin typeface="Segoe UI" panose="020B0502040204020203" pitchFamily="34" charset="0"/>
              <a:cs typeface="Segoe UI" panose="020B0502040204020203" pitchFamily="34" charset="0"/>
            </a:endParaRPr>
          </a:p>
          <a:p>
            <a:r>
              <a:rPr lang="en-GB" sz="2400" dirty="0" smtClean="0">
                <a:latin typeface="Segoe UI" panose="020B0502040204020203" pitchFamily="34" charset="0"/>
                <a:cs typeface="Segoe UI" panose="020B0502040204020203" pitchFamily="34" charset="0"/>
              </a:rPr>
              <a:t>Possible questions to discuss:</a:t>
            </a:r>
          </a:p>
          <a:p>
            <a:pPr lvl="1"/>
            <a:r>
              <a:rPr lang="en-GB" sz="2000" dirty="0" smtClean="0">
                <a:latin typeface="Segoe UI" panose="020B0502040204020203" pitchFamily="34" charset="0"/>
                <a:cs typeface="Segoe UI" panose="020B0502040204020203" pitchFamily="34" charset="0"/>
              </a:rPr>
              <a:t>What are the main issues when defining multimorbidity?</a:t>
            </a:r>
          </a:p>
          <a:p>
            <a:pPr lvl="1"/>
            <a:r>
              <a:rPr lang="en-GB" sz="2000" dirty="0" smtClean="0">
                <a:latin typeface="Segoe UI" panose="020B0502040204020203" pitchFamily="34" charset="0"/>
                <a:cs typeface="Segoe UI" panose="020B0502040204020203" pitchFamily="34" charset="0"/>
              </a:rPr>
              <a:t>What solutions do you have to these issues?</a:t>
            </a:r>
          </a:p>
          <a:p>
            <a:pPr lvl="1"/>
            <a:r>
              <a:rPr lang="en-GB" sz="2000" dirty="0" smtClean="0">
                <a:latin typeface="Segoe UI" panose="020B0502040204020203" pitchFamily="34" charset="0"/>
                <a:cs typeface="Segoe UI" panose="020B0502040204020203" pitchFamily="34" charset="0"/>
              </a:rPr>
              <a:t>How do you translate disease lists into code lists?</a:t>
            </a:r>
          </a:p>
          <a:p>
            <a:pPr lvl="1"/>
            <a:r>
              <a:rPr lang="en-GB" sz="2000" dirty="0" smtClean="0">
                <a:latin typeface="Segoe UI" panose="020B0502040204020203" pitchFamily="34" charset="0"/>
                <a:cs typeface="Segoe UI" panose="020B0502040204020203" pitchFamily="34" charset="0"/>
              </a:rPr>
              <a:t>Which diseases do you focus on?</a:t>
            </a:r>
          </a:p>
          <a:p>
            <a:pPr lvl="1"/>
            <a:endParaRPr lang="en-GB" sz="2400" dirty="0" smtClean="0">
              <a:latin typeface="Segoe UI" panose="020B0502040204020203" pitchFamily="34" charset="0"/>
              <a:cs typeface="Segoe UI" panose="020B0502040204020203" pitchFamily="34" charset="0"/>
            </a:endParaRPr>
          </a:p>
          <a:p>
            <a:endParaRPr lang="en-GB" sz="2000" dirty="0">
              <a:latin typeface="Segoe UI" panose="020B0502040204020203" pitchFamily="34" charset="0"/>
              <a:cs typeface="Segoe UI" panose="020B0502040204020203" pitchFamily="34" charset="0"/>
            </a:endParaRPr>
          </a:p>
        </p:txBody>
      </p:sp>
      <p:sp>
        <p:nvSpPr>
          <p:cNvPr id="4" name="Title 1"/>
          <p:cNvSpPr txBox="1">
            <a:spLocks/>
          </p:cNvSpPr>
          <p:nvPr/>
        </p:nvSpPr>
        <p:spPr>
          <a:xfrm>
            <a:off x="695999" y="435101"/>
            <a:ext cx="10288417" cy="9281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4000" b="1" dirty="0" smtClean="0">
                <a:latin typeface="Segoe UI" panose="020B0502040204020203" pitchFamily="34" charset="0"/>
                <a:cs typeface="Segoe UI" panose="020B0502040204020203" pitchFamily="34" charset="0"/>
              </a:rPr>
              <a:t>Plan for session</a:t>
            </a:r>
            <a:endParaRPr lang="en-GB" sz="4000" b="1" dirty="0">
              <a:latin typeface="Segoe UI" panose="020B0502040204020203" pitchFamily="34" charset="0"/>
              <a:cs typeface="Segoe UI" panose="020B0502040204020203" pitchFamily="34" charset="0"/>
            </a:endParaRPr>
          </a:p>
        </p:txBody>
      </p:sp>
      <p:cxnSp>
        <p:nvCxnSpPr>
          <p:cNvPr id="5" name="Straight Connector 4"/>
          <p:cNvCxnSpPr/>
          <p:nvPr/>
        </p:nvCxnSpPr>
        <p:spPr>
          <a:xfrm>
            <a:off x="696000" y="1363201"/>
            <a:ext cx="10800000" cy="0"/>
          </a:xfrm>
          <a:prstGeom prst="line">
            <a:avLst/>
          </a:prstGeom>
          <a:ln w="57150">
            <a:solidFill>
              <a:srgbClr val="0094AB"/>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854821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695999" y="435101"/>
            <a:ext cx="10288417" cy="9281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4000" b="1" dirty="0" smtClean="0">
                <a:latin typeface="Segoe UI" panose="020B0502040204020203" pitchFamily="34" charset="0"/>
                <a:cs typeface="Segoe UI" panose="020B0502040204020203" pitchFamily="34" charset="0"/>
              </a:rPr>
              <a:t>Workshop 1 – Defining Multimorbidity</a:t>
            </a:r>
            <a:endParaRPr lang="en-GB" sz="4000" b="1" dirty="0">
              <a:latin typeface="Segoe UI" panose="020B0502040204020203" pitchFamily="34" charset="0"/>
              <a:cs typeface="Segoe UI" panose="020B0502040204020203" pitchFamily="34" charset="0"/>
            </a:endParaRPr>
          </a:p>
        </p:txBody>
      </p:sp>
      <p:cxnSp>
        <p:nvCxnSpPr>
          <p:cNvPr id="5" name="Straight Connector 4"/>
          <p:cNvCxnSpPr/>
          <p:nvPr/>
        </p:nvCxnSpPr>
        <p:spPr>
          <a:xfrm>
            <a:off x="696000" y="1363201"/>
            <a:ext cx="10800000" cy="0"/>
          </a:xfrm>
          <a:prstGeom prst="line">
            <a:avLst/>
          </a:prstGeom>
          <a:ln w="57150">
            <a:solidFill>
              <a:srgbClr val="0094AB"/>
            </a:solidFill>
          </a:ln>
        </p:spPr>
        <p:style>
          <a:lnRef idx="1">
            <a:schemeClr val="accent1"/>
          </a:lnRef>
          <a:fillRef idx="0">
            <a:schemeClr val="accent1"/>
          </a:fillRef>
          <a:effectRef idx="0">
            <a:schemeClr val="accent1"/>
          </a:effectRef>
          <a:fontRef idx="minor">
            <a:schemeClr val="tx1"/>
          </a:fontRef>
        </p:style>
      </p:cxnSp>
      <p:graphicFrame>
        <p:nvGraphicFramePr>
          <p:cNvPr id="6" name="Table 5"/>
          <p:cNvGraphicFramePr>
            <a:graphicFrameLocks noGrp="1"/>
          </p:cNvGraphicFramePr>
          <p:nvPr>
            <p:extLst/>
          </p:nvPr>
        </p:nvGraphicFramePr>
        <p:xfrm>
          <a:off x="2419710" y="1710125"/>
          <a:ext cx="7680385" cy="4870290"/>
        </p:xfrm>
        <a:graphic>
          <a:graphicData uri="http://schemas.openxmlformats.org/drawingml/2006/table">
            <a:tbl>
              <a:tblPr firstRow="1" firstCol="1" bandRow="1">
                <a:tableStyleId>{2D5ABB26-0587-4C30-8999-92F81FD0307C}</a:tableStyleId>
              </a:tblPr>
              <a:tblGrid>
                <a:gridCol w="1666808">
                  <a:extLst>
                    <a:ext uri="{9D8B030D-6E8A-4147-A177-3AD203B41FA5}">
                      <a16:colId xmlns:a16="http://schemas.microsoft.com/office/drawing/2014/main" val="867186638"/>
                    </a:ext>
                  </a:extLst>
                </a:gridCol>
                <a:gridCol w="6013577">
                  <a:extLst>
                    <a:ext uri="{9D8B030D-6E8A-4147-A177-3AD203B41FA5}">
                      <a16:colId xmlns:a16="http://schemas.microsoft.com/office/drawing/2014/main" val="1172494813"/>
                    </a:ext>
                  </a:extLst>
                </a:gridCol>
              </a:tblGrid>
              <a:tr h="0">
                <a:tc>
                  <a:txBody>
                    <a:bodyPr/>
                    <a:lstStyle/>
                    <a:p>
                      <a:pPr algn="l">
                        <a:lnSpc>
                          <a:spcPct val="107000"/>
                        </a:lnSpc>
                        <a:spcAft>
                          <a:spcPts val="0"/>
                        </a:spcAft>
                      </a:pPr>
                      <a:r>
                        <a:rPr lang="en-GB" sz="1500" b="1" dirty="0">
                          <a:effectLst/>
                          <a:latin typeface="Segoe UI" panose="020B0502040204020203" pitchFamily="34" charset="0"/>
                          <a:cs typeface="Segoe UI" panose="020B0502040204020203" pitchFamily="34" charset="0"/>
                        </a:rPr>
                        <a:t>10.30 - </a:t>
                      </a:r>
                      <a:r>
                        <a:rPr lang="en-GB" sz="1500" b="1" dirty="0" smtClean="0">
                          <a:effectLst/>
                          <a:latin typeface="Segoe UI" panose="020B0502040204020203" pitchFamily="34" charset="0"/>
                          <a:cs typeface="Segoe UI" panose="020B0502040204020203" pitchFamily="34" charset="0"/>
                        </a:rPr>
                        <a:t>11.00</a:t>
                      </a:r>
                    </a:p>
                    <a:p>
                      <a:pPr algn="l">
                        <a:lnSpc>
                          <a:spcPct val="107000"/>
                        </a:lnSpc>
                        <a:spcAft>
                          <a:spcPts val="0"/>
                        </a:spcAft>
                      </a:pPr>
                      <a:endParaRPr lang="en-GB" sz="1500" b="1" dirty="0">
                        <a:effectLst/>
                        <a:latin typeface="Segoe UI" panose="020B0502040204020203" pitchFamily="34" charset="0"/>
                        <a:ea typeface="Calibri" panose="020F0502020204030204" pitchFamily="34" charset="0"/>
                        <a:cs typeface="Segoe UI" panose="020B0502040204020203" pitchFamily="34" charset="0"/>
                      </a:endParaRPr>
                    </a:p>
                  </a:txBody>
                  <a:tcPr marL="60063" marR="60063" marT="60063" marB="60063" anchor="ctr"/>
                </a:tc>
                <a:tc>
                  <a:txBody>
                    <a:bodyPr/>
                    <a:lstStyle/>
                    <a:p>
                      <a:pPr>
                        <a:lnSpc>
                          <a:spcPct val="107000"/>
                        </a:lnSpc>
                        <a:spcAft>
                          <a:spcPts val="0"/>
                        </a:spcAft>
                      </a:pPr>
                      <a:r>
                        <a:rPr lang="en-GB" sz="1500" b="1" dirty="0">
                          <a:effectLst/>
                          <a:latin typeface="Segoe UI" panose="020B0502040204020203" pitchFamily="34" charset="0"/>
                          <a:cs typeface="Segoe UI" panose="020B0502040204020203" pitchFamily="34" charset="0"/>
                        </a:rPr>
                        <a:t>Arrival and </a:t>
                      </a:r>
                      <a:r>
                        <a:rPr lang="en-GB" sz="1500" b="1" dirty="0" smtClean="0">
                          <a:effectLst/>
                          <a:latin typeface="Segoe UI" panose="020B0502040204020203" pitchFamily="34" charset="0"/>
                          <a:cs typeface="Segoe UI" panose="020B0502040204020203" pitchFamily="34" charset="0"/>
                        </a:rPr>
                        <a:t>refreshments</a:t>
                      </a:r>
                    </a:p>
                    <a:p>
                      <a:pPr>
                        <a:lnSpc>
                          <a:spcPct val="107000"/>
                        </a:lnSpc>
                        <a:spcAft>
                          <a:spcPts val="0"/>
                        </a:spcAft>
                      </a:pPr>
                      <a:endParaRPr lang="en-GB" sz="1500" b="0" dirty="0">
                        <a:effectLst/>
                        <a:latin typeface="Segoe UI" panose="020B0502040204020203" pitchFamily="34" charset="0"/>
                        <a:ea typeface="Calibri" panose="020F0502020204030204" pitchFamily="34" charset="0"/>
                        <a:cs typeface="Segoe UI" panose="020B0502040204020203" pitchFamily="34" charset="0"/>
                      </a:endParaRPr>
                    </a:p>
                  </a:txBody>
                  <a:tcPr marL="60063" marR="60063" marT="60063" marB="60063" anchor="ctr"/>
                </a:tc>
                <a:extLst>
                  <a:ext uri="{0D108BD9-81ED-4DB2-BD59-A6C34878D82A}">
                    <a16:rowId xmlns:a16="http://schemas.microsoft.com/office/drawing/2014/main" val="2868392210"/>
                  </a:ext>
                </a:extLst>
              </a:tr>
              <a:tr h="0">
                <a:tc>
                  <a:txBody>
                    <a:bodyPr/>
                    <a:lstStyle/>
                    <a:p>
                      <a:pPr algn="l">
                        <a:lnSpc>
                          <a:spcPct val="107000"/>
                        </a:lnSpc>
                        <a:spcAft>
                          <a:spcPts val="0"/>
                        </a:spcAft>
                      </a:pPr>
                      <a:r>
                        <a:rPr lang="en-GB" sz="1500" b="1" dirty="0" smtClean="0">
                          <a:effectLst/>
                          <a:latin typeface="Segoe UI" panose="020B0502040204020203" pitchFamily="34" charset="0"/>
                          <a:cs typeface="Segoe UI" panose="020B0502040204020203" pitchFamily="34" charset="0"/>
                        </a:rPr>
                        <a:t>11.00 </a:t>
                      </a:r>
                      <a:r>
                        <a:rPr lang="en-GB" sz="1500" b="1" dirty="0">
                          <a:effectLst/>
                          <a:latin typeface="Segoe UI" panose="020B0502040204020203" pitchFamily="34" charset="0"/>
                          <a:cs typeface="Segoe UI" panose="020B0502040204020203" pitchFamily="34" charset="0"/>
                        </a:rPr>
                        <a:t>- </a:t>
                      </a:r>
                      <a:r>
                        <a:rPr lang="en-GB" sz="1500" b="1" dirty="0" smtClean="0">
                          <a:effectLst/>
                          <a:latin typeface="Segoe UI" panose="020B0502040204020203" pitchFamily="34" charset="0"/>
                          <a:cs typeface="Segoe UI" panose="020B0502040204020203" pitchFamily="34" charset="0"/>
                        </a:rPr>
                        <a:t>11.10</a:t>
                      </a:r>
                    </a:p>
                  </a:txBody>
                  <a:tcPr marL="60063" marR="60063" marT="60063" marB="60063" anchor="ctr"/>
                </a:tc>
                <a:tc>
                  <a:txBody>
                    <a:bodyPr/>
                    <a:lstStyle/>
                    <a:p>
                      <a:pPr>
                        <a:lnSpc>
                          <a:spcPct val="107000"/>
                        </a:lnSpc>
                        <a:spcAft>
                          <a:spcPts val="0"/>
                        </a:spcAft>
                      </a:pPr>
                      <a:r>
                        <a:rPr lang="en-GB" sz="1500" b="0" dirty="0" smtClean="0">
                          <a:effectLst/>
                          <a:latin typeface="Segoe UI" panose="020B0502040204020203" pitchFamily="34" charset="0"/>
                          <a:cs typeface="Segoe UI" panose="020B0502040204020203" pitchFamily="34" charset="0"/>
                        </a:rPr>
                        <a:t>Welcome</a:t>
                      </a:r>
                      <a:endParaRPr lang="en-GB" sz="1500" b="0" dirty="0">
                        <a:effectLst/>
                        <a:latin typeface="Segoe UI" panose="020B0502040204020203" pitchFamily="34" charset="0"/>
                        <a:cs typeface="Segoe UI" panose="020B0502040204020203" pitchFamily="34" charset="0"/>
                      </a:endParaRPr>
                    </a:p>
                  </a:txBody>
                  <a:tcPr marL="60063" marR="60063" marT="60063" marB="60063" anchor="ctr"/>
                </a:tc>
                <a:extLst>
                  <a:ext uri="{0D108BD9-81ED-4DB2-BD59-A6C34878D82A}">
                    <a16:rowId xmlns:a16="http://schemas.microsoft.com/office/drawing/2014/main" val="4049197413"/>
                  </a:ext>
                </a:extLst>
              </a:tr>
              <a:tr h="0">
                <a:tc>
                  <a:txBody>
                    <a:bodyPr/>
                    <a:lstStyle/>
                    <a:p>
                      <a:pPr algn="l">
                        <a:lnSpc>
                          <a:spcPct val="107000"/>
                        </a:lnSpc>
                        <a:spcAft>
                          <a:spcPts val="0"/>
                        </a:spcAft>
                      </a:pPr>
                      <a:r>
                        <a:rPr lang="en-GB" sz="1500" b="1" dirty="0">
                          <a:effectLst/>
                          <a:latin typeface="Segoe UI" panose="020B0502040204020203" pitchFamily="34" charset="0"/>
                          <a:cs typeface="Segoe UI" panose="020B0502040204020203" pitchFamily="34" charset="0"/>
                        </a:rPr>
                        <a:t>11.10 - 11.20</a:t>
                      </a:r>
                      <a:endParaRPr lang="en-GB" sz="1500" b="1" dirty="0">
                        <a:effectLst/>
                        <a:latin typeface="Segoe UI" panose="020B0502040204020203" pitchFamily="34" charset="0"/>
                        <a:ea typeface="Calibri" panose="020F0502020204030204" pitchFamily="34" charset="0"/>
                        <a:cs typeface="Segoe UI" panose="020B0502040204020203" pitchFamily="34" charset="0"/>
                      </a:endParaRPr>
                    </a:p>
                  </a:txBody>
                  <a:tcPr marL="60063" marR="60063" marT="60063" marB="60063" anchor="ctr"/>
                </a:tc>
                <a:tc>
                  <a:txBody>
                    <a:bodyPr/>
                    <a:lstStyle/>
                    <a:p>
                      <a:pPr>
                        <a:lnSpc>
                          <a:spcPct val="107000"/>
                        </a:lnSpc>
                        <a:spcAft>
                          <a:spcPts val="0"/>
                        </a:spcAft>
                      </a:pPr>
                      <a:r>
                        <a:rPr lang="en-GB" sz="1500" b="0" dirty="0">
                          <a:effectLst/>
                          <a:latin typeface="Segoe UI" panose="020B0502040204020203" pitchFamily="34" charset="0"/>
                          <a:cs typeface="Segoe UI" panose="020B0502040204020203" pitchFamily="34" charset="0"/>
                        </a:rPr>
                        <a:t>Clinically Defining </a:t>
                      </a:r>
                      <a:r>
                        <a:rPr lang="en-GB" sz="1500" b="0" dirty="0" smtClean="0">
                          <a:effectLst/>
                          <a:latin typeface="Segoe UI" panose="020B0502040204020203" pitchFamily="34" charset="0"/>
                          <a:cs typeface="Segoe UI" panose="020B0502040204020203" pitchFamily="34" charset="0"/>
                        </a:rPr>
                        <a:t>Multimorbidity</a:t>
                      </a:r>
                      <a:endParaRPr lang="en-GB" sz="1500" b="0" dirty="0">
                        <a:effectLst/>
                        <a:latin typeface="Segoe UI" panose="020B0502040204020203" pitchFamily="34" charset="0"/>
                        <a:cs typeface="Segoe UI" panose="020B0502040204020203" pitchFamily="34" charset="0"/>
                      </a:endParaRPr>
                    </a:p>
                  </a:txBody>
                  <a:tcPr marL="60063" marR="60063" marT="60063" marB="60063" anchor="ctr"/>
                </a:tc>
                <a:extLst>
                  <a:ext uri="{0D108BD9-81ED-4DB2-BD59-A6C34878D82A}">
                    <a16:rowId xmlns:a16="http://schemas.microsoft.com/office/drawing/2014/main" val="3337960734"/>
                  </a:ext>
                </a:extLst>
              </a:tr>
              <a:tr h="0">
                <a:tc>
                  <a:txBody>
                    <a:bodyPr/>
                    <a:lstStyle/>
                    <a:p>
                      <a:pPr algn="l">
                        <a:lnSpc>
                          <a:spcPct val="107000"/>
                        </a:lnSpc>
                        <a:spcAft>
                          <a:spcPts val="0"/>
                        </a:spcAft>
                      </a:pPr>
                      <a:r>
                        <a:rPr lang="en-GB" sz="1500" b="1" dirty="0">
                          <a:effectLst/>
                          <a:latin typeface="Segoe UI" panose="020B0502040204020203" pitchFamily="34" charset="0"/>
                          <a:cs typeface="Segoe UI" panose="020B0502040204020203" pitchFamily="34" charset="0"/>
                        </a:rPr>
                        <a:t>11.20 - 12.20</a:t>
                      </a:r>
                      <a:endParaRPr lang="en-GB" sz="1500" b="1" dirty="0">
                        <a:effectLst/>
                        <a:latin typeface="Segoe UI" panose="020B0502040204020203" pitchFamily="34" charset="0"/>
                        <a:ea typeface="Calibri" panose="020F0502020204030204" pitchFamily="34" charset="0"/>
                        <a:cs typeface="Segoe UI" panose="020B0502040204020203" pitchFamily="34" charset="0"/>
                      </a:endParaRPr>
                    </a:p>
                  </a:txBody>
                  <a:tcPr marL="60063" marR="60063" marT="60063" marB="60063" anchor="ctr"/>
                </a:tc>
                <a:tc>
                  <a:txBody>
                    <a:bodyPr/>
                    <a:lstStyle/>
                    <a:p>
                      <a:pPr>
                        <a:lnSpc>
                          <a:spcPct val="107000"/>
                        </a:lnSpc>
                        <a:spcAft>
                          <a:spcPts val="0"/>
                        </a:spcAft>
                      </a:pPr>
                      <a:r>
                        <a:rPr lang="en-GB" sz="1500" b="0" dirty="0">
                          <a:effectLst/>
                          <a:latin typeface="Segoe UI" panose="020B0502040204020203" pitchFamily="34" charset="0"/>
                          <a:cs typeface="Segoe UI" panose="020B0502040204020203" pitchFamily="34" charset="0"/>
                        </a:rPr>
                        <a:t>Research Collaborative </a:t>
                      </a:r>
                      <a:r>
                        <a:rPr lang="en-GB" sz="1500" b="0" dirty="0" smtClean="0">
                          <a:effectLst/>
                          <a:latin typeface="Segoe UI" panose="020B0502040204020203" pitchFamily="34" charset="0"/>
                          <a:cs typeface="Segoe UI" panose="020B0502040204020203" pitchFamily="34" charset="0"/>
                        </a:rPr>
                        <a:t>Presentations</a:t>
                      </a:r>
                      <a:endParaRPr lang="en-GB" sz="1500" b="0" dirty="0">
                        <a:effectLst/>
                        <a:latin typeface="Segoe UI" panose="020B0502040204020203" pitchFamily="34" charset="0"/>
                        <a:cs typeface="Segoe UI" panose="020B0502040204020203" pitchFamily="34" charset="0"/>
                      </a:endParaRPr>
                    </a:p>
                  </a:txBody>
                  <a:tcPr marL="60063" marR="60063" marT="60063" marB="60063" anchor="ctr"/>
                </a:tc>
                <a:extLst>
                  <a:ext uri="{0D108BD9-81ED-4DB2-BD59-A6C34878D82A}">
                    <a16:rowId xmlns:a16="http://schemas.microsoft.com/office/drawing/2014/main" val="1942167485"/>
                  </a:ext>
                </a:extLst>
              </a:tr>
              <a:tr h="0">
                <a:tc>
                  <a:txBody>
                    <a:bodyPr/>
                    <a:lstStyle/>
                    <a:p>
                      <a:pPr algn="l">
                        <a:lnSpc>
                          <a:spcPct val="107000"/>
                        </a:lnSpc>
                        <a:spcAft>
                          <a:spcPts val="0"/>
                        </a:spcAft>
                      </a:pPr>
                      <a:r>
                        <a:rPr lang="en-GB" sz="1500" b="1">
                          <a:effectLst/>
                          <a:latin typeface="Segoe UI" panose="020B0502040204020203" pitchFamily="34" charset="0"/>
                          <a:cs typeface="Segoe UI" panose="020B0502040204020203" pitchFamily="34" charset="0"/>
                        </a:rPr>
                        <a:t>12.20 - 12.30</a:t>
                      </a:r>
                      <a:endParaRPr lang="en-GB" sz="1500" b="1">
                        <a:effectLst/>
                        <a:latin typeface="Segoe UI" panose="020B0502040204020203" pitchFamily="34" charset="0"/>
                        <a:ea typeface="Calibri" panose="020F0502020204030204" pitchFamily="34" charset="0"/>
                        <a:cs typeface="Segoe UI" panose="020B0502040204020203" pitchFamily="34" charset="0"/>
                      </a:endParaRPr>
                    </a:p>
                  </a:txBody>
                  <a:tcPr marL="60063" marR="60063" marT="60063" marB="60063" anchor="ctr"/>
                </a:tc>
                <a:tc>
                  <a:txBody>
                    <a:bodyPr/>
                    <a:lstStyle/>
                    <a:p>
                      <a:pPr>
                        <a:lnSpc>
                          <a:spcPct val="107000"/>
                        </a:lnSpc>
                        <a:spcAft>
                          <a:spcPts val="0"/>
                        </a:spcAft>
                      </a:pPr>
                      <a:r>
                        <a:rPr lang="en-GB" sz="1500" b="0" dirty="0">
                          <a:effectLst/>
                          <a:latin typeface="Segoe UI" panose="020B0502040204020203" pitchFamily="34" charset="0"/>
                          <a:cs typeface="Segoe UI" panose="020B0502040204020203" pitchFamily="34" charset="0"/>
                        </a:rPr>
                        <a:t>AIM Research Support </a:t>
                      </a:r>
                      <a:r>
                        <a:rPr lang="en-GB" sz="1500" b="0" dirty="0" smtClean="0">
                          <a:effectLst/>
                          <a:latin typeface="Segoe UI" panose="020B0502040204020203" pitchFamily="34" charset="0"/>
                          <a:cs typeface="Segoe UI" panose="020B0502040204020203" pitchFamily="34" charset="0"/>
                        </a:rPr>
                        <a:t>Facility</a:t>
                      </a:r>
                      <a:endParaRPr lang="en-GB" sz="1500" b="0" dirty="0">
                        <a:effectLst/>
                        <a:latin typeface="Segoe UI" panose="020B0502040204020203" pitchFamily="34" charset="0"/>
                        <a:cs typeface="Segoe UI" panose="020B0502040204020203" pitchFamily="34" charset="0"/>
                      </a:endParaRPr>
                    </a:p>
                  </a:txBody>
                  <a:tcPr marL="60063" marR="60063" marT="60063" marB="60063" anchor="ctr"/>
                </a:tc>
                <a:extLst>
                  <a:ext uri="{0D108BD9-81ED-4DB2-BD59-A6C34878D82A}">
                    <a16:rowId xmlns:a16="http://schemas.microsoft.com/office/drawing/2014/main" val="287075867"/>
                  </a:ext>
                </a:extLst>
              </a:tr>
              <a:tr h="0">
                <a:tc>
                  <a:txBody>
                    <a:bodyPr/>
                    <a:lstStyle/>
                    <a:p>
                      <a:pPr algn="l">
                        <a:lnSpc>
                          <a:spcPct val="107000"/>
                        </a:lnSpc>
                        <a:spcAft>
                          <a:spcPts val="0"/>
                        </a:spcAft>
                      </a:pPr>
                      <a:endParaRPr lang="en-GB" sz="1500" b="1" dirty="0" smtClean="0">
                        <a:effectLst/>
                        <a:latin typeface="Segoe UI" panose="020B0502040204020203" pitchFamily="34" charset="0"/>
                        <a:cs typeface="Segoe UI" panose="020B0502040204020203" pitchFamily="34" charset="0"/>
                      </a:endParaRPr>
                    </a:p>
                    <a:p>
                      <a:pPr algn="l">
                        <a:lnSpc>
                          <a:spcPct val="107000"/>
                        </a:lnSpc>
                        <a:spcAft>
                          <a:spcPts val="0"/>
                        </a:spcAft>
                      </a:pPr>
                      <a:r>
                        <a:rPr lang="en-GB" sz="1500" b="1" dirty="0" smtClean="0">
                          <a:effectLst/>
                          <a:latin typeface="Segoe UI" panose="020B0502040204020203" pitchFamily="34" charset="0"/>
                          <a:cs typeface="Segoe UI" panose="020B0502040204020203" pitchFamily="34" charset="0"/>
                        </a:rPr>
                        <a:t>12.30 </a:t>
                      </a:r>
                      <a:r>
                        <a:rPr lang="en-GB" sz="1500" b="1" dirty="0">
                          <a:effectLst/>
                          <a:latin typeface="Segoe UI" panose="020B0502040204020203" pitchFamily="34" charset="0"/>
                          <a:cs typeface="Segoe UI" panose="020B0502040204020203" pitchFamily="34" charset="0"/>
                        </a:rPr>
                        <a:t>- </a:t>
                      </a:r>
                      <a:r>
                        <a:rPr lang="en-GB" sz="1500" b="1" dirty="0" smtClean="0">
                          <a:effectLst/>
                          <a:latin typeface="Segoe UI" panose="020B0502040204020203" pitchFamily="34" charset="0"/>
                          <a:cs typeface="Segoe UI" panose="020B0502040204020203" pitchFamily="34" charset="0"/>
                        </a:rPr>
                        <a:t>1.30</a:t>
                      </a:r>
                    </a:p>
                    <a:p>
                      <a:pPr algn="l">
                        <a:lnSpc>
                          <a:spcPct val="107000"/>
                        </a:lnSpc>
                        <a:spcAft>
                          <a:spcPts val="0"/>
                        </a:spcAft>
                      </a:pPr>
                      <a:r>
                        <a:rPr lang="en-GB" sz="1500" b="1" dirty="0" smtClean="0">
                          <a:effectLst/>
                          <a:latin typeface="Segoe UI" panose="020B0502040204020203" pitchFamily="34" charset="0"/>
                          <a:cs typeface="Segoe UI" panose="020B0502040204020203" pitchFamily="34" charset="0"/>
                        </a:rPr>
                        <a:t> </a:t>
                      </a:r>
                      <a:endParaRPr lang="en-GB" sz="1500" b="1" dirty="0">
                        <a:effectLst/>
                        <a:latin typeface="Segoe UI" panose="020B0502040204020203" pitchFamily="34" charset="0"/>
                        <a:ea typeface="Calibri" panose="020F0502020204030204" pitchFamily="34" charset="0"/>
                        <a:cs typeface="Segoe UI" panose="020B0502040204020203" pitchFamily="34" charset="0"/>
                      </a:endParaRPr>
                    </a:p>
                  </a:txBody>
                  <a:tcPr marL="60063" marR="60063" marT="60063" marB="60063" anchor="ctr"/>
                </a:tc>
                <a:tc>
                  <a:txBody>
                    <a:bodyPr/>
                    <a:lstStyle/>
                    <a:p>
                      <a:pPr>
                        <a:lnSpc>
                          <a:spcPct val="107000"/>
                        </a:lnSpc>
                        <a:spcAft>
                          <a:spcPts val="0"/>
                        </a:spcAft>
                      </a:pPr>
                      <a:r>
                        <a:rPr lang="en-GB" sz="1500" b="1" dirty="0">
                          <a:effectLst/>
                          <a:latin typeface="Segoe UI" panose="020B0502040204020203" pitchFamily="34" charset="0"/>
                          <a:cs typeface="Segoe UI" panose="020B0502040204020203" pitchFamily="34" charset="0"/>
                        </a:rPr>
                        <a:t>Lunch</a:t>
                      </a:r>
                      <a:endParaRPr lang="en-GB" sz="1500" b="1" dirty="0">
                        <a:effectLst/>
                        <a:latin typeface="Segoe UI" panose="020B0502040204020203" pitchFamily="34" charset="0"/>
                        <a:ea typeface="Calibri" panose="020F0502020204030204" pitchFamily="34" charset="0"/>
                        <a:cs typeface="Segoe UI" panose="020B0502040204020203" pitchFamily="34" charset="0"/>
                      </a:endParaRPr>
                    </a:p>
                  </a:txBody>
                  <a:tcPr marL="60063" marR="60063" marT="60063" marB="60063" anchor="ctr"/>
                </a:tc>
                <a:extLst>
                  <a:ext uri="{0D108BD9-81ED-4DB2-BD59-A6C34878D82A}">
                    <a16:rowId xmlns:a16="http://schemas.microsoft.com/office/drawing/2014/main" val="149882762"/>
                  </a:ext>
                </a:extLst>
              </a:tr>
              <a:tr h="0">
                <a:tc>
                  <a:txBody>
                    <a:bodyPr/>
                    <a:lstStyle/>
                    <a:p>
                      <a:pPr algn="l">
                        <a:lnSpc>
                          <a:spcPct val="107000"/>
                        </a:lnSpc>
                        <a:spcAft>
                          <a:spcPts val="0"/>
                        </a:spcAft>
                      </a:pPr>
                      <a:r>
                        <a:rPr lang="en-GB" sz="1500" b="1">
                          <a:effectLst/>
                          <a:latin typeface="Segoe UI" panose="020B0502040204020203" pitchFamily="34" charset="0"/>
                          <a:cs typeface="Segoe UI" panose="020B0502040204020203" pitchFamily="34" charset="0"/>
                        </a:rPr>
                        <a:t>1.30 - 2.30</a:t>
                      </a:r>
                      <a:endParaRPr lang="en-GB" sz="1500" b="1">
                        <a:effectLst/>
                        <a:latin typeface="Segoe UI" panose="020B0502040204020203" pitchFamily="34" charset="0"/>
                        <a:ea typeface="Calibri" panose="020F0502020204030204" pitchFamily="34" charset="0"/>
                        <a:cs typeface="Segoe UI" panose="020B0502040204020203" pitchFamily="34" charset="0"/>
                      </a:endParaRPr>
                    </a:p>
                  </a:txBody>
                  <a:tcPr marL="60063" marR="60063" marT="60063" marB="60063" anchor="ctr"/>
                </a:tc>
                <a:tc>
                  <a:txBody>
                    <a:bodyPr/>
                    <a:lstStyle/>
                    <a:p>
                      <a:pPr>
                        <a:lnSpc>
                          <a:spcPct val="107000"/>
                        </a:lnSpc>
                        <a:spcAft>
                          <a:spcPts val="0"/>
                        </a:spcAft>
                      </a:pPr>
                      <a:r>
                        <a:rPr lang="en-GB" sz="1500" b="0" dirty="0">
                          <a:effectLst/>
                          <a:latin typeface="Segoe UI" panose="020B0502040204020203" pitchFamily="34" charset="0"/>
                          <a:cs typeface="Segoe UI" panose="020B0502040204020203" pitchFamily="34" charset="0"/>
                        </a:rPr>
                        <a:t>Best practice for defining multimorbidity for statistical </a:t>
                      </a:r>
                      <a:r>
                        <a:rPr lang="en-GB" sz="1500" b="0" dirty="0" smtClean="0">
                          <a:effectLst/>
                          <a:latin typeface="Segoe UI" panose="020B0502040204020203" pitchFamily="34" charset="0"/>
                          <a:cs typeface="Segoe UI" panose="020B0502040204020203" pitchFamily="34" charset="0"/>
                        </a:rPr>
                        <a:t>analyses</a:t>
                      </a:r>
                      <a:endParaRPr lang="en-GB" sz="1500" b="0" dirty="0">
                        <a:effectLst/>
                        <a:latin typeface="Segoe UI" panose="020B0502040204020203" pitchFamily="34" charset="0"/>
                        <a:cs typeface="Segoe UI" panose="020B0502040204020203" pitchFamily="34" charset="0"/>
                      </a:endParaRPr>
                    </a:p>
                  </a:txBody>
                  <a:tcPr marL="60063" marR="60063" marT="60063" marB="60063" anchor="ctr"/>
                </a:tc>
                <a:extLst>
                  <a:ext uri="{0D108BD9-81ED-4DB2-BD59-A6C34878D82A}">
                    <a16:rowId xmlns:a16="http://schemas.microsoft.com/office/drawing/2014/main" val="3369998883"/>
                  </a:ext>
                </a:extLst>
              </a:tr>
              <a:tr h="0">
                <a:tc>
                  <a:txBody>
                    <a:bodyPr/>
                    <a:lstStyle/>
                    <a:p>
                      <a:pPr algn="l">
                        <a:lnSpc>
                          <a:spcPct val="107000"/>
                        </a:lnSpc>
                        <a:spcAft>
                          <a:spcPts val="0"/>
                        </a:spcAft>
                      </a:pPr>
                      <a:endParaRPr lang="en-GB" sz="1500" b="1" dirty="0" smtClean="0">
                        <a:effectLst/>
                        <a:latin typeface="Segoe UI" panose="020B0502040204020203" pitchFamily="34" charset="0"/>
                        <a:cs typeface="Segoe UI" panose="020B0502040204020203" pitchFamily="34" charset="0"/>
                      </a:endParaRPr>
                    </a:p>
                    <a:p>
                      <a:pPr algn="l">
                        <a:lnSpc>
                          <a:spcPct val="107000"/>
                        </a:lnSpc>
                        <a:spcAft>
                          <a:spcPts val="0"/>
                        </a:spcAft>
                      </a:pPr>
                      <a:r>
                        <a:rPr lang="en-GB" sz="1500" b="1" dirty="0" smtClean="0">
                          <a:effectLst/>
                          <a:latin typeface="Segoe UI" panose="020B0502040204020203" pitchFamily="34" charset="0"/>
                          <a:cs typeface="Segoe UI" panose="020B0502040204020203" pitchFamily="34" charset="0"/>
                        </a:rPr>
                        <a:t>2.30 </a:t>
                      </a:r>
                      <a:r>
                        <a:rPr lang="en-GB" sz="1500" b="1" dirty="0">
                          <a:effectLst/>
                          <a:latin typeface="Segoe UI" panose="020B0502040204020203" pitchFamily="34" charset="0"/>
                          <a:cs typeface="Segoe UI" panose="020B0502040204020203" pitchFamily="34" charset="0"/>
                        </a:rPr>
                        <a:t>- </a:t>
                      </a:r>
                      <a:r>
                        <a:rPr lang="en-GB" sz="1500" b="1" dirty="0" smtClean="0">
                          <a:effectLst/>
                          <a:latin typeface="Segoe UI" panose="020B0502040204020203" pitchFamily="34" charset="0"/>
                          <a:cs typeface="Segoe UI" panose="020B0502040204020203" pitchFamily="34" charset="0"/>
                        </a:rPr>
                        <a:t>2.50</a:t>
                      </a:r>
                    </a:p>
                    <a:p>
                      <a:pPr algn="l">
                        <a:lnSpc>
                          <a:spcPct val="107000"/>
                        </a:lnSpc>
                        <a:spcAft>
                          <a:spcPts val="0"/>
                        </a:spcAft>
                      </a:pPr>
                      <a:endParaRPr lang="en-GB" sz="1500" b="1" dirty="0">
                        <a:effectLst/>
                        <a:latin typeface="Segoe UI" panose="020B0502040204020203" pitchFamily="34" charset="0"/>
                        <a:ea typeface="Calibri" panose="020F0502020204030204" pitchFamily="34" charset="0"/>
                        <a:cs typeface="Segoe UI" panose="020B0502040204020203" pitchFamily="34" charset="0"/>
                      </a:endParaRPr>
                    </a:p>
                  </a:txBody>
                  <a:tcPr marL="60063" marR="60063" marT="60063" marB="60063" anchor="ctr"/>
                </a:tc>
                <a:tc>
                  <a:txBody>
                    <a:bodyPr/>
                    <a:lstStyle/>
                    <a:p>
                      <a:pPr>
                        <a:lnSpc>
                          <a:spcPct val="107000"/>
                        </a:lnSpc>
                        <a:spcAft>
                          <a:spcPts val="0"/>
                        </a:spcAft>
                      </a:pPr>
                      <a:r>
                        <a:rPr lang="en-GB" sz="1500" b="1" dirty="0">
                          <a:effectLst/>
                          <a:latin typeface="Segoe UI" panose="020B0502040204020203" pitchFamily="34" charset="0"/>
                          <a:cs typeface="Segoe UI" panose="020B0502040204020203" pitchFamily="34" charset="0"/>
                        </a:rPr>
                        <a:t>Break</a:t>
                      </a:r>
                      <a:endParaRPr lang="en-GB" sz="1500" b="1" dirty="0">
                        <a:effectLst/>
                        <a:latin typeface="Segoe UI" panose="020B0502040204020203" pitchFamily="34" charset="0"/>
                        <a:ea typeface="Calibri" panose="020F0502020204030204" pitchFamily="34" charset="0"/>
                        <a:cs typeface="Segoe UI" panose="020B0502040204020203" pitchFamily="34" charset="0"/>
                      </a:endParaRPr>
                    </a:p>
                  </a:txBody>
                  <a:tcPr marL="60063" marR="60063" marT="60063" marB="60063" anchor="ctr"/>
                </a:tc>
                <a:extLst>
                  <a:ext uri="{0D108BD9-81ED-4DB2-BD59-A6C34878D82A}">
                    <a16:rowId xmlns:a16="http://schemas.microsoft.com/office/drawing/2014/main" val="1601716239"/>
                  </a:ext>
                </a:extLst>
              </a:tr>
              <a:tr h="0">
                <a:tc>
                  <a:txBody>
                    <a:bodyPr/>
                    <a:lstStyle/>
                    <a:p>
                      <a:pPr algn="l">
                        <a:lnSpc>
                          <a:spcPct val="107000"/>
                        </a:lnSpc>
                        <a:spcAft>
                          <a:spcPts val="0"/>
                        </a:spcAft>
                      </a:pPr>
                      <a:r>
                        <a:rPr lang="en-GB" sz="1500" b="1">
                          <a:effectLst/>
                          <a:latin typeface="Segoe UI" panose="020B0502040204020203" pitchFamily="34" charset="0"/>
                          <a:cs typeface="Segoe UI" panose="020B0502040204020203" pitchFamily="34" charset="0"/>
                        </a:rPr>
                        <a:t>2-50 - 3.50</a:t>
                      </a:r>
                      <a:endParaRPr lang="en-GB" sz="1500" b="1">
                        <a:effectLst/>
                        <a:latin typeface="Segoe UI" panose="020B0502040204020203" pitchFamily="34" charset="0"/>
                        <a:ea typeface="Calibri" panose="020F0502020204030204" pitchFamily="34" charset="0"/>
                        <a:cs typeface="Segoe UI" panose="020B0502040204020203" pitchFamily="34" charset="0"/>
                      </a:endParaRPr>
                    </a:p>
                  </a:txBody>
                  <a:tcPr marL="60063" marR="60063" marT="60063" marB="60063" anchor="ctr"/>
                </a:tc>
                <a:tc>
                  <a:txBody>
                    <a:bodyPr/>
                    <a:lstStyle/>
                    <a:p>
                      <a:pPr>
                        <a:lnSpc>
                          <a:spcPct val="107000"/>
                        </a:lnSpc>
                        <a:spcAft>
                          <a:spcPts val="0"/>
                        </a:spcAft>
                      </a:pPr>
                      <a:r>
                        <a:rPr lang="en-GB" sz="1500" b="0" dirty="0">
                          <a:effectLst/>
                          <a:latin typeface="Segoe UI" panose="020B0502040204020203" pitchFamily="34" charset="0"/>
                          <a:cs typeface="Segoe UI" panose="020B0502040204020203" pitchFamily="34" charset="0"/>
                        </a:rPr>
                        <a:t>Scope for </a:t>
                      </a:r>
                      <a:r>
                        <a:rPr lang="en-GB" sz="1500" b="0" dirty="0" smtClean="0">
                          <a:effectLst/>
                          <a:latin typeface="Segoe UI" panose="020B0502040204020203" pitchFamily="34" charset="0"/>
                          <a:cs typeface="Segoe UI" panose="020B0502040204020203" pitchFamily="34" charset="0"/>
                        </a:rPr>
                        <a:t>collaborations</a:t>
                      </a:r>
                      <a:endParaRPr lang="en-GB" sz="1500" b="0" dirty="0">
                        <a:effectLst/>
                        <a:latin typeface="Segoe UI" panose="020B0502040204020203" pitchFamily="34" charset="0"/>
                        <a:cs typeface="Segoe UI" panose="020B0502040204020203" pitchFamily="34" charset="0"/>
                      </a:endParaRPr>
                    </a:p>
                  </a:txBody>
                  <a:tcPr marL="60063" marR="60063" marT="60063" marB="60063" anchor="ctr"/>
                </a:tc>
                <a:extLst>
                  <a:ext uri="{0D108BD9-81ED-4DB2-BD59-A6C34878D82A}">
                    <a16:rowId xmlns:a16="http://schemas.microsoft.com/office/drawing/2014/main" val="2973515721"/>
                  </a:ext>
                </a:extLst>
              </a:tr>
              <a:tr h="0">
                <a:tc>
                  <a:txBody>
                    <a:bodyPr/>
                    <a:lstStyle/>
                    <a:p>
                      <a:pPr algn="l">
                        <a:lnSpc>
                          <a:spcPct val="107000"/>
                        </a:lnSpc>
                        <a:spcAft>
                          <a:spcPts val="0"/>
                        </a:spcAft>
                      </a:pPr>
                      <a:r>
                        <a:rPr lang="en-GB" sz="1500" b="1" dirty="0">
                          <a:effectLst/>
                          <a:latin typeface="Segoe UI" panose="020B0502040204020203" pitchFamily="34" charset="0"/>
                          <a:cs typeface="Segoe UI" panose="020B0502040204020203" pitchFamily="34" charset="0"/>
                        </a:rPr>
                        <a:t>3.50 - 4.00</a:t>
                      </a:r>
                      <a:endParaRPr lang="en-GB" sz="1500" b="1" dirty="0">
                        <a:effectLst/>
                        <a:latin typeface="Segoe UI" panose="020B0502040204020203" pitchFamily="34" charset="0"/>
                        <a:ea typeface="Calibri" panose="020F0502020204030204" pitchFamily="34" charset="0"/>
                        <a:cs typeface="Segoe UI" panose="020B0502040204020203" pitchFamily="34" charset="0"/>
                      </a:endParaRPr>
                    </a:p>
                  </a:txBody>
                  <a:tcPr marL="60063" marR="60063" marT="60063" marB="60063" anchor="ctr"/>
                </a:tc>
                <a:tc>
                  <a:txBody>
                    <a:bodyPr/>
                    <a:lstStyle/>
                    <a:p>
                      <a:pPr>
                        <a:lnSpc>
                          <a:spcPct val="107000"/>
                        </a:lnSpc>
                        <a:spcAft>
                          <a:spcPts val="0"/>
                        </a:spcAft>
                      </a:pPr>
                      <a:r>
                        <a:rPr lang="en-GB" sz="1500" b="0" dirty="0">
                          <a:effectLst/>
                          <a:latin typeface="Segoe UI" panose="020B0502040204020203" pitchFamily="34" charset="0"/>
                          <a:cs typeface="Segoe UI" panose="020B0502040204020203" pitchFamily="34" charset="0"/>
                        </a:rPr>
                        <a:t>Closing </a:t>
                      </a:r>
                      <a:r>
                        <a:rPr lang="en-GB" sz="1500" b="0" dirty="0" smtClean="0">
                          <a:effectLst/>
                          <a:latin typeface="Segoe UI" panose="020B0502040204020203" pitchFamily="34" charset="0"/>
                          <a:cs typeface="Segoe UI" panose="020B0502040204020203" pitchFamily="34" charset="0"/>
                        </a:rPr>
                        <a:t>remarks</a:t>
                      </a:r>
                      <a:endParaRPr lang="en-GB" sz="1500" b="0" dirty="0">
                        <a:effectLst/>
                        <a:latin typeface="Segoe UI" panose="020B0502040204020203" pitchFamily="34" charset="0"/>
                        <a:cs typeface="Segoe UI" panose="020B0502040204020203" pitchFamily="34" charset="0"/>
                      </a:endParaRPr>
                    </a:p>
                  </a:txBody>
                  <a:tcPr marL="60063" marR="60063" marT="60063" marB="60063" anchor="ctr"/>
                </a:tc>
                <a:extLst>
                  <a:ext uri="{0D108BD9-81ED-4DB2-BD59-A6C34878D82A}">
                    <a16:rowId xmlns:a16="http://schemas.microsoft.com/office/drawing/2014/main" val="144326971"/>
                  </a:ext>
                </a:extLst>
              </a:tr>
            </a:tbl>
          </a:graphicData>
        </a:graphic>
      </p:graphicFrame>
    </p:spTree>
    <p:extLst>
      <p:ext uri="{BB962C8B-B14F-4D97-AF65-F5344CB8AC3E}">
        <p14:creationId xmlns:p14="http://schemas.microsoft.com/office/powerpoint/2010/main" val="13544954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12192000" cy="5061527"/>
          </a:xfrm>
          <a:prstGeom prst="rect">
            <a:avLst/>
          </a:prstGeom>
          <a:solidFill>
            <a:srgbClr val="0094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Corbel" panose="020B0503020204020204" pitchFamily="34" charset="0"/>
            </a:endParaRPr>
          </a:p>
        </p:txBody>
      </p:sp>
      <p:pic>
        <p:nvPicPr>
          <p:cNvPr id="1026" name="Picture 2" descr="Image result for university of leicester 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79970" y="5424571"/>
            <a:ext cx="3781132" cy="1008000"/>
          </a:xfrm>
          <a:prstGeom prst="rect">
            <a:avLst/>
          </a:prstGeom>
          <a:noFill/>
          <a:extLst>
            <a:ext uri="{909E8E84-426E-40DD-AFC4-6F175D3DCCD1}">
              <a14:hiddenFill xmlns:a14="http://schemas.microsoft.com/office/drawing/2010/main">
                <a:solidFill>
                  <a:srgbClr val="FFFFFF"/>
                </a:solidFill>
              </a14:hiddenFill>
            </a:ext>
          </a:extLst>
        </p:spPr>
      </p:pic>
      <p:grpSp>
        <p:nvGrpSpPr>
          <p:cNvPr id="2" name="Group 1"/>
          <p:cNvGrpSpPr/>
          <p:nvPr/>
        </p:nvGrpSpPr>
        <p:grpSpPr>
          <a:xfrm>
            <a:off x="982825" y="1131410"/>
            <a:ext cx="10226352" cy="2876137"/>
            <a:chOff x="945879" y="1335645"/>
            <a:chExt cx="10226352" cy="2876137"/>
          </a:xfrm>
        </p:grpSpPr>
        <p:sp>
          <p:nvSpPr>
            <p:cNvPr id="5" name="Title 1"/>
            <p:cNvSpPr txBox="1">
              <a:spLocks/>
            </p:cNvSpPr>
            <p:nvPr/>
          </p:nvSpPr>
          <p:spPr>
            <a:xfrm>
              <a:off x="945879" y="1335645"/>
              <a:ext cx="10226352" cy="169429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3200" b="1" dirty="0" smtClean="0">
                  <a:solidFill>
                    <a:schemeClr val="bg1"/>
                  </a:solidFill>
                  <a:latin typeface="Segoe UI" panose="020B0502040204020203" pitchFamily="34" charset="0"/>
                  <a:cs typeface="Segoe UI" panose="020B0502040204020203" pitchFamily="34" charset="0"/>
                </a:rPr>
                <a:t>Scope for Collaborations</a:t>
              </a:r>
              <a:endParaRPr lang="en-GB" sz="3200" b="1" dirty="0">
                <a:solidFill>
                  <a:schemeClr val="bg1"/>
                </a:solidFill>
                <a:latin typeface="Segoe UI" panose="020B0502040204020203" pitchFamily="34" charset="0"/>
                <a:cs typeface="Segoe UI" panose="020B0502040204020203" pitchFamily="34" charset="0"/>
              </a:endParaRPr>
            </a:p>
          </p:txBody>
        </p:sp>
        <p:sp>
          <p:nvSpPr>
            <p:cNvPr id="6" name="Subtitle 2"/>
            <p:cNvSpPr txBox="1">
              <a:spLocks/>
            </p:cNvSpPr>
            <p:nvPr/>
          </p:nvSpPr>
          <p:spPr>
            <a:xfrm>
              <a:off x="1487054" y="3407505"/>
              <a:ext cx="9144000" cy="804277"/>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600"/>
                </a:spcBef>
                <a:spcAft>
                  <a:spcPts val="600"/>
                </a:spcAft>
              </a:pPr>
              <a:r>
                <a:rPr lang="en-GB" sz="2000" b="1" dirty="0" smtClean="0">
                  <a:solidFill>
                    <a:schemeClr val="bg1"/>
                  </a:solidFill>
                  <a:latin typeface="Segoe UI" panose="020B0502040204020203" pitchFamily="34" charset="0"/>
                  <a:cs typeface="Segoe UI" panose="020B0502040204020203" pitchFamily="34" charset="0"/>
                </a:rPr>
                <a:t>Workshop 1</a:t>
              </a:r>
              <a:r>
                <a:rPr lang="en-GB" sz="2000" b="1" dirty="0">
                  <a:solidFill>
                    <a:schemeClr val="bg1"/>
                  </a:solidFill>
                  <a:latin typeface="Segoe UI" panose="020B0502040204020203" pitchFamily="34" charset="0"/>
                  <a:cs typeface="Segoe UI" panose="020B0502040204020203" pitchFamily="34" charset="0"/>
                </a:rPr>
                <a:t> </a:t>
              </a:r>
              <a:r>
                <a:rPr lang="en-GB" sz="2000" b="1" dirty="0" smtClean="0">
                  <a:solidFill>
                    <a:schemeClr val="bg1"/>
                  </a:solidFill>
                  <a:latin typeface="Segoe UI" panose="020B0502040204020203" pitchFamily="34" charset="0"/>
                  <a:cs typeface="Segoe UI" panose="020B0502040204020203" pitchFamily="34" charset="0"/>
                </a:rPr>
                <a:t>– Defining Multimorbidity</a:t>
              </a:r>
            </a:p>
          </p:txBody>
        </p:sp>
        <p:cxnSp>
          <p:nvCxnSpPr>
            <p:cNvPr id="7" name="Straight Connector 6"/>
            <p:cNvCxnSpPr/>
            <p:nvPr/>
          </p:nvCxnSpPr>
          <p:spPr>
            <a:xfrm flipV="1">
              <a:off x="945879" y="3165417"/>
              <a:ext cx="10226351"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pic>
        <p:nvPicPr>
          <p:cNvPr id="4" name="Picture 2" descr="Medical Research Council (United Kingdom) - Wikipedia"/>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3580" y="5346857"/>
            <a:ext cx="3455727" cy="11634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382000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12192000" cy="5061527"/>
          </a:xfrm>
          <a:prstGeom prst="rect">
            <a:avLst/>
          </a:prstGeom>
          <a:solidFill>
            <a:srgbClr val="0094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Corbel" panose="020B0503020204020204" pitchFamily="34" charset="0"/>
            </a:endParaRPr>
          </a:p>
        </p:txBody>
      </p:sp>
      <p:pic>
        <p:nvPicPr>
          <p:cNvPr id="1026" name="Picture 2" descr="Image result for university of leicester 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79970" y="5424571"/>
            <a:ext cx="3781132" cy="1008000"/>
          </a:xfrm>
          <a:prstGeom prst="rect">
            <a:avLst/>
          </a:prstGeom>
          <a:noFill/>
          <a:extLst>
            <a:ext uri="{909E8E84-426E-40DD-AFC4-6F175D3DCCD1}">
              <a14:hiddenFill xmlns:a14="http://schemas.microsoft.com/office/drawing/2010/main">
                <a:solidFill>
                  <a:srgbClr val="FFFFFF"/>
                </a:solidFill>
              </a14:hiddenFill>
            </a:ext>
          </a:extLst>
        </p:spPr>
      </p:pic>
      <p:grpSp>
        <p:nvGrpSpPr>
          <p:cNvPr id="2" name="Group 1"/>
          <p:cNvGrpSpPr/>
          <p:nvPr/>
        </p:nvGrpSpPr>
        <p:grpSpPr>
          <a:xfrm>
            <a:off x="982825" y="1131410"/>
            <a:ext cx="10226352" cy="2876137"/>
            <a:chOff x="945879" y="1335645"/>
            <a:chExt cx="10226352" cy="2876137"/>
          </a:xfrm>
        </p:grpSpPr>
        <p:sp>
          <p:nvSpPr>
            <p:cNvPr id="5" name="Title 1"/>
            <p:cNvSpPr txBox="1">
              <a:spLocks/>
            </p:cNvSpPr>
            <p:nvPr/>
          </p:nvSpPr>
          <p:spPr>
            <a:xfrm>
              <a:off x="945879" y="1335645"/>
              <a:ext cx="10226352" cy="169429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3200" b="1" dirty="0" smtClean="0">
                  <a:solidFill>
                    <a:schemeClr val="bg1"/>
                  </a:solidFill>
                  <a:latin typeface="Segoe UI" panose="020B0502040204020203" pitchFamily="34" charset="0"/>
                  <a:cs typeface="Segoe UI" panose="020B0502040204020203" pitchFamily="34" charset="0"/>
                </a:rPr>
                <a:t>Closing Remarks</a:t>
              </a:r>
              <a:endParaRPr lang="en-GB" sz="3200" b="1" dirty="0">
                <a:solidFill>
                  <a:schemeClr val="bg1"/>
                </a:solidFill>
                <a:latin typeface="Segoe UI" panose="020B0502040204020203" pitchFamily="34" charset="0"/>
                <a:cs typeface="Segoe UI" panose="020B0502040204020203" pitchFamily="34" charset="0"/>
              </a:endParaRPr>
            </a:p>
          </p:txBody>
        </p:sp>
        <p:sp>
          <p:nvSpPr>
            <p:cNvPr id="6" name="Subtitle 2"/>
            <p:cNvSpPr txBox="1">
              <a:spLocks/>
            </p:cNvSpPr>
            <p:nvPr/>
          </p:nvSpPr>
          <p:spPr>
            <a:xfrm>
              <a:off x="1487054" y="3407505"/>
              <a:ext cx="9144000" cy="804277"/>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600"/>
                </a:spcBef>
                <a:spcAft>
                  <a:spcPts val="600"/>
                </a:spcAft>
              </a:pPr>
              <a:r>
                <a:rPr lang="en-GB" sz="2000" b="1" dirty="0" smtClean="0">
                  <a:solidFill>
                    <a:schemeClr val="bg1"/>
                  </a:solidFill>
                  <a:latin typeface="Segoe UI" panose="020B0502040204020203" pitchFamily="34" charset="0"/>
                  <a:cs typeface="Segoe UI" panose="020B0502040204020203" pitchFamily="34" charset="0"/>
                </a:rPr>
                <a:t>Workshop 1</a:t>
              </a:r>
              <a:r>
                <a:rPr lang="en-GB" sz="2000" b="1" dirty="0">
                  <a:solidFill>
                    <a:schemeClr val="bg1"/>
                  </a:solidFill>
                  <a:latin typeface="Segoe UI" panose="020B0502040204020203" pitchFamily="34" charset="0"/>
                  <a:cs typeface="Segoe UI" panose="020B0502040204020203" pitchFamily="34" charset="0"/>
                </a:rPr>
                <a:t> </a:t>
              </a:r>
              <a:r>
                <a:rPr lang="en-GB" sz="2000" b="1" dirty="0" smtClean="0">
                  <a:solidFill>
                    <a:schemeClr val="bg1"/>
                  </a:solidFill>
                  <a:latin typeface="Segoe UI" panose="020B0502040204020203" pitchFamily="34" charset="0"/>
                  <a:cs typeface="Segoe UI" panose="020B0502040204020203" pitchFamily="34" charset="0"/>
                </a:rPr>
                <a:t>– Defining Multimorbidity</a:t>
              </a:r>
            </a:p>
          </p:txBody>
        </p:sp>
        <p:cxnSp>
          <p:nvCxnSpPr>
            <p:cNvPr id="7" name="Straight Connector 6"/>
            <p:cNvCxnSpPr/>
            <p:nvPr/>
          </p:nvCxnSpPr>
          <p:spPr>
            <a:xfrm flipV="1">
              <a:off x="945879" y="3165417"/>
              <a:ext cx="10226351"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pic>
        <p:nvPicPr>
          <p:cNvPr id="4" name="Picture 2" descr="Medical Research Council (United Kingdom) - Wikipedia"/>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3580" y="5346857"/>
            <a:ext cx="3455727" cy="11634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118881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5999" y="1825624"/>
            <a:ext cx="10800001" cy="4747703"/>
          </a:xfrm>
        </p:spPr>
        <p:txBody>
          <a:bodyPr anchor="t">
            <a:normAutofit/>
          </a:bodyPr>
          <a:lstStyle/>
          <a:p>
            <a:pPr marL="0" indent="0">
              <a:buNone/>
            </a:pPr>
            <a:r>
              <a:rPr lang="en-GB" dirty="0" smtClean="0">
                <a:latin typeface="Segoe UI" panose="020B0502040204020203" pitchFamily="34" charset="0"/>
                <a:cs typeface="Segoe UI" panose="020B0502040204020203" pitchFamily="34" charset="0"/>
              </a:rPr>
              <a:t>Look out for Statistical Community of Methods</a:t>
            </a:r>
          </a:p>
          <a:p>
            <a:r>
              <a:rPr lang="en-GB" sz="2400" dirty="0">
                <a:latin typeface="Segoe UI" panose="020B0502040204020203" pitchFamily="34" charset="0"/>
                <a:cs typeface="Segoe UI" panose="020B0502040204020203" pitchFamily="34" charset="0"/>
                <a:hlinkClick r:id="rId2"/>
              </a:rPr>
              <a:t>https://sites.exeter.ac.uk/gemini/statistical-methods-community-of-practice</a:t>
            </a:r>
            <a:r>
              <a:rPr lang="en-GB" sz="2400" dirty="0" smtClean="0">
                <a:latin typeface="Segoe UI" panose="020B0502040204020203" pitchFamily="34" charset="0"/>
                <a:cs typeface="Segoe UI" panose="020B0502040204020203" pitchFamily="34" charset="0"/>
                <a:hlinkClick r:id="rId2"/>
              </a:rPr>
              <a:t>/</a:t>
            </a:r>
            <a:r>
              <a:rPr lang="en-GB" sz="2400" dirty="0" smtClean="0">
                <a:latin typeface="Segoe UI" panose="020B0502040204020203" pitchFamily="34" charset="0"/>
                <a:cs typeface="Segoe UI" panose="020B0502040204020203" pitchFamily="34" charset="0"/>
              </a:rPr>
              <a:t> </a:t>
            </a:r>
          </a:p>
          <a:p>
            <a:pPr marL="0" indent="0">
              <a:buNone/>
            </a:pPr>
            <a:endParaRPr lang="en-GB" dirty="0">
              <a:latin typeface="Segoe UI" panose="020B0502040204020203" pitchFamily="34" charset="0"/>
              <a:cs typeface="Segoe UI" panose="020B0502040204020203" pitchFamily="34" charset="0"/>
            </a:endParaRPr>
          </a:p>
          <a:p>
            <a:pPr marL="0" indent="0">
              <a:buNone/>
            </a:pPr>
            <a:r>
              <a:rPr lang="en-GB" dirty="0" smtClean="0">
                <a:latin typeface="Segoe UI" panose="020B0502040204020203" pitchFamily="34" charset="0"/>
                <a:cs typeface="Segoe UI" panose="020B0502040204020203" pitchFamily="34" charset="0"/>
              </a:rPr>
              <a:t>Outputs</a:t>
            </a:r>
          </a:p>
          <a:p>
            <a:r>
              <a:rPr lang="en-GB" sz="2400" dirty="0" smtClean="0">
                <a:latin typeface="Segoe UI" panose="020B0502040204020203" pitchFamily="34" charset="0"/>
                <a:cs typeface="Segoe UI" panose="020B0502040204020203" pitchFamily="34" charset="0"/>
              </a:rPr>
              <a:t>Direct feedback to Research Collaboratives</a:t>
            </a:r>
          </a:p>
          <a:p>
            <a:r>
              <a:rPr lang="en-GB" sz="2400" dirty="0" smtClean="0">
                <a:latin typeface="Segoe UI" panose="020B0502040204020203" pitchFamily="34" charset="0"/>
                <a:cs typeface="Segoe UI" panose="020B0502040204020203" pitchFamily="34" charset="0"/>
              </a:rPr>
              <a:t>Written report</a:t>
            </a:r>
          </a:p>
          <a:p>
            <a:pPr lvl="1"/>
            <a:r>
              <a:rPr lang="en-GB" sz="2000" dirty="0" smtClean="0">
                <a:latin typeface="Segoe UI" panose="020B0502040204020203" pitchFamily="34" charset="0"/>
                <a:cs typeface="Segoe UI" panose="020B0502040204020203" pitchFamily="34" charset="0"/>
              </a:rPr>
              <a:t>Published letter?</a:t>
            </a:r>
          </a:p>
          <a:p>
            <a:r>
              <a:rPr lang="en-GB" sz="2400" dirty="0" smtClean="0">
                <a:latin typeface="Segoe UI" panose="020B0502040204020203" pitchFamily="34" charset="0"/>
                <a:cs typeface="Segoe UI" panose="020B0502040204020203" pitchFamily="34" charset="0"/>
              </a:rPr>
              <a:t>HDRUK Futures Video</a:t>
            </a:r>
          </a:p>
          <a:p>
            <a:pPr lvl="1"/>
            <a:r>
              <a:rPr lang="en-GB" sz="2000" dirty="0" smtClean="0">
                <a:latin typeface="Segoe UI" panose="020B0502040204020203" pitchFamily="34" charset="0"/>
                <a:cs typeface="Segoe UI" panose="020B0502040204020203" pitchFamily="34" charset="0"/>
              </a:rPr>
              <a:t>Looking for Early Career Researchers who would like to be involved</a:t>
            </a:r>
          </a:p>
        </p:txBody>
      </p:sp>
      <p:sp>
        <p:nvSpPr>
          <p:cNvPr id="4" name="Title 1"/>
          <p:cNvSpPr txBox="1">
            <a:spLocks/>
          </p:cNvSpPr>
          <p:nvPr/>
        </p:nvSpPr>
        <p:spPr>
          <a:xfrm>
            <a:off x="695999" y="435101"/>
            <a:ext cx="10288417" cy="9281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4000" b="1" dirty="0" smtClean="0">
                <a:latin typeface="Segoe UI" panose="020B0502040204020203" pitchFamily="34" charset="0"/>
                <a:cs typeface="Segoe UI" panose="020B0502040204020203" pitchFamily="34" charset="0"/>
              </a:rPr>
              <a:t>Closing remarks</a:t>
            </a:r>
            <a:endParaRPr lang="en-GB" sz="4000" b="1" dirty="0">
              <a:latin typeface="Segoe UI" panose="020B0502040204020203" pitchFamily="34" charset="0"/>
              <a:cs typeface="Segoe UI" panose="020B0502040204020203" pitchFamily="34" charset="0"/>
            </a:endParaRPr>
          </a:p>
        </p:txBody>
      </p:sp>
      <p:cxnSp>
        <p:nvCxnSpPr>
          <p:cNvPr id="5" name="Straight Connector 4"/>
          <p:cNvCxnSpPr/>
          <p:nvPr/>
        </p:nvCxnSpPr>
        <p:spPr>
          <a:xfrm>
            <a:off x="696000" y="1363201"/>
            <a:ext cx="10800000" cy="0"/>
          </a:xfrm>
          <a:prstGeom prst="line">
            <a:avLst/>
          </a:prstGeom>
          <a:ln w="57150">
            <a:solidFill>
              <a:srgbClr val="0094AB"/>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8316149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5999" y="1825624"/>
            <a:ext cx="10800001" cy="4747703"/>
          </a:xfrm>
        </p:spPr>
        <p:txBody>
          <a:bodyPr anchor="t">
            <a:normAutofit/>
          </a:bodyPr>
          <a:lstStyle/>
          <a:p>
            <a:pPr marL="0" indent="0" algn="ctr">
              <a:buNone/>
            </a:pPr>
            <a:r>
              <a:rPr lang="en-GB" sz="3200" dirty="0" smtClean="0">
                <a:latin typeface="Segoe UI" panose="020B0502040204020203" pitchFamily="34" charset="0"/>
                <a:cs typeface="Segoe UI" panose="020B0502040204020203" pitchFamily="34" charset="0"/>
              </a:rPr>
              <a:t>Thank you for attending today’s workshop!</a:t>
            </a:r>
          </a:p>
          <a:p>
            <a:pPr marL="0" indent="0" algn="ctr">
              <a:buNone/>
            </a:pPr>
            <a:endParaRPr lang="en-GB" sz="3200" dirty="0">
              <a:latin typeface="Segoe UI" panose="020B0502040204020203" pitchFamily="34" charset="0"/>
              <a:cs typeface="Segoe UI" panose="020B0502040204020203" pitchFamily="34" charset="0"/>
            </a:endParaRPr>
          </a:p>
          <a:p>
            <a:pPr marL="0" indent="0" algn="ctr">
              <a:buNone/>
            </a:pPr>
            <a:r>
              <a:rPr lang="en-GB" sz="3200" dirty="0" smtClean="0">
                <a:latin typeface="Segoe UI" panose="020B0502040204020203" pitchFamily="34" charset="0"/>
                <a:cs typeface="Segoe UI" panose="020B0502040204020203" pitchFamily="34" charset="0"/>
              </a:rPr>
              <a:t>Workshop 2 – Statistical Genetics of Multimorbidity</a:t>
            </a:r>
          </a:p>
          <a:p>
            <a:pPr marL="0" indent="0" algn="ctr">
              <a:buNone/>
            </a:pPr>
            <a:endParaRPr lang="en-GB" sz="2400" dirty="0" smtClean="0">
              <a:latin typeface="Segoe UI" panose="020B0502040204020203" pitchFamily="34" charset="0"/>
              <a:cs typeface="Segoe UI" panose="020B0502040204020203" pitchFamily="34" charset="0"/>
            </a:endParaRPr>
          </a:p>
          <a:p>
            <a:pPr marL="0" indent="0" algn="ctr">
              <a:buNone/>
            </a:pPr>
            <a:endParaRPr lang="en-GB" sz="2400" dirty="0" smtClean="0">
              <a:latin typeface="Segoe UI" panose="020B0502040204020203" pitchFamily="34" charset="0"/>
              <a:cs typeface="Segoe UI" panose="020B0502040204020203" pitchFamily="34" charset="0"/>
            </a:endParaRPr>
          </a:p>
          <a:p>
            <a:pPr marL="0" indent="0" algn="ctr">
              <a:buNone/>
            </a:pPr>
            <a:r>
              <a:rPr lang="en-GB" sz="1800" dirty="0" smtClean="0">
                <a:latin typeface="Segoe UI" panose="020B0502040204020203" pitchFamily="34" charset="0"/>
                <a:cs typeface="Segoe UI" panose="020B0502040204020203" pitchFamily="34" charset="0"/>
              </a:rPr>
              <a:t>This work was funded by the Strategic Priority Fund “Tackling multimorbidity at scale” programme [grant number MR/X004457/1] delivered by the Medical Research Council and National Institute for Health and Care Research in partnership with the Economic and Social Research Council and in collaboration with the Engineering and Physical Sciences Research Council.</a:t>
            </a:r>
            <a:endParaRPr lang="en-GB" sz="1200" dirty="0">
              <a:latin typeface="Segoe UI" panose="020B0502040204020203" pitchFamily="34" charset="0"/>
              <a:cs typeface="Segoe UI" panose="020B0502040204020203" pitchFamily="34" charset="0"/>
            </a:endParaRPr>
          </a:p>
        </p:txBody>
      </p:sp>
      <p:sp>
        <p:nvSpPr>
          <p:cNvPr id="4" name="Title 1"/>
          <p:cNvSpPr txBox="1">
            <a:spLocks/>
          </p:cNvSpPr>
          <p:nvPr/>
        </p:nvSpPr>
        <p:spPr>
          <a:xfrm>
            <a:off x="695999" y="435101"/>
            <a:ext cx="10288417" cy="9281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4000" b="1" dirty="0" smtClean="0">
                <a:latin typeface="Segoe UI" panose="020B0502040204020203" pitchFamily="34" charset="0"/>
                <a:cs typeface="Segoe UI" panose="020B0502040204020203" pitchFamily="34" charset="0"/>
              </a:rPr>
              <a:t>Closing remarks</a:t>
            </a:r>
            <a:endParaRPr lang="en-GB" sz="4000" b="1" dirty="0">
              <a:latin typeface="Segoe UI" panose="020B0502040204020203" pitchFamily="34" charset="0"/>
              <a:cs typeface="Segoe UI" panose="020B0502040204020203" pitchFamily="34" charset="0"/>
            </a:endParaRPr>
          </a:p>
        </p:txBody>
      </p:sp>
      <p:cxnSp>
        <p:nvCxnSpPr>
          <p:cNvPr id="5" name="Straight Connector 4"/>
          <p:cNvCxnSpPr/>
          <p:nvPr/>
        </p:nvCxnSpPr>
        <p:spPr>
          <a:xfrm>
            <a:off x="696000" y="1363201"/>
            <a:ext cx="10800000" cy="0"/>
          </a:xfrm>
          <a:prstGeom prst="line">
            <a:avLst/>
          </a:prstGeom>
          <a:ln w="57150">
            <a:solidFill>
              <a:srgbClr val="0094AB"/>
            </a:solidFill>
          </a:ln>
        </p:spPr>
        <p:style>
          <a:lnRef idx="1">
            <a:schemeClr val="accent1"/>
          </a:lnRef>
          <a:fillRef idx="0">
            <a:schemeClr val="accent1"/>
          </a:fillRef>
          <a:effectRef idx="0">
            <a:schemeClr val="accent1"/>
          </a:effectRef>
          <a:fontRef idx="minor">
            <a:schemeClr val="tx1"/>
          </a:fontRef>
        </p:style>
      </p:cxnSp>
      <p:pic>
        <p:nvPicPr>
          <p:cNvPr id="6" name="Picture 5"/>
          <p:cNvPicPr>
            <a:picLocks noChangeAspect="1"/>
          </p:cNvPicPr>
          <p:nvPr/>
        </p:nvPicPr>
        <p:blipFill rotWithShape="1">
          <a:blip r:embed="rId2">
            <a:extLst>
              <a:ext uri="{28A0092B-C50C-407E-A947-70E740481C1C}">
                <a14:useLocalDpi xmlns:a14="http://schemas.microsoft.com/office/drawing/2010/main" val="0"/>
              </a:ext>
            </a:extLst>
          </a:blip>
          <a:srcRect t="22641" b="58365"/>
          <a:stretch/>
        </p:blipFill>
        <p:spPr>
          <a:xfrm>
            <a:off x="810882" y="5556151"/>
            <a:ext cx="10570234" cy="1129320"/>
          </a:xfrm>
          <a:prstGeom prst="rect">
            <a:avLst/>
          </a:prstGeom>
        </p:spPr>
      </p:pic>
    </p:spTree>
    <p:extLst>
      <p:ext uri="{BB962C8B-B14F-4D97-AF65-F5344CB8AC3E}">
        <p14:creationId xmlns:p14="http://schemas.microsoft.com/office/powerpoint/2010/main" val="35905843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5999" y="1825625"/>
            <a:ext cx="10800001" cy="4351338"/>
          </a:xfrm>
        </p:spPr>
        <p:txBody>
          <a:bodyPr anchor="ctr">
            <a:normAutofit/>
          </a:bodyPr>
          <a:lstStyle/>
          <a:p>
            <a:r>
              <a:rPr lang="en-GB" sz="2400" dirty="0" smtClean="0">
                <a:latin typeface="Segoe UI" panose="020B0502040204020203" pitchFamily="34" charset="0"/>
                <a:cs typeface="Segoe UI" panose="020B0502040204020203" pitchFamily="34" charset="0"/>
              </a:rPr>
              <a:t>MRC identified multimorbidity </a:t>
            </a:r>
            <a:r>
              <a:rPr lang="en-GB" sz="2400" dirty="0">
                <a:latin typeface="Segoe UI" panose="020B0502040204020203" pitchFamily="34" charset="0"/>
                <a:cs typeface="Segoe UI" panose="020B0502040204020203" pitchFamily="34" charset="0"/>
              </a:rPr>
              <a:t>as </a:t>
            </a:r>
            <a:r>
              <a:rPr lang="en-GB" sz="2400" dirty="0" smtClean="0">
                <a:latin typeface="Segoe UI" panose="020B0502040204020203" pitchFamily="34" charset="0"/>
                <a:cs typeface="Segoe UI" panose="020B0502040204020203" pitchFamily="34" charset="0"/>
              </a:rPr>
              <a:t>a key </a:t>
            </a:r>
            <a:r>
              <a:rPr lang="en-GB" sz="2400" dirty="0">
                <a:latin typeface="Segoe UI" panose="020B0502040204020203" pitchFamily="34" charset="0"/>
                <a:cs typeface="Segoe UI" panose="020B0502040204020203" pitchFamily="34" charset="0"/>
              </a:rPr>
              <a:t>priority for research and funded 6 R</a:t>
            </a:r>
            <a:r>
              <a:rPr lang="en-GB" sz="2400" dirty="0" smtClean="0">
                <a:latin typeface="Segoe UI" panose="020B0502040204020203" pitchFamily="34" charset="0"/>
                <a:cs typeface="Segoe UI" panose="020B0502040204020203" pitchFamily="34" charset="0"/>
              </a:rPr>
              <a:t>esearch Collaboratives</a:t>
            </a:r>
          </a:p>
          <a:p>
            <a:pPr marL="457200" lvl="1" indent="0">
              <a:buNone/>
            </a:pPr>
            <a:endParaRPr lang="en-GB" sz="2000" dirty="0">
              <a:latin typeface="Segoe UI" panose="020B0502040204020203" pitchFamily="34" charset="0"/>
              <a:cs typeface="Segoe UI" panose="020B0502040204020203" pitchFamily="34" charset="0"/>
            </a:endParaRPr>
          </a:p>
          <a:p>
            <a:r>
              <a:rPr lang="en-GB" sz="2400" dirty="0" smtClean="0">
                <a:latin typeface="Segoe UI" panose="020B0502040204020203" pitchFamily="34" charset="0"/>
                <a:cs typeface="Segoe UI" panose="020B0502040204020203" pitchFamily="34" charset="0"/>
              </a:rPr>
              <a:t>NIHR also funded the Artificial Intelligence for Multiple Long-Term Conditions (AIM) call</a:t>
            </a:r>
          </a:p>
          <a:p>
            <a:pPr lvl="1"/>
            <a:r>
              <a:rPr lang="en-GB" sz="2000" dirty="0" smtClean="0">
                <a:latin typeface="Segoe UI" panose="020B0502040204020203" pitchFamily="34" charset="0"/>
                <a:cs typeface="Segoe UI" panose="020B0502040204020203" pitchFamily="34" charset="0"/>
              </a:rPr>
              <a:t>3 Research Collaboratives</a:t>
            </a:r>
          </a:p>
          <a:p>
            <a:pPr lvl="1"/>
            <a:r>
              <a:rPr lang="en-GB" sz="2000" dirty="0" smtClean="0">
                <a:latin typeface="Segoe UI" panose="020B0502040204020203" pitchFamily="34" charset="0"/>
                <a:cs typeface="Segoe UI" panose="020B0502040204020203" pitchFamily="34" charset="0"/>
              </a:rPr>
              <a:t>9 development awards</a:t>
            </a:r>
          </a:p>
          <a:p>
            <a:pPr lvl="1"/>
            <a:r>
              <a:rPr lang="en-GB" sz="2000" dirty="0" smtClean="0">
                <a:latin typeface="Segoe UI" panose="020B0502040204020203" pitchFamily="34" charset="0"/>
                <a:cs typeface="Segoe UI" panose="020B0502040204020203" pitchFamily="34" charset="0"/>
              </a:rPr>
              <a:t>Research Support Facility</a:t>
            </a:r>
            <a:endParaRPr lang="en-GB" sz="2000" dirty="0">
              <a:latin typeface="Segoe UI" panose="020B0502040204020203" pitchFamily="34" charset="0"/>
              <a:cs typeface="Segoe UI" panose="020B0502040204020203" pitchFamily="34" charset="0"/>
            </a:endParaRPr>
          </a:p>
        </p:txBody>
      </p:sp>
      <p:sp>
        <p:nvSpPr>
          <p:cNvPr id="4" name="Title 1"/>
          <p:cNvSpPr txBox="1">
            <a:spLocks/>
          </p:cNvSpPr>
          <p:nvPr/>
        </p:nvSpPr>
        <p:spPr>
          <a:xfrm>
            <a:off x="695999" y="435101"/>
            <a:ext cx="10288417" cy="9281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4000" b="1" dirty="0" smtClean="0">
                <a:latin typeface="Segoe UI" panose="020B0502040204020203" pitchFamily="34" charset="0"/>
                <a:cs typeface="Segoe UI" panose="020B0502040204020203" pitchFamily="34" charset="0"/>
              </a:rPr>
              <a:t>Background</a:t>
            </a:r>
            <a:endParaRPr lang="en-GB" sz="4000" b="1" dirty="0">
              <a:latin typeface="Segoe UI" panose="020B0502040204020203" pitchFamily="34" charset="0"/>
              <a:cs typeface="Segoe UI" panose="020B0502040204020203" pitchFamily="34" charset="0"/>
            </a:endParaRPr>
          </a:p>
        </p:txBody>
      </p:sp>
      <p:cxnSp>
        <p:nvCxnSpPr>
          <p:cNvPr id="5" name="Straight Connector 4"/>
          <p:cNvCxnSpPr/>
          <p:nvPr/>
        </p:nvCxnSpPr>
        <p:spPr>
          <a:xfrm>
            <a:off x="696000" y="1363201"/>
            <a:ext cx="10800000" cy="0"/>
          </a:xfrm>
          <a:prstGeom prst="line">
            <a:avLst/>
          </a:prstGeom>
          <a:ln w="57150">
            <a:solidFill>
              <a:srgbClr val="0094AB"/>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182349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5999" y="1825625"/>
            <a:ext cx="10800001" cy="4351338"/>
          </a:xfrm>
        </p:spPr>
        <p:txBody>
          <a:bodyPr anchor="ctr">
            <a:normAutofit/>
          </a:bodyPr>
          <a:lstStyle/>
          <a:p>
            <a:r>
              <a:rPr lang="en-GB" sz="2400" dirty="0" smtClean="0">
                <a:latin typeface="Segoe UI" panose="020B0502040204020203" pitchFamily="34" charset="0"/>
                <a:cs typeface="Segoe UI" panose="020B0502040204020203" pitchFamily="34" charset="0"/>
              </a:rPr>
              <a:t>In early 2022, MRC announced strategic priority fund to build ECR-led “communities of practice” to: </a:t>
            </a:r>
          </a:p>
          <a:p>
            <a:pPr lvl="1"/>
            <a:r>
              <a:rPr lang="en-GB" sz="2000" dirty="0" smtClean="0">
                <a:latin typeface="Segoe UI" panose="020B0502040204020203" pitchFamily="34" charset="0"/>
                <a:cs typeface="Segoe UI" panose="020B0502040204020203" pitchFamily="34" charset="0"/>
              </a:rPr>
              <a:t>Facilitate knowledge sharing and best practice</a:t>
            </a:r>
          </a:p>
          <a:p>
            <a:pPr lvl="1"/>
            <a:r>
              <a:rPr lang="en-GB" sz="2000" dirty="0" smtClean="0">
                <a:latin typeface="Segoe UI" panose="020B0502040204020203" pitchFamily="34" charset="0"/>
                <a:cs typeface="Segoe UI" panose="020B0502040204020203" pitchFamily="34" charset="0"/>
              </a:rPr>
              <a:t>Foster greater coordination across Research Collaboratives</a:t>
            </a:r>
          </a:p>
          <a:p>
            <a:pPr lvl="1"/>
            <a:r>
              <a:rPr lang="en-GB" sz="2000" dirty="0" smtClean="0">
                <a:latin typeface="Segoe UI" panose="020B0502040204020203" pitchFamily="34" charset="0"/>
                <a:cs typeface="Segoe UI" panose="020B0502040204020203" pitchFamily="34" charset="0"/>
              </a:rPr>
              <a:t>Provide enhanced visibility and impact of funded work across the research communities</a:t>
            </a:r>
            <a:endParaRPr lang="en-GB" dirty="0">
              <a:latin typeface="Segoe UI" panose="020B0502040204020203" pitchFamily="34" charset="0"/>
              <a:cs typeface="Segoe UI" panose="020B0502040204020203" pitchFamily="34" charset="0"/>
            </a:endParaRPr>
          </a:p>
          <a:p>
            <a:endParaRPr lang="en-GB" sz="2400" dirty="0" smtClean="0">
              <a:latin typeface="Segoe UI" panose="020B0502040204020203" pitchFamily="34" charset="0"/>
              <a:cs typeface="Segoe UI" panose="020B0502040204020203" pitchFamily="34" charset="0"/>
            </a:endParaRPr>
          </a:p>
          <a:p>
            <a:r>
              <a:rPr lang="en-GB" sz="2400" dirty="0" smtClean="0">
                <a:latin typeface="Segoe UI" panose="020B0502040204020203" pitchFamily="34" charset="0"/>
                <a:cs typeface="Segoe UI" panose="020B0502040204020203" pitchFamily="34" charset="0"/>
              </a:rPr>
              <a:t>Lot of shared statistical methods being used between the collaboratives</a:t>
            </a:r>
            <a:endParaRPr lang="en-GB" sz="2400" dirty="0">
              <a:latin typeface="Segoe UI" panose="020B0502040204020203" pitchFamily="34" charset="0"/>
              <a:cs typeface="Segoe UI" panose="020B0502040204020203" pitchFamily="34" charset="0"/>
            </a:endParaRPr>
          </a:p>
          <a:p>
            <a:endParaRPr lang="en-GB" sz="2400" dirty="0" smtClean="0">
              <a:latin typeface="Segoe UI" panose="020B0502040204020203" pitchFamily="34" charset="0"/>
              <a:cs typeface="Segoe UI" panose="020B0502040204020203" pitchFamily="34" charset="0"/>
            </a:endParaRPr>
          </a:p>
          <a:p>
            <a:r>
              <a:rPr lang="en-GB" sz="2400" dirty="0" smtClean="0">
                <a:latin typeface="Segoe UI" panose="020B0502040204020203" pitchFamily="34" charset="0"/>
                <a:cs typeface="Segoe UI" panose="020B0502040204020203" pitchFamily="34" charset="0"/>
              </a:rPr>
              <a:t>GEMINI already had Community of Methods group based on statistical methods that meets online every other month (led by Jack Bowden and Ruth Bowyer)</a:t>
            </a:r>
          </a:p>
        </p:txBody>
      </p:sp>
      <p:sp>
        <p:nvSpPr>
          <p:cNvPr id="4" name="Title 1"/>
          <p:cNvSpPr txBox="1">
            <a:spLocks/>
          </p:cNvSpPr>
          <p:nvPr/>
        </p:nvSpPr>
        <p:spPr>
          <a:xfrm>
            <a:off x="695999" y="435101"/>
            <a:ext cx="10288417" cy="9281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4000" b="1" dirty="0" smtClean="0">
                <a:latin typeface="Segoe UI" panose="020B0502040204020203" pitchFamily="34" charset="0"/>
                <a:cs typeface="Segoe UI" panose="020B0502040204020203" pitchFamily="34" charset="0"/>
              </a:rPr>
              <a:t>Background</a:t>
            </a:r>
            <a:endParaRPr lang="en-GB" sz="4000" b="1" dirty="0">
              <a:latin typeface="Segoe UI" panose="020B0502040204020203" pitchFamily="34" charset="0"/>
              <a:cs typeface="Segoe UI" panose="020B0502040204020203" pitchFamily="34" charset="0"/>
            </a:endParaRPr>
          </a:p>
        </p:txBody>
      </p:sp>
      <p:cxnSp>
        <p:nvCxnSpPr>
          <p:cNvPr id="5" name="Straight Connector 4"/>
          <p:cNvCxnSpPr/>
          <p:nvPr/>
        </p:nvCxnSpPr>
        <p:spPr>
          <a:xfrm>
            <a:off x="696000" y="1363201"/>
            <a:ext cx="10800000" cy="0"/>
          </a:xfrm>
          <a:prstGeom prst="line">
            <a:avLst/>
          </a:prstGeom>
          <a:ln w="57150">
            <a:solidFill>
              <a:srgbClr val="0094AB"/>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35980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5999" y="1825625"/>
            <a:ext cx="10800001" cy="4351338"/>
          </a:xfrm>
        </p:spPr>
        <p:txBody>
          <a:bodyPr anchor="ctr">
            <a:normAutofit/>
          </a:bodyPr>
          <a:lstStyle/>
          <a:p>
            <a:pPr marL="0" indent="0">
              <a:buNone/>
            </a:pPr>
            <a:r>
              <a:rPr lang="en-GB" sz="2400" dirty="0" smtClean="0">
                <a:latin typeface="Segoe UI" panose="020B0502040204020203" pitchFamily="34" charset="0"/>
                <a:cs typeface="Segoe UI" panose="020B0502040204020203" pitchFamily="34" charset="0"/>
              </a:rPr>
              <a:t>Three Communities of Practice funded:</a:t>
            </a:r>
          </a:p>
          <a:p>
            <a:pPr lvl="1"/>
            <a:endParaRPr lang="en-GB" sz="2000" dirty="0" smtClean="0">
              <a:latin typeface="Segoe UI" panose="020B0502040204020203" pitchFamily="34" charset="0"/>
              <a:cs typeface="Segoe UI" panose="020B0502040204020203" pitchFamily="34" charset="0"/>
            </a:endParaRPr>
          </a:p>
          <a:p>
            <a:pPr lvl="1"/>
            <a:r>
              <a:rPr lang="en-GB" sz="2000" dirty="0">
                <a:latin typeface="Segoe UI" panose="020B0502040204020203" pitchFamily="34" charset="0"/>
                <a:cs typeface="Segoe UI" panose="020B0502040204020203" pitchFamily="34" charset="0"/>
              </a:rPr>
              <a:t>Community of Practice in </a:t>
            </a:r>
            <a:r>
              <a:rPr lang="en-GB" sz="2000" dirty="0" smtClean="0">
                <a:latin typeface="Segoe UI" panose="020B0502040204020203" pitchFamily="34" charset="0"/>
                <a:cs typeface="Segoe UI" panose="020B0502040204020203" pitchFamily="34" charset="0"/>
              </a:rPr>
              <a:t>clinical context and pathways</a:t>
            </a:r>
          </a:p>
          <a:p>
            <a:pPr lvl="1"/>
            <a:endParaRPr lang="en-GB" sz="2000" dirty="0" smtClean="0">
              <a:latin typeface="Segoe UI" panose="020B0502040204020203" pitchFamily="34" charset="0"/>
              <a:cs typeface="Segoe UI" panose="020B0502040204020203" pitchFamily="34" charset="0"/>
            </a:endParaRPr>
          </a:p>
          <a:p>
            <a:pPr lvl="1"/>
            <a:r>
              <a:rPr lang="en-GB" sz="2000" dirty="0" smtClean="0">
                <a:latin typeface="Segoe UI" panose="020B0502040204020203" pitchFamily="34" charset="0"/>
                <a:cs typeface="Segoe UI" panose="020B0502040204020203" pitchFamily="34" charset="0"/>
              </a:rPr>
              <a:t>Community of Practice in ECR training on best practice patient and public involvement with diverse populations</a:t>
            </a:r>
          </a:p>
          <a:p>
            <a:pPr lvl="1"/>
            <a:endParaRPr lang="en-GB" sz="2000" dirty="0" smtClean="0">
              <a:latin typeface="Segoe UI" panose="020B0502040204020203" pitchFamily="34" charset="0"/>
              <a:cs typeface="Segoe UI" panose="020B0502040204020203" pitchFamily="34" charset="0"/>
            </a:endParaRPr>
          </a:p>
          <a:p>
            <a:pPr lvl="1"/>
            <a:r>
              <a:rPr lang="en-GB" sz="2000" dirty="0">
                <a:latin typeface="Segoe UI" panose="020B0502040204020203" pitchFamily="34" charset="0"/>
                <a:cs typeface="Segoe UI" panose="020B0502040204020203" pitchFamily="34" charset="0"/>
              </a:rPr>
              <a:t>Community of Practice </a:t>
            </a:r>
            <a:r>
              <a:rPr lang="en-GB" sz="2000" dirty="0" smtClean="0">
                <a:latin typeface="Segoe UI" panose="020B0502040204020203" pitchFamily="34" charset="0"/>
                <a:cs typeface="Segoe UI" panose="020B0502040204020203" pitchFamily="34" charset="0"/>
              </a:rPr>
              <a:t>in statistical methods for multimorbidity research</a:t>
            </a:r>
          </a:p>
        </p:txBody>
      </p:sp>
      <p:sp>
        <p:nvSpPr>
          <p:cNvPr id="4" name="Title 1"/>
          <p:cNvSpPr txBox="1">
            <a:spLocks/>
          </p:cNvSpPr>
          <p:nvPr/>
        </p:nvSpPr>
        <p:spPr>
          <a:xfrm>
            <a:off x="695999" y="435101"/>
            <a:ext cx="10288417" cy="9281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4000" b="1" dirty="0" smtClean="0">
                <a:latin typeface="Segoe UI" panose="020B0502040204020203" pitchFamily="34" charset="0"/>
                <a:cs typeface="Segoe UI" panose="020B0502040204020203" pitchFamily="34" charset="0"/>
              </a:rPr>
              <a:t>Background</a:t>
            </a:r>
            <a:endParaRPr lang="en-GB" sz="4000" b="1" dirty="0">
              <a:latin typeface="Segoe UI" panose="020B0502040204020203" pitchFamily="34" charset="0"/>
              <a:cs typeface="Segoe UI" panose="020B0502040204020203" pitchFamily="34" charset="0"/>
            </a:endParaRPr>
          </a:p>
        </p:txBody>
      </p:sp>
      <p:cxnSp>
        <p:nvCxnSpPr>
          <p:cNvPr id="5" name="Straight Connector 4"/>
          <p:cNvCxnSpPr/>
          <p:nvPr/>
        </p:nvCxnSpPr>
        <p:spPr>
          <a:xfrm>
            <a:off x="696000" y="1363201"/>
            <a:ext cx="10800000" cy="0"/>
          </a:xfrm>
          <a:prstGeom prst="line">
            <a:avLst/>
          </a:prstGeom>
          <a:ln w="57150">
            <a:solidFill>
              <a:srgbClr val="0094AB"/>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8420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5999" y="1825625"/>
            <a:ext cx="10800001" cy="4351338"/>
          </a:xfrm>
        </p:spPr>
        <p:txBody>
          <a:bodyPr anchor="ctr">
            <a:normAutofit/>
          </a:bodyPr>
          <a:lstStyle/>
          <a:p>
            <a:pPr marL="0" indent="0">
              <a:buNone/>
            </a:pPr>
            <a:r>
              <a:rPr lang="en-GB" sz="2400" dirty="0">
                <a:latin typeface="Segoe UI" panose="020B0502040204020203" pitchFamily="34" charset="0"/>
                <a:cs typeface="Segoe UI" panose="020B0502040204020203" pitchFamily="34" charset="0"/>
              </a:rPr>
              <a:t>Bring together researchers from across the different multimorbidity </a:t>
            </a:r>
            <a:r>
              <a:rPr lang="en-GB" sz="2400" dirty="0" smtClean="0">
                <a:latin typeface="Segoe UI" panose="020B0502040204020203" pitchFamily="34" charset="0"/>
                <a:cs typeface="Segoe UI" panose="020B0502040204020203" pitchFamily="34" charset="0"/>
              </a:rPr>
              <a:t>Research Collaboratives </a:t>
            </a:r>
            <a:r>
              <a:rPr lang="en-GB" sz="2400" dirty="0">
                <a:latin typeface="Segoe UI" panose="020B0502040204020203" pitchFamily="34" charset="0"/>
                <a:cs typeface="Segoe UI" panose="020B0502040204020203" pitchFamily="34" charset="0"/>
              </a:rPr>
              <a:t>to:</a:t>
            </a:r>
          </a:p>
          <a:p>
            <a:endParaRPr lang="en-GB" sz="2400" dirty="0">
              <a:latin typeface="Segoe UI" panose="020B0502040204020203" pitchFamily="34" charset="0"/>
              <a:cs typeface="Segoe UI" panose="020B0502040204020203" pitchFamily="34" charset="0"/>
            </a:endParaRPr>
          </a:p>
          <a:p>
            <a:pPr marL="457200" indent="-457200">
              <a:buFont typeface="+mj-lt"/>
              <a:buAutoNum type="arabicPeriod"/>
            </a:pPr>
            <a:r>
              <a:rPr lang="en-GB" sz="2400" dirty="0">
                <a:latin typeface="Segoe UI" panose="020B0502040204020203" pitchFamily="34" charset="0"/>
                <a:cs typeface="Segoe UI" panose="020B0502040204020203" pitchFamily="34" charset="0"/>
              </a:rPr>
              <a:t>Harness expertise across the consortiums to generate best practices</a:t>
            </a:r>
          </a:p>
          <a:p>
            <a:pPr marL="457200" indent="-457200">
              <a:buFont typeface="+mj-lt"/>
              <a:buAutoNum type="arabicPeriod"/>
            </a:pPr>
            <a:endParaRPr lang="en-GB" sz="2400" dirty="0">
              <a:latin typeface="Segoe UI" panose="020B0502040204020203" pitchFamily="34" charset="0"/>
              <a:cs typeface="Segoe UI" panose="020B0502040204020203" pitchFamily="34" charset="0"/>
            </a:endParaRPr>
          </a:p>
          <a:p>
            <a:pPr marL="457200" indent="-457200">
              <a:buFont typeface="+mj-lt"/>
              <a:buAutoNum type="arabicPeriod"/>
            </a:pPr>
            <a:r>
              <a:rPr lang="en-GB" sz="2400" dirty="0">
                <a:latin typeface="Segoe UI" panose="020B0502040204020203" pitchFamily="34" charset="0"/>
                <a:cs typeface="Segoe UI" panose="020B0502040204020203" pitchFamily="34" charset="0"/>
              </a:rPr>
              <a:t>Reduce duplicated work</a:t>
            </a:r>
          </a:p>
          <a:p>
            <a:pPr marL="457200" indent="-457200">
              <a:buFont typeface="+mj-lt"/>
              <a:buAutoNum type="arabicPeriod"/>
            </a:pPr>
            <a:endParaRPr lang="en-GB" sz="2400" dirty="0">
              <a:latin typeface="Segoe UI" panose="020B0502040204020203" pitchFamily="34" charset="0"/>
              <a:cs typeface="Segoe UI" panose="020B0502040204020203" pitchFamily="34" charset="0"/>
            </a:endParaRPr>
          </a:p>
          <a:p>
            <a:pPr marL="457200" indent="-457200">
              <a:buFont typeface="+mj-lt"/>
              <a:buAutoNum type="arabicPeriod"/>
            </a:pPr>
            <a:r>
              <a:rPr lang="en-GB" sz="2400" dirty="0">
                <a:latin typeface="Segoe UI" panose="020B0502040204020203" pitchFamily="34" charset="0"/>
                <a:cs typeface="Segoe UI" panose="020B0502040204020203" pitchFamily="34" charset="0"/>
              </a:rPr>
              <a:t>Increase collaboration and compatibility of the analyses across the different consortiums </a:t>
            </a:r>
          </a:p>
        </p:txBody>
      </p:sp>
      <p:sp>
        <p:nvSpPr>
          <p:cNvPr id="4" name="Title 1"/>
          <p:cNvSpPr txBox="1">
            <a:spLocks/>
          </p:cNvSpPr>
          <p:nvPr/>
        </p:nvSpPr>
        <p:spPr>
          <a:xfrm>
            <a:off x="695999" y="435101"/>
            <a:ext cx="10288417" cy="9281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4000" b="1" dirty="0" smtClean="0">
                <a:latin typeface="Segoe UI" panose="020B0502040204020203" pitchFamily="34" charset="0"/>
                <a:cs typeface="Segoe UI" panose="020B0502040204020203" pitchFamily="34" charset="0"/>
              </a:rPr>
              <a:t>Statistical Methods in Multimorbidity </a:t>
            </a:r>
            <a:r>
              <a:rPr lang="en-GB" sz="4000" b="1" dirty="0" err="1" smtClean="0">
                <a:latin typeface="Segoe UI" panose="020B0502040204020203" pitchFamily="34" charset="0"/>
                <a:cs typeface="Segoe UI" panose="020B0502040204020203" pitchFamily="34" charset="0"/>
              </a:rPr>
              <a:t>CoP</a:t>
            </a:r>
            <a:endParaRPr lang="en-GB" sz="4000" b="1" dirty="0">
              <a:latin typeface="Segoe UI" panose="020B0502040204020203" pitchFamily="34" charset="0"/>
              <a:cs typeface="Segoe UI" panose="020B0502040204020203" pitchFamily="34" charset="0"/>
            </a:endParaRPr>
          </a:p>
        </p:txBody>
      </p:sp>
      <p:cxnSp>
        <p:nvCxnSpPr>
          <p:cNvPr id="5" name="Straight Connector 4"/>
          <p:cNvCxnSpPr/>
          <p:nvPr/>
        </p:nvCxnSpPr>
        <p:spPr>
          <a:xfrm>
            <a:off x="696000" y="1363201"/>
            <a:ext cx="10800000" cy="0"/>
          </a:xfrm>
          <a:prstGeom prst="line">
            <a:avLst/>
          </a:prstGeom>
          <a:ln w="57150">
            <a:solidFill>
              <a:srgbClr val="0094AB"/>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625507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5999" y="1825625"/>
            <a:ext cx="10800001" cy="4351338"/>
          </a:xfrm>
        </p:spPr>
        <p:txBody>
          <a:bodyPr anchor="ctr">
            <a:normAutofit/>
          </a:bodyPr>
          <a:lstStyle/>
          <a:p>
            <a:pPr marL="0" indent="0">
              <a:buNone/>
            </a:pPr>
            <a:r>
              <a:rPr lang="en-GB" sz="2400" dirty="0">
                <a:latin typeface="Segoe UI" panose="020B0502040204020203" pitchFamily="34" charset="0"/>
                <a:cs typeface="Segoe UI" panose="020B0502040204020203" pitchFamily="34" charset="0"/>
              </a:rPr>
              <a:t>Identified three key areas of </a:t>
            </a:r>
            <a:r>
              <a:rPr lang="en-GB" sz="2400" dirty="0" smtClean="0">
                <a:latin typeface="Segoe UI" panose="020B0502040204020203" pitchFamily="34" charset="0"/>
                <a:cs typeface="Segoe UI" panose="020B0502040204020203" pitchFamily="34" charset="0"/>
              </a:rPr>
              <a:t>collaboration:</a:t>
            </a:r>
            <a:endParaRPr lang="en-GB" sz="2400" dirty="0">
              <a:latin typeface="Segoe UI" panose="020B0502040204020203" pitchFamily="34" charset="0"/>
              <a:cs typeface="Segoe UI" panose="020B0502040204020203" pitchFamily="34" charset="0"/>
            </a:endParaRPr>
          </a:p>
          <a:p>
            <a:pPr marL="0" indent="0">
              <a:buNone/>
            </a:pPr>
            <a:endParaRPr lang="en-GB" sz="2400" dirty="0">
              <a:latin typeface="Segoe UI" panose="020B0502040204020203" pitchFamily="34" charset="0"/>
              <a:cs typeface="Segoe UI" panose="020B0502040204020203" pitchFamily="34" charset="0"/>
            </a:endParaRPr>
          </a:p>
          <a:p>
            <a:pPr marL="457200" indent="-457200">
              <a:buFont typeface="+mj-lt"/>
              <a:buAutoNum type="arabicPeriod"/>
            </a:pPr>
            <a:r>
              <a:rPr lang="en-GB" sz="2400" dirty="0">
                <a:latin typeface="Segoe UI" panose="020B0502040204020203" pitchFamily="34" charset="0"/>
                <a:cs typeface="Segoe UI" panose="020B0502040204020203" pitchFamily="34" charset="0"/>
              </a:rPr>
              <a:t>Defining multimorbidity</a:t>
            </a:r>
          </a:p>
          <a:p>
            <a:pPr lvl="1"/>
            <a:r>
              <a:rPr lang="en-GB" sz="2000" dirty="0">
                <a:latin typeface="Segoe UI" panose="020B0502040204020203" pitchFamily="34" charset="0"/>
                <a:cs typeface="Segoe UI" panose="020B0502040204020203" pitchFamily="34" charset="0"/>
              </a:rPr>
              <a:t>Definitions/electronic health records/biobanks</a:t>
            </a:r>
          </a:p>
          <a:p>
            <a:pPr marL="457200" indent="-457200">
              <a:buFont typeface="+mj-lt"/>
              <a:buAutoNum type="arabicPeriod"/>
            </a:pPr>
            <a:endParaRPr lang="en-GB" sz="2400" dirty="0">
              <a:latin typeface="Segoe UI" panose="020B0502040204020203" pitchFamily="34" charset="0"/>
              <a:cs typeface="Segoe UI" panose="020B0502040204020203" pitchFamily="34" charset="0"/>
            </a:endParaRPr>
          </a:p>
          <a:p>
            <a:pPr marL="457200" indent="-457200">
              <a:buFont typeface="+mj-lt"/>
              <a:buAutoNum type="arabicPeriod"/>
            </a:pPr>
            <a:r>
              <a:rPr lang="en-GB" sz="2400" dirty="0">
                <a:latin typeface="Segoe UI" panose="020B0502040204020203" pitchFamily="34" charset="0"/>
                <a:cs typeface="Segoe UI" panose="020B0502040204020203" pitchFamily="34" charset="0"/>
              </a:rPr>
              <a:t>Statistical genetic approaches</a:t>
            </a:r>
          </a:p>
          <a:p>
            <a:pPr lvl="1"/>
            <a:r>
              <a:rPr lang="en-GB" sz="2000" dirty="0">
                <a:latin typeface="Segoe UI" panose="020B0502040204020203" pitchFamily="34" charset="0"/>
                <a:cs typeface="Segoe UI" panose="020B0502040204020203" pitchFamily="34" charset="0"/>
              </a:rPr>
              <a:t>Genome-wide association studies/Mendelian randomisation/Genetic correlation</a:t>
            </a:r>
          </a:p>
          <a:p>
            <a:pPr marL="457200" indent="-457200">
              <a:buFont typeface="+mj-lt"/>
              <a:buAutoNum type="arabicPeriod"/>
            </a:pPr>
            <a:endParaRPr lang="en-GB" sz="2400" dirty="0">
              <a:latin typeface="Segoe UI" panose="020B0502040204020203" pitchFamily="34" charset="0"/>
              <a:cs typeface="Segoe UI" panose="020B0502040204020203" pitchFamily="34" charset="0"/>
            </a:endParaRPr>
          </a:p>
          <a:p>
            <a:pPr marL="457200" indent="-457200">
              <a:buFont typeface="+mj-lt"/>
              <a:buAutoNum type="arabicPeriod"/>
            </a:pPr>
            <a:r>
              <a:rPr lang="en-GB" sz="2400" dirty="0">
                <a:latin typeface="Segoe UI" panose="020B0502040204020203" pitchFamily="34" charset="0"/>
                <a:cs typeface="Segoe UI" panose="020B0502040204020203" pitchFamily="34" charset="0"/>
              </a:rPr>
              <a:t>Translating results</a:t>
            </a:r>
          </a:p>
          <a:p>
            <a:pPr lvl="1"/>
            <a:r>
              <a:rPr lang="en-GB" sz="2000" dirty="0">
                <a:latin typeface="Segoe UI" panose="020B0502040204020203" pitchFamily="34" charset="0"/>
                <a:cs typeface="Segoe UI" panose="020B0502040204020203" pitchFamily="34" charset="0"/>
              </a:rPr>
              <a:t>Guiding drug discovery/pharmacogenetics</a:t>
            </a:r>
          </a:p>
        </p:txBody>
      </p:sp>
      <p:sp>
        <p:nvSpPr>
          <p:cNvPr id="4" name="Title 1"/>
          <p:cNvSpPr txBox="1">
            <a:spLocks/>
          </p:cNvSpPr>
          <p:nvPr/>
        </p:nvSpPr>
        <p:spPr>
          <a:xfrm>
            <a:off x="695999" y="435101"/>
            <a:ext cx="10288417" cy="9281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4000" b="1" dirty="0" smtClean="0">
                <a:latin typeface="Segoe UI" panose="020B0502040204020203" pitchFamily="34" charset="0"/>
                <a:cs typeface="Segoe UI" panose="020B0502040204020203" pitchFamily="34" charset="0"/>
              </a:rPr>
              <a:t>Statistical Methods in Multimorbidity </a:t>
            </a:r>
            <a:r>
              <a:rPr lang="en-GB" sz="4000" b="1" dirty="0" err="1" smtClean="0">
                <a:latin typeface="Segoe UI" panose="020B0502040204020203" pitchFamily="34" charset="0"/>
                <a:cs typeface="Segoe UI" panose="020B0502040204020203" pitchFamily="34" charset="0"/>
              </a:rPr>
              <a:t>CoP</a:t>
            </a:r>
            <a:endParaRPr lang="en-GB" sz="4000" b="1" dirty="0">
              <a:latin typeface="Segoe UI" panose="020B0502040204020203" pitchFamily="34" charset="0"/>
              <a:cs typeface="Segoe UI" panose="020B0502040204020203" pitchFamily="34" charset="0"/>
            </a:endParaRPr>
          </a:p>
        </p:txBody>
      </p:sp>
      <p:cxnSp>
        <p:nvCxnSpPr>
          <p:cNvPr id="5" name="Straight Connector 4"/>
          <p:cNvCxnSpPr/>
          <p:nvPr/>
        </p:nvCxnSpPr>
        <p:spPr>
          <a:xfrm>
            <a:off x="696000" y="1363201"/>
            <a:ext cx="10800000" cy="0"/>
          </a:xfrm>
          <a:prstGeom prst="line">
            <a:avLst/>
          </a:prstGeom>
          <a:ln w="57150">
            <a:solidFill>
              <a:srgbClr val="0094AB"/>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440320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695999" y="435101"/>
            <a:ext cx="10288417" cy="9281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4000" b="1" dirty="0" smtClean="0">
                <a:latin typeface="Segoe UI" panose="020B0502040204020203" pitchFamily="34" charset="0"/>
                <a:cs typeface="Segoe UI" panose="020B0502040204020203" pitchFamily="34" charset="0"/>
              </a:rPr>
              <a:t>Statistical Methods in Multimorbidity </a:t>
            </a:r>
            <a:r>
              <a:rPr lang="en-GB" sz="4000" b="1" dirty="0" err="1" smtClean="0">
                <a:latin typeface="Segoe UI" panose="020B0502040204020203" pitchFamily="34" charset="0"/>
                <a:cs typeface="Segoe UI" panose="020B0502040204020203" pitchFamily="34" charset="0"/>
              </a:rPr>
              <a:t>CoP</a:t>
            </a:r>
            <a:endParaRPr lang="en-GB" sz="4000" b="1" dirty="0">
              <a:latin typeface="Segoe UI" panose="020B0502040204020203" pitchFamily="34" charset="0"/>
              <a:cs typeface="Segoe UI" panose="020B0502040204020203" pitchFamily="34" charset="0"/>
            </a:endParaRPr>
          </a:p>
        </p:txBody>
      </p:sp>
      <p:cxnSp>
        <p:nvCxnSpPr>
          <p:cNvPr id="5" name="Straight Connector 4"/>
          <p:cNvCxnSpPr/>
          <p:nvPr/>
        </p:nvCxnSpPr>
        <p:spPr>
          <a:xfrm>
            <a:off x="696000" y="1363201"/>
            <a:ext cx="10800000" cy="0"/>
          </a:xfrm>
          <a:prstGeom prst="line">
            <a:avLst/>
          </a:prstGeom>
          <a:ln w="57150">
            <a:solidFill>
              <a:srgbClr val="0094AB"/>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3416532" y="3353919"/>
            <a:ext cx="1980000" cy="1213658"/>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latin typeface="Segoe UI" panose="020B0502040204020203" pitchFamily="34" charset="0"/>
                <a:cs typeface="Segoe UI" panose="020B0502040204020203" pitchFamily="34" charset="0"/>
              </a:rPr>
              <a:t>Workshop for each area of collaboration</a:t>
            </a:r>
            <a:endParaRPr lang="en-GB" dirty="0">
              <a:solidFill>
                <a:schemeClr val="tx1"/>
              </a:solidFill>
              <a:latin typeface="Segoe UI" panose="020B0502040204020203" pitchFamily="34" charset="0"/>
              <a:cs typeface="Segoe UI" panose="020B0502040204020203" pitchFamily="34" charset="0"/>
            </a:endParaRPr>
          </a:p>
        </p:txBody>
      </p:sp>
      <p:sp>
        <p:nvSpPr>
          <p:cNvPr id="7" name="Rectangle 6"/>
          <p:cNvSpPr/>
          <p:nvPr/>
        </p:nvSpPr>
        <p:spPr>
          <a:xfrm>
            <a:off x="375462" y="3353918"/>
            <a:ext cx="1980000" cy="1213658"/>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latin typeface="Segoe UI" panose="020B0502040204020203" pitchFamily="34" charset="0"/>
                <a:cs typeface="Segoe UI" panose="020B0502040204020203" pitchFamily="34" charset="0"/>
              </a:rPr>
              <a:t>Online meetings</a:t>
            </a:r>
          </a:p>
        </p:txBody>
      </p:sp>
      <p:sp>
        <p:nvSpPr>
          <p:cNvPr id="8" name="Rectangle 7"/>
          <p:cNvSpPr/>
          <p:nvPr/>
        </p:nvSpPr>
        <p:spPr>
          <a:xfrm>
            <a:off x="6705600" y="1690688"/>
            <a:ext cx="1980000" cy="1213658"/>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latin typeface="Segoe UI" panose="020B0502040204020203" pitchFamily="34" charset="0"/>
                <a:cs typeface="Segoe UI" panose="020B0502040204020203" pitchFamily="34" charset="0"/>
              </a:rPr>
              <a:t>Feedback to consortiums</a:t>
            </a:r>
          </a:p>
          <a:p>
            <a:pPr algn="ctr"/>
            <a:r>
              <a:rPr lang="en-GB" dirty="0" smtClean="0">
                <a:solidFill>
                  <a:schemeClr val="tx1"/>
                </a:solidFill>
                <a:latin typeface="Segoe UI" panose="020B0502040204020203" pitchFamily="34" charset="0"/>
                <a:cs typeface="Segoe UI" panose="020B0502040204020203" pitchFamily="34" charset="0"/>
              </a:rPr>
              <a:t>(sharing of code /results </a:t>
            </a:r>
            <a:r>
              <a:rPr lang="en-GB" dirty="0" err="1" smtClean="0">
                <a:solidFill>
                  <a:schemeClr val="tx1"/>
                </a:solidFill>
                <a:latin typeface="Segoe UI" panose="020B0502040204020203" pitchFamily="34" charset="0"/>
                <a:cs typeface="Segoe UI" panose="020B0502040204020203" pitchFamily="34" charset="0"/>
              </a:rPr>
              <a:t>etc</a:t>
            </a:r>
            <a:r>
              <a:rPr lang="en-GB" dirty="0" smtClean="0">
                <a:solidFill>
                  <a:schemeClr val="tx1"/>
                </a:solidFill>
                <a:latin typeface="Segoe UI" panose="020B0502040204020203" pitchFamily="34" charset="0"/>
                <a:cs typeface="Segoe UI" panose="020B0502040204020203" pitchFamily="34" charset="0"/>
              </a:rPr>
              <a:t>)</a:t>
            </a:r>
            <a:endParaRPr lang="en-GB" dirty="0">
              <a:solidFill>
                <a:schemeClr val="tx1"/>
              </a:solidFill>
              <a:latin typeface="Segoe UI" panose="020B0502040204020203" pitchFamily="34" charset="0"/>
              <a:cs typeface="Segoe UI" panose="020B0502040204020203" pitchFamily="34" charset="0"/>
            </a:endParaRPr>
          </a:p>
        </p:txBody>
      </p:sp>
      <p:sp>
        <p:nvSpPr>
          <p:cNvPr id="9" name="Rectangle 8"/>
          <p:cNvSpPr/>
          <p:nvPr/>
        </p:nvSpPr>
        <p:spPr>
          <a:xfrm>
            <a:off x="6705600" y="3296264"/>
            <a:ext cx="1980000" cy="1213658"/>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latin typeface="Segoe UI" panose="020B0502040204020203" pitchFamily="34" charset="0"/>
                <a:cs typeface="Segoe UI" panose="020B0502040204020203" pitchFamily="34" charset="0"/>
              </a:rPr>
              <a:t>Best practice report</a:t>
            </a:r>
            <a:endParaRPr lang="en-GB" dirty="0">
              <a:solidFill>
                <a:schemeClr val="tx1"/>
              </a:solidFill>
              <a:latin typeface="Segoe UI" panose="020B0502040204020203" pitchFamily="34" charset="0"/>
              <a:cs typeface="Segoe UI" panose="020B0502040204020203" pitchFamily="34" charset="0"/>
            </a:endParaRPr>
          </a:p>
        </p:txBody>
      </p:sp>
      <p:sp>
        <p:nvSpPr>
          <p:cNvPr id="10" name="Rectangle 9"/>
          <p:cNvSpPr/>
          <p:nvPr/>
        </p:nvSpPr>
        <p:spPr>
          <a:xfrm>
            <a:off x="6705600" y="4901840"/>
            <a:ext cx="1980000" cy="1213658"/>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latin typeface="Segoe UI" panose="020B0502040204020203" pitchFamily="34" charset="0"/>
                <a:cs typeface="Segoe UI" panose="020B0502040204020203" pitchFamily="34" charset="0"/>
              </a:rPr>
              <a:t>Educational resource </a:t>
            </a:r>
          </a:p>
          <a:p>
            <a:pPr algn="ctr"/>
            <a:r>
              <a:rPr lang="en-GB" dirty="0" smtClean="0">
                <a:solidFill>
                  <a:schemeClr val="tx1"/>
                </a:solidFill>
                <a:latin typeface="Segoe UI" panose="020B0502040204020203" pitchFamily="34" charset="0"/>
                <a:cs typeface="Segoe UI" panose="020B0502040204020203" pitchFamily="34" charset="0"/>
              </a:rPr>
              <a:t>(HDRUK Futures)</a:t>
            </a:r>
            <a:endParaRPr lang="en-GB" dirty="0">
              <a:solidFill>
                <a:schemeClr val="tx1"/>
              </a:solidFill>
              <a:latin typeface="Segoe UI" panose="020B0502040204020203" pitchFamily="34" charset="0"/>
              <a:cs typeface="Segoe UI" panose="020B0502040204020203" pitchFamily="34" charset="0"/>
            </a:endParaRPr>
          </a:p>
        </p:txBody>
      </p:sp>
      <p:sp>
        <p:nvSpPr>
          <p:cNvPr id="11" name="Right Arrow 10"/>
          <p:cNvSpPr/>
          <p:nvPr/>
        </p:nvSpPr>
        <p:spPr>
          <a:xfrm>
            <a:off x="2450271" y="3815275"/>
            <a:ext cx="856211" cy="290945"/>
          </a:xfrm>
          <a:prstGeom prst="rightArrow">
            <a:avLst/>
          </a:prstGeom>
          <a:solidFill>
            <a:srgbClr val="0094AB"/>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latin typeface="Segoe UI" panose="020B0502040204020203" pitchFamily="34" charset="0"/>
              <a:cs typeface="Segoe UI" panose="020B0502040204020203" pitchFamily="34" charset="0"/>
            </a:endParaRPr>
          </a:p>
        </p:txBody>
      </p:sp>
      <p:sp>
        <p:nvSpPr>
          <p:cNvPr id="12" name="Right Arrow 11"/>
          <p:cNvSpPr/>
          <p:nvPr/>
        </p:nvSpPr>
        <p:spPr>
          <a:xfrm>
            <a:off x="5580608" y="3815275"/>
            <a:ext cx="856211" cy="290945"/>
          </a:xfrm>
          <a:prstGeom prst="rightArrow">
            <a:avLst/>
          </a:prstGeom>
          <a:solidFill>
            <a:srgbClr val="0094AB"/>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latin typeface="Segoe UI" panose="020B0502040204020203" pitchFamily="34" charset="0"/>
              <a:cs typeface="Segoe UI" panose="020B0502040204020203" pitchFamily="34" charset="0"/>
            </a:endParaRPr>
          </a:p>
        </p:txBody>
      </p:sp>
      <p:sp>
        <p:nvSpPr>
          <p:cNvPr id="13" name="Right Arrow 12"/>
          <p:cNvSpPr/>
          <p:nvPr/>
        </p:nvSpPr>
        <p:spPr>
          <a:xfrm rot="20458998">
            <a:off x="5504018" y="2986161"/>
            <a:ext cx="949661" cy="290945"/>
          </a:xfrm>
          <a:prstGeom prst="rightArrow">
            <a:avLst/>
          </a:prstGeom>
          <a:solidFill>
            <a:srgbClr val="0094AB"/>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latin typeface="Segoe UI" panose="020B0502040204020203" pitchFamily="34" charset="0"/>
              <a:cs typeface="Segoe UI" panose="020B0502040204020203" pitchFamily="34" charset="0"/>
            </a:endParaRPr>
          </a:p>
        </p:txBody>
      </p:sp>
      <p:sp>
        <p:nvSpPr>
          <p:cNvPr id="14" name="Right Arrow 13"/>
          <p:cNvSpPr/>
          <p:nvPr/>
        </p:nvSpPr>
        <p:spPr>
          <a:xfrm rot="1141002" flipV="1">
            <a:off x="5504017" y="4644388"/>
            <a:ext cx="949661" cy="290945"/>
          </a:xfrm>
          <a:prstGeom prst="rightArrow">
            <a:avLst/>
          </a:prstGeom>
          <a:solidFill>
            <a:srgbClr val="0094AB"/>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latin typeface="Segoe UI" panose="020B0502040204020203" pitchFamily="34" charset="0"/>
              <a:cs typeface="Segoe UI" panose="020B0502040204020203" pitchFamily="34" charset="0"/>
            </a:endParaRPr>
          </a:p>
        </p:txBody>
      </p:sp>
      <p:sp>
        <p:nvSpPr>
          <p:cNvPr id="15" name="Rectangle 14"/>
          <p:cNvSpPr/>
          <p:nvPr/>
        </p:nvSpPr>
        <p:spPr>
          <a:xfrm>
            <a:off x="9994668" y="3264079"/>
            <a:ext cx="1980000" cy="1213658"/>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latin typeface="Segoe UI" panose="020B0502040204020203" pitchFamily="34" charset="0"/>
                <a:cs typeface="Segoe UI" panose="020B0502040204020203" pitchFamily="34" charset="0"/>
              </a:rPr>
              <a:t>Final symposium</a:t>
            </a:r>
            <a:endParaRPr lang="en-GB" dirty="0">
              <a:solidFill>
                <a:schemeClr val="tx1"/>
              </a:solidFill>
              <a:latin typeface="Segoe UI" panose="020B0502040204020203" pitchFamily="34" charset="0"/>
              <a:cs typeface="Segoe UI" panose="020B0502040204020203" pitchFamily="34" charset="0"/>
            </a:endParaRPr>
          </a:p>
        </p:txBody>
      </p:sp>
      <p:sp>
        <p:nvSpPr>
          <p:cNvPr id="16" name="Right Arrow 15"/>
          <p:cNvSpPr/>
          <p:nvPr/>
        </p:nvSpPr>
        <p:spPr>
          <a:xfrm flipV="1">
            <a:off x="8954381" y="3815275"/>
            <a:ext cx="856211" cy="290945"/>
          </a:xfrm>
          <a:prstGeom prst="rightArrow">
            <a:avLst/>
          </a:prstGeom>
          <a:solidFill>
            <a:srgbClr val="0094AB"/>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latin typeface="Segoe UI" panose="020B0502040204020203" pitchFamily="34" charset="0"/>
              <a:cs typeface="Segoe UI" panose="020B0502040204020203" pitchFamily="34" charset="0"/>
            </a:endParaRPr>
          </a:p>
        </p:txBody>
      </p:sp>
      <p:sp>
        <p:nvSpPr>
          <p:cNvPr id="17" name="Right Arrow 16"/>
          <p:cNvSpPr/>
          <p:nvPr/>
        </p:nvSpPr>
        <p:spPr>
          <a:xfrm rot="1141002" flipV="1">
            <a:off x="8877791" y="2986161"/>
            <a:ext cx="949661" cy="290945"/>
          </a:xfrm>
          <a:prstGeom prst="rightArrow">
            <a:avLst/>
          </a:prstGeom>
          <a:solidFill>
            <a:srgbClr val="0094AB"/>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latin typeface="Segoe UI" panose="020B0502040204020203" pitchFamily="34" charset="0"/>
              <a:cs typeface="Segoe UI" panose="020B0502040204020203" pitchFamily="34" charset="0"/>
            </a:endParaRPr>
          </a:p>
        </p:txBody>
      </p:sp>
      <p:sp>
        <p:nvSpPr>
          <p:cNvPr id="18" name="Right Arrow 17"/>
          <p:cNvSpPr/>
          <p:nvPr/>
        </p:nvSpPr>
        <p:spPr>
          <a:xfrm rot="20458998">
            <a:off x="8877790" y="4644388"/>
            <a:ext cx="949661" cy="290945"/>
          </a:xfrm>
          <a:prstGeom prst="rightArrow">
            <a:avLst/>
          </a:prstGeom>
          <a:solidFill>
            <a:srgbClr val="0094AB"/>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6997001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91108986"/>
              </p:ext>
            </p:extLst>
          </p:nvPr>
        </p:nvGraphicFramePr>
        <p:xfrm>
          <a:off x="414867" y="4203864"/>
          <a:ext cx="11404026" cy="2520000"/>
        </p:xfrm>
        <a:graphic>
          <a:graphicData uri="http://schemas.openxmlformats.org/drawingml/2006/table">
            <a:tbl>
              <a:tblPr firstRow="1" bandRow="1">
                <a:tableStyleId>{5C22544A-7EE6-4342-B048-85BDC9FD1C3A}</a:tableStyleId>
              </a:tblPr>
              <a:tblGrid>
                <a:gridCol w="5702013">
                  <a:extLst>
                    <a:ext uri="{9D8B030D-6E8A-4147-A177-3AD203B41FA5}">
                      <a16:colId xmlns:a16="http://schemas.microsoft.com/office/drawing/2014/main" val="3950886256"/>
                    </a:ext>
                  </a:extLst>
                </a:gridCol>
                <a:gridCol w="5702013">
                  <a:extLst>
                    <a:ext uri="{9D8B030D-6E8A-4147-A177-3AD203B41FA5}">
                      <a16:colId xmlns:a16="http://schemas.microsoft.com/office/drawing/2014/main" val="3781997197"/>
                    </a:ext>
                  </a:extLst>
                </a:gridCol>
              </a:tblGrid>
              <a:tr h="2520000">
                <a:tc>
                  <a:txBody>
                    <a:bodyPr/>
                    <a:lstStyle/>
                    <a:p>
                      <a:pPr algn="ctr"/>
                      <a:r>
                        <a:rPr lang="en-GB" sz="1600" b="1" dirty="0" smtClean="0">
                          <a:solidFill>
                            <a:schemeClr val="tx1"/>
                          </a:solidFill>
                          <a:latin typeface="Segoe UI" panose="020B0502040204020203" pitchFamily="34" charset="0"/>
                          <a:cs typeface="Segoe UI" panose="020B0502040204020203" pitchFamily="34" charset="0"/>
                        </a:rPr>
                        <a:t>Alireza Mohammadinezhad Kisomi</a:t>
                      </a:r>
                    </a:p>
                    <a:p>
                      <a:pPr algn="ctr"/>
                      <a:r>
                        <a:rPr lang="en-GB" sz="1600" b="1" dirty="0" smtClean="0">
                          <a:solidFill>
                            <a:schemeClr val="tx1"/>
                          </a:solidFill>
                          <a:latin typeface="Segoe UI" panose="020B0502040204020203" pitchFamily="34" charset="0"/>
                          <a:cs typeface="Segoe UI" panose="020B0502040204020203" pitchFamily="34" charset="0"/>
                        </a:rPr>
                        <a:t>University</a:t>
                      </a:r>
                      <a:r>
                        <a:rPr lang="en-GB" sz="1600" b="1" baseline="0" dirty="0" smtClean="0">
                          <a:solidFill>
                            <a:schemeClr val="tx1"/>
                          </a:solidFill>
                          <a:latin typeface="Segoe UI" panose="020B0502040204020203" pitchFamily="34" charset="0"/>
                          <a:cs typeface="Segoe UI" panose="020B0502040204020203" pitchFamily="34" charset="0"/>
                        </a:rPr>
                        <a:t> of Nottingham/DEMISTIFI</a:t>
                      </a:r>
                      <a:endParaRPr lang="en-GB" sz="1600" b="1" dirty="0" smtClean="0">
                        <a:solidFill>
                          <a:schemeClr val="tx1"/>
                        </a:solidFill>
                        <a:latin typeface="Segoe UI" panose="020B0502040204020203" pitchFamily="34" charset="0"/>
                        <a:cs typeface="Segoe UI" panose="020B0502040204020203" pitchFamily="34" charset="0"/>
                      </a:endParaRPr>
                    </a:p>
                    <a:p>
                      <a:endParaRPr lang="en-GB" sz="1600" dirty="0">
                        <a:latin typeface="Segoe UI" panose="020B0502040204020203" pitchFamily="34" charset="0"/>
                        <a:cs typeface="Segoe UI" panose="020B0502040204020203"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600" b="1" dirty="0" smtClean="0">
                          <a:solidFill>
                            <a:schemeClr val="tx1"/>
                          </a:solidFill>
                          <a:latin typeface="Segoe UI" panose="020B0502040204020203" pitchFamily="34" charset="0"/>
                          <a:cs typeface="Segoe UI" panose="020B0502040204020203" pitchFamily="34" charset="0"/>
                        </a:rPr>
                        <a:t>Floriaan Schmidt</a:t>
                      </a:r>
                    </a:p>
                    <a:p>
                      <a:pPr algn="ctr"/>
                      <a:r>
                        <a:rPr lang="en-GB" sz="1600" b="1" dirty="0" smtClean="0">
                          <a:solidFill>
                            <a:schemeClr val="tx1"/>
                          </a:solidFill>
                          <a:latin typeface="Segoe UI" panose="020B0502040204020203" pitchFamily="34" charset="0"/>
                          <a:cs typeface="Segoe UI" panose="020B0502040204020203" pitchFamily="34" charset="0"/>
                        </a:rPr>
                        <a:t>University</a:t>
                      </a:r>
                      <a:r>
                        <a:rPr lang="en-GB" sz="1600" b="1" baseline="0" dirty="0" smtClean="0">
                          <a:solidFill>
                            <a:schemeClr val="tx1"/>
                          </a:solidFill>
                          <a:latin typeface="Segoe UI" panose="020B0502040204020203" pitchFamily="34" charset="0"/>
                          <a:cs typeface="Segoe UI" panose="020B0502040204020203" pitchFamily="34" charset="0"/>
                        </a:rPr>
                        <a:t> College London/MMRTC</a:t>
                      </a:r>
                      <a:endParaRPr lang="en-GB" sz="1600" b="1" dirty="0" smtClean="0">
                        <a:solidFill>
                          <a:schemeClr val="tx1"/>
                        </a:solidFill>
                        <a:latin typeface="Segoe UI" panose="020B0502040204020203" pitchFamily="34" charset="0"/>
                        <a:cs typeface="Segoe UI" panose="020B0502040204020203" pitchFamily="34" charset="0"/>
                      </a:endParaRPr>
                    </a:p>
                    <a:p>
                      <a:endParaRPr lang="en-GB" sz="1600" dirty="0">
                        <a:latin typeface="Segoe UI" panose="020B0502040204020203" pitchFamily="34" charset="0"/>
                        <a:cs typeface="Segoe UI" panose="020B0502040204020203"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97212887"/>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303983420"/>
              </p:ext>
            </p:extLst>
          </p:nvPr>
        </p:nvGraphicFramePr>
        <p:xfrm>
          <a:off x="414867" y="1683864"/>
          <a:ext cx="11362266" cy="2520000"/>
        </p:xfrm>
        <a:graphic>
          <a:graphicData uri="http://schemas.openxmlformats.org/drawingml/2006/table">
            <a:tbl>
              <a:tblPr firstRow="1" bandRow="1">
                <a:tableStyleId>{5C22544A-7EE6-4342-B048-85BDC9FD1C3A}</a:tableStyleId>
              </a:tblPr>
              <a:tblGrid>
                <a:gridCol w="3787422">
                  <a:extLst>
                    <a:ext uri="{9D8B030D-6E8A-4147-A177-3AD203B41FA5}">
                      <a16:colId xmlns:a16="http://schemas.microsoft.com/office/drawing/2014/main" val="1146601758"/>
                    </a:ext>
                  </a:extLst>
                </a:gridCol>
                <a:gridCol w="3787422">
                  <a:extLst>
                    <a:ext uri="{9D8B030D-6E8A-4147-A177-3AD203B41FA5}">
                      <a16:colId xmlns:a16="http://schemas.microsoft.com/office/drawing/2014/main" val="2868986451"/>
                    </a:ext>
                  </a:extLst>
                </a:gridCol>
                <a:gridCol w="3787422">
                  <a:extLst>
                    <a:ext uri="{9D8B030D-6E8A-4147-A177-3AD203B41FA5}">
                      <a16:colId xmlns:a16="http://schemas.microsoft.com/office/drawing/2014/main" val="568749398"/>
                    </a:ext>
                  </a:extLst>
                </a:gridCol>
              </a:tblGrid>
              <a:tr h="2520000">
                <a:tc>
                  <a:txBody>
                    <a:bodyPr/>
                    <a:lstStyle/>
                    <a:p>
                      <a:pPr algn="ctr"/>
                      <a:r>
                        <a:rPr lang="en-GB" sz="1600" dirty="0" smtClean="0">
                          <a:solidFill>
                            <a:schemeClr val="tx1"/>
                          </a:solidFill>
                          <a:latin typeface="Segoe UI" panose="020B0502040204020203" pitchFamily="34" charset="0"/>
                          <a:cs typeface="Segoe UI" panose="020B0502040204020203" pitchFamily="34" charset="0"/>
                        </a:rPr>
                        <a:t>Richard Allen</a:t>
                      </a:r>
                    </a:p>
                    <a:p>
                      <a:pPr algn="ctr"/>
                      <a:r>
                        <a:rPr lang="en-GB" sz="1600" dirty="0" smtClean="0">
                          <a:solidFill>
                            <a:schemeClr val="tx1"/>
                          </a:solidFill>
                          <a:latin typeface="Segoe UI" panose="020B0502040204020203" pitchFamily="34" charset="0"/>
                          <a:cs typeface="Segoe UI" panose="020B0502040204020203" pitchFamily="34" charset="0"/>
                        </a:rPr>
                        <a:t>University of Leicester/DEMISTIFI</a:t>
                      </a:r>
                      <a:endParaRPr lang="en-GB" sz="1600" dirty="0">
                        <a:solidFill>
                          <a:schemeClr val="tx1"/>
                        </a:solidFill>
                        <a:latin typeface="Segoe UI" panose="020B0502040204020203" pitchFamily="34" charset="0"/>
                        <a:cs typeface="Segoe UI" panose="020B0502040204020203"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600" dirty="0" smtClean="0">
                          <a:solidFill>
                            <a:schemeClr val="tx1"/>
                          </a:solidFill>
                          <a:latin typeface="Segoe UI" panose="020B0502040204020203" pitchFamily="34" charset="0"/>
                          <a:cs typeface="Segoe UI" panose="020B0502040204020203" pitchFamily="34" charset="0"/>
                        </a:rPr>
                        <a:t>Luke Pilling</a:t>
                      </a:r>
                    </a:p>
                    <a:p>
                      <a:pPr algn="ctr"/>
                      <a:r>
                        <a:rPr lang="en-GB" sz="1600" dirty="0" smtClean="0">
                          <a:solidFill>
                            <a:schemeClr val="tx1"/>
                          </a:solidFill>
                          <a:latin typeface="Segoe UI" panose="020B0502040204020203" pitchFamily="34" charset="0"/>
                          <a:cs typeface="Segoe UI" panose="020B0502040204020203" pitchFamily="34" charset="0"/>
                        </a:rPr>
                        <a:t>University of Exeter/GEMINI</a:t>
                      </a:r>
                      <a:endParaRPr lang="en-GB" sz="1600" dirty="0">
                        <a:solidFill>
                          <a:schemeClr val="tx1"/>
                        </a:solidFill>
                        <a:latin typeface="Segoe UI" panose="020B0502040204020203" pitchFamily="34" charset="0"/>
                        <a:cs typeface="Segoe UI" panose="020B0502040204020203"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600" dirty="0" smtClean="0">
                          <a:solidFill>
                            <a:schemeClr val="tx1"/>
                          </a:solidFill>
                          <a:latin typeface="Segoe UI" panose="020B0502040204020203" pitchFamily="34" charset="0"/>
                          <a:cs typeface="Segoe UI" panose="020B0502040204020203" pitchFamily="34" charset="0"/>
                        </a:rPr>
                        <a:t>Jane Masoli</a:t>
                      </a:r>
                    </a:p>
                    <a:p>
                      <a:pPr algn="ctr"/>
                      <a:r>
                        <a:rPr lang="en-GB" sz="1600" dirty="0" smtClean="0">
                          <a:solidFill>
                            <a:schemeClr val="tx1"/>
                          </a:solidFill>
                          <a:latin typeface="Segoe UI" panose="020B0502040204020203" pitchFamily="34" charset="0"/>
                          <a:cs typeface="Segoe UI" panose="020B0502040204020203" pitchFamily="34" charset="0"/>
                        </a:rPr>
                        <a:t>University of Exeter/GEMINI</a:t>
                      </a:r>
                      <a:endParaRPr lang="en-GB" sz="1600" dirty="0">
                        <a:solidFill>
                          <a:schemeClr val="tx1"/>
                        </a:solidFill>
                        <a:latin typeface="Segoe UI" panose="020B0502040204020203" pitchFamily="34" charset="0"/>
                        <a:cs typeface="Segoe UI" panose="020B0502040204020203"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31243081"/>
                  </a:ext>
                </a:extLst>
              </a:tr>
            </a:tbl>
          </a:graphicData>
        </a:graphic>
      </p:graphicFrame>
      <p:pic>
        <p:nvPicPr>
          <p:cNvPr id="1026" name="Picture 2" descr="Profile | COLLEGE OF MEDICINE AND HEALTH&lt;br /&gt;&lt;span&gt;Medicine, Nursing and  Allied Health Professions&lt;/span&gt; | University of Exet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28262" y="2385156"/>
            <a:ext cx="1535477" cy="16200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Dr. ALIREZA MOHAMMADINEZHAD KISOMI"/>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26075" t="11075" r="33826" b="47209"/>
          <a:stretch/>
        </p:blipFill>
        <p:spPr bwMode="auto">
          <a:xfrm>
            <a:off x="2452224" y="4905156"/>
            <a:ext cx="1557181" cy="162000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Reviewer of the Year' award goes to Dr Floriaan Schmidt | UCL Institute of  Cardiovascular Science - UCL – University College London"/>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t="8028" b="21543"/>
          <a:stretch/>
        </p:blipFill>
        <p:spPr bwMode="auto">
          <a:xfrm>
            <a:off x="8231743" y="4905156"/>
            <a:ext cx="1530799" cy="1620000"/>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p:cNvPicPr>
            <a:picLocks noChangeAspect="1"/>
          </p:cNvPicPr>
          <p:nvPr/>
        </p:nvPicPr>
        <p:blipFill rotWithShape="1">
          <a:blip r:embed="rId5" cstate="print">
            <a:extLst>
              <a:ext uri="{28A0092B-C50C-407E-A947-70E740481C1C}">
                <a14:useLocalDpi xmlns:a14="http://schemas.microsoft.com/office/drawing/2010/main" val="0"/>
              </a:ext>
            </a:extLst>
          </a:blip>
          <a:srcRect l="-1080" t="4727" r="6732" b="21213"/>
          <a:stretch/>
        </p:blipFill>
        <p:spPr>
          <a:xfrm>
            <a:off x="1448335" y="2385156"/>
            <a:ext cx="1686284" cy="1620000"/>
          </a:xfrm>
          <a:prstGeom prst="rect">
            <a:avLst/>
          </a:prstGeom>
        </p:spPr>
      </p:pic>
      <p:pic>
        <p:nvPicPr>
          <p:cNvPr id="1036" name="Picture 12" descr="Dr Jane Masoli   (nee Foster )"/>
          <p:cNvPicPr>
            <a:picLocks noChangeAspect="1" noChangeArrowheads="1"/>
          </p:cNvPicPr>
          <p:nvPr/>
        </p:nvPicPr>
        <p:blipFill rotWithShape="1">
          <a:blip r:embed="rId6">
            <a:extLst>
              <a:ext uri="{28A0092B-C50C-407E-A947-70E740481C1C}">
                <a14:useLocalDpi xmlns:a14="http://schemas.microsoft.com/office/drawing/2010/main" val="0"/>
              </a:ext>
            </a:extLst>
          </a:blip>
          <a:srcRect t="5966"/>
          <a:stretch/>
        </p:blipFill>
        <p:spPr bwMode="auto">
          <a:xfrm>
            <a:off x="9057382" y="2385156"/>
            <a:ext cx="1632879" cy="1620000"/>
          </a:xfrm>
          <a:prstGeom prst="rect">
            <a:avLst/>
          </a:prstGeom>
          <a:noFill/>
          <a:extLst>
            <a:ext uri="{909E8E84-426E-40DD-AFC4-6F175D3DCCD1}">
              <a14:hiddenFill xmlns:a14="http://schemas.microsoft.com/office/drawing/2010/main">
                <a:solidFill>
                  <a:srgbClr val="FFFFFF"/>
                </a:solidFill>
              </a14:hiddenFill>
            </a:ext>
          </a:extLst>
        </p:spPr>
      </p:pic>
      <p:sp>
        <p:nvSpPr>
          <p:cNvPr id="13" name="Title 1"/>
          <p:cNvSpPr txBox="1">
            <a:spLocks/>
          </p:cNvSpPr>
          <p:nvPr/>
        </p:nvSpPr>
        <p:spPr>
          <a:xfrm>
            <a:off x="695999" y="435101"/>
            <a:ext cx="10288417" cy="9281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4000" b="1" dirty="0" smtClean="0">
                <a:latin typeface="Segoe UI" panose="020B0502040204020203" pitchFamily="34" charset="0"/>
                <a:cs typeface="Segoe UI" panose="020B0502040204020203" pitchFamily="34" charset="0"/>
              </a:rPr>
              <a:t>Statistical Methods in Multimorbidity </a:t>
            </a:r>
            <a:r>
              <a:rPr lang="en-GB" sz="4000" b="1" dirty="0" err="1" smtClean="0">
                <a:latin typeface="Segoe UI" panose="020B0502040204020203" pitchFamily="34" charset="0"/>
                <a:cs typeface="Segoe UI" panose="020B0502040204020203" pitchFamily="34" charset="0"/>
              </a:rPr>
              <a:t>CoP</a:t>
            </a:r>
            <a:endParaRPr lang="en-GB" sz="4000" b="1" dirty="0">
              <a:latin typeface="Segoe UI" panose="020B0502040204020203" pitchFamily="34" charset="0"/>
              <a:cs typeface="Segoe UI" panose="020B0502040204020203" pitchFamily="34" charset="0"/>
            </a:endParaRPr>
          </a:p>
        </p:txBody>
      </p:sp>
      <p:cxnSp>
        <p:nvCxnSpPr>
          <p:cNvPr id="14" name="Straight Connector 13"/>
          <p:cNvCxnSpPr/>
          <p:nvPr/>
        </p:nvCxnSpPr>
        <p:spPr>
          <a:xfrm>
            <a:off x="696000" y="1363201"/>
            <a:ext cx="10800000" cy="0"/>
          </a:xfrm>
          <a:prstGeom prst="line">
            <a:avLst/>
          </a:prstGeom>
          <a:ln w="57150">
            <a:solidFill>
              <a:srgbClr val="0094AB"/>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302411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5999" y="1825625"/>
            <a:ext cx="10800001" cy="4351338"/>
          </a:xfrm>
        </p:spPr>
        <p:txBody>
          <a:bodyPr anchor="ctr">
            <a:normAutofit/>
          </a:bodyPr>
          <a:lstStyle/>
          <a:p>
            <a:pPr marL="0" lvl="1" indent="0">
              <a:buNone/>
            </a:pPr>
            <a:r>
              <a:rPr lang="en-GB" dirty="0" smtClean="0">
                <a:latin typeface="Segoe UI" panose="020B0502040204020203" pitchFamily="34" charset="0"/>
                <a:cs typeface="Segoe UI" panose="020B0502040204020203" pitchFamily="34" charset="0"/>
              </a:rPr>
              <a:t>Aims of the day:</a:t>
            </a:r>
          </a:p>
          <a:p>
            <a:pPr marL="0" lvl="1" indent="0">
              <a:buNone/>
            </a:pPr>
            <a:endParaRPr lang="en-GB" dirty="0" smtClean="0">
              <a:latin typeface="Segoe UI" panose="020B0502040204020203" pitchFamily="34" charset="0"/>
              <a:cs typeface="Segoe UI" panose="020B0502040204020203" pitchFamily="34" charset="0"/>
            </a:endParaRPr>
          </a:p>
          <a:p>
            <a:pPr marL="457200" indent="-457200">
              <a:buFont typeface="+mj-lt"/>
              <a:buAutoNum type="arabicPeriod"/>
            </a:pPr>
            <a:r>
              <a:rPr lang="en-GB" sz="2400" dirty="0" smtClean="0">
                <a:latin typeface="Segoe UI" panose="020B0502040204020203" pitchFamily="34" charset="0"/>
                <a:cs typeface="Segoe UI" panose="020B0502040204020203" pitchFamily="34" charset="0"/>
              </a:rPr>
              <a:t>Find out how others have defined multimorbidity</a:t>
            </a:r>
          </a:p>
          <a:p>
            <a:pPr marL="457200" indent="-457200">
              <a:buFont typeface="+mj-lt"/>
              <a:buAutoNum type="arabicPeriod"/>
            </a:pPr>
            <a:endParaRPr lang="en-GB" sz="2000" dirty="0" smtClean="0">
              <a:latin typeface="Segoe UI" panose="020B0502040204020203" pitchFamily="34" charset="0"/>
              <a:cs typeface="Segoe UI" panose="020B0502040204020203" pitchFamily="34" charset="0"/>
            </a:endParaRPr>
          </a:p>
          <a:p>
            <a:pPr marL="457200" indent="-457200">
              <a:buFont typeface="+mj-lt"/>
              <a:buAutoNum type="arabicPeriod"/>
            </a:pPr>
            <a:r>
              <a:rPr lang="en-GB" sz="2400" dirty="0" smtClean="0">
                <a:latin typeface="Segoe UI" panose="020B0502040204020203" pitchFamily="34" charset="0"/>
                <a:cs typeface="Segoe UI" panose="020B0502040204020203" pitchFamily="34" charset="0"/>
              </a:rPr>
              <a:t>Agree best practice for defining multimorbidity</a:t>
            </a:r>
          </a:p>
          <a:p>
            <a:pPr marL="457200" indent="-457200">
              <a:buFont typeface="+mj-lt"/>
              <a:buAutoNum type="arabicPeriod"/>
            </a:pPr>
            <a:endParaRPr lang="en-GB" sz="2000" dirty="0" smtClean="0">
              <a:latin typeface="Segoe UI" panose="020B0502040204020203" pitchFamily="34" charset="0"/>
              <a:cs typeface="Segoe UI" panose="020B0502040204020203" pitchFamily="34" charset="0"/>
            </a:endParaRPr>
          </a:p>
          <a:p>
            <a:pPr marL="457200" indent="-457200">
              <a:buFont typeface="+mj-lt"/>
              <a:buAutoNum type="arabicPeriod"/>
            </a:pPr>
            <a:r>
              <a:rPr lang="en-GB" sz="2400" dirty="0" smtClean="0">
                <a:latin typeface="Segoe UI" panose="020B0502040204020203" pitchFamily="34" charset="0"/>
                <a:cs typeface="Segoe UI" panose="020B0502040204020203" pitchFamily="34" charset="0"/>
              </a:rPr>
              <a:t>Identify areas of collaboration</a:t>
            </a:r>
          </a:p>
        </p:txBody>
      </p:sp>
      <p:sp>
        <p:nvSpPr>
          <p:cNvPr id="4" name="Title 1"/>
          <p:cNvSpPr txBox="1">
            <a:spLocks/>
          </p:cNvSpPr>
          <p:nvPr/>
        </p:nvSpPr>
        <p:spPr>
          <a:xfrm>
            <a:off x="695999" y="435101"/>
            <a:ext cx="10288417" cy="9281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4000" b="1" dirty="0" smtClean="0">
                <a:latin typeface="Segoe UI" panose="020B0502040204020203" pitchFamily="34" charset="0"/>
                <a:cs typeface="Segoe UI" panose="020B0502040204020203" pitchFamily="34" charset="0"/>
              </a:rPr>
              <a:t>Workshop 1 – Defining Multimorbidity</a:t>
            </a:r>
            <a:endParaRPr lang="en-GB" sz="4000" b="1" dirty="0">
              <a:latin typeface="Segoe UI" panose="020B0502040204020203" pitchFamily="34" charset="0"/>
              <a:cs typeface="Segoe UI" panose="020B0502040204020203" pitchFamily="34" charset="0"/>
            </a:endParaRPr>
          </a:p>
        </p:txBody>
      </p:sp>
      <p:cxnSp>
        <p:nvCxnSpPr>
          <p:cNvPr id="5" name="Straight Connector 4"/>
          <p:cNvCxnSpPr/>
          <p:nvPr/>
        </p:nvCxnSpPr>
        <p:spPr>
          <a:xfrm>
            <a:off x="696000" y="1363201"/>
            <a:ext cx="10800000" cy="0"/>
          </a:xfrm>
          <a:prstGeom prst="line">
            <a:avLst/>
          </a:prstGeom>
          <a:ln w="57150">
            <a:solidFill>
              <a:srgbClr val="0094AB"/>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7707791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681</TotalTime>
  <Words>656</Words>
  <Application>Microsoft Office PowerPoint</Application>
  <PresentationFormat>Widescreen</PresentationFormat>
  <Paragraphs>152</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Calibri Light</vt:lpstr>
      <vt:lpstr>Corbel</vt:lpstr>
      <vt:lpstr>Segoe UI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University of Leicester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Statistical Methods for Multimorbidity Research Community of Practice</dc:title>
  <dc:creator>Allen, Richard</dc:creator>
  <cp:lastModifiedBy>Allen, Richard</cp:lastModifiedBy>
  <cp:revision>49</cp:revision>
  <dcterms:created xsi:type="dcterms:W3CDTF">2022-02-24T17:19:18Z</dcterms:created>
  <dcterms:modified xsi:type="dcterms:W3CDTF">2023-02-07T16:21:40Z</dcterms:modified>
</cp:coreProperties>
</file>