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5143500" cx="9144000"/>
  <p:notesSz cx="6858000" cy="9144000"/>
  <p:embeddedFontLst>
    <p:embeddedFont>
      <p:font typeface="IBM Plex Sans"/>
      <p:regular r:id="rId34"/>
      <p:bold r:id="rId35"/>
      <p:italic r:id="rId36"/>
      <p:boldItalic r:id="rId37"/>
    </p:embeddedFont>
    <p:embeddedFont>
      <p:font typeface="Atkinson Hyperlegible"/>
      <p:regular r:id="rId38"/>
      <p:bold r:id="rId39"/>
      <p:italic r:id="rId40"/>
      <p:boldItalic r:id="rId41"/>
    </p:embeddedFont>
    <p:embeddedFont>
      <p:font typeface="IBM Plex Sans SemiBold"/>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BFCB671-BDBA-4C82-8796-6A437176F22B}">
  <a:tblStyle styleId="{2BFCB671-BDBA-4C82-8796-6A437176F22B}" styleName="Table_0">
    <a:wholeTbl>
      <a:tcTxStyle>
        <a:font>
          <a:latin typeface="Arial"/>
          <a:ea typeface="Arial"/>
          <a:cs typeface="Arial"/>
        </a:font>
        <a:srgbClr val="000000"/>
      </a:tcTxStyle>
      <a:tcStyle>
        <a:tcBdr>
          <a:left>
            <a:ln cap="flat" cmpd="sng">
              <a:solidFill>
                <a:srgbClr val="000000"/>
              </a:solidFill>
              <a:prstDash val="solid"/>
              <a:round/>
              <a:headEnd len="sm" w="sm" type="none"/>
              <a:tailEnd len="sm" w="sm" type="none"/>
            </a:ln>
          </a:left>
          <a:right>
            <a:ln cap="flat" cmpd="sng">
              <a:solidFill>
                <a:srgbClr val="000000"/>
              </a:solidFill>
              <a:prstDash val="solid"/>
              <a:round/>
              <a:headEnd len="sm" w="sm" type="none"/>
              <a:tailEnd len="sm" w="sm" type="none"/>
            </a:ln>
          </a:right>
          <a:top>
            <a:ln cap="flat" cmpd="sng">
              <a:solidFill>
                <a:srgbClr val="000000"/>
              </a:solidFill>
              <a:prstDash val="solid"/>
              <a:round/>
              <a:headEnd len="sm" w="sm" type="none"/>
              <a:tailEnd len="sm" w="sm" type="none"/>
            </a:ln>
          </a:top>
          <a:bottom>
            <a:ln cap="flat" cmpd="sng">
              <a:solidFill>
                <a:srgbClr val="000000"/>
              </a:solidFill>
              <a:prstDash val="solid"/>
              <a:round/>
              <a:headEnd len="sm" w="sm" type="none"/>
              <a:tailEnd len="sm" w="sm" type="none"/>
            </a:ln>
          </a:bottom>
          <a:insideH>
            <a:ln cap="flat" cmpd="sng">
              <a:solidFill>
                <a:srgbClr val="000000"/>
              </a:solidFill>
              <a:prstDash val="solid"/>
              <a:round/>
              <a:headEnd len="sm" w="sm" type="none"/>
              <a:tailEnd len="sm" w="sm" type="none"/>
            </a:ln>
          </a:insideH>
          <a:insideV>
            <a:ln cap="flat" cmpd="sng">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AtkinsonHyperlegible-italic.fntdata"/><Relationship Id="rId20" Type="http://schemas.openxmlformats.org/officeDocument/2006/relationships/slide" Target="slides/slide14.xml"/><Relationship Id="rId42" Type="http://schemas.openxmlformats.org/officeDocument/2006/relationships/font" Target="fonts/IBMPlexSansSemiBold-regular.fntdata"/><Relationship Id="rId41" Type="http://schemas.openxmlformats.org/officeDocument/2006/relationships/font" Target="fonts/AtkinsonHyperlegible-boldItalic.fntdata"/><Relationship Id="rId22" Type="http://schemas.openxmlformats.org/officeDocument/2006/relationships/slide" Target="slides/slide16.xml"/><Relationship Id="rId44" Type="http://schemas.openxmlformats.org/officeDocument/2006/relationships/font" Target="fonts/IBMPlexSansSemiBold-italic.fntdata"/><Relationship Id="rId21" Type="http://schemas.openxmlformats.org/officeDocument/2006/relationships/slide" Target="slides/slide15.xml"/><Relationship Id="rId43" Type="http://schemas.openxmlformats.org/officeDocument/2006/relationships/font" Target="fonts/IBMPlexSansSemiBold-bold.fntdata"/><Relationship Id="rId24" Type="http://schemas.openxmlformats.org/officeDocument/2006/relationships/slide" Target="slides/slide18.xml"/><Relationship Id="rId23" Type="http://schemas.openxmlformats.org/officeDocument/2006/relationships/slide" Target="slides/slide17.xml"/><Relationship Id="rId45" Type="http://schemas.openxmlformats.org/officeDocument/2006/relationships/font" Target="fonts/IBMPlexSansSemiBold-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IBMPlexSans-bold.fntdata"/><Relationship Id="rId12" Type="http://schemas.openxmlformats.org/officeDocument/2006/relationships/slide" Target="slides/slide6.xml"/><Relationship Id="rId34" Type="http://schemas.openxmlformats.org/officeDocument/2006/relationships/font" Target="fonts/IBMPlexSans-regular.fntdata"/><Relationship Id="rId15" Type="http://schemas.openxmlformats.org/officeDocument/2006/relationships/slide" Target="slides/slide9.xml"/><Relationship Id="rId37" Type="http://schemas.openxmlformats.org/officeDocument/2006/relationships/font" Target="fonts/IBMPlexSans-boldItalic.fntdata"/><Relationship Id="rId14" Type="http://schemas.openxmlformats.org/officeDocument/2006/relationships/slide" Target="slides/slide8.xml"/><Relationship Id="rId36" Type="http://schemas.openxmlformats.org/officeDocument/2006/relationships/font" Target="fonts/IBMPlexSans-italic.fntdata"/><Relationship Id="rId17" Type="http://schemas.openxmlformats.org/officeDocument/2006/relationships/slide" Target="slides/slide11.xml"/><Relationship Id="rId39" Type="http://schemas.openxmlformats.org/officeDocument/2006/relationships/font" Target="fonts/AtkinsonHyperlegible-bold.fntdata"/><Relationship Id="rId16" Type="http://schemas.openxmlformats.org/officeDocument/2006/relationships/slide" Target="slides/slide10.xml"/><Relationship Id="rId38" Type="http://schemas.openxmlformats.org/officeDocument/2006/relationships/font" Target="fonts/AtkinsonHyperlegible-regular.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b96b9214b6_12_112: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3" name="Google Shape;93;g1b96b9214b6_12_1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df47b2c5cc_0_4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g2df47b2c5cc_0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df47b2c5cc_0_4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g2df47b2c5cc_0_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df47b2c5cc_0_5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Our interviews are not representative, but they do provide a broad picture of successful members of the ICPSR user population</a:t>
            </a:r>
            <a:endParaRPr/>
          </a:p>
        </p:txBody>
      </p:sp>
      <p:sp>
        <p:nvSpPr>
          <p:cNvPr id="171" name="Google Shape;171;g2df47b2c5cc_0_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df47b2c5cc_0_6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g2df47b2c5cc_0_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df47b2c5cc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df47b2c5cc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These codes are organized in a hierarchy</a:t>
            </a:r>
            <a:endParaRPr/>
          </a:p>
          <a:p>
            <a:pPr indent="-298450" lvl="0" marL="457200" rtl="0" algn="l">
              <a:spcBef>
                <a:spcPts val="0"/>
              </a:spcBef>
              <a:spcAft>
                <a:spcPts val="0"/>
              </a:spcAft>
              <a:buSzPts val="1100"/>
              <a:buChar char="●"/>
            </a:pPr>
            <a:r>
              <a:rPr lang="en"/>
              <a:t>More than one code could apply to passages of text, and passages were conceptually complete - they were not only at the </a:t>
            </a:r>
            <a:r>
              <a:rPr lang="en"/>
              <a:t>sentence</a:t>
            </a:r>
            <a:r>
              <a:rPr lang="en"/>
              <a:t> or </a:t>
            </a:r>
            <a:r>
              <a:rPr lang="en"/>
              <a:t>paragraph</a:t>
            </a:r>
            <a:r>
              <a:rPr lang="en"/>
              <a:t> levels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df47b2c5cc_0_7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2df47b2c5cc_0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df47b2c5cc_0_8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g2df47b2c5cc_0_8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df47b2c5cc_0_9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three codes mentioned above are the main parts of the story interview participants revealed</a:t>
            </a:r>
            <a:endParaRPr/>
          </a:p>
          <a:p>
            <a:pPr indent="-298450" lvl="0" marL="457200" rtl="0" algn="l">
              <a:spcBef>
                <a:spcPts val="0"/>
              </a:spcBef>
              <a:spcAft>
                <a:spcPts val="0"/>
              </a:spcAft>
              <a:buSzPts val="1100"/>
              <a:buChar char="●"/>
            </a:pPr>
            <a:r>
              <a:rPr lang="en"/>
              <a:t>Data </a:t>
            </a:r>
            <a:r>
              <a:rPr lang="en"/>
              <a:t>discovery</a:t>
            </a:r>
            <a:r>
              <a:rPr lang="en"/>
              <a:t> is very different than </a:t>
            </a:r>
            <a:r>
              <a:rPr lang="en"/>
              <a:t>searching</a:t>
            </a:r>
            <a:r>
              <a:rPr lang="en"/>
              <a:t> for books or journal articles, because users have to spend a lot of time evaluating it to make sure it meets their needs</a:t>
            </a:r>
            <a:endParaRPr/>
          </a:p>
        </p:txBody>
      </p:sp>
      <p:sp>
        <p:nvSpPr>
          <p:cNvPr id="199" name="Google Shape;199;g2df47b2c5cc_0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df47b2c5cc_0_9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When users knew what they needed, data discovery was a lot like traditional search</a:t>
            </a:r>
            <a:endParaRPr/>
          </a:p>
        </p:txBody>
      </p:sp>
      <p:sp>
        <p:nvSpPr>
          <p:cNvPr id="205" name="Google Shape;205;g2df47b2c5cc_0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df47b2c5cc_0_10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a:p>
        </p:txBody>
      </p:sp>
      <p:sp>
        <p:nvSpPr>
          <p:cNvPr id="211" name="Google Shape;211;g2df47b2c5cc_0_1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b96b9214b6_12_129: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The l</a:t>
            </a:r>
            <a:r>
              <a:rPr lang="en">
                <a:solidFill>
                  <a:schemeClr val="dk1"/>
                </a:solidFill>
              </a:rPr>
              <a:t>ead author could not attend IASIST, so he asked me to present on his behalf</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He apologies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If you have any questions following the presentation, then feel free to contact him directly</a:t>
            </a:r>
            <a:endParaRPr>
              <a:solidFill>
                <a:schemeClr val="dk1"/>
              </a:solidFill>
            </a:endParaRPr>
          </a:p>
        </p:txBody>
      </p:sp>
      <p:sp>
        <p:nvSpPr>
          <p:cNvPr id="99" name="Google Shape;99;g1b96b9214b6_12_1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df47b2c5cc_0_11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When researchers studied messy topics, the search process was often complicated; users also sometimes took scenic paths to find data, because they wanted to know more about what was available to them</a:t>
            </a:r>
            <a:endParaRPr>
              <a:solidFill>
                <a:schemeClr val="dk1"/>
              </a:solidFill>
            </a:endParaRPr>
          </a:p>
          <a:p>
            <a:pPr indent="0" lvl="0" marL="0" rtl="0" algn="l">
              <a:spcBef>
                <a:spcPts val="0"/>
              </a:spcBef>
              <a:spcAft>
                <a:spcPts val="0"/>
              </a:spcAft>
              <a:buNone/>
            </a:pPr>
            <a:r>
              <a:t/>
            </a:r>
            <a:endParaRPr/>
          </a:p>
        </p:txBody>
      </p:sp>
      <p:sp>
        <p:nvSpPr>
          <p:cNvPr id="217" name="Google Shape;217;g2df47b2c5cc_0_1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df47b2c5cc_0_119: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t/>
            </a:r>
            <a:endParaRPr/>
          </a:p>
        </p:txBody>
      </p:sp>
      <p:sp>
        <p:nvSpPr>
          <p:cNvPr id="223" name="Google Shape;223;g2df47b2c5cc_0_1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df47b2c5cc_0_13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a:solidFill>
                  <a:schemeClr val="dk1"/>
                </a:solidFill>
              </a:rPr>
              <a:t>Even when users knew what they wanted and didn’t want to take a scenic route, searches were sometimes complicated because they had to consult codebooks or lookup resources to meet their needs </a:t>
            </a:r>
            <a:endParaRPr/>
          </a:p>
        </p:txBody>
      </p:sp>
      <p:sp>
        <p:nvSpPr>
          <p:cNvPr id="229" name="Google Shape;229;g2df47b2c5cc_0_1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df47b2c5cc_0_13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g2df47b2c5cc_0_1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df47b2c5cc_0_14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Search did not occur in a vacuum</a:t>
            </a:r>
            <a:endParaRPr/>
          </a:p>
          <a:p>
            <a:pPr indent="-298450" lvl="0" marL="457200" rtl="0" algn="l">
              <a:spcBef>
                <a:spcPts val="0"/>
              </a:spcBef>
              <a:spcAft>
                <a:spcPts val="0"/>
              </a:spcAft>
              <a:buSzPts val="1100"/>
              <a:buChar char="●"/>
            </a:pPr>
            <a:r>
              <a:rPr lang="en"/>
              <a:t>ICPSR users reported searching for data in our archive and elsewhere, which means discovery occurs in an ecosystem rather than a single system; this further complicated </a:t>
            </a:r>
            <a:r>
              <a:rPr lang="en"/>
              <a:t>search</a:t>
            </a:r>
            <a:r>
              <a:rPr lang="en"/>
              <a:t> behavior</a:t>
            </a:r>
            <a:endParaRPr/>
          </a:p>
        </p:txBody>
      </p:sp>
      <p:sp>
        <p:nvSpPr>
          <p:cNvPr id="241" name="Google Shape;241;g2df47b2c5cc_0_1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df47b2c5cc_0_15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2df47b2c5cc_0_1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df47b2c5cc_0_15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We’ve described what data discovery looks like by </a:t>
            </a:r>
            <a:r>
              <a:rPr lang="en">
                <a:solidFill>
                  <a:schemeClr val="dk1"/>
                </a:solidFill>
              </a:rPr>
              <a:t>clarifying what variable behavior looks like in more detail than suggested by the literature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What are the implications?</a:t>
            </a:r>
            <a:endParaRPr>
              <a:solidFill>
                <a:schemeClr val="dk1"/>
              </a:solidFill>
            </a:endParaRPr>
          </a:p>
          <a:p>
            <a:pPr indent="0" lvl="0" marL="0" rtl="0" algn="l">
              <a:spcBef>
                <a:spcPts val="0"/>
              </a:spcBef>
              <a:spcAft>
                <a:spcPts val="0"/>
              </a:spcAft>
              <a:buNone/>
            </a:pPr>
            <a:r>
              <a:t/>
            </a:r>
            <a:endParaRPr/>
          </a:p>
        </p:txBody>
      </p:sp>
      <p:sp>
        <p:nvSpPr>
          <p:cNvPr id="252" name="Google Shape;252;g2df47b2c5cc_0_1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df47b2c5cc_0_16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Developers should acknowledge data-discovery needs to be treated as unique</a:t>
            </a:r>
            <a:endParaRPr/>
          </a:p>
          <a:p>
            <a:pPr indent="-298450" lvl="0" marL="457200" rtl="0" algn="l">
              <a:spcBef>
                <a:spcPts val="0"/>
              </a:spcBef>
              <a:spcAft>
                <a:spcPts val="0"/>
              </a:spcAft>
              <a:buSzPts val="1100"/>
              <a:buChar char="●"/>
            </a:pPr>
            <a:r>
              <a:rPr lang="en"/>
              <a:t>Another implication is that even though data archives and data providers operate </a:t>
            </a:r>
            <a:r>
              <a:rPr lang="en"/>
              <a:t>separate</a:t>
            </a:r>
            <a:r>
              <a:rPr lang="en"/>
              <a:t> from one another, when it comes to discovery, we are all in this together</a:t>
            </a:r>
            <a:endParaRPr/>
          </a:p>
          <a:p>
            <a:pPr indent="-298450" lvl="0" marL="457200" rtl="0" algn="l">
              <a:spcBef>
                <a:spcPts val="0"/>
              </a:spcBef>
              <a:spcAft>
                <a:spcPts val="0"/>
              </a:spcAft>
              <a:buSzPts val="1100"/>
              <a:buChar char="●"/>
            </a:pPr>
            <a:r>
              <a:rPr lang="en"/>
              <a:t>Moving forward, the research team plans to study ways to build tools specific to data-discovery </a:t>
            </a:r>
            <a:endParaRPr/>
          </a:p>
        </p:txBody>
      </p:sp>
      <p:sp>
        <p:nvSpPr>
          <p:cNvPr id="258" name="Google Shape;258;g2df47b2c5cc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b96b9214b6_12_164: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g1b96b9214b6_12_1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b96b9214b6_12_15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starting point for this study comes from research examining data seeking behavior</a:t>
            </a:r>
            <a:endParaRPr/>
          </a:p>
          <a:p>
            <a:pPr indent="-298450" lvl="0" marL="457200" rtl="0" algn="l">
              <a:spcBef>
                <a:spcPts val="0"/>
              </a:spcBef>
              <a:spcAft>
                <a:spcPts val="0"/>
              </a:spcAft>
              <a:buSzPts val="1100"/>
              <a:buChar char="●"/>
            </a:pPr>
            <a:r>
              <a:rPr lang="en"/>
              <a:t>Research finds that data-seeking behavior is variable, because users have research-driven needs (e.g., a variable for social capital in New </a:t>
            </a:r>
            <a:r>
              <a:rPr lang="en"/>
              <a:t>England in 1932), but they don’t collect their own data, so they have to spend a lot of time and energy making sense of what is available</a:t>
            </a:r>
            <a:endParaRPr/>
          </a:p>
          <a:p>
            <a:pPr indent="-298450" lvl="0" marL="457200" rtl="0" algn="l">
              <a:spcBef>
                <a:spcPts val="0"/>
              </a:spcBef>
              <a:spcAft>
                <a:spcPts val="0"/>
              </a:spcAft>
              <a:buSzPts val="1100"/>
              <a:buChar char="●"/>
            </a:pPr>
            <a:r>
              <a:rPr lang="en" u="sng"/>
              <a:t>This presentation attempts to clarify what this variable behavior looks like</a:t>
            </a:r>
            <a:endParaRPr u="sng"/>
          </a:p>
        </p:txBody>
      </p:sp>
      <p:sp>
        <p:nvSpPr>
          <p:cNvPr id="125" name="Google Shape;125;g1b96b9214b6_12_1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df47b2c5cc_0_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2df47b2c5cc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df47b2c5cc_0_9: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Regarding sense-making activities, it is not enough to find a dataset - researchers need to evaluate it and make sure it is suitable for reuse in a study</a:t>
            </a:r>
            <a:endParaRPr/>
          </a:p>
        </p:txBody>
      </p:sp>
      <p:sp>
        <p:nvSpPr>
          <p:cNvPr id="136" name="Google Shape;136;g2df47b2c5cc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df47b2c5cc_0_17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2df47b2c5cc_0_1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df47b2c5cc_0_1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research team also completed this study</a:t>
            </a:r>
            <a:endParaRPr/>
          </a:p>
          <a:p>
            <a:pPr indent="-298450" lvl="0" marL="457200" rtl="0" algn="l">
              <a:spcBef>
                <a:spcPts val="0"/>
              </a:spcBef>
              <a:spcAft>
                <a:spcPts val="0"/>
              </a:spcAft>
              <a:buSzPts val="1100"/>
              <a:buChar char="●"/>
            </a:pPr>
            <a:r>
              <a:rPr lang="en"/>
              <a:t>They looked at the top-25 ICPSR web pages and looked at click </a:t>
            </a:r>
            <a:r>
              <a:rPr lang="en"/>
              <a:t>patterns to identify how they progressed through the site</a:t>
            </a:r>
            <a:endParaRPr/>
          </a:p>
          <a:p>
            <a:pPr indent="-298450" lvl="0" marL="457200" rtl="0" algn="l">
              <a:spcBef>
                <a:spcPts val="0"/>
              </a:spcBef>
              <a:spcAft>
                <a:spcPts val="0"/>
              </a:spcAft>
              <a:buSzPts val="1100"/>
              <a:buChar char="●"/>
            </a:pPr>
            <a:r>
              <a:rPr lang="en"/>
              <a:t>The three paths can apply individually or in combination; so, for example, someone might spend time orienting themselves on the ICPSR website and then using information they find, they would directly proceed to a single study homepage to download data</a:t>
            </a:r>
            <a:endParaRPr/>
          </a:p>
        </p:txBody>
      </p:sp>
      <p:sp>
        <p:nvSpPr>
          <p:cNvPr id="148" name="Google Shape;148;g2df47b2c5cc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df47b2c5cc_0_2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study team also surveyed ICPSR users and asked how often they engaged in certain behaviors</a:t>
            </a:r>
            <a:endParaRPr/>
          </a:p>
          <a:p>
            <a:pPr indent="-298450" lvl="0" marL="457200" rtl="0" algn="l">
              <a:spcBef>
                <a:spcPts val="0"/>
              </a:spcBef>
              <a:spcAft>
                <a:spcPts val="0"/>
              </a:spcAft>
              <a:buSzPts val="1100"/>
              <a:buChar char="●"/>
            </a:pPr>
            <a:r>
              <a:rPr lang="en"/>
              <a:t>Responses confirmed the three paths exist and also that search behavior is variable; </a:t>
            </a:r>
            <a:r>
              <a:rPr lang="en"/>
              <a:t>unfortunately</a:t>
            </a:r>
            <a:r>
              <a:rPr lang="en"/>
              <a:t>, this makes it difficult to build tools users need</a:t>
            </a:r>
            <a:endParaRPr/>
          </a:p>
        </p:txBody>
      </p:sp>
      <p:sp>
        <p:nvSpPr>
          <p:cNvPr id="154" name="Google Shape;154;g2df47b2c5cc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showMasterSp="0" type="title">
  <p:cSld name="TITLE">
    <p:spTree>
      <p:nvGrpSpPr>
        <p:cNvPr id="11" name="Shape 11"/>
        <p:cNvGrpSpPr/>
        <p:nvPr/>
      </p:nvGrpSpPr>
      <p:grpSpPr>
        <a:xfrm>
          <a:off x="0" y="0"/>
          <a:ext cx="0" cy="0"/>
          <a:chOff x="0" y="0"/>
          <a:chExt cx="0" cy="0"/>
        </a:xfrm>
      </p:grpSpPr>
      <p:sp>
        <p:nvSpPr>
          <p:cNvPr id="12" name="Google Shape;12;p2"/>
          <p:cNvSpPr/>
          <p:nvPr/>
        </p:nvSpPr>
        <p:spPr>
          <a:xfrm>
            <a:off x="0" y="0"/>
            <a:ext cx="9144000" cy="3103800"/>
          </a:xfrm>
          <a:prstGeom prst="rect">
            <a:avLst/>
          </a:prstGeom>
          <a:gradFill>
            <a:gsLst>
              <a:gs pos="0">
                <a:srgbClr val="00309B"/>
              </a:gs>
              <a:gs pos="50000">
                <a:srgbClr val="0046DF"/>
              </a:gs>
              <a:gs pos="100000">
                <a:srgbClr val="0054FF"/>
              </a:gs>
            </a:gsLst>
            <a:lin ang="8099331"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3" name="Google Shape;13;p2"/>
          <p:cNvSpPr txBox="1"/>
          <p:nvPr>
            <p:ph type="ctrTitle"/>
          </p:nvPr>
        </p:nvSpPr>
        <p:spPr>
          <a:xfrm>
            <a:off x="403000" y="289875"/>
            <a:ext cx="8293200" cy="26196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lt1"/>
              </a:buClr>
              <a:buSzPts val="5000"/>
              <a:buFont typeface="IBM Plex Sans SemiBold"/>
              <a:buNone/>
              <a:defRPr sz="50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4" name="Google Shape;14;p2"/>
          <p:cNvSpPr txBox="1"/>
          <p:nvPr>
            <p:ph idx="1" type="subTitle"/>
          </p:nvPr>
        </p:nvSpPr>
        <p:spPr>
          <a:xfrm>
            <a:off x="402996" y="3316673"/>
            <a:ext cx="8293200" cy="1143900"/>
          </a:xfrm>
          <a:prstGeom prst="rect">
            <a:avLst/>
          </a:prstGeom>
          <a:noFill/>
          <a:ln>
            <a:noFill/>
          </a:ln>
        </p:spPr>
        <p:txBody>
          <a:bodyPr anchorCtr="0" anchor="t" bIns="34275" lIns="68575" spcFirstLastPara="1" rIns="68575" wrap="square" tIns="34275">
            <a:noAutofit/>
          </a:bodyPr>
          <a:lstStyle>
            <a:lvl1pPr lvl="0" algn="l">
              <a:lnSpc>
                <a:spcPct val="90000"/>
              </a:lnSpc>
              <a:spcBef>
                <a:spcPts val="800"/>
              </a:spcBef>
              <a:spcAft>
                <a:spcPts val="0"/>
              </a:spcAft>
              <a:buClr>
                <a:schemeClr val="dk1"/>
              </a:buClr>
              <a:buSzPts val="2400"/>
              <a:buNone/>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ICPSR" id="15" name="Google Shape;15;p2"/>
          <p:cNvPicPr preferRelativeResize="0"/>
          <p:nvPr/>
        </p:nvPicPr>
        <p:blipFill rotWithShape="1">
          <a:blip r:embed="rId2">
            <a:alphaModFix/>
          </a:blip>
          <a:srcRect b="0" l="0" r="0" t="0"/>
          <a:stretch/>
        </p:blipFill>
        <p:spPr>
          <a:xfrm>
            <a:off x="7854884" y="4772361"/>
            <a:ext cx="1110851" cy="233781"/>
          </a:xfrm>
          <a:prstGeom prst="rect">
            <a:avLst/>
          </a:prstGeom>
          <a:noFill/>
          <a:ln>
            <a:noFill/>
          </a:ln>
        </p:spPr>
      </p:pic>
      <p:sp>
        <p:nvSpPr>
          <p:cNvPr id="16" name="Google Shape;16;p2"/>
          <p:cNvSpPr/>
          <p:nvPr/>
        </p:nvSpPr>
        <p:spPr>
          <a:xfrm rot="5400000">
            <a:off x="-327491" y="3907372"/>
            <a:ext cx="1242900" cy="615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3" name="Shape 73"/>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12"/>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4500"/>
              <a:buFont typeface="IBM Plex Sans SemiBold"/>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6" name="Google Shape;76;p12"/>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800"/>
              <a:buNone/>
              <a:defRPr sz="1800">
                <a:solidFill>
                  <a:schemeClr val="dk1"/>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7" name="Shape 77"/>
        <p:cNvGrpSpPr/>
        <p:nvPr/>
      </p:nvGrpSpPr>
      <p:grpSpPr>
        <a:xfrm>
          <a:off x="0" y="0"/>
          <a:ext cx="0" cy="0"/>
          <a:chOff x="0" y="0"/>
          <a:chExt cx="0" cy="0"/>
        </a:xfrm>
      </p:grpSpPr>
      <p:sp>
        <p:nvSpPr>
          <p:cNvPr id="78" name="Google Shape;78;p13"/>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9" name="Google Shape;79;p13"/>
          <p:cNvSpPr txBox="1"/>
          <p:nvPr>
            <p:ph idx="1" type="body"/>
          </p:nvPr>
        </p:nvSpPr>
        <p:spPr>
          <a:xfrm>
            <a:off x="433478" y="1369219"/>
            <a:ext cx="4081500" cy="3263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0" name="Google Shape;80;p13"/>
          <p:cNvSpPr txBox="1"/>
          <p:nvPr>
            <p:ph idx="2" type="body"/>
          </p:nvPr>
        </p:nvSpPr>
        <p:spPr>
          <a:xfrm>
            <a:off x="4629150" y="1369219"/>
            <a:ext cx="4292700" cy="3263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1" name="Shape 81"/>
        <p:cNvGrpSpPr/>
        <p:nvPr/>
      </p:nvGrpSpPr>
      <p:grpSpPr>
        <a:xfrm>
          <a:off x="0" y="0"/>
          <a:ext cx="0" cy="0"/>
          <a:chOff x="0" y="0"/>
          <a:chExt cx="0" cy="0"/>
        </a:xfrm>
      </p:grpSpPr>
      <p:sp>
        <p:nvSpPr>
          <p:cNvPr id="82" name="Google Shape;82;p14"/>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3" name="Shape 83"/>
        <p:cNvGrpSpPr/>
        <p:nvPr/>
      </p:nvGrpSpPr>
      <p:grpSpPr>
        <a:xfrm>
          <a:off x="0" y="0"/>
          <a:ext cx="0" cy="0"/>
          <a:chOff x="0" y="0"/>
          <a:chExt cx="0" cy="0"/>
        </a:xfrm>
      </p:grpSpPr>
      <p:sp>
        <p:nvSpPr>
          <p:cNvPr id="84" name="Google Shape;84;p15"/>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2400"/>
              <a:buFont typeface="IBM Plex Sans SemiBold"/>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5" name="Google Shape;85;p15"/>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86" name="Google Shape;86;p15"/>
          <p:cNvSpPr txBox="1"/>
          <p:nvPr>
            <p:ph idx="2" type="body"/>
          </p:nvPr>
        </p:nvSpPr>
        <p:spPr>
          <a:xfrm>
            <a:off x="629841" y="1543050"/>
            <a:ext cx="2949300" cy="28587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7" name="Shape 87"/>
        <p:cNvGrpSpPr/>
        <p:nvPr/>
      </p:nvGrpSpPr>
      <p:grpSpPr>
        <a:xfrm>
          <a:off x="0" y="0"/>
          <a:ext cx="0" cy="0"/>
          <a:chOff x="0" y="0"/>
          <a:chExt cx="0" cy="0"/>
        </a:xfrm>
      </p:grpSpPr>
      <p:sp>
        <p:nvSpPr>
          <p:cNvPr id="88" name="Google Shape;88;p16"/>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2400"/>
              <a:buFont typeface="IBM Plex Sans SemiBold"/>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9" name="Google Shape;89;p16"/>
          <p:cNvSpPr/>
          <p:nvPr>
            <p:ph idx="2" type="pic"/>
          </p:nvPr>
        </p:nvSpPr>
        <p:spPr>
          <a:xfrm>
            <a:off x="3887391" y="740569"/>
            <a:ext cx="4629300" cy="3655200"/>
          </a:xfrm>
          <a:prstGeom prst="rect">
            <a:avLst/>
          </a:prstGeom>
          <a:noFill/>
          <a:ln>
            <a:noFill/>
          </a:ln>
        </p:spPr>
      </p:sp>
      <p:sp>
        <p:nvSpPr>
          <p:cNvPr id="90" name="Google Shape;90;p16"/>
          <p:cNvSpPr txBox="1"/>
          <p:nvPr>
            <p:ph idx="1" type="body"/>
          </p:nvPr>
        </p:nvSpPr>
        <p:spPr>
          <a:xfrm>
            <a:off x="629841" y="1543050"/>
            <a:ext cx="2949300" cy="28587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2" showMasterSp="0">
  <p:cSld name="Title Slide #2">
    <p:spTree>
      <p:nvGrpSpPr>
        <p:cNvPr id="17" name="Shape 17"/>
        <p:cNvGrpSpPr/>
        <p:nvPr/>
      </p:nvGrpSpPr>
      <p:grpSpPr>
        <a:xfrm>
          <a:off x="0" y="0"/>
          <a:ext cx="0" cy="0"/>
          <a:chOff x="0" y="0"/>
          <a:chExt cx="0" cy="0"/>
        </a:xfrm>
      </p:grpSpPr>
      <p:sp>
        <p:nvSpPr>
          <p:cNvPr id="18" name="Google Shape;18;p3"/>
          <p:cNvSpPr/>
          <p:nvPr/>
        </p:nvSpPr>
        <p:spPr>
          <a:xfrm>
            <a:off x="263106" y="360576"/>
            <a:ext cx="8617800" cy="4157100"/>
          </a:xfrm>
          <a:prstGeom prst="rect">
            <a:avLst/>
          </a:prstGeom>
          <a:solidFill>
            <a:schemeClr val="lt1"/>
          </a:solidFill>
          <a:ln>
            <a:noFill/>
          </a:ln>
          <a:effectLst>
            <a:outerShdw blurRad="266700" rotWithShape="0" algn="t" dir="5400000" dist="76200">
              <a:srgbClr val="000000">
                <a:alpha val="23921"/>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9" name="Google Shape;19;p3"/>
          <p:cNvSpPr txBox="1"/>
          <p:nvPr>
            <p:ph type="ctrTitle"/>
          </p:nvPr>
        </p:nvSpPr>
        <p:spPr>
          <a:xfrm>
            <a:off x="333473" y="487838"/>
            <a:ext cx="8477100" cy="28986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dk1"/>
              </a:buClr>
              <a:buSzPts val="5000"/>
              <a:buFont typeface="IBM Plex Sans SemiBold"/>
              <a:buNone/>
              <a:defRPr sz="50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20" name="Google Shape;20;p3"/>
          <p:cNvSpPr txBox="1"/>
          <p:nvPr>
            <p:ph idx="1" type="subTitle"/>
          </p:nvPr>
        </p:nvSpPr>
        <p:spPr>
          <a:xfrm>
            <a:off x="333473" y="3386581"/>
            <a:ext cx="8477100" cy="1046400"/>
          </a:xfrm>
          <a:prstGeom prst="rect">
            <a:avLst/>
          </a:prstGeom>
          <a:noFill/>
          <a:ln>
            <a:noFill/>
          </a:ln>
        </p:spPr>
        <p:txBody>
          <a:bodyPr anchorCtr="0" anchor="t" bIns="34275" lIns="68575" spcFirstLastPara="1" rIns="68575" wrap="square" tIns="34275">
            <a:noAutofit/>
          </a:bodyPr>
          <a:lstStyle>
            <a:lvl1pPr lvl="0" algn="ctr">
              <a:lnSpc>
                <a:spcPct val="90000"/>
              </a:lnSpc>
              <a:spcBef>
                <a:spcPts val="800"/>
              </a:spcBef>
              <a:spcAft>
                <a:spcPts val="0"/>
              </a:spcAft>
              <a:buClr>
                <a:schemeClr val="accent1"/>
              </a:buClr>
              <a:buSzPts val="2400"/>
              <a:buNone/>
              <a:defRPr sz="24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21" name="Google Shape;21;p3"/>
          <p:cNvSpPr/>
          <p:nvPr/>
        </p:nvSpPr>
        <p:spPr>
          <a:xfrm>
            <a:off x="263105" y="184421"/>
            <a:ext cx="8617800" cy="1761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3" showMasterSp="0">
  <p:cSld name="1_Title Slide #2">
    <p:spTree>
      <p:nvGrpSpPr>
        <p:cNvPr id="22" name="Shape 22"/>
        <p:cNvGrpSpPr/>
        <p:nvPr/>
      </p:nvGrpSpPr>
      <p:grpSpPr>
        <a:xfrm>
          <a:off x="0" y="0"/>
          <a:ext cx="0" cy="0"/>
          <a:chOff x="0" y="0"/>
          <a:chExt cx="0" cy="0"/>
        </a:xfrm>
      </p:grpSpPr>
      <p:sp>
        <p:nvSpPr>
          <p:cNvPr id="23" name="Google Shape;23;p4"/>
          <p:cNvSpPr/>
          <p:nvPr>
            <p:ph idx="2" type="pic"/>
          </p:nvPr>
        </p:nvSpPr>
        <p:spPr>
          <a:xfrm>
            <a:off x="0" y="0"/>
            <a:ext cx="9144000" cy="1979700"/>
          </a:xfrm>
          <a:prstGeom prst="rect">
            <a:avLst/>
          </a:prstGeom>
          <a:solidFill>
            <a:schemeClr val="lt1"/>
          </a:solidFill>
          <a:ln>
            <a:noFill/>
          </a:ln>
        </p:spPr>
      </p:sp>
      <p:sp>
        <p:nvSpPr>
          <p:cNvPr id="24" name="Google Shape;24;p4"/>
          <p:cNvSpPr/>
          <p:nvPr/>
        </p:nvSpPr>
        <p:spPr>
          <a:xfrm>
            <a:off x="0" y="1854050"/>
            <a:ext cx="9144000" cy="3293400"/>
          </a:xfrm>
          <a:prstGeom prst="rect">
            <a:avLst/>
          </a:prstGeom>
          <a:gradFill>
            <a:gsLst>
              <a:gs pos="0">
                <a:srgbClr val="00309B"/>
              </a:gs>
              <a:gs pos="50000">
                <a:srgbClr val="0046DF"/>
              </a:gs>
              <a:gs pos="100000">
                <a:srgbClr val="0054FF"/>
              </a:gs>
            </a:gsLst>
            <a:lin ang="8099331"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25" name="Google Shape;25;p4"/>
          <p:cNvSpPr txBox="1"/>
          <p:nvPr>
            <p:ph type="ctrTitle"/>
          </p:nvPr>
        </p:nvSpPr>
        <p:spPr>
          <a:xfrm>
            <a:off x="279083" y="1971496"/>
            <a:ext cx="8585700" cy="19866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lt1"/>
              </a:buClr>
              <a:buSzPts val="5000"/>
              <a:buFont typeface="IBM Plex Sans SemiBold"/>
              <a:buNone/>
              <a:defRPr sz="50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26" name="Google Shape;26;p4"/>
          <p:cNvSpPr txBox="1"/>
          <p:nvPr>
            <p:ph idx="1" type="subTitle"/>
          </p:nvPr>
        </p:nvSpPr>
        <p:spPr>
          <a:xfrm>
            <a:off x="279083" y="3891495"/>
            <a:ext cx="8585700" cy="539700"/>
          </a:xfrm>
          <a:prstGeom prst="rect">
            <a:avLst/>
          </a:prstGeom>
          <a:noFill/>
          <a:ln>
            <a:noFill/>
          </a:ln>
        </p:spPr>
        <p:txBody>
          <a:bodyPr anchorCtr="0" anchor="t" bIns="34275" lIns="68575" spcFirstLastPara="1" rIns="68575" wrap="square" tIns="34275">
            <a:noAutofit/>
          </a:bodyPr>
          <a:lstStyle>
            <a:lvl1pPr lvl="0" algn="ctr">
              <a:lnSpc>
                <a:spcPct val="90000"/>
              </a:lnSpc>
              <a:spcBef>
                <a:spcPts val="800"/>
              </a:spcBef>
              <a:spcAft>
                <a:spcPts val="0"/>
              </a:spcAft>
              <a:buClr>
                <a:schemeClr val="lt1"/>
              </a:buClr>
              <a:buSzPts val="2400"/>
              <a:buNone/>
              <a:defRPr>
                <a:solidFill>
                  <a:schemeClr val="l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descr="ICPSR" id="27" name="Google Shape;27;p4"/>
          <p:cNvPicPr preferRelativeResize="0"/>
          <p:nvPr/>
        </p:nvPicPr>
        <p:blipFill rotWithShape="1">
          <a:blip r:embed="rId2">
            <a:alphaModFix/>
          </a:blip>
          <a:srcRect b="0" l="0" r="0" t="0"/>
          <a:stretch/>
        </p:blipFill>
        <p:spPr>
          <a:xfrm>
            <a:off x="7742283" y="4754645"/>
            <a:ext cx="1256965" cy="26453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Authors" showMasterSp="0">
  <p:cSld name="1_Inside Slide #1">
    <p:spTree>
      <p:nvGrpSpPr>
        <p:cNvPr id="28" name="Shape 28"/>
        <p:cNvGrpSpPr/>
        <p:nvPr/>
      </p:nvGrpSpPr>
      <p:grpSpPr>
        <a:xfrm>
          <a:off x="0" y="0"/>
          <a:ext cx="0" cy="0"/>
          <a:chOff x="0" y="0"/>
          <a:chExt cx="0" cy="0"/>
        </a:xfrm>
      </p:grpSpPr>
      <p:sp>
        <p:nvSpPr>
          <p:cNvPr id="29" name="Google Shape;29;p5"/>
          <p:cNvSpPr txBox="1"/>
          <p:nvPr>
            <p:ph type="title"/>
          </p:nvPr>
        </p:nvSpPr>
        <p:spPr>
          <a:xfrm>
            <a:off x="277935" y="183266"/>
            <a:ext cx="8643900" cy="9942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dk1"/>
              </a:buClr>
              <a:buSzPts val="3300"/>
              <a:buFont typeface="IBM Plex Sans SemiBold"/>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30" name="Google Shape;30;p5"/>
          <p:cNvSpPr/>
          <p:nvPr>
            <p:ph idx="2" type="pic"/>
          </p:nvPr>
        </p:nvSpPr>
        <p:spPr>
          <a:xfrm>
            <a:off x="785973" y="1056302"/>
            <a:ext cx="939300" cy="939300"/>
          </a:xfrm>
          <a:prstGeom prst="ellipse">
            <a:avLst/>
          </a:prstGeom>
          <a:noFill/>
          <a:ln cap="flat" cmpd="sng" w="9525">
            <a:solidFill>
              <a:srgbClr val="BFBFBF"/>
            </a:solidFill>
            <a:prstDash val="solid"/>
            <a:round/>
            <a:headEnd len="sm" w="sm" type="none"/>
            <a:tailEnd len="sm" w="sm" type="none"/>
          </a:ln>
        </p:spPr>
      </p:sp>
      <p:sp>
        <p:nvSpPr>
          <p:cNvPr id="31" name="Google Shape;31;p5"/>
          <p:cNvSpPr txBox="1"/>
          <p:nvPr>
            <p:ph idx="1" type="body"/>
          </p:nvPr>
        </p:nvSpPr>
        <p:spPr>
          <a:xfrm>
            <a:off x="277935" y="2097881"/>
            <a:ext cx="1947900" cy="2454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dk1"/>
              </a:buClr>
              <a:buSzPts val="1200"/>
              <a:buNone/>
              <a:defRPr b="1" sz="1200"/>
            </a:lvl1pPr>
            <a:lvl2pPr indent="-228600" lvl="1" marL="914400" rtl="0" algn="ctr">
              <a:lnSpc>
                <a:spcPct val="90000"/>
              </a:lnSpc>
              <a:spcBef>
                <a:spcPts val="400"/>
              </a:spcBef>
              <a:spcAft>
                <a:spcPts val="0"/>
              </a:spcAft>
              <a:buClr>
                <a:schemeClr val="dk1"/>
              </a:buClr>
              <a:buSzPts val="1200"/>
              <a:buNone/>
              <a:defRPr b="1" sz="1200"/>
            </a:lvl2pPr>
            <a:lvl3pPr indent="-228600" lvl="2" marL="1371600" rtl="0" algn="ctr">
              <a:lnSpc>
                <a:spcPct val="90000"/>
              </a:lnSpc>
              <a:spcBef>
                <a:spcPts val="400"/>
              </a:spcBef>
              <a:spcAft>
                <a:spcPts val="0"/>
              </a:spcAft>
              <a:buClr>
                <a:schemeClr val="dk1"/>
              </a:buClr>
              <a:buSzPts val="1200"/>
              <a:buNone/>
              <a:defRPr b="1" sz="1200"/>
            </a:lvl3pPr>
            <a:lvl4pPr indent="-228600" lvl="3" marL="1828800" rtl="0" algn="ctr">
              <a:lnSpc>
                <a:spcPct val="90000"/>
              </a:lnSpc>
              <a:spcBef>
                <a:spcPts val="400"/>
              </a:spcBef>
              <a:spcAft>
                <a:spcPts val="0"/>
              </a:spcAft>
              <a:buClr>
                <a:schemeClr val="dk1"/>
              </a:buClr>
              <a:buSzPts val="1200"/>
              <a:buNone/>
              <a:defRPr b="1" sz="1200"/>
            </a:lvl4pPr>
            <a:lvl5pPr indent="-228600" lvl="4" marL="2286000" rtl="0" algn="ctr">
              <a:lnSpc>
                <a:spcPct val="90000"/>
              </a:lnSpc>
              <a:spcBef>
                <a:spcPts val="400"/>
              </a:spcBef>
              <a:spcAft>
                <a:spcPts val="0"/>
              </a:spcAft>
              <a:buClr>
                <a:schemeClr val="dk1"/>
              </a:buClr>
              <a:buSzPts val="1200"/>
              <a:buNone/>
              <a:defRPr b="1" sz="1200"/>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32" name="Google Shape;32;p5"/>
          <p:cNvSpPr/>
          <p:nvPr>
            <p:ph idx="3" type="pic"/>
          </p:nvPr>
        </p:nvSpPr>
        <p:spPr>
          <a:xfrm>
            <a:off x="3018896" y="1056302"/>
            <a:ext cx="939300" cy="939300"/>
          </a:xfrm>
          <a:prstGeom prst="ellipse">
            <a:avLst/>
          </a:prstGeom>
          <a:noFill/>
          <a:ln cap="flat" cmpd="sng" w="9525">
            <a:solidFill>
              <a:srgbClr val="BFBFBF"/>
            </a:solidFill>
            <a:prstDash val="solid"/>
            <a:round/>
            <a:headEnd len="sm" w="sm" type="none"/>
            <a:tailEnd len="sm" w="sm" type="none"/>
          </a:ln>
        </p:spPr>
      </p:sp>
      <p:sp>
        <p:nvSpPr>
          <p:cNvPr id="33" name="Google Shape;33;p5"/>
          <p:cNvSpPr txBox="1"/>
          <p:nvPr>
            <p:ph idx="4" type="body"/>
          </p:nvPr>
        </p:nvSpPr>
        <p:spPr>
          <a:xfrm>
            <a:off x="2514690" y="2097881"/>
            <a:ext cx="1947900" cy="2454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dk1"/>
              </a:buClr>
              <a:buSzPts val="1200"/>
              <a:buNone/>
              <a:defRPr b="1" sz="1200"/>
            </a:lvl1pPr>
            <a:lvl2pPr indent="-228600" lvl="1" marL="914400" rtl="0" algn="ctr">
              <a:lnSpc>
                <a:spcPct val="90000"/>
              </a:lnSpc>
              <a:spcBef>
                <a:spcPts val="400"/>
              </a:spcBef>
              <a:spcAft>
                <a:spcPts val="0"/>
              </a:spcAft>
              <a:buClr>
                <a:schemeClr val="dk1"/>
              </a:buClr>
              <a:buSzPts val="1200"/>
              <a:buNone/>
              <a:defRPr b="1" sz="1200"/>
            </a:lvl2pPr>
            <a:lvl3pPr indent="-228600" lvl="2" marL="1371600" rtl="0" algn="ctr">
              <a:lnSpc>
                <a:spcPct val="90000"/>
              </a:lnSpc>
              <a:spcBef>
                <a:spcPts val="400"/>
              </a:spcBef>
              <a:spcAft>
                <a:spcPts val="0"/>
              </a:spcAft>
              <a:buClr>
                <a:schemeClr val="dk1"/>
              </a:buClr>
              <a:buSzPts val="1200"/>
              <a:buNone/>
              <a:defRPr b="1" sz="1200"/>
            </a:lvl3pPr>
            <a:lvl4pPr indent="-228600" lvl="3" marL="1828800" rtl="0" algn="ctr">
              <a:lnSpc>
                <a:spcPct val="90000"/>
              </a:lnSpc>
              <a:spcBef>
                <a:spcPts val="400"/>
              </a:spcBef>
              <a:spcAft>
                <a:spcPts val="0"/>
              </a:spcAft>
              <a:buClr>
                <a:schemeClr val="dk1"/>
              </a:buClr>
              <a:buSzPts val="1200"/>
              <a:buNone/>
              <a:defRPr b="1" sz="1200"/>
            </a:lvl4pPr>
            <a:lvl5pPr indent="-228600" lvl="4" marL="2286000" rtl="0" algn="ctr">
              <a:lnSpc>
                <a:spcPct val="90000"/>
              </a:lnSpc>
              <a:spcBef>
                <a:spcPts val="400"/>
              </a:spcBef>
              <a:spcAft>
                <a:spcPts val="0"/>
              </a:spcAft>
              <a:buClr>
                <a:schemeClr val="dk1"/>
              </a:buClr>
              <a:buSzPts val="1200"/>
              <a:buNone/>
              <a:defRPr b="1" sz="1200"/>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34" name="Google Shape;34;p5"/>
          <p:cNvSpPr/>
          <p:nvPr>
            <p:ph idx="5" type="pic"/>
          </p:nvPr>
        </p:nvSpPr>
        <p:spPr>
          <a:xfrm>
            <a:off x="5251820" y="1056302"/>
            <a:ext cx="939300" cy="939300"/>
          </a:xfrm>
          <a:prstGeom prst="ellipse">
            <a:avLst/>
          </a:prstGeom>
          <a:noFill/>
          <a:ln cap="flat" cmpd="sng" w="9525">
            <a:solidFill>
              <a:srgbClr val="BFBFBF"/>
            </a:solidFill>
            <a:prstDash val="solid"/>
            <a:round/>
            <a:headEnd len="sm" w="sm" type="none"/>
            <a:tailEnd len="sm" w="sm" type="none"/>
          </a:ln>
        </p:spPr>
      </p:sp>
      <p:sp>
        <p:nvSpPr>
          <p:cNvPr id="35" name="Google Shape;35;p5"/>
          <p:cNvSpPr txBox="1"/>
          <p:nvPr>
            <p:ph idx="6" type="body"/>
          </p:nvPr>
        </p:nvSpPr>
        <p:spPr>
          <a:xfrm>
            <a:off x="4751445" y="2097881"/>
            <a:ext cx="1945800" cy="2454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dk1"/>
              </a:buClr>
              <a:buSzPts val="1200"/>
              <a:buNone/>
              <a:defRPr b="1" sz="1200"/>
            </a:lvl1pPr>
            <a:lvl2pPr indent="-228600" lvl="1" marL="914400" rtl="0" algn="ctr">
              <a:lnSpc>
                <a:spcPct val="90000"/>
              </a:lnSpc>
              <a:spcBef>
                <a:spcPts val="400"/>
              </a:spcBef>
              <a:spcAft>
                <a:spcPts val="0"/>
              </a:spcAft>
              <a:buClr>
                <a:schemeClr val="dk1"/>
              </a:buClr>
              <a:buSzPts val="1200"/>
              <a:buNone/>
              <a:defRPr b="1" sz="1200"/>
            </a:lvl2pPr>
            <a:lvl3pPr indent="-228600" lvl="2" marL="1371600" rtl="0" algn="ctr">
              <a:lnSpc>
                <a:spcPct val="90000"/>
              </a:lnSpc>
              <a:spcBef>
                <a:spcPts val="400"/>
              </a:spcBef>
              <a:spcAft>
                <a:spcPts val="0"/>
              </a:spcAft>
              <a:buClr>
                <a:schemeClr val="dk1"/>
              </a:buClr>
              <a:buSzPts val="1200"/>
              <a:buNone/>
              <a:defRPr b="1" sz="1200"/>
            </a:lvl3pPr>
            <a:lvl4pPr indent="-228600" lvl="3" marL="1828800" rtl="0" algn="ctr">
              <a:lnSpc>
                <a:spcPct val="90000"/>
              </a:lnSpc>
              <a:spcBef>
                <a:spcPts val="400"/>
              </a:spcBef>
              <a:spcAft>
                <a:spcPts val="0"/>
              </a:spcAft>
              <a:buClr>
                <a:schemeClr val="dk1"/>
              </a:buClr>
              <a:buSzPts val="1200"/>
              <a:buNone/>
              <a:defRPr b="1" sz="1200"/>
            </a:lvl4pPr>
            <a:lvl5pPr indent="-228600" lvl="4" marL="2286000" rtl="0" algn="ctr">
              <a:lnSpc>
                <a:spcPct val="90000"/>
              </a:lnSpc>
              <a:spcBef>
                <a:spcPts val="400"/>
              </a:spcBef>
              <a:spcAft>
                <a:spcPts val="0"/>
              </a:spcAft>
              <a:buClr>
                <a:schemeClr val="dk1"/>
              </a:buClr>
              <a:buSzPts val="1200"/>
              <a:buNone/>
              <a:defRPr b="1" sz="1200"/>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36" name="Google Shape;36;p5"/>
          <p:cNvSpPr/>
          <p:nvPr>
            <p:ph idx="7" type="pic"/>
          </p:nvPr>
        </p:nvSpPr>
        <p:spPr>
          <a:xfrm>
            <a:off x="7484742" y="1056302"/>
            <a:ext cx="939300" cy="939300"/>
          </a:xfrm>
          <a:prstGeom prst="ellipse">
            <a:avLst/>
          </a:prstGeom>
          <a:noFill/>
          <a:ln cap="flat" cmpd="sng" w="9525">
            <a:solidFill>
              <a:srgbClr val="BFBFBF"/>
            </a:solidFill>
            <a:prstDash val="solid"/>
            <a:round/>
            <a:headEnd len="sm" w="sm" type="none"/>
            <a:tailEnd len="sm" w="sm" type="none"/>
          </a:ln>
        </p:spPr>
      </p:sp>
      <p:sp>
        <p:nvSpPr>
          <p:cNvPr id="37" name="Google Shape;37;p5"/>
          <p:cNvSpPr txBox="1"/>
          <p:nvPr>
            <p:ph idx="8" type="body"/>
          </p:nvPr>
        </p:nvSpPr>
        <p:spPr>
          <a:xfrm>
            <a:off x="6986162" y="2097881"/>
            <a:ext cx="1945800" cy="245400"/>
          </a:xfrm>
          <a:prstGeom prst="rect">
            <a:avLst/>
          </a:prstGeom>
          <a:noFill/>
          <a:ln>
            <a:noFill/>
          </a:ln>
        </p:spPr>
        <p:txBody>
          <a:bodyPr anchorCtr="0" anchor="t" bIns="34275" lIns="68575" spcFirstLastPara="1" rIns="68575" wrap="square" tIns="34275">
            <a:noAutofit/>
          </a:bodyPr>
          <a:lstStyle>
            <a:lvl1pPr indent="-228600" lvl="0" marL="457200" rtl="0" algn="ctr">
              <a:lnSpc>
                <a:spcPct val="90000"/>
              </a:lnSpc>
              <a:spcBef>
                <a:spcPts val="800"/>
              </a:spcBef>
              <a:spcAft>
                <a:spcPts val="0"/>
              </a:spcAft>
              <a:buClr>
                <a:schemeClr val="dk1"/>
              </a:buClr>
              <a:buSzPts val="1200"/>
              <a:buNone/>
              <a:defRPr b="1" sz="1200"/>
            </a:lvl1pPr>
            <a:lvl2pPr indent="-228600" lvl="1" marL="914400" rtl="0" algn="ctr">
              <a:lnSpc>
                <a:spcPct val="90000"/>
              </a:lnSpc>
              <a:spcBef>
                <a:spcPts val="400"/>
              </a:spcBef>
              <a:spcAft>
                <a:spcPts val="0"/>
              </a:spcAft>
              <a:buClr>
                <a:schemeClr val="dk1"/>
              </a:buClr>
              <a:buSzPts val="1200"/>
              <a:buNone/>
              <a:defRPr b="1" sz="1200"/>
            </a:lvl2pPr>
            <a:lvl3pPr indent="-228600" lvl="2" marL="1371600" rtl="0" algn="ctr">
              <a:lnSpc>
                <a:spcPct val="90000"/>
              </a:lnSpc>
              <a:spcBef>
                <a:spcPts val="400"/>
              </a:spcBef>
              <a:spcAft>
                <a:spcPts val="0"/>
              </a:spcAft>
              <a:buClr>
                <a:schemeClr val="dk1"/>
              </a:buClr>
              <a:buSzPts val="1200"/>
              <a:buNone/>
              <a:defRPr b="1" sz="1200"/>
            </a:lvl3pPr>
            <a:lvl4pPr indent="-228600" lvl="3" marL="1828800" rtl="0" algn="ctr">
              <a:lnSpc>
                <a:spcPct val="90000"/>
              </a:lnSpc>
              <a:spcBef>
                <a:spcPts val="400"/>
              </a:spcBef>
              <a:spcAft>
                <a:spcPts val="0"/>
              </a:spcAft>
              <a:buClr>
                <a:schemeClr val="dk1"/>
              </a:buClr>
              <a:buSzPts val="1200"/>
              <a:buNone/>
              <a:defRPr b="1" sz="1200"/>
            </a:lvl4pPr>
            <a:lvl5pPr indent="-228600" lvl="4" marL="2286000" rtl="0" algn="ctr">
              <a:lnSpc>
                <a:spcPct val="90000"/>
              </a:lnSpc>
              <a:spcBef>
                <a:spcPts val="400"/>
              </a:spcBef>
              <a:spcAft>
                <a:spcPts val="0"/>
              </a:spcAft>
              <a:buClr>
                <a:schemeClr val="dk1"/>
              </a:buClr>
              <a:buSzPts val="1200"/>
              <a:buNone/>
              <a:defRPr b="1" sz="1200"/>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pic>
        <p:nvPicPr>
          <p:cNvPr id="38" name="Google Shape;38;p5"/>
          <p:cNvPicPr preferRelativeResize="0"/>
          <p:nvPr/>
        </p:nvPicPr>
        <p:blipFill rotWithShape="1">
          <a:blip r:embed="rId2">
            <a:alphaModFix/>
          </a:blip>
          <a:srcRect b="0" l="0" r="0" t="0"/>
          <a:stretch/>
        </p:blipFill>
        <p:spPr>
          <a:xfrm>
            <a:off x="277935" y="4804102"/>
            <a:ext cx="905773" cy="190622"/>
          </a:xfrm>
          <a:prstGeom prst="rect">
            <a:avLst/>
          </a:prstGeom>
          <a:noFill/>
          <a:ln>
            <a:noFill/>
          </a:ln>
        </p:spPr>
      </p:pic>
      <p:sp>
        <p:nvSpPr>
          <p:cNvPr id="39" name="Google Shape;39;p5"/>
          <p:cNvSpPr txBox="1"/>
          <p:nvPr>
            <p:ph idx="9" type="subTitle"/>
          </p:nvPr>
        </p:nvSpPr>
        <p:spPr>
          <a:xfrm>
            <a:off x="277300" y="2587576"/>
            <a:ext cx="1947900" cy="1921200"/>
          </a:xfrm>
          <a:prstGeom prst="rect">
            <a:avLst/>
          </a:prstGeom>
          <a:gradFill>
            <a:gsLst>
              <a:gs pos="0">
                <a:srgbClr val="D8D8D8"/>
              </a:gs>
              <a:gs pos="100000">
                <a:schemeClr val="lt1"/>
              </a:gs>
            </a:gsLst>
            <a:path path="circle">
              <a:fillToRect l="100%" t="100%"/>
            </a:path>
            <a:tileRect b="-100%" r="-100%"/>
          </a:gradFill>
          <a:ln>
            <a:noFill/>
          </a:ln>
        </p:spPr>
        <p:txBody>
          <a:bodyPr anchorCtr="0" anchor="t" bIns="34275" lIns="68575" spcFirstLastPara="1" rIns="68575" wrap="square" tIns="34275">
            <a:noAutofit/>
          </a:bodyPr>
          <a:lstStyle>
            <a:lvl1pPr lvl="0" rtl="0" algn="ctr">
              <a:spcBef>
                <a:spcPts val="800"/>
              </a:spcBef>
              <a:spcAft>
                <a:spcPts val="0"/>
              </a:spcAft>
              <a:buSzPts val="1800"/>
              <a:buNone/>
              <a:defRPr sz="18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
        <p:nvSpPr>
          <p:cNvPr id="40" name="Google Shape;40;p5"/>
          <p:cNvSpPr txBox="1"/>
          <p:nvPr>
            <p:ph idx="13" type="subTitle"/>
          </p:nvPr>
        </p:nvSpPr>
        <p:spPr>
          <a:xfrm>
            <a:off x="2512450" y="2587576"/>
            <a:ext cx="1947900" cy="1921200"/>
          </a:xfrm>
          <a:prstGeom prst="rect">
            <a:avLst/>
          </a:prstGeom>
          <a:gradFill>
            <a:gsLst>
              <a:gs pos="0">
                <a:srgbClr val="D8D8D8"/>
              </a:gs>
              <a:gs pos="100000">
                <a:schemeClr val="lt1"/>
              </a:gs>
            </a:gsLst>
            <a:path path="circle">
              <a:fillToRect l="100%" t="100%"/>
            </a:path>
            <a:tileRect b="-100%" r="-100%"/>
          </a:gradFill>
          <a:ln>
            <a:noFill/>
          </a:ln>
        </p:spPr>
        <p:txBody>
          <a:bodyPr anchorCtr="0" anchor="t" bIns="34275" lIns="68575" spcFirstLastPara="1" rIns="68575" wrap="square" tIns="34275">
            <a:noAutofit/>
          </a:bodyPr>
          <a:lstStyle>
            <a:lvl1pPr lvl="0" rtl="0" algn="ctr">
              <a:spcBef>
                <a:spcPts val="800"/>
              </a:spcBef>
              <a:spcAft>
                <a:spcPts val="0"/>
              </a:spcAft>
              <a:buSzPts val="1800"/>
              <a:buNone/>
              <a:defRPr sz="18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
        <p:nvSpPr>
          <p:cNvPr id="41" name="Google Shape;41;p5"/>
          <p:cNvSpPr txBox="1"/>
          <p:nvPr>
            <p:ph idx="14" type="subTitle"/>
          </p:nvPr>
        </p:nvSpPr>
        <p:spPr>
          <a:xfrm>
            <a:off x="4749300" y="2587576"/>
            <a:ext cx="1947900" cy="1921200"/>
          </a:xfrm>
          <a:prstGeom prst="rect">
            <a:avLst/>
          </a:prstGeom>
          <a:gradFill>
            <a:gsLst>
              <a:gs pos="0">
                <a:srgbClr val="D8D8D8"/>
              </a:gs>
              <a:gs pos="100000">
                <a:schemeClr val="lt1"/>
              </a:gs>
            </a:gsLst>
            <a:path path="circle">
              <a:fillToRect l="100%" t="100%"/>
            </a:path>
            <a:tileRect b="-100%" r="-100%"/>
          </a:gradFill>
          <a:ln>
            <a:noFill/>
          </a:ln>
        </p:spPr>
        <p:txBody>
          <a:bodyPr anchorCtr="0" anchor="t" bIns="34275" lIns="68575" spcFirstLastPara="1" rIns="68575" wrap="square" tIns="34275">
            <a:noAutofit/>
          </a:bodyPr>
          <a:lstStyle>
            <a:lvl1pPr lvl="0" rtl="0" algn="ctr">
              <a:spcBef>
                <a:spcPts val="800"/>
              </a:spcBef>
              <a:spcAft>
                <a:spcPts val="0"/>
              </a:spcAft>
              <a:buSzPts val="1800"/>
              <a:buNone/>
              <a:defRPr sz="18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
        <p:nvSpPr>
          <p:cNvPr id="42" name="Google Shape;42;p5"/>
          <p:cNvSpPr txBox="1"/>
          <p:nvPr>
            <p:ph idx="15" type="subTitle"/>
          </p:nvPr>
        </p:nvSpPr>
        <p:spPr>
          <a:xfrm>
            <a:off x="6984000" y="2587576"/>
            <a:ext cx="1947900" cy="1921200"/>
          </a:xfrm>
          <a:prstGeom prst="rect">
            <a:avLst/>
          </a:prstGeom>
          <a:gradFill>
            <a:gsLst>
              <a:gs pos="0">
                <a:srgbClr val="D8D8D8"/>
              </a:gs>
              <a:gs pos="100000">
                <a:schemeClr val="lt1"/>
              </a:gs>
            </a:gsLst>
            <a:path path="circle">
              <a:fillToRect l="100%" t="100%"/>
            </a:path>
            <a:tileRect b="-100%" r="-100%"/>
          </a:gradFill>
          <a:ln>
            <a:noFill/>
          </a:ln>
        </p:spPr>
        <p:txBody>
          <a:bodyPr anchorCtr="0" anchor="t" bIns="34275" lIns="68575" spcFirstLastPara="1" rIns="68575" wrap="square" tIns="34275">
            <a:noAutofit/>
          </a:bodyPr>
          <a:lstStyle>
            <a:lvl1pPr lvl="0" rtl="0" algn="ctr">
              <a:spcBef>
                <a:spcPts val="800"/>
              </a:spcBef>
              <a:spcAft>
                <a:spcPts val="0"/>
              </a:spcAft>
              <a:buSzPts val="1800"/>
              <a:buNone/>
              <a:defRPr sz="18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side Slide #1" type="obj">
  <p:cSld name="OBJECT">
    <p:spTree>
      <p:nvGrpSpPr>
        <p:cNvPr id="43" name="Shape 43"/>
        <p:cNvGrpSpPr/>
        <p:nvPr/>
      </p:nvGrpSpPr>
      <p:grpSpPr>
        <a:xfrm>
          <a:off x="0" y="0"/>
          <a:ext cx="0" cy="0"/>
          <a:chOff x="0" y="0"/>
          <a:chExt cx="0" cy="0"/>
        </a:xfrm>
      </p:grpSpPr>
      <p:sp>
        <p:nvSpPr>
          <p:cNvPr id="44" name="Google Shape;44;p6"/>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45" name="Google Shape;45;p6"/>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Section Start #1" showMasterSp="0">
  <p:cSld name="Section Start #1">
    <p:spTree>
      <p:nvGrpSpPr>
        <p:cNvPr id="46" name="Shape 46"/>
        <p:cNvGrpSpPr/>
        <p:nvPr/>
      </p:nvGrpSpPr>
      <p:grpSpPr>
        <a:xfrm>
          <a:off x="0" y="0"/>
          <a:ext cx="0" cy="0"/>
          <a:chOff x="0" y="0"/>
          <a:chExt cx="0" cy="0"/>
        </a:xfrm>
      </p:grpSpPr>
      <p:sp>
        <p:nvSpPr>
          <p:cNvPr id="47" name="Google Shape;47;p7"/>
          <p:cNvSpPr/>
          <p:nvPr/>
        </p:nvSpPr>
        <p:spPr>
          <a:xfrm flipH="1" rot="10800000">
            <a:off x="433633" y="431223"/>
            <a:ext cx="8276700" cy="4281000"/>
          </a:xfrm>
          <a:prstGeom prst="rect">
            <a:avLst/>
          </a:prstGeom>
          <a:gradFill>
            <a:gsLst>
              <a:gs pos="0">
                <a:srgbClr val="00309B"/>
              </a:gs>
              <a:gs pos="50000">
                <a:srgbClr val="0046DF"/>
              </a:gs>
              <a:gs pos="100000">
                <a:srgbClr val="0054FF"/>
              </a:gs>
            </a:gsLst>
            <a:lin ang="81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48" name="Google Shape;48;p7"/>
          <p:cNvSpPr txBox="1"/>
          <p:nvPr>
            <p:ph type="title"/>
          </p:nvPr>
        </p:nvSpPr>
        <p:spPr>
          <a:xfrm>
            <a:off x="783604" y="933254"/>
            <a:ext cx="7576800" cy="3540300"/>
          </a:xfrm>
          <a:prstGeom prst="rect">
            <a:avLst/>
          </a:prstGeom>
          <a:noFill/>
          <a:ln>
            <a:noFill/>
          </a:ln>
        </p:spPr>
        <p:txBody>
          <a:bodyPr anchorCtr="0" anchor="t" bIns="34275" lIns="68575" spcFirstLastPara="1" rIns="68575" wrap="square" tIns="34275">
            <a:noAutofit/>
          </a:bodyPr>
          <a:lstStyle>
            <a:lvl1pPr lvl="0" algn="ctr">
              <a:lnSpc>
                <a:spcPct val="90000"/>
              </a:lnSpc>
              <a:spcBef>
                <a:spcPts val="0"/>
              </a:spcBef>
              <a:spcAft>
                <a:spcPts val="0"/>
              </a:spcAft>
              <a:buClr>
                <a:schemeClr val="lt1"/>
              </a:buClr>
              <a:buSzPts val="4500"/>
              <a:buFont typeface="IBM Plex Sans SemiBold"/>
              <a:buNone/>
              <a:defRPr sz="45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49" name="Google Shape;49;p7"/>
          <p:cNvSpPr/>
          <p:nvPr/>
        </p:nvSpPr>
        <p:spPr>
          <a:xfrm rot="10800000">
            <a:off x="3950513" y="611685"/>
            <a:ext cx="1242900" cy="61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End Slide #2" showMasterSp="0">
  <p:cSld name="6_End Slide #2">
    <p:spTree>
      <p:nvGrpSpPr>
        <p:cNvPr id="50" name="Shape 50"/>
        <p:cNvGrpSpPr/>
        <p:nvPr/>
      </p:nvGrpSpPr>
      <p:grpSpPr>
        <a:xfrm>
          <a:off x="0" y="0"/>
          <a:ext cx="0" cy="0"/>
          <a:chOff x="0" y="0"/>
          <a:chExt cx="0" cy="0"/>
        </a:xfrm>
      </p:grpSpPr>
      <p:sp>
        <p:nvSpPr>
          <p:cNvPr id="51" name="Google Shape;51;p8"/>
          <p:cNvSpPr/>
          <p:nvPr/>
        </p:nvSpPr>
        <p:spPr>
          <a:xfrm>
            <a:off x="0" y="1"/>
            <a:ext cx="3429000" cy="5143500"/>
          </a:xfrm>
          <a:prstGeom prst="rect">
            <a:avLst/>
          </a:prstGeom>
          <a:gradFill>
            <a:gsLst>
              <a:gs pos="0">
                <a:srgbClr val="00309B"/>
              </a:gs>
              <a:gs pos="50000">
                <a:srgbClr val="0046DF"/>
              </a:gs>
              <a:gs pos="100000">
                <a:srgbClr val="0054FF"/>
              </a:gs>
            </a:gsLst>
            <a:lin ang="27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52" name="Google Shape;52;p8"/>
          <p:cNvSpPr txBox="1"/>
          <p:nvPr>
            <p:ph idx="1" type="subTitle"/>
          </p:nvPr>
        </p:nvSpPr>
        <p:spPr>
          <a:xfrm>
            <a:off x="3768728" y="1095865"/>
            <a:ext cx="4927500" cy="3211800"/>
          </a:xfrm>
          <a:prstGeom prst="rect">
            <a:avLst/>
          </a:prstGeom>
          <a:noFill/>
          <a:ln>
            <a:noFill/>
          </a:ln>
        </p:spPr>
        <p:txBody>
          <a:bodyPr anchorCtr="0" anchor="t" bIns="34275" lIns="68575" spcFirstLastPara="1" rIns="68575" wrap="square" tIns="34275">
            <a:noAutofit/>
          </a:bodyPr>
          <a:lstStyle>
            <a:lvl1pPr lvl="0" algn="l">
              <a:lnSpc>
                <a:spcPct val="90000"/>
              </a:lnSpc>
              <a:spcBef>
                <a:spcPts val="800"/>
              </a:spcBef>
              <a:spcAft>
                <a:spcPts val="0"/>
              </a:spcAft>
              <a:buClr>
                <a:schemeClr val="dk1"/>
              </a:buClr>
              <a:buSzPts val="2400"/>
              <a:buNone/>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id="53" name="Google Shape;53;p8"/>
          <p:cNvPicPr preferRelativeResize="0"/>
          <p:nvPr/>
        </p:nvPicPr>
        <p:blipFill rotWithShape="1">
          <a:blip r:embed="rId2">
            <a:alphaModFix/>
          </a:blip>
          <a:srcRect b="0" l="0" r="0" t="0"/>
          <a:stretch/>
        </p:blipFill>
        <p:spPr>
          <a:xfrm>
            <a:off x="7854884" y="4817345"/>
            <a:ext cx="1110851" cy="203303"/>
          </a:xfrm>
          <a:prstGeom prst="rect">
            <a:avLst/>
          </a:prstGeom>
          <a:noFill/>
          <a:ln>
            <a:noFill/>
          </a:ln>
        </p:spPr>
      </p:pic>
      <p:sp>
        <p:nvSpPr>
          <p:cNvPr id="54" name="Google Shape;54;p8"/>
          <p:cNvSpPr/>
          <p:nvPr/>
        </p:nvSpPr>
        <p:spPr>
          <a:xfrm>
            <a:off x="0" y="3103774"/>
            <a:ext cx="3429000" cy="2039700"/>
          </a:xfrm>
          <a:prstGeom prst="rect">
            <a:avLst/>
          </a:prstGeom>
          <a:gradFill>
            <a:gsLst>
              <a:gs pos="0">
                <a:srgbClr val="00309B"/>
              </a:gs>
              <a:gs pos="50000">
                <a:srgbClr val="0046DF"/>
              </a:gs>
              <a:gs pos="100000">
                <a:srgbClr val="0054FF">
                  <a:alpha val="40784"/>
                </a:srgbClr>
              </a:gs>
            </a:gsLst>
            <a:lin ang="162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55" name="Google Shape;55;p8"/>
          <p:cNvSpPr/>
          <p:nvPr/>
        </p:nvSpPr>
        <p:spPr>
          <a:xfrm>
            <a:off x="509409" y="1663352"/>
            <a:ext cx="2587200" cy="2644200"/>
          </a:xfrm>
          <a:prstGeom prst="ellipse">
            <a:avLst/>
          </a:prstGeom>
          <a:gradFill>
            <a:gsLst>
              <a:gs pos="0">
                <a:srgbClr val="00309B">
                  <a:alpha val="56078"/>
                </a:srgbClr>
              </a:gs>
              <a:gs pos="50000">
                <a:srgbClr val="0046DF">
                  <a:alpha val="50980"/>
                </a:srgbClr>
              </a:gs>
              <a:gs pos="99000">
                <a:srgbClr val="0054FF">
                  <a:alpha val="49803"/>
                </a:srgbClr>
              </a:gs>
              <a:gs pos="100000">
                <a:srgbClr val="0054FF">
                  <a:alpha val="49803"/>
                </a:srgbClr>
              </a:gs>
            </a:gsLst>
            <a:lin ang="27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56" name="Google Shape;56;p8"/>
          <p:cNvSpPr txBox="1"/>
          <p:nvPr>
            <p:ph type="ctrTitle"/>
          </p:nvPr>
        </p:nvSpPr>
        <p:spPr>
          <a:xfrm>
            <a:off x="0" y="186108"/>
            <a:ext cx="3429000" cy="2214000"/>
          </a:xfrm>
          <a:prstGeom prst="rect">
            <a:avLst/>
          </a:prstGeom>
          <a:noFill/>
          <a:ln>
            <a:noFill/>
          </a:ln>
        </p:spPr>
        <p:txBody>
          <a:bodyPr anchorCtr="0" anchor="ctr" bIns="34275" lIns="68575" spcFirstLastPara="1" rIns="68575" wrap="square" tIns="34275">
            <a:spAutoFit/>
          </a:bodyPr>
          <a:lstStyle>
            <a:lvl1pPr lvl="0" algn="ctr">
              <a:lnSpc>
                <a:spcPct val="90000"/>
              </a:lnSpc>
              <a:spcBef>
                <a:spcPts val="0"/>
              </a:spcBef>
              <a:spcAft>
                <a:spcPts val="0"/>
              </a:spcAft>
              <a:buClr>
                <a:schemeClr val="lt1"/>
              </a:buClr>
              <a:buSzPts val="5000"/>
              <a:buFont typeface="IBM Plex Sans SemiBold"/>
              <a:buNone/>
              <a:defRPr sz="50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7" name="Google Shape;57;p8"/>
          <p:cNvSpPr/>
          <p:nvPr/>
        </p:nvSpPr>
        <p:spPr>
          <a:xfrm>
            <a:off x="394583" y="3640324"/>
            <a:ext cx="1062000" cy="1085400"/>
          </a:xfrm>
          <a:prstGeom prst="ellipse">
            <a:avLst/>
          </a:prstGeom>
          <a:gradFill>
            <a:gsLst>
              <a:gs pos="0">
                <a:srgbClr val="00309B">
                  <a:alpha val="56078"/>
                </a:srgbClr>
              </a:gs>
              <a:gs pos="50000">
                <a:srgbClr val="0046DF">
                  <a:alpha val="50980"/>
                </a:srgbClr>
              </a:gs>
              <a:gs pos="99000">
                <a:srgbClr val="0054FF">
                  <a:alpha val="49803"/>
                </a:srgbClr>
              </a:gs>
              <a:gs pos="100000">
                <a:srgbClr val="0054FF">
                  <a:alpha val="49803"/>
                </a:srgbClr>
              </a:gs>
            </a:gsLst>
            <a:lin ang="27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pic>
        <p:nvPicPr>
          <p:cNvPr id="58" name="Google Shape;58;p8"/>
          <p:cNvPicPr preferRelativeResize="0"/>
          <p:nvPr/>
        </p:nvPicPr>
        <p:blipFill rotWithShape="1">
          <a:blip r:embed="rId3">
            <a:alphaModFix/>
          </a:blip>
          <a:srcRect b="0" l="0" r="0" t="0"/>
          <a:stretch/>
        </p:blipFill>
        <p:spPr>
          <a:xfrm>
            <a:off x="7708769" y="4744040"/>
            <a:ext cx="1256967" cy="264531"/>
          </a:xfrm>
          <a:prstGeom prst="rect">
            <a:avLst/>
          </a:prstGeom>
          <a:noFill/>
          <a:ln>
            <a:noFill/>
          </a:ln>
        </p:spPr>
      </p:pic>
      <p:cxnSp>
        <p:nvCxnSpPr>
          <p:cNvPr id="59" name="Google Shape;59;p8"/>
          <p:cNvCxnSpPr/>
          <p:nvPr/>
        </p:nvCxnSpPr>
        <p:spPr>
          <a:xfrm>
            <a:off x="3555724" y="764359"/>
            <a:ext cx="5409900" cy="0"/>
          </a:xfrm>
          <a:prstGeom prst="straightConnector1">
            <a:avLst/>
          </a:prstGeom>
          <a:noFill/>
          <a:ln cap="flat" cmpd="sng" w="57150">
            <a:solidFill>
              <a:schemeClr val="accent1"/>
            </a:solidFill>
            <a:prstDash val="solid"/>
            <a:miter lim="800000"/>
            <a:headEnd len="sm" w="sm" type="none"/>
            <a:tailEnd len="sm" w="sm" type="none"/>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End Slide" showMasterSp="0">
  <p:cSld name="5_End Slide">
    <p:spTree>
      <p:nvGrpSpPr>
        <p:cNvPr id="60" name="Shape 60"/>
        <p:cNvGrpSpPr/>
        <p:nvPr/>
      </p:nvGrpSpPr>
      <p:grpSpPr>
        <a:xfrm>
          <a:off x="0" y="0"/>
          <a:ext cx="0" cy="0"/>
          <a:chOff x="0" y="0"/>
          <a:chExt cx="0" cy="0"/>
        </a:xfrm>
      </p:grpSpPr>
      <p:sp>
        <p:nvSpPr>
          <p:cNvPr id="61" name="Google Shape;61;p9"/>
          <p:cNvSpPr/>
          <p:nvPr/>
        </p:nvSpPr>
        <p:spPr>
          <a:xfrm>
            <a:off x="7070" y="4673338"/>
            <a:ext cx="9144000" cy="470100"/>
          </a:xfrm>
          <a:prstGeom prst="rect">
            <a:avLst/>
          </a:prstGeom>
          <a:gradFill>
            <a:gsLst>
              <a:gs pos="0">
                <a:srgbClr val="00309B"/>
              </a:gs>
              <a:gs pos="50000">
                <a:srgbClr val="0046DF"/>
              </a:gs>
              <a:gs pos="100000">
                <a:srgbClr val="0054FF"/>
              </a:gs>
            </a:gsLst>
            <a:lin ang="102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2" name="Google Shape;62;p9"/>
          <p:cNvSpPr/>
          <p:nvPr/>
        </p:nvSpPr>
        <p:spPr>
          <a:xfrm>
            <a:off x="0" y="1"/>
            <a:ext cx="9144000" cy="728100"/>
          </a:xfrm>
          <a:prstGeom prst="rect">
            <a:avLst/>
          </a:prstGeom>
          <a:gradFill>
            <a:gsLst>
              <a:gs pos="0">
                <a:srgbClr val="00309B"/>
              </a:gs>
              <a:gs pos="50000">
                <a:srgbClr val="0046DF"/>
              </a:gs>
              <a:gs pos="100000">
                <a:srgbClr val="0054FF"/>
              </a:gs>
            </a:gsLst>
            <a:lin ang="27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3" name="Google Shape;63;p9"/>
          <p:cNvSpPr txBox="1"/>
          <p:nvPr>
            <p:ph type="ctrTitle"/>
          </p:nvPr>
        </p:nvSpPr>
        <p:spPr>
          <a:xfrm>
            <a:off x="402996" y="840013"/>
            <a:ext cx="8293200" cy="1209000"/>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dk2"/>
              </a:buClr>
              <a:buSzPts val="4500"/>
              <a:buFont typeface="IBM Plex Sans SemiBold"/>
              <a:buNone/>
              <a:defRPr sz="4500">
                <a:solidFill>
                  <a:schemeClr val="dk2"/>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pic>
        <p:nvPicPr>
          <p:cNvPr id="64" name="Google Shape;64;p9"/>
          <p:cNvPicPr preferRelativeResize="0"/>
          <p:nvPr/>
        </p:nvPicPr>
        <p:blipFill rotWithShape="1">
          <a:blip r:embed="rId2">
            <a:alphaModFix/>
          </a:blip>
          <a:srcRect b="0" l="0" r="0" t="0"/>
          <a:stretch/>
        </p:blipFill>
        <p:spPr>
          <a:xfrm>
            <a:off x="7854884" y="4817345"/>
            <a:ext cx="1110851" cy="203303"/>
          </a:xfrm>
          <a:prstGeom prst="rect">
            <a:avLst/>
          </a:prstGeom>
          <a:noFill/>
          <a:ln>
            <a:noFill/>
          </a:ln>
        </p:spPr>
      </p:pic>
      <p:cxnSp>
        <p:nvCxnSpPr>
          <p:cNvPr id="65" name="Google Shape;65;p9"/>
          <p:cNvCxnSpPr/>
          <p:nvPr/>
        </p:nvCxnSpPr>
        <p:spPr>
          <a:xfrm>
            <a:off x="0" y="633651"/>
            <a:ext cx="9144000" cy="0"/>
          </a:xfrm>
          <a:prstGeom prst="straightConnector1">
            <a:avLst/>
          </a:prstGeom>
          <a:noFill/>
          <a:ln cap="flat" cmpd="sng" w="15875">
            <a:solidFill>
              <a:schemeClr val="lt1"/>
            </a:solidFill>
            <a:prstDash val="solid"/>
            <a:miter lim="800000"/>
            <a:headEnd len="sm" w="sm" type="none"/>
            <a:tailEnd len="sm" w="sm" type="none"/>
          </a:ln>
        </p:spPr>
      </p:cxnSp>
      <p:sp>
        <p:nvSpPr>
          <p:cNvPr id="66" name="Google Shape;66;p9"/>
          <p:cNvSpPr txBox="1"/>
          <p:nvPr>
            <p:ph idx="1" type="subTitle"/>
          </p:nvPr>
        </p:nvSpPr>
        <p:spPr>
          <a:xfrm>
            <a:off x="225700" y="2258675"/>
            <a:ext cx="2793000" cy="2205000"/>
          </a:xfrm>
          <a:prstGeom prst="rect">
            <a:avLst/>
          </a:prstGeom>
          <a:gradFill>
            <a:gsLst>
              <a:gs pos="0">
                <a:srgbClr val="D8D8D8"/>
              </a:gs>
              <a:gs pos="100000">
                <a:schemeClr val="lt1"/>
              </a:gs>
            </a:gsLst>
            <a:path path="circle">
              <a:fillToRect l="100%" t="100%"/>
            </a:path>
            <a:tileRect b="-100%" r="-100%"/>
          </a:gradFill>
        </p:spPr>
        <p:txBody>
          <a:bodyPr anchorCtr="0" anchor="t" bIns="34275" lIns="68575" spcFirstLastPara="1" rIns="68575" wrap="square" tIns="34275">
            <a:noAutofit/>
          </a:bodyPr>
          <a:lstStyle>
            <a:lvl1pPr lvl="0" algn="ctr">
              <a:spcBef>
                <a:spcPts val="800"/>
              </a:spcBef>
              <a:spcAft>
                <a:spcPts val="0"/>
              </a:spcAft>
              <a:buSzPts val="2100"/>
              <a:buNone/>
              <a:defRPr sz="2100"/>
            </a:lvl1pPr>
            <a:lvl2pPr lvl="1">
              <a:spcBef>
                <a:spcPts val="400"/>
              </a:spcBef>
              <a:spcAft>
                <a:spcPts val="0"/>
              </a:spcAft>
              <a:buSzPts val="2400"/>
              <a:buNone/>
              <a:defRPr/>
            </a:lvl2pPr>
            <a:lvl3pPr lvl="2">
              <a:spcBef>
                <a:spcPts val="400"/>
              </a:spcBef>
              <a:spcAft>
                <a:spcPts val="0"/>
              </a:spcAft>
              <a:buSzPts val="2400"/>
              <a:buNone/>
              <a:defRPr/>
            </a:lvl3pPr>
            <a:lvl4pPr lvl="3">
              <a:spcBef>
                <a:spcPts val="400"/>
              </a:spcBef>
              <a:spcAft>
                <a:spcPts val="0"/>
              </a:spcAft>
              <a:buSzPts val="2400"/>
              <a:buNone/>
              <a:defRPr/>
            </a:lvl4pPr>
            <a:lvl5pPr lvl="4">
              <a:spcBef>
                <a:spcPts val="400"/>
              </a:spcBef>
              <a:spcAft>
                <a:spcPts val="0"/>
              </a:spcAft>
              <a:buSzPts val="2400"/>
              <a:buNone/>
              <a:defRPr/>
            </a:lvl5pPr>
            <a:lvl6pPr lvl="5">
              <a:spcBef>
                <a:spcPts val="400"/>
              </a:spcBef>
              <a:spcAft>
                <a:spcPts val="0"/>
              </a:spcAft>
              <a:buSzPts val="2400"/>
              <a:buNone/>
              <a:defRPr/>
            </a:lvl6pPr>
            <a:lvl7pPr lvl="6">
              <a:spcBef>
                <a:spcPts val="400"/>
              </a:spcBef>
              <a:spcAft>
                <a:spcPts val="0"/>
              </a:spcAft>
              <a:buSzPts val="2400"/>
              <a:buNone/>
              <a:defRPr/>
            </a:lvl7pPr>
            <a:lvl8pPr lvl="7">
              <a:spcBef>
                <a:spcPts val="400"/>
              </a:spcBef>
              <a:spcAft>
                <a:spcPts val="0"/>
              </a:spcAft>
              <a:buSzPts val="2400"/>
              <a:buNone/>
              <a:defRPr/>
            </a:lvl8pPr>
            <a:lvl9pPr lvl="8">
              <a:spcBef>
                <a:spcPts val="400"/>
              </a:spcBef>
              <a:spcAft>
                <a:spcPts val="0"/>
              </a:spcAft>
              <a:buSzPts val="2400"/>
              <a:buNone/>
              <a:defRPr/>
            </a:lvl9pPr>
          </a:lstStyle>
          <a:p/>
        </p:txBody>
      </p:sp>
      <p:sp>
        <p:nvSpPr>
          <p:cNvPr id="67" name="Google Shape;67;p9"/>
          <p:cNvSpPr txBox="1"/>
          <p:nvPr>
            <p:ph idx="2" type="subTitle"/>
          </p:nvPr>
        </p:nvSpPr>
        <p:spPr>
          <a:xfrm>
            <a:off x="3182575" y="2258675"/>
            <a:ext cx="2793000" cy="2205000"/>
          </a:xfrm>
          <a:prstGeom prst="rect">
            <a:avLst/>
          </a:prstGeom>
          <a:gradFill>
            <a:gsLst>
              <a:gs pos="0">
                <a:srgbClr val="D8D8D8"/>
              </a:gs>
              <a:gs pos="100000">
                <a:schemeClr val="lt1"/>
              </a:gs>
            </a:gsLst>
            <a:path path="circle">
              <a:fillToRect l="100%" t="100%"/>
            </a:path>
            <a:tileRect b="-100%" r="-100%"/>
          </a:gradFill>
        </p:spPr>
        <p:txBody>
          <a:bodyPr anchorCtr="0" anchor="t" bIns="34275" lIns="68575" spcFirstLastPara="1" rIns="68575" wrap="square" tIns="34275">
            <a:noAutofit/>
          </a:bodyPr>
          <a:lstStyle>
            <a:lvl1pPr lvl="0" rtl="0" algn="ctr">
              <a:spcBef>
                <a:spcPts val="800"/>
              </a:spcBef>
              <a:spcAft>
                <a:spcPts val="0"/>
              </a:spcAft>
              <a:buSzPts val="2100"/>
              <a:buNone/>
              <a:defRPr sz="21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
        <p:nvSpPr>
          <p:cNvPr id="68" name="Google Shape;68;p9"/>
          <p:cNvSpPr txBox="1"/>
          <p:nvPr>
            <p:ph idx="3" type="subTitle"/>
          </p:nvPr>
        </p:nvSpPr>
        <p:spPr>
          <a:xfrm>
            <a:off x="6139450" y="2258675"/>
            <a:ext cx="2793000" cy="2205000"/>
          </a:xfrm>
          <a:prstGeom prst="rect">
            <a:avLst/>
          </a:prstGeom>
          <a:gradFill>
            <a:gsLst>
              <a:gs pos="0">
                <a:srgbClr val="D8D8D8"/>
              </a:gs>
              <a:gs pos="100000">
                <a:schemeClr val="lt1"/>
              </a:gs>
            </a:gsLst>
            <a:path path="circle">
              <a:fillToRect l="100%" t="100%"/>
            </a:path>
            <a:tileRect b="-100%" r="-100%"/>
          </a:gradFill>
        </p:spPr>
        <p:txBody>
          <a:bodyPr anchorCtr="0" anchor="t" bIns="34275" lIns="68575" spcFirstLastPara="1" rIns="68575" wrap="square" tIns="34275">
            <a:noAutofit/>
          </a:bodyPr>
          <a:lstStyle>
            <a:lvl1pPr lvl="0" rtl="0" algn="ctr">
              <a:spcBef>
                <a:spcPts val="800"/>
              </a:spcBef>
              <a:spcAft>
                <a:spcPts val="0"/>
              </a:spcAft>
              <a:buSzPts val="2100"/>
              <a:buNone/>
              <a:defRPr sz="2100"/>
            </a:lvl1pPr>
            <a:lvl2pPr lvl="1" rtl="0">
              <a:spcBef>
                <a:spcPts val="400"/>
              </a:spcBef>
              <a:spcAft>
                <a:spcPts val="0"/>
              </a:spcAft>
              <a:buSzPts val="2400"/>
              <a:buNone/>
              <a:defRPr/>
            </a:lvl2pPr>
            <a:lvl3pPr lvl="2" rtl="0">
              <a:spcBef>
                <a:spcPts val="400"/>
              </a:spcBef>
              <a:spcAft>
                <a:spcPts val="0"/>
              </a:spcAft>
              <a:buSzPts val="2400"/>
              <a:buNone/>
              <a:defRPr/>
            </a:lvl3pPr>
            <a:lvl4pPr lvl="3" rtl="0">
              <a:spcBef>
                <a:spcPts val="400"/>
              </a:spcBef>
              <a:spcAft>
                <a:spcPts val="0"/>
              </a:spcAft>
              <a:buSzPts val="2400"/>
              <a:buNone/>
              <a:defRPr/>
            </a:lvl4pPr>
            <a:lvl5pPr lvl="4" rtl="0">
              <a:spcBef>
                <a:spcPts val="400"/>
              </a:spcBef>
              <a:spcAft>
                <a:spcPts val="0"/>
              </a:spcAft>
              <a:buSzPts val="2400"/>
              <a:buNone/>
              <a:defRPr/>
            </a:lvl5pPr>
            <a:lvl6pPr lvl="5" rtl="0">
              <a:spcBef>
                <a:spcPts val="400"/>
              </a:spcBef>
              <a:spcAft>
                <a:spcPts val="0"/>
              </a:spcAft>
              <a:buSzPts val="2400"/>
              <a:buNone/>
              <a:defRPr/>
            </a:lvl6pPr>
            <a:lvl7pPr lvl="6" rtl="0">
              <a:spcBef>
                <a:spcPts val="400"/>
              </a:spcBef>
              <a:spcAft>
                <a:spcPts val="0"/>
              </a:spcAft>
              <a:buSzPts val="2400"/>
              <a:buNone/>
              <a:defRPr/>
            </a:lvl7pPr>
            <a:lvl8pPr lvl="7" rtl="0">
              <a:spcBef>
                <a:spcPts val="400"/>
              </a:spcBef>
              <a:spcAft>
                <a:spcPts val="0"/>
              </a:spcAft>
              <a:buSzPts val="2400"/>
              <a:buNone/>
              <a:defRPr/>
            </a:lvl8pPr>
            <a:lvl9pPr lvl="8" rtl="0">
              <a:spcBef>
                <a:spcPts val="400"/>
              </a:spcBef>
              <a:spcAft>
                <a:spcPts val="0"/>
              </a:spcAft>
              <a:buSzPts val="2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Section Start #2" showMasterSp="0">
  <p:cSld name="1_Section Start #1">
    <p:spTree>
      <p:nvGrpSpPr>
        <p:cNvPr id="69" name="Shape 69"/>
        <p:cNvGrpSpPr/>
        <p:nvPr/>
      </p:nvGrpSpPr>
      <p:grpSpPr>
        <a:xfrm>
          <a:off x="0" y="0"/>
          <a:ext cx="0" cy="0"/>
          <a:chOff x="0" y="0"/>
          <a:chExt cx="0" cy="0"/>
        </a:xfrm>
      </p:grpSpPr>
      <p:sp>
        <p:nvSpPr>
          <p:cNvPr id="70" name="Google Shape;70;p10"/>
          <p:cNvSpPr/>
          <p:nvPr/>
        </p:nvSpPr>
        <p:spPr>
          <a:xfrm flipH="1" rot="10800000">
            <a:off x="466628" y="601990"/>
            <a:ext cx="8058900" cy="3939600"/>
          </a:xfrm>
          <a:prstGeom prst="rect">
            <a:avLst/>
          </a:prstGeom>
          <a:solidFill>
            <a:schemeClr val="lt1"/>
          </a:solidFill>
          <a:ln>
            <a:noFill/>
          </a:ln>
          <a:effectLst>
            <a:outerShdw blurRad="152400" rotWithShape="0" algn="l" dist="76200">
              <a:srgbClr val="000000">
                <a:alpha val="23921"/>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71" name="Google Shape;71;p10"/>
          <p:cNvSpPr txBox="1"/>
          <p:nvPr>
            <p:ph type="title"/>
          </p:nvPr>
        </p:nvSpPr>
        <p:spPr>
          <a:xfrm>
            <a:off x="1548353" y="719701"/>
            <a:ext cx="6815700" cy="35829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accent1"/>
              </a:buClr>
              <a:buSzPts val="4500"/>
              <a:buFont typeface="IBM Plex Sans SemiBold"/>
              <a:buNone/>
              <a:defRPr sz="45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2" name="Google Shape;72;p10"/>
          <p:cNvSpPr/>
          <p:nvPr/>
        </p:nvSpPr>
        <p:spPr>
          <a:xfrm flipH="1" rot="10800000">
            <a:off x="466627" y="601990"/>
            <a:ext cx="897900" cy="39396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Clr>
                <a:schemeClr val="dk1"/>
              </a:buClr>
              <a:buSzPts val="3800"/>
              <a:buFont typeface="IBM Plex Sans SemiBold"/>
              <a:buNone/>
              <a:defRPr b="1" i="0" sz="3800" u="none" cap="none" strike="noStrike">
                <a:solidFill>
                  <a:schemeClr val="dk1"/>
                </a:solidFill>
                <a:latin typeface="IBM Plex Sans SemiBold"/>
                <a:ea typeface="IBM Plex Sans SemiBold"/>
                <a:cs typeface="IBM Plex Sans SemiBold"/>
                <a:sym typeface="IBM Plex Sans SemiBold"/>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7" name="Google Shape;7;p1"/>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lvl1pPr indent="-381000" lvl="0" marL="457200" marR="0" rtl="0" algn="l">
              <a:lnSpc>
                <a:spcPct val="90000"/>
              </a:lnSpc>
              <a:spcBef>
                <a:spcPts val="800"/>
              </a:spcBef>
              <a:spcAft>
                <a:spcPts val="0"/>
              </a:spcAft>
              <a:buClr>
                <a:schemeClr val="dk1"/>
              </a:buClr>
              <a:buSzPts val="2400"/>
              <a:buFont typeface="Arial"/>
              <a:buChar char="•"/>
              <a:defRPr b="0" i="0" sz="2400" u="none" cap="none" strike="noStrike">
                <a:solidFill>
                  <a:schemeClr val="dk1"/>
                </a:solidFill>
                <a:latin typeface="Atkinson Hyperlegible"/>
                <a:ea typeface="Atkinson Hyperlegible"/>
                <a:cs typeface="Atkinson Hyperlegible"/>
                <a:sym typeface="Atkinson Hyperlegible"/>
              </a:defRPr>
            </a:lvl1pPr>
            <a:lvl2pPr indent="-381000" lvl="1" marL="9144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Atkinson Hyperlegible"/>
                <a:ea typeface="Atkinson Hyperlegible"/>
                <a:cs typeface="Atkinson Hyperlegible"/>
                <a:sym typeface="Atkinson Hyperlegible"/>
              </a:defRPr>
            </a:lvl2pPr>
            <a:lvl3pPr indent="-381000" lvl="2" marL="13716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Atkinson Hyperlegible"/>
                <a:ea typeface="Atkinson Hyperlegible"/>
                <a:cs typeface="Atkinson Hyperlegible"/>
                <a:sym typeface="Atkinson Hyperlegible"/>
              </a:defRPr>
            </a:lvl3pPr>
            <a:lvl4pPr indent="-381000" lvl="3" marL="18288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Atkinson Hyperlegible"/>
                <a:ea typeface="Atkinson Hyperlegible"/>
                <a:cs typeface="Atkinson Hyperlegible"/>
                <a:sym typeface="Atkinson Hyperlegible"/>
              </a:defRPr>
            </a:lvl4pPr>
            <a:lvl5pPr indent="-381000" lvl="4" marL="22860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Atkinson Hyperlegible"/>
                <a:ea typeface="Atkinson Hyperlegible"/>
                <a:cs typeface="Atkinson Hyperlegible"/>
                <a:sym typeface="Atkinson Hyperlegible"/>
              </a:defRPr>
            </a:lvl5pPr>
            <a:lvl6pPr indent="-381000" lvl="5" marL="27432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4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8" name="Google Shape;8;p1"/>
          <p:cNvSpPr txBox="1"/>
          <p:nvPr>
            <p:ph idx="12" type="sldNum"/>
          </p:nvPr>
        </p:nvSpPr>
        <p:spPr>
          <a:xfrm>
            <a:off x="8526545" y="4767263"/>
            <a:ext cx="395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1pPr>
            <a:lvl2pPr indent="0" lvl="1"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2pPr>
            <a:lvl3pPr indent="0" lvl="2"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3pPr>
            <a:lvl4pPr indent="0" lvl="3"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4pPr>
            <a:lvl5pPr indent="0" lvl="4"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5pPr>
            <a:lvl6pPr indent="0" lvl="5"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6pPr>
            <a:lvl7pPr indent="0" lvl="6"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7pPr>
            <a:lvl8pPr indent="0" lvl="7"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8pPr>
            <a:lvl9pPr indent="0" lvl="8" marL="0" marR="0" rtl="0" algn="r">
              <a:spcBef>
                <a:spcPts val="0"/>
              </a:spcBef>
              <a:buNone/>
              <a:defRPr b="0" i="0" sz="800" u="none" cap="none" strike="noStrike">
                <a:solidFill>
                  <a:srgbClr val="707070"/>
                </a:solidFill>
                <a:latin typeface="Atkinson Hyperlegible"/>
                <a:ea typeface="Atkinson Hyperlegible"/>
                <a:cs typeface="Atkinson Hyperlegible"/>
                <a:sym typeface="Atkinson Hyperlegible"/>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p:nvPr/>
        </p:nvSpPr>
        <p:spPr>
          <a:xfrm>
            <a:off x="0" y="0"/>
            <a:ext cx="271800" cy="5143500"/>
          </a:xfrm>
          <a:prstGeom prst="rect">
            <a:avLst/>
          </a:prstGeom>
          <a:gradFill>
            <a:gsLst>
              <a:gs pos="0">
                <a:srgbClr val="00309B"/>
              </a:gs>
              <a:gs pos="50000">
                <a:srgbClr val="0046DF"/>
              </a:gs>
              <a:gs pos="100000">
                <a:srgbClr val="0054FF"/>
              </a:gs>
            </a:gsLst>
            <a:lin ang="27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pic>
        <p:nvPicPr>
          <p:cNvPr id="10" name="Google Shape;10;p1"/>
          <p:cNvPicPr preferRelativeResize="0"/>
          <p:nvPr/>
        </p:nvPicPr>
        <p:blipFill rotWithShape="1">
          <a:blip r:embed="rId1">
            <a:alphaModFix/>
          </a:blip>
          <a:srcRect b="0" l="0" r="0" t="0"/>
          <a:stretch/>
        </p:blipFill>
        <p:spPr>
          <a:xfrm>
            <a:off x="433477" y="4804102"/>
            <a:ext cx="905773" cy="19062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0" Type="http://schemas.openxmlformats.org/officeDocument/2006/relationships/hyperlink" Target="mailto:libbyh@umich.edu" TargetMode="External"/><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7.jpg"/><Relationship Id="rId4" Type="http://schemas.openxmlformats.org/officeDocument/2006/relationships/image" Target="../media/image6.jpg"/><Relationship Id="rId9" Type="http://schemas.openxmlformats.org/officeDocument/2006/relationships/hyperlink" Target="mailto:lafia-sara@norc.org" TargetMode="External"/><Relationship Id="rId5" Type="http://schemas.openxmlformats.org/officeDocument/2006/relationships/image" Target="../media/image5.jpg"/><Relationship Id="rId6" Type="http://schemas.openxmlformats.org/officeDocument/2006/relationships/image" Target="../media/image9.jpg"/><Relationship Id="rId7" Type="http://schemas.openxmlformats.org/officeDocument/2006/relationships/hyperlink" Target="mailto:millioaj@umich.edu" TargetMode="External"/><Relationship Id="rId8" Type="http://schemas.openxmlformats.org/officeDocument/2006/relationships/hyperlink" Target="mailto:jjyork@umich.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ctrTitle"/>
          </p:nvPr>
        </p:nvSpPr>
        <p:spPr>
          <a:xfrm>
            <a:off x="403000" y="289875"/>
            <a:ext cx="8293200" cy="2619600"/>
          </a:xfrm>
          <a:prstGeom prst="rect">
            <a:avLst/>
          </a:prstGeom>
          <a:noFill/>
          <a:ln>
            <a:noFill/>
          </a:ln>
        </p:spPr>
        <p:txBody>
          <a:bodyPr anchorCtr="0" anchor="ctr" bIns="34275" lIns="68575" spcFirstLastPara="1" rIns="68575" wrap="square" tIns="34275">
            <a:noAutofit/>
          </a:bodyPr>
          <a:lstStyle/>
          <a:p>
            <a:pPr indent="0" lvl="0" marL="0" rtl="0" algn="l">
              <a:lnSpc>
                <a:spcPct val="100000"/>
              </a:lnSpc>
              <a:spcBef>
                <a:spcPts val="0"/>
              </a:spcBef>
              <a:spcAft>
                <a:spcPts val="0"/>
              </a:spcAft>
              <a:buClr>
                <a:schemeClr val="lt1"/>
              </a:buClr>
              <a:buSzPts val="4500"/>
              <a:buFont typeface="IBM Plex Sans SemiBold"/>
              <a:buNone/>
            </a:pPr>
            <a:r>
              <a:rPr lang="en" sz="3200"/>
              <a:t>Unpacking Inter-dependent Considerations Associated with Selecting Data for Reuse as Part of the Discovery Process</a:t>
            </a:r>
            <a:endParaRPr sz="3200"/>
          </a:p>
        </p:txBody>
      </p:sp>
      <p:sp>
        <p:nvSpPr>
          <p:cNvPr id="96" name="Google Shape;96;p17"/>
          <p:cNvSpPr txBox="1"/>
          <p:nvPr>
            <p:ph idx="1" type="subTitle"/>
          </p:nvPr>
        </p:nvSpPr>
        <p:spPr>
          <a:xfrm>
            <a:off x="403000" y="3316675"/>
            <a:ext cx="8293200" cy="1228200"/>
          </a:xfrm>
          <a:prstGeom prst="rect">
            <a:avLst/>
          </a:prstGeom>
          <a:noFill/>
          <a:ln>
            <a:noFill/>
          </a:ln>
        </p:spPr>
        <p:txBody>
          <a:bodyPr anchorCtr="0" anchor="ctr" bIns="34275" lIns="68575" spcFirstLastPara="1" rIns="68575" wrap="square" tIns="34275">
            <a:normAutofit/>
          </a:bodyPr>
          <a:lstStyle/>
          <a:p>
            <a:pPr indent="0" lvl="0" marL="0" rtl="0" algn="l">
              <a:lnSpc>
                <a:spcPct val="100000"/>
              </a:lnSpc>
              <a:spcBef>
                <a:spcPts val="0"/>
              </a:spcBef>
              <a:spcAft>
                <a:spcPts val="0"/>
              </a:spcAft>
              <a:buClr>
                <a:schemeClr val="dk1"/>
              </a:buClr>
              <a:buSzPts val="1800"/>
              <a:buNone/>
            </a:pPr>
            <a:r>
              <a:rPr lang="en" sz="2100">
                <a:solidFill>
                  <a:srgbClr val="434343"/>
                </a:solidFill>
              </a:rPr>
              <a:t>Presentation at IASIST / CARTO</a:t>
            </a:r>
            <a:endParaRPr sz="2100">
              <a:solidFill>
                <a:srgbClr val="434343"/>
              </a:solidFill>
            </a:endParaRPr>
          </a:p>
          <a:p>
            <a:pPr indent="0" lvl="0" marL="0" rtl="0" algn="l">
              <a:lnSpc>
                <a:spcPct val="100000"/>
              </a:lnSpc>
              <a:spcBef>
                <a:spcPts val="600"/>
              </a:spcBef>
              <a:spcAft>
                <a:spcPts val="1200"/>
              </a:spcAft>
              <a:buClr>
                <a:schemeClr val="dk1"/>
              </a:buClr>
              <a:buSzPts val="1800"/>
              <a:buNone/>
            </a:pPr>
            <a:r>
              <a:rPr lang="en" sz="2000">
                <a:solidFill>
                  <a:schemeClr val="accent1"/>
                </a:solidFill>
              </a:rPr>
              <a:t>May 29, 2024</a:t>
            </a:r>
            <a:endParaRPr sz="200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6"/>
          <p:cNvSpPr txBox="1"/>
          <p:nvPr>
            <p:ph type="title"/>
          </p:nvPr>
        </p:nvSpPr>
        <p:spPr>
          <a:xfrm>
            <a:off x="783604" y="933254"/>
            <a:ext cx="7576800" cy="35403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4100"/>
              <a:buFont typeface="IBM Plex Sans SemiBold"/>
              <a:buNone/>
            </a:pPr>
            <a:r>
              <a:rPr lang="en" sz="3300"/>
              <a:t>Methods</a:t>
            </a:r>
            <a:endParaRPr sz="3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7"/>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Methods</a:t>
            </a:r>
            <a:endParaRPr sz="2800">
              <a:solidFill>
                <a:srgbClr val="434343"/>
              </a:solidFill>
            </a:endParaRPr>
          </a:p>
        </p:txBody>
      </p:sp>
      <p:sp>
        <p:nvSpPr>
          <p:cNvPr id="168" name="Google Shape;168;p27"/>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try to answer one question</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SzPts val="1700"/>
              <a:buFont typeface="IBM Plex Sans"/>
              <a:buChar char="–"/>
            </a:pPr>
            <a:r>
              <a:rPr lang="en" sz="1700">
                <a:solidFill>
                  <a:srgbClr val="999999"/>
                </a:solidFill>
                <a:latin typeface="IBM Plex Sans"/>
                <a:ea typeface="IBM Plex Sans"/>
                <a:cs typeface="IBM Plex Sans"/>
                <a:sym typeface="IBM Plex Sans"/>
              </a:rPr>
              <a:t>How do inter-dependencies among user information needs, data types, and research contexts create variable data discovery behaviors?</a:t>
            </a:r>
            <a:endParaRPr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information might help us build improved search tools</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8"/>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Methods</a:t>
            </a:r>
            <a:endParaRPr sz="2800">
              <a:solidFill>
                <a:srgbClr val="434343"/>
              </a:solidFill>
            </a:endParaRPr>
          </a:p>
        </p:txBody>
      </p:sp>
      <p:sp>
        <p:nvSpPr>
          <p:cNvPr id="174" name="Google Shape;174;p28"/>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interviewed 20 ICPSR users</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SzPts val="1700"/>
              <a:buFont typeface="IBM Plex Sans"/>
              <a:buChar char="–"/>
            </a:pPr>
            <a:r>
              <a:rPr lang="en" sz="1700">
                <a:solidFill>
                  <a:srgbClr val="999999"/>
                </a:solidFill>
                <a:latin typeface="IBM Plex Sans"/>
                <a:ea typeface="IBM Plex Sans"/>
                <a:cs typeface="IBM Plex Sans"/>
                <a:sym typeface="IBM Plex Sans"/>
              </a:rPr>
              <a:t>Identified individuals using ICPSR’s Bibliography of Data-related Publications </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600"/>
              </a:spcBef>
              <a:spcAft>
                <a:spcPts val="0"/>
              </a:spcAft>
              <a:buSzPts val="1700"/>
              <a:buFont typeface="IBM Plex Sans"/>
              <a:buChar char="–"/>
            </a:pPr>
            <a:r>
              <a:rPr lang="en" sz="1700">
                <a:solidFill>
                  <a:srgbClr val="999999"/>
                </a:solidFill>
                <a:latin typeface="IBM Plex Sans"/>
                <a:ea typeface="IBM Plex Sans"/>
                <a:cs typeface="IBM Plex Sans"/>
                <a:sym typeface="IBM Plex Sans"/>
              </a:rPr>
              <a:t>Contacted 383 paper first-authors and we received 42 screening survey responses</a:t>
            </a:r>
            <a:endParaRPr sz="1700">
              <a:solidFill>
                <a:srgbClr val="999999"/>
              </a:solidFill>
              <a:latin typeface="IBM Plex Sans"/>
              <a:ea typeface="IBM Plex Sans"/>
              <a:cs typeface="IBM Plex Sans"/>
              <a:sym typeface="IBM Plex Sans"/>
            </a:endParaRPr>
          </a:p>
          <a:p>
            <a:pPr indent="-361950" lvl="0" marL="457200" rtl="0" algn="l">
              <a:lnSpc>
                <a:spcPct val="100000"/>
              </a:lnSpc>
              <a:spcBef>
                <a:spcPts val="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selected a </a:t>
            </a:r>
            <a:r>
              <a:rPr b="1" lang="en" sz="2100">
                <a:solidFill>
                  <a:schemeClr val="accent1"/>
                </a:solidFill>
                <a:latin typeface="IBM Plex Sans"/>
                <a:ea typeface="IBM Plex Sans"/>
                <a:cs typeface="IBM Plex Sans"/>
                <a:sym typeface="IBM Plex Sans"/>
              </a:rPr>
              <a:t>maximum-variation sample</a:t>
            </a:r>
            <a:r>
              <a:rPr lang="en" sz="2100">
                <a:solidFill>
                  <a:srgbClr val="434343"/>
                </a:solidFill>
                <a:latin typeface="IBM Plex Sans"/>
                <a:ea typeface="IBM Plex Sans"/>
                <a:cs typeface="IBM Plex Sans"/>
                <a:sym typeface="IBM Plex Sans"/>
              </a:rPr>
              <a:t> (Cohen &amp; </a:t>
            </a:r>
            <a:br>
              <a:rPr lang="en" sz="2100">
                <a:solidFill>
                  <a:srgbClr val="434343"/>
                </a:solidFill>
                <a:latin typeface="IBM Plex Sans"/>
                <a:ea typeface="IBM Plex Sans"/>
                <a:cs typeface="IBM Plex Sans"/>
                <a:sym typeface="IBM Plex Sans"/>
              </a:rPr>
            </a:br>
            <a:r>
              <a:rPr lang="en" sz="2100">
                <a:solidFill>
                  <a:srgbClr val="434343"/>
                </a:solidFill>
                <a:latin typeface="IBM Plex Sans"/>
                <a:ea typeface="IBM Plex Sans"/>
                <a:cs typeface="IBM Plex Sans"/>
                <a:sym typeface="IBM Plex Sans"/>
              </a:rPr>
              <a:t>Crabtree, 2006) including faculty (n=12), graduate student (n=5), post-docs (n=3), and government employees (n=1) </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9"/>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Methods</a:t>
            </a:r>
            <a:endParaRPr sz="2800">
              <a:solidFill>
                <a:srgbClr val="434343"/>
              </a:solidFill>
            </a:endParaRPr>
          </a:p>
        </p:txBody>
      </p:sp>
      <p:sp>
        <p:nvSpPr>
          <p:cNvPr id="180" name="Google Shape;180;p29"/>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Recorded and transcribed interviews about data discovery behavior </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classified passages using a codebook (Saldaña, 2011) and can provide more detail on-request </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Our results are </a:t>
            </a:r>
            <a:r>
              <a:rPr b="1" lang="en" sz="2100">
                <a:solidFill>
                  <a:schemeClr val="accent1"/>
                </a:solidFill>
                <a:latin typeface="IBM Plex Sans"/>
                <a:ea typeface="IBM Plex Sans"/>
                <a:cs typeface="IBM Plex Sans"/>
                <a:sym typeface="IBM Plex Sans"/>
              </a:rPr>
              <a:t>preliminary</a:t>
            </a:r>
            <a:endParaRPr b="1" sz="2100">
              <a:solidFill>
                <a:schemeClr val="accent1"/>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See the next slide for our coding schema</a:t>
            </a:r>
            <a:endParaRPr sz="2100">
              <a:solidFill>
                <a:srgbClr val="434343"/>
              </a:solidFill>
              <a:latin typeface="IBM Plex Sans"/>
              <a:ea typeface="IBM Plex Sans"/>
              <a:cs typeface="IBM Plex Sans"/>
              <a:sym typeface="IBM Plex Sans"/>
            </a:endParaRPr>
          </a:p>
          <a:p>
            <a:pPr indent="0" lvl="0" marL="0" rtl="0" algn="l">
              <a:lnSpc>
                <a:spcPct val="100000"/>
              </a:lnSpc>
              <a:spcBef>
                <a:spcPts val="1600"/>
              </a:spcBef>
              <a:spcAft>
                <a:spcPts val="0"/>
              </a:spcAft>
              <a:buNone/>
            </a:pPr>
            <a:r>
              <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Clr>
                <a:srgbClr val="999999"/>
              </a:buClr>
              <a:buSzPts val="1700"/>
              <a:buFont typeface="IBM Plex Sans"/>
              <a:buChar char="–"/>
            </a:pPr>
            <a:r>
              <a:t/>
            </a:r>
            <a:endParaRPr sz="1700">
              <a:solidFill>
                <a:srgbClr val="999999"/>
              </a:solidFill>
              <a:latin typeface="IBM Plex Sans"/>
              <a:ea typeface="IBM Plex Sans"/>
              <a:cs typeface="IBM Plex Sans"/>
              <a:sym typeface="IBM Plex Sans"/>
            </a:endParaRPr>
          </a:p>
          <a:p>
            <a:pPr indent="0" lvl="0" marL="914400" rtl="0" algn="l">
              <a:lnSpc>
                <a:spcPct val="100000"/>
              </a:lnSpc>
              <a:spcBef>
                <a:spcPts val="1600"/>
              </a:spcBef>
              <a:spcAft>
                <a:spcPts val="0"/>
              </a:spcAft>
              <a:buNone/>
            </a:pPr>
            <a:r>
              <a:t/>
            </a:r>
            <a:endParaRPr sz="1700">
              <a:solidFill>
                <a:srgbClr val="999999"/>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graphicFrame>
        <p:nvGraphicFramePr>
          <p:cNvPr id="185" name="Google Shape;185;p30"/>
          <p:cNvGraphicFramePr/>
          <p:nvPr/>
        </p:nvGraphicFramePr>
        <p:xfrm>
          <a:off x="1843088" y="608463"/>
          <a:ext cx="3000000" cy="3000000"/>
        </p:xfrm>
        <a:graphic>
          <a:graphicData uri="http://schemas.openxmlformats.org/drawingml/2006/table">
            <a:tbl>
              <a:tblPr>
                <a:noFill/>
                <a:tableStyleId>{2BFCB671-BDBA-4C82-8796-6A437176F22B}</a:tableStyleId>
              </a:tblPr>
              <a:tblGrid>
                <a:gridCol w="1514475"/>
                <a:gridCol w="1524000"/>
                <a:gridCol w="1562100"/>
                <a:gridCol w="857250"/>
              </a:tblGrid>
              <a:tr h="200025">
                <a:tc gridSpan="4">
                  <a:txBody>
                    <a:bodyPr/>
                    <a:lstStyle/>
                    <a:p>
                      <a:pPr indent="0" lvl="0" marL="0" rtl="0" algn="ctr">
                        <a:lnSpc>
                          <a:spcPct val="115000"/>
                        </a:lnSpc>
                        <a:spcBef>
                          <a:spcPts val="0"/>
                        </a:spcBef>
                        <a:spcAft>
                          <a:spcPts val="0"/>
                        </a:spcAft>
                        <a:buNone/>
                      </a:pPr>
                      <a:r>
                        <a:rPr b="1" lang="en" sz="600">
                          <a:latin typeface="IBM Plex Sans"/>
                          <a:ea typeface="IBM Plex Sans"/>
                          <a:cs typeface="IBM Plex Sans"/>
                          <a:sym typeface="IBM Plex Sans"/>
                        </a:rPr>
                        <a:t>Codes and </a:t>
                      </a:r>
                      <a:r>
                        <a:rPr b="1" lang="en" sz="600">
                          <a:latin typeface="IBM Plex Sans"/>
                          <a:ea typeface="IBM Plex Sans"/>
                          <a:cs typeface="IBM Plex Sans"/>
                          <a:sym typeface="IBM Plex Sans"/>
                        </a:rPr>
                        <a:t>Subcodes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c hMerge="1"/>
                <a:tc hMerge="1"/>
              </a:tr>
              <a:tr h="12700">
                <a:tc>
                  <a:txBody>
                    <a:bodyPr/>
                    <a:lstStyle/>
                    <a:p>
                      <a:pPr indent="0" lvl="0" marL="0" rtl="0" algn="l">
                        <a:lnSpc>
                          <a:spcPct val="115000"/>
                        </a:lnSpc>
                        <a:spcBef>
                          <a:spcPts val="0"/>
                        </a:spcBef>
                        <a:spcAft>
                          <a:spcPts val="0"/>
                        </a:spcAft>
                        <a:buNone/>
                      </a:pPr>
                      <a:r>
                        <a:rPr b="1" lang="en" sz="600">
                          <a:latin typeface="IBM Plex Sans"/>
                          <a:ea typeface="IBM Plex Sans"/>
                          <a:cs typeface="IBM Plex Sans"/>
                          <a:sym typeface="IBM Plex Sans"/>
                        </a:rPr>
                        <a:t>1.</a:t>
                      </a:r>
                      <a:r>
                        <a:rPr b="1" lang="en" sz="600">
                          <a:latin typeface="IBM Plex Sans"/>
                          <a:ea typeface="IBM Plex Sans"/>
                          <a:cs typeface="IBM Plex Sans"/>
                          <a:sym typeface="IBM Plex Sans"/>
                        </a:rPr>
                        <a:t> Search</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600">
                          <a:latin typeface="IBM Plex Sans"/>
                          <a:ea typeface="IBM Plex Sans"/>
                          <a:cs typeface="IBM Plex Sans"/>
                          <a:sym typeface="IBM Plex Sans"/>
                        </a:rPr>
                        <a:t>2.</a:t>
                      </a:r>
                      <a:r>
                        <a:rPr b="1" lang="en" sz="600">
                          <a:latin typeface="IBM Plex Sans"/>
                          <a:ea typeface="IBM Plex Sans"/>
                          <a:cs typeface="IBM Plex Sans"/>
                          <a:sym typeface="IBM Plex Sans"/>
                        </a:rPr>
                        <a:t> Reuse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600">
                          <a:latin typeface="IBM Plex Sans"/>
                          <a:ea typeface="IBM Plex Sans"/>
                          <a:cs typeface="IBM Plex Sans"/>
                          <a:sym typeface="IBM Plex Sans"/>
                        </a:rPr>
                        <a:t>3.</a:t>
                      </a:r>
                      <a:r>
                        <a:rPr b="1" lang="en" sz="600">
                          <a:latin typeface="IBM Plex Sans"/>
                          <a:ea typeface="IBM Plex Sans"/>
                          <a:cs typeface="IBM Plex Sans"/>
                          <a:sym typeface="IBM Plex Sans"/>
                        </a:rPr>
                        <a:t> Recommendation</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600">
                          <a:latin typeface="IBM Plex Sans"/>
                          <a:ea typeface="IBM Plex Sans"/>
                          <a:cs typeface="IBM Plex Sans"/>
                          <a:sym typeface="IBM Plex Sans"/>
                        </a:rPr>
                        <a:t>4.</a:t>
                      </a:r>
                      <a:r>
                        <a:rPr b="1" lang="en" sz="600">
                          <a:latin typeface="IBM Plex Sans"/>
                          <a:ea typeface="IBM Plex Sans"/>
                          <a:cs typeface="IBM Plex Sans"/>
                          <a:sym typeface="IBM Plex Sans"/>
                        </a:rPr>
                        <a:t> Closing</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2700">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a:t>
                      </a:r>
                      <a:r>
                        <a:rPr lang="en" sz="600">
                          <a:latin typeface="IBM Plex Sans"/>
                          <a:ea typeface="IBM Plex Sans"/>
                          <a:cs typeface="IBM Plex Sans"/>
                          <a:sym typeface="IBM Plex Sans"/>
                        </a:rPr>
                        <a:t> Search ideas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2.1.</a:t>
                      </a:r>
                      <a:r>
                        <a:rPr lang="en" sz="600">
                          <a:latin typeface="IBM Plex Sans"/>
                          <a:ea typeface="IBM Plex Sans"/>
                          <a:cs typeface="IBM Plex Sans"/>
                          <a:sym typeface="IBM Plex Sans"/>
                        </a:rPr>
                        <a:t> Reuse ideas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3.1.</a:t>
                      </a:r>
                      <a:r>
                        <a:rPr lang="en" sz="600">
                          <a:latin typeface="IBM Plex Sans"/>
                          <a:ea typeface="IBM Plex Sans"/>
                          <a:cs typeface="IBM Plex Sans"/>
                          <a:sym typeface="IBM Plex Sans"/>
                        </a:rPr>
                        <a:t> Recommendation source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4.1.</a:t>
                      </a:r>
                      <a:r>
                        <a:rPr lang="en" sz="600">
                          <a:latin typeface="IBM Plex Sans"/>
                          <a:ea typeface="IBM Plex Sans"/>
                          <a:cs typeface="IBM Plex Sans"/>
                          <a:sym typeface="IBM Plex Sans"/>
                        </a:rPr>
                        <a:t> Closing</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1.2.</a:t>
                      </a:r>
                      <a:r>
                        <a:rPr lang="en" sz="600">
                          <a:latin typeface="IBM Plex Sans"/>
                          <a:ea typeface="IBM Plex Sans"/>
                          <a:cs typeface="IBM Plex Sans"/>
                          <a:sym typeface="IBM Plex Sans"/>
                        </a:rPr>
                        <a:t> Search frequency ICPSR</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2.2.</a:t>
                      </a:r>
                      <a:r>
                        <a:rPr lang="en" sz="600">
                          <a:latin typeface="IBM Plex Sans"/>
                          <a:ea typeface="IBM Plex Sans"/>
                          <a:cs typeface="IBM Plex Sans"/>
                          <a:sym typeface="IBM Plex Sans"/>
                        </a:rPr>
                        <a:t> Reuse frequency</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3.2.</a:t>
                      </a:r>
                      <a:r>
                        <a:rPr lang="en" sz="600">
                          <a:latin typeface="IBM Plex Sans"/>
                          <a:ea typeface="IBM Plex Sans"/>
                          <a:cs typeface="IBM Plex Sans"/>
                          <a:sym typeface="IBM Plex Sans"/>
                        </a:rPr>
                        <a:t> Recommendation value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rowSpan="14">
                  <a:txBody>
                    <a:bodyPr/>
                    <a:lstStyle/>
                    <a:p>
                      <a:pPr indent="0" lvl="0" marL="0" rtl="0" algn="l">
                        <a:lnSpc>
                          <a:spcPct val="115000"/>
                        </a:lnSpc>
                        <a:spcBef>
                          <a:spcPts val="0"/>
                        </a:spcBef>
                        <a:spcAft>
                          <a:spcPts val="0"/>
                        </a:spcAft>
                        <a:buNone/>
                      </a:pPr>
                      <a:r>
                        <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1.3. </a:t>
                      </a:r>
                      <a:r>
                        <a:rPr lang="en" sz="600">
                          <a:latin typeface="IBM Plex Sans"/>
                          <a:ea typeface="IBM Plex Sans"/>
                          <a:cs typeface="IBM Plex Sans"/>
                          <a:sym typeface="IBM Plex Sans"/>
                        </a:rPr>
                        <a:t> Search frequency non-ICPSR</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2.3.</a:t>
                      </a:r>
                      <a:r>
                        <a:rPr lang="en" sz="600">
                          <a:latin typeface="IBM Plex Sans"/>
                          <a:ea typeface="IBM Plex Sans"/>
                          <a:cs typeface="IBM Plex Sans"/>
                          <a:sym typeface="IBM Plex Sans"/>
                        </a:rPr>
                        <a:t> Reuse process ICPSR</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a:t>
                      </a:r>
                      <a:r>
                        <a:rPr lang="en" sz="600">
                          <a:latin typeface="IBM Plex Sans"/>
                          <a:ea typeface="IBM Plex Sans"/>
                          <a:cs typeface="IBM Plex Sans"/>
                          <a:sym typeface="IBM Plex Sans"/>
                        </a:rPr>
                        <a:t> Recommendation parameters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95250">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1.4.</a:t>
                      </a:r>
                      <a:r>
                        <a:rPr lang="en" sz="600">
                          <a:latin typeface="IBM Plex Sans"/>
                          <a:ea typeface="IBM Plex Sans"/>
                          <a:cs typeface="IBM Plex Sans"/>
                          <a:sym typeface="IBM Plex Sans"/>
                        </a:rPr>
                        <a:t> Search duration</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2.4</a:t>
                      </a:r>
                      <a:r>
                        <a:rPr lang="en" sz="600">
                          <a:latin typeface="IBM Plex Sans"/>
                          <a:ea typeface="IBM Plex Sans"/>
                          <a:cs typeface="IBM Plex Sans"/>
                          <a:sym typeface="IBM Plex Sans"/>
                        </a:rPr>
                        <a:t> Reuse process non-ICPSR</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3.3.1.</a:t>
                      </a:r>
                      <a:r>
                        <a:rPr lang="en" sz="600">
                          <a:latin typeface="IBM Plex Sans"/>
                          <a:ea typeface="IBM Plex Sans"/>
                          <a:cs typeface="IBM Plex Sans"/>
                          <a:sym typeface="IBM Plex Sans"/>
                        </a:rPr>
                        <a:t> Type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1.5.</a:t>
                      </a:r>
                      <a:r>
                        <a:rPr lang="en" sz="600">
                          <a:latin typeface="IBM Plex Sans"/>
                          <a:ea typeface="IBM Plex Sans"/>
                          <a:cs typeface="IBM Plex Sans"/>
                          <a:sym typeface="IBM Plex Sans"/>
                        </a:rPr>
                        <a:t> Search process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2.5</a:t>
                      </a:r>
                      <a:r>
                        <a:rPr lang="en" sz="600">
                          <a:latin typeface="IBM Plex Sans"/>
                          <a:ea typeface="IBM Plex Sans"/>
                          <a:cs typeface="IBM Plex Sans"/>
                          <a:sym typeface="IBM Plex Sans"/>
                        </a:rPr>
                        <a:t> Data evaluation</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3.3.2.</a:t>
                      </a:r>
                      <a:r>
                        <a:rPr lang="en" sz="600">
                          <a:latin typeface="IBM Plex Sans"/>
                          <a:ea typeface="IBM Plex Sans"/>
                          <a:cs typeface="IBM Plex Sans"/>
                          <a:sym typeface="IBM Plex Sans"/>
                        </a:rPr>
                        <a:t> Modality</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1.6.</a:t>
                      </a:r>
                      <a:r>
                        <a:rPr lang="en" sz="600">
                          <a:latin typeface="IBM Plex Sans"/>
                          <a:ea typeface="IBM Plex Sans"/>
                          <a:cs typeface="IBM Plex Sans"/>
                          <a:sym typeface="IBM Plex Sans"/>
                        </a:rPr>
                        <a:t> Search assistance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2.6.</a:t>
                      </a:r>
                      <a:r>
                        <a:rPr lang="en" sz="600">
                          <a:latin typeface="IBM Plex Sans"/>
                          <a:ea typeface="IBM Plex Sans"/>
                          <a:cs typeface="IBM Plex Sans"/>
                          <a:sym typeface="IBM Plex Sans"/>
                        </a:rPr>
                        <a:t> Data reused</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3.3.3.</a:t>
                      </a:r>
                      <a:r>
                        <a:rPr lang="en" sz="600">
                          <a:latin typeface="IBM Plex Sans"/>
                          <a:ea typeface="IBM Plex Sans"/>
                          <a:cs typeface="IBM Plex Sans"/>
                          <a:sym typeface="IBM Plex Sans"/>
                        </a:rPr>
                        <a:t> Frequency</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1.7.</a:t>
                      </a:r>
                      <a:r>
                        <a:rPr lang="en" sz="600">
                          <a:latin typeface="IBM Plex Sans"/>
                          <a:ea typeface="IBM Plex Sans"/>
                          <a:cs typeface="IBM Plex Sans"/>
                          <a:sym typeface="IBM Plex Sans"/>
                        </a:rPr>
                        <a:t> Search purpose and goals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2.7.</a:t>
                      </a:r>
                      <a:r>
                        <a:rPr lang="en" sz="600">
                          <a:latin typeface="IBM Plex Sans"/>
                          <a:ea typeface="IBM Plex Sans"/>
                          <a:cs typeface="IBM Plex Sans"/>
                          <a:sym typeface="IBM Plex Sans"/>
                        </a:rPr>
                        <a:t> Reuse challenges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3.3.4.</a:t>
                      </a:r>
                      <a:r>
                        <a:rPr lang="en" sz="600">
                          <a:latin typeface="IBM Plex Sans"/>
                          <a:ea typeface="IBM Plex Sans"/>
                          <a:cs typeface="IBM Plex Sans"/>
                          <a:sym typeface="IBM Plex Sans"/>
                        </a:rPr>
                        <a:t> Phase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1.8.</a:t>
                      </a:r>
                      <a:r>
                        <a:rPr lang="en" sz="600">
                          <a:latin typeface="IBM Plex Sans"/>
                          <a:ea typeface="IBM Plex Sans"/>
                          <a:cs typeface="IBM Plex Sans"/>
                          <a:sym typeface="IBM Plex Sans"/>
                        </a:rPr>
                        <a:t> Non-ICPSR search sources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2.8.</a:t>
                      </a:r>
                      <a:r>
                        <a:rPr lang="en" sz="600">
                          <a:latin typeface="IBM Plex Sans"/>
                          <a:ea typeface="IBM Plex Sans"/>
                          <a:cs typeface="IBM Plex Sans"/>
                          <a:sym typeface="IBM Plex Sans"/>
                        </a:rPr>
                        <a:t> Reuse enhancements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3.3.5.</a:t>
                      </a:r>
                      <a:r>
                        <a:rPr lang="en" sz="600">
                          <a:latin typeface="IBM Plex Sans"/>
                          <a:ea typeface="IBM Plex Sans"/>
                          <a:cs typeface="IBM Plex Sans"/>
                          <a:sym typeface="IBM Plex Sans"/>
                        </a:rPr>
                        <a:t> Level</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1.9.</a:t>
                      </a:r>
                      <a:r>
                        <a:rPr lang="en" sz="600">
                          <a:latin typeface="IBM Plex Sans"/>
                          <a:ea typeface="IBM Plex Sans"/>
                          <a:cs typeface="IBM Plex Sans"/>
                          <a:sym typeface="IBM Plex Sans"/>
                        </a:rPr>
                        <a:t> Non-ICPSR search process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2.9.</a:t>
                      </a:r>
                      <a:r>
                        <a:rPr lang="en" sz="600">
                          <a:latin typeface="IBM Plex Sans"/>
                          <a:ea typeface="IBM Plex Sans"/>
                          <a:cs typeface="IBM Plex Sans"/>
                          <a:sym typeface="IBM Plex Sans"/>
                        </a:rPr>
                        <a:t> Reuse purpose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3.3.6.</a:t>
                      </a:r>
                      <a:r>
                        <a:rPr lang="en" sz="600">
                          <a:latin typeface="IBM Plex Sans"/>
                          <a:ea typeface="IBM Plex Sans"/>
                          <a:cs typeface="IBM Plex Sans"/>
                          <a:sym typeface="IBM Plex Sans"/>
                        </a:rPr>
                        <a:t> Basis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1.10.</a:t>
                      </a:r>
                      <a:r>
                        <a:rPr lang="en" sz="600">
                          <a:latin typeface="IBM Plex Sans"/>
                          <a:ea typeface="IBM Plex Sans"/>
                          <a:cs typeface="IBM Plex Sans"/>
                          <a:sym typeface="IBM Plex Sans"/>
                        </a:rPr>
                        <a:t> Search challenges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rowSpan="6">
                  <a:txBody>
                    <a:bodyPr/>
                    <a:lstStyle/>
                    <a:p>
                      <a:pPr indent="0" lvl="0" marL="0" rtl="0" algn="l">
                        <a:lnSpc>
                          <a:spcPct val="115000"/>
                        </a:lnSpc>
                        <a:spcBef>
                          <a:spcPts val="0"/>
                        </a:spcBef>
                        <a:spcAft>
                          <a:spcPts val="0"/>
                        </a:spcAft>
                        <a:buNone/>
                      </a:pPr>
                      <a:r>
                        <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3.3.7.</a:t>
                      </a:r>
                      <a:r>
                        <a:rPr lang="en" sz="600">
                          <a:latin typeface="IBM Plex Sans"/>
                          <a:ea typeface="IBM Plex Sans"/>
                          <a:cs typeface="IBM Plex Sans"/>
                          <a:sym typeface="IBM Plex Sans"/>
                        </a:rPr>
                        <a:t> Important information</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1.11</a:t>
                      </a:r>
                      <a:r>
                        <a:rPr lang="en" sz="600">
                          <a:latin typeface="IBM Plex Sans"/>
                          <a:ea typeface="IBM Plex Sans"/>
                          <a:cs typeface="IBM Plex Sans"/>
                          <a:sym typeface="IBM Plex Sans"/>
                        </a:rPr>
                        <a:t> Search enhancements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3.3.8.</a:t>
                      </a:r>
                      <a:r>
                        <a:rPr lang="en" sz="600">
                          <a:latin typeface="IBM Plex Sans"/>
                          <a:ea typeface="IBM Plex Sans"/>
                          <a:cs typeface="IBM Plex Sans"/>
                          <a:sym typeface="IBM Plex Sans"/>
                        </a:rPr>
                        <a:t> Stage of career</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1.12.</a:t>
                      </a:r>
                      <a:r>
                        <a:rPr lang="en" sz="600">
                          <a:latin typeface="IBM Plex Sans"/>
                          <a:ea typeface="IBM Plex Sans"/>
                          <a:cs typeface="IBM Plex Sans"/>
                          <a:sym typeface="IBM Plex Sans"/>
                        </a:rPr>
                        <a:t> Search features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3.4.</a:t>
                      </a:r>
                      <a:r>
                        <a:rPr lang="en" sz="600">
                          <a:latin typeface="IBM Plex Sans"/>
                          <a:ea typeface="IBM Plex Sans"/>
                          <a:cs typeface="IBM Plex Sans"/>
                          <a:sym typeface="IBM Plex Sans"/>
                        </a:rPr>
                        <a:t> Conceptualization</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1.13.</a:t>
                      </a:r>
                      <a:r>
                        <a:rPr lang="en" sz="600">
                          <a:latin typeface="IBM Plex Sans"/>
                          <a:ea typeface="IBM Plex Sans"/>
                          <a:cs typeface="IBM Plex Sans"/>
                          <a:sym typeface="IBM Plex Sans"/>
                        </a:rPr>
                        <a:t> Uniqueness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3.5.</a:t>
                      </a:r>
                      <a:r>
                        <a:rPr lang="en" sz="600">
                          <a:latin typeface="IBM Plex Sans"/>
                          <a:ea typeface="IBM Plex Sans"/>
                          <a:cs typeface="IBM Plex Sans"/>
                          <a:sym typeface="IBM Plex Sans"/>
                        </a:rPr>
                        <a:t> Recommendation preferences</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1.14.</a:t>
                      </a:r>
                      <a:r>
                        <a:rPr lang="en" sz="600">
                          <a:latin typeface="IBM Plex Sans"/>
                          <a:ea typeface="IBM Plex Sans"/>
                          <a:cs typeface="IBM Plex Sans"/>
                          <a:sym typeface="IBM Plex Sans"/>
                        </a:rPr>
                        <a:t> Typical search scenario</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3.6.</a:t>
                      </a:r>
                      <a:r>
                        <a:rPr lang="en" sz="600">
                          <a:latin typeface="IBM Plex Sans"/>
                          <a:ea typeface="IBM Plex Sans"/>
                          <a:cs typeface="IBM Plex Sans"/>
                          <a:sym typeface="IBM Plex Sans"/>
                        </a:rPr>
                        <a:t> Ideal type</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r h="200025">
                <a:tc>
                  <a:txBody>
                    <a:bodyPr/>
                    <a:lstStyle/>
                    <a:p>
                      <a:pPr indent="0" lvl="0" marL="0" rtl="0" algn="l">
                        <a:lnSpc>
                          <a:spcPct val="115000"/>
                        </a:lnSpc>
                        <a:spcBef>
                          <a:spcPts val="0"/>
                        </a:spcBef>
                        <a:spcAft>
                          <a:spcPts val="0"/>
                        </a:spcAft>
                        <a:buNone/>
                      </a:pPr>
                      <a:r>
                        <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c>
                  <a:txBody>
                    <a:bodyPr/>
                    <a:lstStyle/>
                    <a:p>
                      <a:pPr indent="0" lvl="0" marL="0" rtl="0" algn="l">
                        <a:lnSpc>
                          <a:spcPct val="115000"/>
                        </a:lnSpc>
                        <a:spcBef>
                          <a:spcPts val="0"/>
                        </a:spcBef>
                        <a:spcAft>
                          <a:spcPts val="0"/>
                        </a:spcAft>
                        <a:buNone/>
                      </a:pPr>
                      <a:r>
                        <a:rPr lang="en" sz="600">
                          <a:latin typeface="IBM Plex Sans"/>
                          <a:ea typeface="IBM Plex Sans"/>
                          <a:cs typeface="IBM Plex Sans"/>
                          <a:sym typeface="IBM Plex Sans"/>
                        </a:rPr>
                        <a:t>3.7.</a:t>
                      </a:r>
                      <a:r>
                        <a:rPr lang="en" sz="600">
                          <a:latin typeface="IBM Plex Sans"/>
                          <a:ea typeface="IBM Plex Sans"/>
                          <a:cs typeface="IBM Plex Sans"/>
                          <a:sym typeface="IBM Plex Sans"/>
                        </a:rPr>
                        <a:t> System transparency</a:t>
                      </a:r>
                      <a:endParaRPr sz="600">
                        <a:latin typeface="IBM Plex Sans"/>
                        <a:ea typeface="IBM Plex Sans"/>
                        <a:cs typeface="IBM Plex Sans"/>
                        <a:sym typeface="IBM Plex Sans"/>
                      </a:endParaRPr>
                    </a:p>
                  </a:txBody>
                  <a:tcPr marT="63100" marB="63100" marR="63100" marL="63100"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vMerge="1"/>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1"/>
          <p:cNvSpPr txBox="1"/>
          <p:nvPr>
            <p:ph type="title"/>
          </p:nvPr>
        </p:nvSpPr>
        <p:spPr>
          <a:xfrm>
            <a:off x="783604" y="933254"/>
            <a:ext cx="7576800" cy="35403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4100"/>
              <a:buFont typeface="IBM Plex Sans SemiBold"/>
              <a:buNone/>
            </a:pPr>
            <a:r>
              <a:rPr lang="en" sz="3300"/>
              <a:t>Findings</a:t>
            </a:r>
            <a:endParaRPr sz="33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Results</a:t>
            </a:r>
            <a:endParaRPr sz="2800">
              <a:solidFill>
                <a:srgbClr val="434343"/>
              </a:solidFill>
            </a:endParaRPr>
          </a:p>
        </p:txBody>
      </p:sp>
      <p:sp>
        <p:nvSpPr>
          <p:cNvPr id="196" name="Google Shape;196;p32"/>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present results in three broad </a:t>
            </a:r>
            <a:r>
              <a:rPr lang="en" sz="2100">
                <a:solidFill>
                  <a:srgbClr val="434343"/>
                </a:solidFill>
                <a:latin typeface="IBM Plex Sans"/>
                <a:ea typeface="IBM Plex Sans"/>
                <a:cs typeface="IBM Plex Sans"/>
                <a:sym typeface="IBM Plex Sans"/>
              </a:rPr>
              <a:t>categories</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Clr>
                <a:srgbClr val="999999"/>
              </a:buClr>
              <a:buSzPts val="1700"/>
              <a:buFont typeface="IBM Plex Sans"/>
              <a:buAutoNum type="arabicPeriod"/>
            </a:pPr>
            <a:r>
              <a:rPr lang="en" sz="1700">
                <a:solidFill>
                  <a:srgbClr val="999999"/>
                </a:solidFill>
                <a:latin typeface="IBM Plex Sans"/>
                <a:ea typeface="IBM Plex Sans"/>
                <a:cs typeface="IBM Plex Sans"/>
                <a:sym typeface="IBM Plex Sans"/>
              </a:rPr>
              <a:t>Description of interview codes </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800"/>
              </a:spcBef>
              <a:spcAft>
                <a:spcPts val="0"/>
              </a:spcAft>
              <a:buClr>
                <a:srgbClr val="999999"/>
              </a:buClr>
              <a:buSzPts val="1700"/>
              <a:buFont typeface="IBM Plex Sans"/>
              <a:buAutoNum type="arabicPeriod" startAt="2"/>
            </a:pPr>
            <a:r>
              <a:rPr lang="en" sz="1700">
                <a:solidFill>
                  <a:srgbClr val="999999"/>
                </a:solidFill>
                <a:latin typeface="IBM Plex Sans"/>
                <a:ea typeface="IBM Plex Sans"/>
                <a:cs typeface="IBM Plex Sans"/>
                <a:sym typeface="IBM Plex Sans"/>
              </a:rPr>
              <a:t>Evidence that interview passages align with the paths we identified (Lafia et al., 2023), and that considerations tied to doing research make data </a:t>
            </a:r>
            <a:br>
              <a:rPr lang="en" sz="1700">
                <a:solidFill>
                  <a:srgbClr val="999999"/>
                </a:solidFill>
                <a:latin typeface="IBM Plex Sans"/>
                <a:ea typeface="IBM Plex Sans"/>
                <a:cs typeface="IBM Plex Sans"/>
                <a:sym typeface="IBM Plex Sans"/>
              </a:rPr>
            </a:br>
            <a:r>
              <a:rPr lang="en" sz="1700">
                <a:solidFill>
                  <a:srgbClr val="999999"/>
                </a:solidFill>
                <a:latin typeface="IBM Plex Sans"/>
                <a:ea typeface="IBM Plex Sans"/>
                <a:cs typeface="IBM Plex Sans"/>
                <a:sym typeface="IBM Plex Sans"/>
              </a:rPr>
              <a:t>search complex</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800"/>
              </a:spcBef>
              <a:spcAft>
                <a:spcPts val="0"/>
              </a:spcAft>
              <a:buClr>
                <a:srgbClr val="999999"/>
              </a:buClr>
              <a:buSzPts val="1700"/>
              <a:buFont typeface="IBM Plex Sans"/>
              <a:buAutoNum type="arabicPeriod" startAt="2"/>
            </a:pPr>
            <a:r>
              <a:rPr lang="en" sz="1700">
                <a:solidFill>
                  <a:srgbClr val="999999"/>
                </a:solidFill>
                <a:latin typeface="IBM Plex Sans"/>
                <a:ea typeface="IBM Plex Sans"/>
                <a:cs typeface="IBM Plex Sans"/>
                <a:sym typeface="IBM Plex Sans"/>
              </a:rPr>
              <a:t>Data search happens in a large data ecosystem, which makes behavior even harder to predict</a:t>
            </a:r>
            <a:endParaRPr sz="1700">
              <a:solidFill>
                <a:srgbClr val="999999"/>
              </a:solidFill>
              <a:latin typeface="IBM Plex Sans"/>
              <a:ea typeface="IBM Plex Sans"/>
              <a:cs typeface="IBM Plex Sans"/>
              <a:sym typeface="IBM Plex Sans"/>
            </a:endParaRPr>
          </a:p>
          <a:p>
            <a:pPr indent="0" lvl="0" marL="457200" rtl="0" algn="l">
              <a:lnSpc>
                <a:spcPct val="100000"/>
              </a:lnSpc>
              <a:spcBef>
                <a:spcPts val="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3"/>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- 1</a:t>
            </a:r>
            <a:endParaRPr sz="2800">
              <a:solidFill>
                <a:srgbClr val="434343"/>
              </a:solidFill>
            </a:endParaRPr>
          </a:p>
        </p:txBody>
      </p:sp>
      <p:sp>
        <p:nvSpPr>
          <p:cNvPr id="202" name="Google Shape;202;p33"/>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Total of 439 applications for 39 codes, but 3 accounted for 31% of them</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Data </a:t>
            </a:r>
            <a:r>
              <a:rPr b="1" lang="en" sz="2100">
                <a:solidFill>
                  <a:schemeClr val="accent1"/>
                </a:solidFill>
                <a:latin typeface="IBM Plex Sans"/>
                <a:ea typeface="IBM Plex Sans"/>
                <a:cs typeface="IBM Plex Sans"/>
                <a:sym typeface="IBM Plex Sans"/>
              </a:rPr>
              <a:t>evaluation</a:t>
            </a:r>
            <a:r>
              <a:rPr lang="en" sz="2100">
                <a:solidFill>
                  <a:srgbClr val="434343"/>
                </a:solidFill>
                <a:latin typeface="IBM Plex Sans"/>
                <a:ea typeface="IBM Plex Sans"/>
                <a:cs typeface="IBM Plex Sans"/>
                <a:sym typeface="IBM Plex Sans"/>
              </a:rPr>
              <a:t> (n=52) was the most common code</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Discussion of the </a:t>
            </a:r>
            <a:r>
              <a:rPr b="1" lang="en" sz="2100">
                <a:solidFill>
                  <a:schemeClr val="accent1"/>
                </a:solidFill>
                <a:latin typeface="IBM Plex Sans"/>
                <a:ea typeface="IBM Plex Sans"/>
                <a:cs typeface="IBM Plex Sans"/>
                <a:sym typeface="IBM Plex Sans"/>
              </a:rPr>
              <a:t>search process</a:t>
            </a:r>
            <a:r>
              <a:rPr lang="en" sz="2100">
                <a:solidFill>
                  <a:srgbClr val="434343"/>
                </a:solidFill>
                <a:latin typeface="IBM Plex Sans"/>
                <a:ea typeface="IBM Plex Sans"/>
                <a:cs typeface="IBM Plex Sans"/>
                <a:sym typeface="IBM Plex Sans"/>
              </a:rPr>
              <a:t> (n=46) was the second-most common</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b="1" lang="en" sz="2100">
                <a:solidFill>
                  <a:schemeClr val="accent1"/>
                </a:solidFill>
                <a:latin typeface="IBM Plex Sans"/>
                <a:ea typeface="IBM Plex Sans"/>
                <a:cs typeface="IBM Plex Sans"/>
                <a:sym typeface="IBM Plex Sans"/>
              </a:rPr>
              <a:t>Information</a:t>
            </a:r>
            <a:r>
              <a:rPr lang="en" sz="2100">
                <a:solidFill>
                  <a:srgbClr val="434343"/>
                </a:solidFill>
                <a:latin typeface="IBM Plex Sans"/>
                <a:ea typeface="IBM Plex Sans"/>
                <a:cs typeface="IBM Plex Sans"/>
                <a:sym typeface="IBM Plex Sans"/>
              </a:rPr>
              <a:t> (n=38) needed to select data was third most common </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4"/>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08" name="Google Shape;208;p34"/>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Interview </a:t>
            </a:r>
            <a:r>
              <a:rPr lang="en" sz="2100">
                <a:solidFill>
                  <a:srgbClr val="434343"/>
                </a:solidFill>
                <a:latin typeface="IBM Plex Sans"/>
                <a:ea typeface="IBM Plex Sans"/>
                <a:cs typeface="IBM Plex Sans"/>
                <a:sym typeface="IBM Plex Sans"/>
              </a:rPr>
              <a:t>passages</a:t>
            </a:r>
            <a:r>
              <a:rPr lang="en" sz="2100">
                <a:solidFill>
                  <a:srgbClr val="434343"/>
                </a:solidFill>
                <a:latin typeface="IBM Plex Sans"/>
                <a:ea typeface="IBM Plex Sans"/>
                <a:cs typeface="IBM Plex Sans"/>
                <a:sym typeface="IBM Plex Sans"/>
              </a:rPr>
              <a:t> also confirm our paths </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A</a:t>
            </a:r>
            <a:r>
              <a:rPr lang="en" sz="2100">
                <a:solidFill>
                  <a:srgbClr val="000000"/>
                </a:solidFill>
                <a:latin typeface="IBM Plex Sans"/>
                <a:ea typeface="IBM Plex Sans"/>
                <a:cs typeface="IBM Plex Sans"/>
                <a:sym typeface="IBM Plex Sans"/>
              </a:rPr>
              <a:t> </a:t>
            </a:r>
            <a:r>
              <a:rPr b="1" lang="en" sz="2100">
                <a:solidFill>
                  <a:schemeClr val="accent1"/>
                </a:solidFill>
                <a:latin typeface="IBM Plex Sans"/>
                <a:ea typeface="IBM Plex Sans"/>
                <a:cs typeface="IBM Plex Sans"/>
                <a:sym typeface="IBM Plex Sans"/>
              </a:rPr>
              <a:t>d</a:t>
            </a:r>
            <a:r>
              <a:rPr b="1" lang="en" sz="2100">
                <a:solidFill>
                  <a:schemeClr val="accent1"/>
                </a:solidFill>
                <a:latin typeface="IBM Plex Sans"/>
                <a:ea typeface="IBM Plex Sans"/>
                <a:cs typeface="IBM Plex Sans"/>
                <a:sym typeface="IBM Plex Sans"/>
              </a:rPr>
              <a:t>irect path</a:t>
            </a:r>
            <a:r>
              <a:rPr lang="en" sz="2100">
                <a:solidFill>
                  <a:srgbClr val="434343"/>
                </a:solidFill>
                <a:latin typeface="IBM Plex Sans"/>
                <a:ea typeface="IBM Plex Sans"/>
                <a:cs typeface="IBM Plex Sans"/>
                <a:sym typeface="IBM Plex Sans"/>
              </a:rPr>
              <a:t> example</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SzPts val="1700"/>
              <a:buFont typeface="IBM Plex Sans"/>
              <a:buChar char="–"/>
            </a:pPr>
            <a:r>
              <a:rPr i="1" lang="en" sz="1700">
                <a:solidFill>
                  <a:srgbClr val="999999"/>
                </a:solidFill>
                <a:latin typeface="IBM Plex Sans"/>
                <a:ea typeface="IBM Plex Sans"/>
                <a:cs typeface="IBM Plex Sans"/>
                <a:sym typeface="IBM Plex Sans"/>
              </a:rPr>
              <a:t>The times that I have used ICPSR is when, for example, I need to compliment postsecondary data with some of the very useful sources that you have. </a:t>
            </a:r>
            <a:br>
              <a:rPr i="1" lang="en" sz="1700">
                <a:solidFill>
                  <a:srgbClr val="999999"/>
                </a:solidFill>
                <a:latin typeface="IBM Plex Sans"/>
                <a:ea typeface="IBM Plex Sans"/>
                <a:cs typeface="IBM Plex Sans"/>
                <a:sym typeface="IBM Plex Sans"/>
              </a:rPr>
            </a:br>
            <a:r>
              <a:rPr i="1" lang="en" sz="1700">
                <a:solidFill>
                  <a:srgbClr val="999999"/>
                </a:solidFill>
                <a:latin typeface="IBM Plex Sans"/>
                <a:ea typeface="IBM Plex Sans"/>
                <a:cs typeface="IBM Plex Sans"/>
                <a:sym typeface="IBM Plex Sans"/>
              </a:rPr>
              <a:t>Like, for example, the FBI crime reporting and whatnot.</a:t>
            </a:r>
            <a:endParaRPr i="1"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user already knew about FBI data so they could directly retrieve it via a keyword search </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Simple behavior</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5"/>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14" name="Google Shape;214;p35"/>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A</a:t>
            </a:r>
            <a:r>
              <a:rPr lang="en" sz="2100">
                <a:latin typeface="IBM Plex Sans"/>
                <a:ea typeface="IBM Plex Sans"/>
                <a:cs typeface="IBM Plex Sans"/>
                <a:sym typeface="IBM Plex Sans"/>
              </a:rPr>
              <a:t> </a:t>
            </a:r>
            <a:r>
              <a:rPr b="1" lang="en" sz="2100">
                <a:solidFill>
                  <a:schemeClr val="accent1"/>
                </a:solidFill>
                <a:latin typeface="IBM Plex Sans"/>
                <a:ea typeface="IBM Plex Sans"/>
                <a:cs typeface="IBM Plex Sans"/>
                <a:sym typeface="IBM Plex Sans"/>
              </a:rPr>
              <a:t>s</a:t>
            </a:r>
            <a:r>
              <a:rPr b="1" lang="en" sz="2100">
                <a:solidFill>
                  <a:schemeClr val="accent1"/>
                </a:solidFill>
                <a:latin typeface="IBM Plex Sans"/>
                <a:ea typeface="IBM Plex Sans"/>
                <a:cs typeface="IBM Plex Sans"/>
                <a:sym typeface="IBM Plex Sans"/>
              </a:rPr>
              <a:t>cenic </a:t>
            </a:r>
            <a:r>
              <a:rPr b="1" lang="en" sz="2100">
                <a:solidFill>
                  <a:schemeClr val="accent1"/>
                </a:solidFill>
                <a:latin typeface="IBM Plex Sans"/>
                <a:ea typeface="IBM Plex Sans"/>
                <a:cs typeface="IBM Plex Sans"/>
                <a:sym typeface="IBM Plex Sans"/>
              </a:rPr>
              <a:t>path</a:t>
            </a:r>
            <a:r>
              <a:rPr lang="en" sz="2100">
                <a:solidFill>
                  <a:srgbClr val="434343"/>
                </a:solidFill>
                <a:latin typeface="IBM Plex Sans"/>
                <a:ea typeface="IBM Plex Sans"/>
                <a:cs typeface="IBM Plex Sans"/>
                <a:sym typeface="IBM Plex Sans"/>
              </a:rPr>
              <a:t> example</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SzPts val="1700"/>
              <a:buFont typeface="IBM Plex Sans"/>
              <a:buChar char="–"/>
            </a:pPr>
            <a:r>
              <a:rPr i="1" lang="en" sz="1700">
                <a:solidFill>
                  <a:srgbClr val="999999"/>
                </a:solidFill>
                <a:latin typeface="IBM Plex Sans"/>
                <a:ea typeface="IBM Plex Sans"/>
                <a:cs typeface="IBM Plex Sans"/>
                <a:sym typeface="IBM Plex Sans"/>
              </a:rPr>
              <a:t>I typically start with a research question and then I'm like, oh, well, what data might be out there to help me answer it? [...] My search strategy is pretty crude [... I look for data with] measures of discrimination or racism or different assessments of race in a way that I could apply. [...] I don't even think it necessarily has to be efficient, but just finding new data [...] is pretty cool.</a:t>
            </a:r>
            <a:endParaRPr i="1"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user studied a hard to measure topic, so she was willing to learn about datasets containing different measures of  discrimination or racism</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77925" y="68700"/>
            <a:ext cx="8643900" cy="8091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1"/>
              </a:buClr>
              <a:buSzPts val="3300"/>
              <a:buFont typeface="IBM Plex Sans SemiBold"/>
              <a:buNone/>
            </a:pPr>
            <a:r>
              <a:rPr b="0" lang="en" sz="3000">
                <a:latin typeface="IBM Plex Sans"/>
                <a:ea typeface="IBM Plex Sans"/>
                <a:cs typeface="IBM Plex Sans"/>
                <a:sym typeface="IBM Plex Sans"/>
              </a:rPr>
              <a:t>Project Team</a:t>
            </a:r>
            <a:endParaRPr b="0" sz="3000">
              <a:latin typeface="IBM Plex Sans"/>
              <a:ea typeface="IBM Plex Sans"/>
              <a:cs typeface="IBM Plex Sans"/>
              <a:sym typeface="IBM Plex Sans"/>
            </a:endParaRPr>
          </a:p>
        </p:txBody>
      </p:sp>
      <p:pic>
        <p:nvPicPr>
          <p:cNvPr id="102" name="Google Shape;102;p18"/>
          <p:cNvPicPr preferRelativeResize="0"/>
          <p:nvPr>
            <p:ph idx="2" type="pic"/>
          </p:nvPr>
        </p:nvPicPr>
        <p:blipFill rotWithShape="1">
          <a:blip r:embed="rId3">
            <a:alphaModFix/>
          </a:blip>
          <a:srcRect b="11111" l="0" r="0" t="0"/>
          <a:stretch/>
        </p:blipFill>
        <p:spPr>
          <a:xfrm>
            <a:off x="785973" y="1056302"/>
            <a:ext cx="939300" cy="939300"/>
          </a:xfrm>
          <a:prstGeom prst="ellipse">
            <a:avLst/>
          </a:prstGeom>
          <a:noFill/>
          <a:ln cap="flat" cmpd="sng" w="9525">
            <a:solidFill>
              <a:srgbClr val="BFBFBF"/>
            </a:solidFill>
            <a:prstDash val="solid"/>
            <a:round/>
            <a:headEnd len="sm" w="sm" type="none"/>
            <a:tailEnd len="sm" w="sm" type="none"/>
          </a:ln>
        </p:spPr>
      </p:pic>
      <p:sp>
        <p:nvSpPr>
          <p:cNvPr id="103" name="Google Shape;103;p18"/>
          <p:cNvSpPr txBox="1"/>
          <p:nvPr>
            <p:ph idx="1" type="body"/>
          </p:nvPr>
        </p:nvSpPr>
        <p:spPr>
          <a:xfrm>
            <a:off x="277925" y="2097875"/>
            <a:ext cx="1947900" cy="3915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1"/>
              </a:buClr>
              <a:buSzPts val="1200"/>
              <a:buNone/>
            </a:pPr>
            <a:r>
              <a:rPr lang="en" sz="1300">
                <a:latin typeface="IBM Plex Sans"/>
                <a:ea typeface="IBM Plex Sans"/>
                <a:cs typeface="IBM Plex Sans"/>
                <a:sym typeface="IBM Plex Sans"/>
              </a:rPr>
              <a:t>A.J. Million</a:t>
            </a:r>
            <a:endParaRPr sz="1300">
              <a:latin typeface="IBM Plex Sans"/>
              <a:ea typeface="IBM Plex Sans"/>
              <a:cs typeface="IBM Plex Sans"/>
              <a:sym typeface="IBM Plex Sans"/>
            </a:endParaRPr>
          </a:p>
        </p:txBody>
      </p:sp>
      <p:pic>
        <p:nvPicPr>
          <p:cNvPr id="104" name="Google Shape;104;p18"/>
          <p:cNvPicPr preferRelativeResize="0"/>
          <p:nvPr>
            <p:ph idx="3" type="pic"/>
          </p:nvPr>
        </p:nvPicPr>
        <p:blipFill rotWithShape="1">
          <a:blip r:embed="rId4">
            <a:alphaModFix/>
          </a:blip>
          <a:srcRect b="0" l="28369" r="13817" t="0"/>
          <a:stretch/>
        </p:blipFill>
        <p:spPr>
          <a:xfrm>
            <a:off x="3018896" y="1056302"/>
            <a:ext cx="939300" cy="939300"/>
          </a:xfrm>
          <a:prstGeom prst="ellipse">
            <a:avLst/>
          </a:prstGeom>
          <a:noFill/>
          <a:ln cap="flat" cmpd="sng" w="9525">
            <a:solidFill>
              <a:srgbClr val="BFBFBF"/>
            </a:solidFill>
            <a:prstDash val="solid"/>
            <a:round/>
            <a:headEnd len="sm" w="sm" type="none"/>
            <a:tailEnd len="sm" w="sm" type="none"/>
          </a:ln>
        </p:spPr>
      </p:pic>
      <p:sp>
        <p:nvSpPr>
          <p:cNvPr id="105" name="Google Shape;105;p18"/>
          <p:cNvSpPr txBox="1"/>
          <p:nvPr>
            <p:ph idx="4" type="body"/>
          </p:nvPr>
        </p:nvSpPr>
        <p:spPr>
          <a:xfrm>
            <a:off x="2514679" y="2097875"/>
            <a:ext cx="1947900" cy="3915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1"/>
              </a:buClr>
              <a:buSzPts val="1200"/>
              <a:buNone/>
            </a:pPr>
            <a:r>
              <a:rPr lang="en" sz="1300">
                <a:latin typeface="IBM Plex Sans"/>
                <a:ea typeface="IBM Plex Sans"/>
                <a:cs typeface="IBM Plex Sans"/>
                <a:sym typeface="IBM Plex Sans"/>
              </a:rPr>
              <a:t>Jeremy York</a:t>
            </a:r>
            <a:endParaRPr sz="1300">
              <a:latin typeface="IBM Plex Sans"/>
              <a:ea typeface="IBM Plex Sans"/>
              <a:cs typeface="IBM Plex Sans"/>
              <a:sym typeface="IBM Plex Sans"/>
            </a:endParaRPr>
          </a:p>
        </p:txBody>
      </p:sp>
      <p:pic>
        <p:nvPicPr>
          <p:cNvPr id="106" name="Google Shape;106;p18"/>
          <p:cNvPicPr preferRelativeResize="0"/>
          <p:nvPr>
            <p:ph idx="5" type="pic"/>
          </p:nvPr>
        </p:nvPicPr>
        <p:blipFill rotWithShape="1">
          <a:blip r:embed="rId5">
            <a:alphaModFix/>
          </a:blip>
          <a:srcRect b="20078" l="0" r="0" t="8492"/>
          <a:stretch/>
        </p:blipFill>
        <p:spPr>
          <a:xfrm>
            <a:off x="5251820" y="1056302"/>
            <a:ext cx="939300" cy="939300"/>
          </a:xfrm>
          <a:prstGeom prst="ellipse">
            <a:avLst/>
          </a:prstGeom>
          <a:noFill/>
          <a:ln cap="flat" cmpd="sng" w="9525">
            <a:solidFill>
              <a:srgbClr val="BFBFBF"/>
            </a:solidFill>
            <a:prstDash val="solid"/>
            <a:round/>
            <a:headEnd len="sm" w="sm" type="none"/>
            <a:tailEnd len="sm" w="sm" type="none"/>
          </a:ln>
        </p:spPr>
      </p:pic>
      <p:sp>
        <p:nvSpPr>
          <p:cNvPr id="107" name="Google Shape;107;p18"/>
          <p:cNvSpPr txBox="1"/>
          <p:nvPr>
            <p:ph idx="6" type="body"/>
          </p:nvPr>
        </p:nvSpPr>
        <p:spPr>
          <a:xfrm>
            <a:off x="4751434" y="2097875"/>
            <a:ext cx="1945800" cy="3915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1"/>
              </a:buClr>
              <a:buSzPts val="1200"/>
              <a:buNone/>
            </a:pPr>
            <a:r>
              <a:rPr lang="en" sz="1300">
                <a:latin typeface="IBM Plex Sans"/>
                <a:ea typeface="IBM Plex Sans"/>
                <a:cs typeface="IBM Plex Sans"/>
                <a:sym typeface="IBM Plex Sans"/>
              </a:rPr>
              <a:t>Sara Lafia</a:t>
            </a:r>
            <a:endParaRPr sz="1300">
              <a:latin typeface="IBM Plex Sans"/>
              <a:ea typeface="IBM Plex Sans"/>
              <a:cs typeface="IBM Plex Sans"/>
              <a:sym typeface="IBM Plex Sans"/>
            </a:endParaRPr>
          </a:p>
        </p:txBody>
      </p:sp>
      <p:pic>
        <p:nvPicPr>
          <p:cNvPr id="108" name="Google Shape;108;p18"/>
          <p:cNvPicPr preferRelativeResize="0"/>
          <p:nvPr>
            <p:ph idx="7" type="pic"/>
          </p:nvPr>
        </p:nvPicPr>
        <p:blipFill rotWithShape="1">
          <a:blip r:embed="rId6">
            <a:alphaModFix/>
          </a:blip>
          <a:srcRect b="14285" l="0" r="0" t="14285"/>
          <a:stretch/>
        </p:blipFill>
        <p:spPr>
          <a:xfrm>
            <a:off x="7484742" y="1056302"/>
            <a:ext cx="939300" cy="939300"/>
          </a:xfrm>
          <a:prstGeom prst="ellipse">
            <a:avLst/>
          </a:prstGeom>
          <a:noFill/>
          <a:ln cap="flat" cmpd="sng" w="9525">
            <a:solidFill>
              <a:srgbClr val="BFBFBF"/>
            </a:solidFill>
            <a:prstDash val="solid"/>
            <a:round/>
            <a:headEnd len="sm" w="sm" type="none"/>
            <a:tailEnd len="sm" w="sm" type="none"/>
          </a:ln>
        </p:spPr>
      </p:pic>
      <p:sp>
        <p:nvSpPr>
          <p:cNvPr id="109" name="Google Shape;109;p18"/>
          <p:cNvSpPr txBox="1"/>
          <p:nvPr>
            <p:ph idx="8" type="body"/>
          </p:nvPr>
        </p:nvSpPr>
        <p:spPr>
          <a:xfrm>
            <a:off x="6986150" y="2097875"/>
            <a:ext cx="1945800" cy="3915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1"/>
              </a:buClr>
              <a:buSzPts val="1200"/>
              <a:buNone/>
            </a:pPr>
            <a:r>
              <a:rPr lang="en" sz="1300">
                <a:latin typeface="IBM Plex Sans"/>
                <a:ea typeface="IBM Plex Sans"/>
                <a:cs typeface="IBM Plex Sans"/>
                <a:sym typeface="IBM Plex Sans"/>
              </a:rPr>
              <a:t>Libby Hemphill</a:t>
            </a:r>
            <a:endParaRPr sz="1300">
              <a:latin typeface="IBM Plex Sans"/>
              <a:ea typeface="IBM Plex Sans"/>
              <a:cs typeface="IBM Plex Sans"/>
              <a:sym typeface="IBM Plex Sans"/>
            </a:endParaRPr>
          </a:p>
        </p:txBody>
      </p:sp>
      <p:sp>
        <p:nvSpPr>
          <p:cNvPr id="110" name="Google Shape;110;p18"/>
          <p:cNvSpPr txBox="1"/>
          <p:nvPr>
            <p:ph idx="4294967295" type="body"/>
          </p:nvPr>
        </p:nvSpPr>
        <p:spPr>
          <a:xfrm>
            <a:off x="277416" y="2817744"/>
            <a:ext cx="1947900" cy="1706700"/>
          </a:xfrm>
          <a:prstGeom prst="rect">
            <a:avLst/>
          </a:prstGeom>
          <a:gradFill>
            <a:gsLst>
              <a:gs pos="0">
                <a:srgbClr val="D5D5D5"/>
              </a:gs>
              <a:gs pos="100000">
                <a:schemeClr val="lt1"/>
              </a:gs>
            </a:gsLst>
            <a:lin ang="13500000" scaled="0"/>
          </a:grad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1200"/>
              <a:buNone/>
            </a:pPr>
            <a:r>
              <a:rPr lang="en"/>
              <a:t>Information about this collaborator</a:t>
            </a:r>
            <a:endParaRPr/>
          </a:p>
        </p:txBody>
      </p:sp>
      <p:sp>
        <p:nvSpPr>
          <p:cNvPr id="111" name="Google Shape;111;p18"/>
          <p:cNvSpPr txBox="1"/>
          <p:nvPr>
            <p:ph idx="4294967295" type="body"/>
          </p:nvPr>
        </p:nvSpPr>
        <p:spPr>
          <a:xfrm>
            <a:off x="2514641" y="2817743"/>
            <a:ext cx="1947863" cy="1706631"/>
          </a:xfrm>
          <a:prstGeom prst="rect">
            <a:avLst/>
          </a:prstGeom>
          <a:gradFill>
            <a:gsLst>
              <a:gs pos="0">
                <a:srgbClr val="D5D5D5"/>
              </a:gs>
              <a:gs pos="100000">
                <a:schemeClr val="lt1"/>
              </a:gs>
            </a:gsLst>
            <a:lin ang="13500000" scaled="0"/>
          </a:grad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1200"/>
              <a:buNone/>
            </a:pPr>
            <a:r>
              <a:rPr lang="en"/>
              <a:t>Information about this collaborator</a:t>
            </a:r>
            <a:endParaRPr/>
          </a:p>
        </p:txBody>
      </p:sp>
      <p:sp>
        <p:nvSpPr>
          <p:cNvPr id="112" name="Google Shape;112;p18"/>
          <p:cNvSpPr txBox="1"/>
          <p:nvPr>
            <p:ph idx="4294967295" type="body"/>
          </p:nvPr>
        </p:nvSpPr>
        <p:spPr>
          <a:xfrm>
            <a:off x="4747589" y="2817743"/>
            <a:ext cx="1947863" cy="1706631"/>
          </a:xfrm>
          <a:prstGeom prst="rect">
            <a:avLst/>
          </a:prstGeom>
          <a:gradFill>
            <a:gsLst>
              <a:gs pos="0">
                <a:srgbClr val="D5D5D5"/>
              </a:gs>
              <a:gs pos="100000">
                <a:schemeClr val="lt1"/>
              </a:gs>
            </a:gsLst>
            <a:lin ang="13500000" scaled="0"/>
          </a:grad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1200"/>
              <a:buNone/>
            </a:pPr>
            <a:r>
              <a:rPr lang="en"/>
              <a:t>Information about this collaborator</a:t>
            </a:r>
            <a:endParaRPr/>
          </a:p>
          <a:p>
            <a:pPr indent="0" lvl="0" marL="0" rtl="0" algn="ctr">
              <a:lnSpc>
                <a:spcPct val="90000"/>
              </a:lnSpc>
              <a:spcBef>
                <a:spcPts val="800"/>
              </a:spcBef>
              <a:spcAft>
                <a:spcPts val="0"/>
              </a:spcAft>
              <a:buClr>
                <a:schemeClr val="dk1"/>
              </a:buClr>
              <a:buSzPts val="1200"/>
              <a:buNone/>
            </a:pPr>
            <a:r>
              <a:t/>
            </a:r>
            <a:endParaRPr/>
          </a:p>
        </p:txBody>
      </p:sp>
      <p:sp>
        <p:nvSpPr>
          <p:cNvPr id="113" name="Google Shape;113;p18"/>
          <p:cNvSpPr txBox="1"/>
          <p:nvPr>
            <p:ph idx="4294967295" type="body"/>
          </p:nvPr>
        </p:nvSpPr>
        <p:spPr>
          <a:xfrm>
            <a:off x="6986162" y="2817743"/>
            <a:ext cx="1947863" cy="1706631"/>
          </a:xfrm>
          <a:prstGeom prst="rect">
            <a:avLst/>
          </a:prstGeom>
          <a:gradFill>
            <a:gsLst>
              <a:gs pos="0">
                <a:srgbClr val="D5D5D5"/>
              </a:gs>
              <a:gs pos="100000">
                <a:schemeClr val="lt1"/>
              </a:gs>
            </a:gsLst>
            <a:lin ang="13500000" scaled="0"/>
          </a:grad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1200"/>
              <a:buNone/>
            </a:pPr>
            <a:r>
              <a:rPr lang="en"/>
              <a:t>Information about this collaborator</a:t>
            </a:r>
            <a:endParaRPr/>
          </a:p>
          <a:p>
            <a:pPr indent="0" lvl="0" marL="0" rtl="0" algn="ctr">
              <a:lnSpc>
                <a:spcPct val="90000"/>
              </a:lnSpc>
              <a:spcBef>
                <a:spcPts val="800"/>
              </a:spcBef>
              <a:spcAft>
                <a:spcPts val="0"/>
              </a:spcAft>
              <a:buClr>
                <a:schemeClr val="dk1"/>
              </a:buClr>
              <a:buSzPts val="1200"/>
              <a:buNone/>
            </a:pPr>
            <a:r>
              <a:t/>
            </a:r>
            <a:endParaRPr/>
          </a:p>
        </p:txBody>
      </p:sp>
      <p:sp>
        <p:nvSpPr>
          <p:cNvPr id="114" name="Google Shape;114;p18"/>
          <p:cNvSpPr txBox="1"/>
          <p:nvPr>
            <p:ph idx="9" type="subTitle"/>
          </p:nvPr>
        </p:nvSpPr>
        <p:spPr>
          <a:xfrm>
            <a:off x="277300" y="2587576"/>
            <a:ext cx="1947900" cy="1921200"/>
          </a:xfrm>
          <a:prstGeom prst="rect">
            <a:avLst/>
          </a:prstGeom>
          <a:solidFill>
            <a:schemeClr val="lt2"/>
          </a:solidFill>
          <a:ln cap="flat" cmpd="sng" w="9525">
            <a:solidFill>
              <a:srgbClr val="4A86E8"/>
            </a:solidFill>
            <a:prstDash val="solid"/>
            <a:round/>
            <a:headEnd len="sm" w="sm" type="none"/>
            <a:tailEnd len="sm" w="sm" type="none"/>
          </a:ln>
        </p:spPr>
        <p:txBody>
          <a:bodyPr anchorCtr="0" anchor="t" bIns="34275" lIns="68575" spcFirstLastPara="1" rIns="68575" wrap="square" tIns="34275">
            <a:noAutofit/>
          </a:bodyPr>
          <a:lstStyle/>
          <a:p>
            <a:pPr indent="0" lvl="0" marL="0" rtl="0" algn="ctr">
              <a:spcBef>
                <a:spcPts val="800"/>
              </a:spcBef>
              <a:spcAft>
                <a:spcPts val="0"/>
              </a:spcAft>
              <a:buNone/>
            </a:pPr>
            <a:r>
              <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a:latin typeface="IBM Plex Sans"/>
                <a:ea typeface="IBM Plex Sans"/>
                <a:cs typeface="IBM Plex Sans"/>
                <a:sym typeface="IBM Plex Sans"/>
              </a:rPr>
              <a:t>Director</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a:latin typeface="IBM Plex Sans"/>
                <a:ea typeface="IBM Plex Sans"/>
                <a:cs typeface="IBM Plex Sans"/>
                <a:sym typeface="IBM Plex Sans"/>
              </a:rPr>
              <a:t>University of Michigan, ICPSR</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u="sng">
                <a:solidFill>
                  <a:srgbClr val="3C78D8"/>
                </a:solidFill>
                <a:latin typeface="IBM Plex Sans"/>
                <a:ea typeface="IBM Plex Sans"/>
                <a:cs typeface="IBM Plex Sans"/>
                <a:sym typeface="IBM Plex Sans"/>
                <a:hlinkClick r:id="rId7">
                  <a:extLst>
                    <a:ext uri="{A12FA001-AC4F-418D-AE19-62706E023703}">
                      <ahyp:hlinkClr val="tx"/>
                    </a:ext>
                  </a:extLst>
                </a:hlinkClick>
              </a:rPr>
              <a:t>millioaj@umich.edu</a:t>
            </a:r>
            <a:endParaRPr sz="1300">
              <a:solidFill>
                <a:srgbClr val="3C78D8"/>
              </a:solidFill>
              <a:latin typeface="IBM Plex Sans"/>
              <a:ea typeface="IBM Plex Sans"/>
              <a:cs typeface="IBM Plex Sans"/>
              <a:sym typeface="IBM Plex Sans"/>
            </a:endParaRPr>
          </a:p>
        </p:txBody>
      </p:sp>
      <p:sp>
        <p:nvSpPr>
          <p:cNvPr id="115" name="Google Shape;115;p18"/>
          <p:cNvSpPr txBox="1"/>
          <p:nvPr>
            <p:ph idx="13" type="subTitle"/>
          </p:nvPr>
        </p:nvSpPr>
        <p:spPr>
          <a:xfrm>
            <a:off x="2512450" y="2587576"/>
            <a:ext cx="1947900" cy="1921200"/>
          </a:xfrm>
          <a:prstGeom prst="rect">
            <a:avLst/>
          </a:prstGeom>
          <a:solidFill>
            <a:schemeClr val="lt2"/>
          </a:solidFill>
          <a:ln>
            <a:noFill/>
          </a:ln>
        </p:spPr>
        <p:txBody>
          <a:bodyPr anchorCtr="0" anchor="t" bIns="34275" lIns="68575" spcFirstLastPara="1" rIns="68575" wrap="square" tIns="34275">
            <a:noAutofit/>
          </a:bodyPr>
          <a:lstStyle/>
          <a:p>
            <a:pPr indent="0" lvl="0" marL="0" rtl="0" algn="ctr">
              <a:spcBef>
                <a:spcPts val="800"/>
              </a:spcBef>
              <a:spcAft>
                <a:spcPts val="0"/>
              </a:spcAft>
              <a:buNone/>
            </a:pPr>
            <a:r>
              <a:t/>
            </a:r>
            <a:endParaRPr sz="13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a:latin typeface="IBM Plex Sans"/>
                <a:ea typeface="IBM Plex Sans"/>
                <a:cs typeface="IBM Plex Sans"/>
                <a:sym typeface="IBM Plex Sans"/>
              </a:rPr>
              <a:t>Assistant Director</a:t>
            </a:r>
            <a:endParaRPr sz="13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a:latin typeface="IBM Plex Sans"/>
                <a:ea typeface="IBM Plex Sans"/>
                <a:cs typeface="IBM Plex Sans"/>
                <a:sym typeface="IBM Plex Sans"/>
              </a:rPr>
              <a:t>University of Michigan Libraries, Copyright Office</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u="sng">
                <a:solidFill>
                  <a:srgbClr val="3C78D8"/>
                </a:solidFill>
                <a:latin typeface="IBM Plex Sans"/>
                <a:ea typeface="IBM Plex Sans"/>
                <a:cs typeface="IBM Plex Sans"/>
                <a:sym typeface="IBM Plex Sans"/>
                <a:hlinkClick r:id="rId8">
                  <a:extLst>
                    <a:ext uri="{A12FA001-AC4F-418D-AE19-62706E023703}">
                      <ahyp:hlinkClr val="tx"/>
                    </a:ext>
                  </a:extLst>
                </a:hlinkClick>
              </a:rPr>
              <a:t>jjyork@umich.edu</a:t>
            </a:r>
            <a:r>
              <a:rPr lang="en" sz="1300">
                <a:solidFill>
                  <a:srgbClr val="3C78D8"/>
                </a:solidFill>
                <a:latin typeface="IBM Plex Sans"/>
                <a:ea typeface="IBM Plex Sans"/>
                <a:cs typeface="IBM Plex Sans"/>
                <a:sym typeface="IBM Plex Sans"/>
              </a:rPr>
              <a:t> </a:t>
            </a:r>
            <a:endParaRPr sz="1300">
              <a:solidFill>
                <a:srgbClr val="3C78D8"/>
              </a:solidFill>
              <a:latin typeface="IBM Plex Sans"/>
              <a:ea typeface="IBM Plex Sans"/>
              <a:cs typeface="IBM Plex Sans"/>
              <a:sym typeface="IBM Plex Sans"/>
            </a:endParaRPr>
          </a:p>
        </p:txBody>
      </p:sp>
      <p:sp>
        <p:nvSpPr>
          <p:cNvPr id="116" name="Google Shape;116;p18"/>
          <p:cNvSpPr txBox="1"/>
          <p:nvPr>
            <p:ph idx="14" type="subTitle"/>
          </p:nvPr>
        </p:nvSpPr>
        <p:spPr>
          <a:xfrm>
            <a:off x="4749300" y="2587576"/>
            <a:ext cx="1947900" cy="1921200"/>
          </a:xfrm>
          <a:prstGeom prst="rect">
            <a:avLst/>
          </a:prstGeom>
          <a:solidFill>
            <a:schemeClr val="lt2"/>
          </a:solidFill>
          <a:ln>
            <a:noFill/>
          </a:ln>
        </p:spPr>
        <p:txBody>
          <a:bodyPr anchorCtr="0" anchor="t" bIns="34275" lIns="68575" spcFirstLastPara="1" rIns="68575" wrap="square" tIns="34275">
            <a:noAutofit/>
          </a:bodyPr>
          <a:lstStyle/>
          <a:p>
            <a:pPr indent="0" lvl="0" marL="0" rtl="0" algn="ctr">
              <a:spcBef>
                <a:spcPts val="800"/>
              </a:spcBef>
              <a:spcAft>
                <a:spcPts val="0"/>
              </a:spcAft>
              <a:buNone/>
            </a:pPr>
            <a:r>
              <a:t/>
            </a:r>
            <a:endParaRPr sz="14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a:latin typeface="IBM Plex Sans"/>
                <a:ea typeface="IBM Plex Sans"/>
                <a:cs typeface="IBM Plex Sans"/>
                <a:sym typeface="IBM Plex Sans"/>
              </a:rPr>
              <a:t>Research Methodologist</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a:latin typeface="IBM Plex Sans"/>
                <a:ea typeface="IBM Plex Sans"/>
                <a:cs typeface="IBM Plex Sans"/>
                <a:sym typeface="IBM Plex Sans"/>
              </a:rPr>
              <a:t>University of Chicago, NORC</a:t>
            </a:r>
            <a:endParaRPr sz="13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u="sng">
                <a:solidFill>
                  <a:srgbClr val="3C78D8"/>
                </a:solidFill>
                <a:latin typeface="IBM Plex Sans"/>
                <a:ea typeface="IBM Plex Sans"/>
                <a:cs typeface="IBM Plex Sans"/>
                <a:sym typeface="IBM Plex Sans"/>
                <a:hlinkClick r:id="rId9">
                  <a:extLst>
                    <a:ext uri="{A12FA001-AC4F-418D-AE19-62706E023703}">
                      <ahyp:hlinkClr val="tx"/>
                    </a:ext>
                  </a:extLst>
                </a:hlinkClick>
              </a:rPr>
              <a:t>lafia-sara@norc.org</a:t>
            </a:r>
            <a:r>
              <a:rPr lang="en" sz="1300">
                <a:solidFill>
                  <a:srgbClr val="3C78D8"/>
                </a:solidFill>
                <a:latin typeface="IBM Plex Sans"/>
                <a:ea typeface="IBM Plex Sans"/>
                <a:cs typeface="IBM Plex Sans"/>
                <a:sym typeface="IBM Plex Sans"/>
              </a:rPr>
              <a:t> </a:t>
            </a:r>
            <a:endParaRPr sz="1300">
              <a:solidFill>
                <a:srgbClr val="3C78D8"/>
              </a:solidFill>
              <a:latin typeface="IBM Plex Sans"/>
              <a:ea typeface="IBM Plex Sans"/>
              <a:cs typeface="IBM Plex Sans"/>
              <a:sym typeface="IBM Plex Sans"/>
            </a:endParaRPr>
          </a:p>
        </p:txBody>
      </p:sp>
      <p:sp>
        <p:nvSpPr>
          <p:cNvPr id="117" name="Google Shape;117;p18"/>
          <p:cNvSpPr txBox="1"/>
          <p:nvPr>
            <p:ph idx="15" type="subTitle"/>
          </p:nvPr>
        </p:nvSpPr>
        <p:spPr>
          <a:xfrm>
            <a:off x="6984000" y="2587576"/>
            <a:ext cx="1947900" cy="1921200"/>
          </a:xfrm>
          <a:prstGeom prst="rect">
            <a:avLst/>
          </a:prstGeom>
          <a:solidFill>
            <a:schemeClr val="lt2"/>
          </a:solidFill>
          <a:ln>
            <a:noFill/>
          </a:ln>
        </p:spPr>
        <p:txBody>
          <a:bodyPr anchorCtr="0" anchor="t" bIns="34275" lIns="68575" spcFirstLastPara="1" rIns="68575" wrap="square" tIns="34275">
            <a:noAutofit/>
          </a:bodyPr>
          <a:lstStyle/>
          <a:p>
            <a:pPr indent="0" lvl="0" marL="0" rtl="0" algn="ctr">
              <a:spcBef>
                <a:spcPts val="800"/>
              </a:spcBef>
              <a:spcAft>
                <a:spcPts val="0"/>
              </a:spcAft>
              <a:buNone/>
            </a:pPr>
            <a:r>
              <a:t/>
            </a:r>
            <a:endParaRPr sz="13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a:latin typeface="IBM Plex Sans"/>
                <a:ea typeface="IBM Plex Sans"/>
                <a:cs typeface="IBM Plex Sans"/>
                <a:sym typeface="IBM Plex Sans"/>
              </a:rPr>
              <a:t>Associate Professor</a:t>
            </a:r>
            <a:endParaRPr sz="1300">
              <a:latin typeface="IBM Plex Sans"/>
              <a:ea typeface="IBM Plex Sans"/>
              <a:cs typeface="IBM Plex Sans"/>
              <a:sym typeface="IBM Plex Sans"/>
            </a:endParaRPr>
          </a:p>
          <a:p>
            <a:pPr indent="0" lvl="0" marL="0" rtl="0" algn="ctr">
              <a:spcBef>
                <a:spcPts val="800"/>
              </a:spcBef>
              <a:spcAft>
                <a:spcPts val="0"/>
              </a:spcAft>
              <a:buNone/>
            </a:pPr>
            <a:r>
              <a:rPr lang="en" sz="1300">
                <a:latin typeface="IBM Plex Sans"/>
                <a:ea typeface="IBM Plex Sans"/>
                <a:cs typeface="IBM Plex Sans"/>
                <a:sym typeface="IBM Plex Sans"/>
              </a:rPr>
              <a:t>University of </a:t>
            </a:r>
            <a:br>
              <a:rPr lang="en" sz="1300">
                <a:latin typeface="IBM Plex Sans"/>
                <a:ea typeface="IBM Plex Sans"/>
                <a:cs typeface="IBM Plex Sans"/>
                <a:sym typeface="IBM Plex Sans"/>
              </a:rPr>
            </a:br>
            <a:r>
              <a:rPr lang="en" sz="1300">
                <a:latin typeface="IBM Plex Sans"/>
                <a:ea typeface="IBM Plex Sans"/>
                <a:cs typeface="IBM Plex Sans"/>
                <a:sym typeface="IBM Plex Sans"/>
              </a:rPr>
              <a:t>Michigan, School of Information &amp; </a:t>
            </a:r>
            <a:br>
              <a:rPr lang="en" sz="1300">
                <a:latin typeface="IBM Plex Sans"/>
                <a:ea typeface="IBM Plex Sans"/>
                <a:cs typeface="IBM Plex Sans"/>
                <a:sym typeface="IBM Plex Sans"/>
              </a:rPr>
            </a:br>
            <a:r>
              <a:rPr lang="en" sz="1300">
                <a:latin typeface="IBM Plex Sans"/>
                <a:ea typeface="IBM Plex Sans"/>
                <a:cs typeface="IBM Plex Sans"/>
                <a:sym typeface="IBM Plex Sans"/>
              </a:rPr>
              <a:t>ICPSR</a:t>
            </a:r>
            <a:endParaRPr sz="1300">
              <a:latin typeface="IBM Plex Sans"/>
              <a:ea typeface="IBM Plex Sans"/>
              <a:cs typeface="IBM Plex Sans"/>
              <a:sym typeface="IBM Plex Sans"/>
            </a:endParaRPr>
          </a:p>
          <a:p>
            <a:pPr indent="0" lvl="0" marL="0" rtl="0" algn="ctr">
              <a:spcBef>
                <a:spcPts val="800"/>
              </a:spcBef>
              <a:spcAft>
                <a:spcPts val="0"/>
              </a:spcAft>
              <a:buClr>
                <a:schemeClr val="dk1"/>
              </a:buClr>
              <a:buSzPts val="1100"/>
              <a:buFont typeface="Arial"/>
              <a:buNone/>
            </a:pPr>
            <a:r>
              <a:rPr lang="en" sz="1300" u="sng">
                <a:solidFill>
                  <a:srgbClr val="3C78D8"/>
                </a:solidFill>
                <a:latin typeface="IBM Plex Sans"/>
                <a:ea typeface="IBM Plex Sans"/>
                <a:cs typeface="IBM Plex Sans"/>
                <a:sym typeface="IBM Plex Sans"/>
                <a:hlinkClick r:id="rId10">
                  <a:extLst>
                    <a:ext uri="{A12FA001-AC4F-418D-AE19-62706E023703}">
                      <ahyp:hlinkClr val="tx"/>
                    </a:ext>
                  </a:extLst>
                </a:hlinkClick>
              </a:rPr>
              <a:t>libbyh@umich.edu</a:t>
            </a:r>
            <a:r>
              <a:rPr lang="en" sz="1300">
                <a:solidFill>
                  <a:srgbClr val="3C78D8"/>
                </a:solidFill>
                <a:latin typeface="IBM Plex Sans"/>
                <a:ea typeface="IBM Plex Sans"/>
                <a:cs typeface="IBM Plex Sans"/>
                <a:sym typeface="IBM Plex Sans"/>
              </a:rPr>
              <a:t> </a:t>
            </a:r>
            <a:endParaRPr sz="1300">
              <a:solidFill>
                <a:srgbClr val="3C78D8"/>
              </a:solidFill>
              <a:latin typeface="IBM Plex Sans"/>
              <a:ea typeface="IBM Plex Sans"/>
              <a:cs typeface="IBM Plex Sans"/>
              <a:sym typeface="IBM Plex Sans"/>
            </a:endParaRPr>
          </a:p>
          <a:p>
            <a:pPr indent="0" lvl="0" marL="0" rtl="0" algn="ctr">
              <a:spcBef>
                <a:spcPts val="800"/>
              </a:spcBef>
              <a:spcAft>
                <a:spcPts val="0"/>
              </a:spcAft>
              <a:buNone/>
            </a:pPr>
            <a:r>
              <a:t/>
            </a:r>
            <a:endParaRPr sz="1300">
              <a:latin typeface="IBM Plex Sans"/>
              <a:ea typeface="IBM Plex Sans"/>
              <a:cs typeface="IBM Plex Sans"/>
              <a:sym typeface="IBM Plex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6"/>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20" name="Google Shape;220;p36"/>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Unlike the prior example, this user said they were open to changing queries, looking at more pages, and spending more time looking for data</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7"/>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26" name="Google Shape;226;p37"/>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b="1" lang="en" sz="2100">
                <a:solidFill>
                  <a:schemeClr val="accent1"/>
                </a:solidFill>
                <a:latin typeface="IBM Plex Sans"/>
                <a:ea typeface="IBM Plex Sans"/>
                <a:cs typeface="IBM Plex Sans"/>
                <a:sym typeface="IBM Plex Sans"/>
              </a:rPr>
              <a:t>Orienting </a:t>
            </a:r>
            <a:r>
              <a:rPr b="1" lang="en" sz="2100">
                <a:solidFill>
                  <a:schemeClr val="accent1"/>
                </a:solidFill>
                <a:latin typeface="IBM Plex Sans"/>
                <a:ea typeface="IBM Plex Sans"/>
                <a:cs typeface="IBM Plex Sans"/>
                <a:sym typeface="IBM Plex Sans"/>
              </a:rPr>
              <a:t>path</a:t>
            </a:r>
            <a:r>
              <a:rPr lang="en" sz="2100">
                <a:solidFill>
                  <a:srgbClr val="434343"/>
                </a:solidFill>
                <a:latin typeface="IBM Plex Sans"/>
                <a:ea typeface="IBM Plex Sans"/>
                <a:cs typeface="IBM Plex Sans"/>
                <a:sym typeface="IBM Plex Sans"/>
              </a:rPr>
              <a:t> example</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SzPts val="1700"/>
              <a:buFont typeface="IBM Plex Sans"/>
              <a:buChar char="–"/>
            </a:pPr>
            <a:r>
              <a:rPr i="1" lang="en" sz="1700">
                <a:solidFill>
                  <a:srgbClr val="999999"/>
                </a:solidFill>
                <a:latin typeface="IBM Plex Sans"/>
                <a:ea typeface="IBM Plex Sans"/>
                <a:cs typeface="IBM Plex Sans"/>
                <a:sym typeface="IBM Plex Sans"/>
              </a:rPr>
              <a:t>When I found India Human Development Survey, I looked at the questionnaire. Because mostly, the questionnaires are available online. So, first, I'll have a look at the questionnaire to get an idea what the survey is about. If I'm not able to find or download the questionnaire from the ICPSR website, I'll try to Google it.</a:t>
            </a:r>
            <a:endParaRPr i="1"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user spent time evaluating codebooks in multiple locations to orient their search</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8"/>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32" name="Google Shape;232;p38"/>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Initially, the user didn’t know if the data were </a:t>
            </a:r>
            <a:r>
              <a:rPr lang="en" sz="2100">
                <a:solidFill>
                  <a:srgbClr val="434343"/>
                </a:solidFill>
                <a:latin typeface="IBM Plex Sans"/>
                <a:ea typeface="IBM Plex Sans"/>
                <a:cs typeface="IBM Plex Sans"/>
                <a:sym typeface="IBM Plex Sans"/>
              </a:rPr>
              <a:t>sufficient</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By evaluating codebooks, and remaining open to reviewing study documentation </a:t>
            </a:r>
            <a:r>
              <a:rPr lang="en" sz="2100">
                <a:solidFill>
                  <a:srgbClr val="434343"/>
                </a:solidFill>
                <a:latin typeface="IBM Plex Sans"/>
                <a:ea typeface="IBM Plex Sans"/>
                <a:cs typeface="IBM Plex Sans"/>
                <a:sym typeface="IBM Plex Sans"/>
              </a:rPr>
              <a:t>wherever</a:t>
            </a:r>
            <a:r>
              <a:rPr lang="en" sz="2100">
                <a:solidFill>
                  <a:srgbClr val="434343"/>
                </a:solidFill>
                <a:latin typeface="IBM Plex Sans"/>
                <a:ea typeface="IBM Plex Sans"/>
                <a:cs typeface="IBM Plex Sans"/>
                <a:sym typeface="IBM Plex Sans"/>
              </a:rPr>
              <a:t> it was, they were able to make a decision whether to reuse the data</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9"/>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- 2</a:t>
            </a:r>
            <a:endParaRPr sz="2800">
              <a:solidFill>
                <a:srgbClr val="434343"/>
              </a:solidFill>
            </a:endParaRPr>
          </a:p>
        </p:txBody>
      </p:sp>
      <p:sp>
        <p:nvSpPr>
          <p:cNvPr id="238" name="Google Shape;238;p39"/>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Other factors of relevance</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Clr>
                <a:srgbClr val="999999"/>
              </a:buClr>
              <a:buSzPts val="1700"/>
              <a:buFont typeface="IBM Plex Sans"/>
              <a:buChar char="–"/>
            </a:pPr>
            <a:r>
              <a:rPr lang="en" sz="1700">
                <a:solidFill>
                  <a:srgbClr val="999999"/>
                </a:solidFill>
                <a:latin typeface="IBM Plex Sans"/>
                <a:ea typeface="IBM Plex Sans"/>
                <a:cs typeface="IBM Plex Sans"/>
                <a:sym typeface="IBM Plex Sans"/>
              </a:rPr>
              <a:t>Some participants said m</a:t>
            </a:r>
            <a:r>
              <a:rPr lang="en" sz="1700">
                <a:solidFill>
                  <a:srgbClr val="999999"/>
                </a:solidFill>
                <a:latin typeface="IBM Plex Sans"/>
                <a:ea typeface="IBM Plex Sans"/>
                <a:cs typeface="IBM Plex Sans"/>
                <a:sym typeface="IBM Plex Sans"/>
              </a:rPr>
              <a:t>ethodological factors (e.g., trying to find specific variables) influenced their behavior</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800"/>
              </a:spcBef>
              <a:spcAft>
                <a:spcPts val="0"/>
              </a:spcAft>
              <a:buClr>
                <a:srgbClr val="999999"/>
              </a:buClr>
              <a:buSzPts val="1700"/>
              <a:buFont typeface="IBM Plex Sans"/>
              <a:buChar char="–"/>
            </a:pPr>
            <a:r>
              <a:rPr lang="en" sz="1700">
                <a:solidFill>
                  <a:srgbClr val="999999"/>
                </a:solidFill>
                <a:latin typeface="IBM Plex Sans"/>
                <a:ea typeface="IBM Plex Sans"/>
                <a:cs typeface="IBM Plex Sans"/>
                <a:sym typeface="IBM Plex Sans"/>
              </a:rPr>
              <a:t>Other participants reported that when data are restricted, they will frequently stop their search </a:t>
            </a:r>
            <a:endParaRPr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User-specific needs and contextual factors made no two searches alike</a:t>
            </a:r>
            <a:endParaRPr sz="2100">
              <a:solidFill>
                <a:srgbClr val="434343"/>
              </a:solidFill>
              <a:latin typeface="IBM Plex Sans"/>
              <a:ea typeface="IBM Plex Sans"/>
              <a:cs typeface="IBM Plex Sans"/>
              <a:sym typeface="IBM Plex Sans"/>
            </a:endParaRPr>
          </a:p>
          <a:p>
            <a:pPr indent="0" lvl="0" marL="0" rtl="0" algn="l">
              <a:lnSpc>
                <a:spcPct val="100000"/>
              </a:lnSpc>
              <a:spcBef>
                <a:spcPts val="8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0"/>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Findings - 3</a:t>
            </a:r>
            <a:endParaRPr sz="2800">
              <a:solidFill>
                <a:srgbClr val="434343"/>
              </a:solidFill>
            </a:endParaRPr>
          </a:p>
        </p:txBody>
      </p:sp>
      <p:sp>
        <p:nvSpPr>
          <p:cNvPr id="244" name="Google Shape;244;p40"/>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Users searched for data everywhere</a:t>
            </a:r>
            <a:endParaRPr sz="2100">
              <a:solidFill>
                <a:srgbClr val="434343"/>
              </a:solidFill>
              <a:latin typeface="IBM Plex Sans"/>
              <a:ea typeface="IBM Plex Sans"/>
              <a:cs typeface="IBM Plex Sans"/>
              <a:sym typeface="IBM Plex Sans"/>
            </a:endParaRPr>
          </a:p>
          <a:p>
            <a:pPr indent="-336550" lvl="1" marL="914400" rtl="0" algn="l">
              <a:lnSpc>
                <a:spcPct val="100000"/>
              </a:lnSpc>
              <a:spcBef>
                <a:spcPts val="1600"/>
              </a:spcBef>
              <a:spcAft>
                <a:spcPts val="0"/>
              </a:spcAft>
              <a:buClr>
                <a:srgbClr val="999999"/>
              </a:buClr>
              <a:buSzPts val="1700"/>
              <a:buFont typeface="IBM Plex Sans"/>
              <a:buChar char="–"/>
            </a:pPr>
            <a:r>
              <a:rPr lang="en" sz="1700">
                <a:solidFill>
                  <a:srgbClr val="999999"/>
                </a:solidFill>
                <a:latin typeface="IBM Plex Sans"/>
                <a:ea typeface="IBM Plex Sans"/>
                <a:cs typeface="IBM Plex Sans"/>
                <a:sym typeface="IBM Plex Sans"/>
              </a:rPr>
              <a:t>Google and institutional repositories</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800"/>
              </a:spcBef>
              <a:spcAft>
                <a:spcPts val="0"/>
              </a:spcAft>
              <a:buClr>
                <a:srgbClr val="999999"/>
              </a:buClr>
              <a:buSzPts val="1700"/>
              <a:buFont typeface="IBM Plex Sans"/>
              <a:buChar char="–"/>
            </a:pPr>
            <a:r>
              <a:rPr lang="en" sz="1700">
                <a:solidFill>
                  <a:srgbClr val="999999"/>
                </a:solidFill>
                <a:latin typeface="IBM Plex Sans"/>
                <a:ea typeface="IBM Plex Sans"/>
                <a:cs typeface="IBM Plex Sans"/>
                <a:sym typeface="IBM Plex Sans"/>
              </a:rPr>
              <a:t>Dataverse, IPUMS , Government agencies (e.g., New York State Department of Education, National Center for Educational Statistics) </a:t>
            </a:r>
            <a:endParaRPr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Each had different systems</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Search sessions were not limited to individual resources</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8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1"/>
          <p:cNvSpPr txBox="1"/>
          <p:nvPr>
            <p:ph type="title"/>
          </p:nvPr>
        </p:nvSpPr>
        <p:spPr>
          <a:xfrm>
            <a:off x="783604" y="933254"/>
            <a:ext cx="7576800" cy="35403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4100"/>
              <a:buFont typeface="IBM Plex Sans SemiBold"/>
              <a:buNone/>
            </a:pPr>
            <a:r>
              <a:rPr lang="en" sz="3400"/>
              <a:t>Conclusion</a:t>
            </a:r>
            <a:endParaRPr sz="34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2"/>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Conclusion</a:t>
            </a:r>
            <a:endParaRPr sz="2800">
              <a:solidFill>
                <a:srgbClr val="434343"/>
              </a:solidFill>
            </a:endParaRPr>
          </a:p>
        </p:txBody>
      </p:sp>
      <p:sp>
        <p:nvSpPr>
          <p:cNvPr id="255" name="Google Shape;255;p42"/>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know what is going on </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However, making decisions about whether to select data depends on what users are trying to accomplish</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Evaluation occurs in different times, places, and in different repositories</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160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Implications for design?</a:t>
            </a:r>
            <a:endParaRPr sz="2100">
              <a:solidFill>
                <a:srgbClr val="434343"/>
              </a:solidFill>
              <a:latin typeface="IBM Plex Sans"/>
              <a:ea typeface="IBM Plex Sans"/>
              <a:cs typeface="IBM Plex Sans"/>
              <a:sym typeface="IBM Plex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3"/>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Implications</a:t>
            </a:r>
            <a:endParaRPr sz="2800">
              <a:solidFill>
                <a:srgbClr val="434343"/>
              </a:solidFill>
            </a:endParaRPr>
          </a:p>
        </p:txBody>
      </p:sp>
      <p:sp>
        <p:nvSpPr>
          <p:cNvPr id="261" name="Google Shape;261;p43"/>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Preliminary results suggest a need to treat data discovery as different from document discovery</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Discovery seems to be a community problem</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800"/>
              </a:spcBef>
              <a:spcAft>
                <a:spcPts val="80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In the long-term, use results to try and inform the development of new search tools</a:t>
            </a:r>
            <a:endParaRPr sz="2100">
              <a:solidFill>
                <a:srgbClr val="434343"/>
              </a:solidFill>
              <a:latin typeface="IBM Plex Sans"/>
              <a:ea typeface="IBM Plex Sans"/>
              <a:cs typeface="IBM Plex Sans"/>
              <a:sym typeface="IBM Plex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783604" y="933254"/>
            <a:ext cx="7576793" cy="3540352"/>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4100"/>
              <a:buFont typeface="IBM Plex Sans SemiBold"/>
              <a:buNone/>
            </a:pPr>
            <a:r>
              <a:rPr lang="en" sz="3300"/>
              <a:t>Introduction</a:t>
            </a:r>
            <a:endParaRPr sz="3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433478" y="102394"/>
            <a:ext cx="8488392" cy="1075045"/>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Introduction</a:t>
            </a:r>
            <a:endParaRPr sz="2800">
              <a:solidFill>
                <a:srgbClr val="434343"/>
              </a:solidFill>
            </a:endParaRPr>
          </a:p>
        </p:txBody>
      </p:sp>
      <p:sp>
        <p:nvSpPr>
          <p:cNvPr id="128" name="Google Shape;128;p20"/>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Data-seeking behavior is </a:t>
            </a:r>
            <a:r>
              <a:rPr b="1" lang="en" sz="2100">
                <a:solidFill>
                  <a:schemeClr val="accent1"/>
                </a:solidFill>
                <a:latin typeface="IBM Plex Sans"/>
                <a:ea typeface="IBM Plex Sans"/>
                <a:cs typeface="IBM Plex Sans"/>
                <a:sym typeface="IBM Plex Sans"/>
              </a:rPr>
              <a:t>variable</a:t>
            </a:r>
            <a:endParaRPr b="1" sz="2100">
              <a:solidFill>
                <a:schemeClr val="accent1"/>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is a known issue, and it results from users spending lots of time evaluating data</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Data reuse means you </a:t>
            </a:r>
            <a:r>
              <a:rPr b="1" lang="en" sz="2100">
                <a:solidFill>
                  <a:schemeClr val="accent1"/>
                </a:solidFill>
                <a:latin typeface="IBM Plex Sans"/>
                <a:ea typeface="IBM Plex Sans"/>
                <a:cs typeface="IBM Plex Sans"/>
                <a:sym typeface="IBM Plex Sans"/>
              </a:rPr>
              <a:t>don’t collect your own</a:t>
            </a:r>
            <a:endParaRPr b="1" sz="2100">
              <a:solidFill>
                <a:schemeClr val="accent1"/>
              </a:solidFill>
              <a:latin typeface="IBM Plex Sans"/>
              <a:ea typeface="IBM Plex Sans"/>
              <a:cs typeface="IBM Plex Sans"/>
              <a:sym typeface="IBM Plex Sans"/>
            </a:endParaRPr>
          </a:p>
          <a:p>
            <a:pPr indent="-361950" lvl="0" marL="457200" rtl="0" algn="l">
              <a:lnSpc>
                <a:spcPct val="100000"/>
              </a:lnSpc>
              <a:spcBef>
                <a:spcPts val="1600"/>
              </a:spcBef>
              <a:spcAft>
                <a:spcPts val="160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We present insights from an interview study to show how </a:t>
            </a:r>
            <a:r>
              <a:rPr lang="en" sz="2100">
                <a:solidFill>
                  <a:srgbClr val="434343"/>
                </a:solidFill>
                <a:latin typeface="IBM Plex Sans"/>
                <a:ea typeface="IBM Plex Sans"/>
                <a:cs typeface="IBM Plex Sans"/>
                <a:sym typeface="IBM Plex Sans"/>
              </a:rPr>
              <a:t>information</a:t>
            </a:r>
            <a:r>
              <a:rPr lang="en" sz="2100">
                <a:solidFill>
                  <a:srgbClr val="434343"/>
                </a:solidFill>
                <a:latin typeface="IBM Plex Sans"/>
                <a:ea typeface="IBM Plex Sans"/>
                <a:cs typeface="IBM Plex Sans"/>
                <a:sym typeface="IBM Plex Sans"/>
              </a:rPr>
              <a:t> needs, user contexts, and various other factors create variable </a:t>
            </a:r>
            <a:r>
              <a:rPr lang="en" sz="2100">
                <a:solidFill>
                  <a:srgbClr val="434343"/>
                </a:solidFill>
                <a:latin typeface="IBM Plex Sans"/>
                <a:ea typeface="IBM Plex Sans"/>
                <a:cs typeface="IBM Plex Sans"/>
                <a:sym typeface="IBM Plex Sans"/>
              </a:rPr>
              <a:t>search</a:t>
            </a:r>
            <a:r>
              <a:rPr lang="en" sz="2100">
                <a:solidFill>
                  <a:srgbClr val="434343"/>
                </a:solidFill>
                <a:latin typeface="IBM Plex Sans"/>
                <a:ea typeface="IBM Plex Sans"/>
                <a:cs typeface="IBM Plex Sans"/>
                <a:sym typeface="IBM Plex Sans"/>
              </a:rPr>
              <a:t> behavior</a:t>
            </a:r>
            <a:endParaRPr sz="2100">
              <a:solidFill>
                <a:srgbClr val="434343"/>
              </a:solidFill>
              <a:latin typeface="IBM Plex Sans"/>
              <a:ea typeface="IBM Plex Sans"/>
              <a:cs typeface="IBM Plex Sans"/>
              <a:sym typeface="IBM Plex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783604" y="933254"/>
            <a:ext cx="7576800" cy="35403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4100"/>
              <a:buFont typeface="IBM Plex Sans SemiBold"/>
              <a:buNone/>
            </a:pPr>
            <a:r>
              <a:rPr lang="en" sz="3300"/>
              <a:t>Literature Review</a:t>
            </a:r>
            <a:endParaRPr sz="33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2"/>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Literature Review</a:t>
            </a:r>
            <a:endParaRPr sz="2800">
              <a:solidFill>
                <a:srgbClr val="434343"/>
              </a:solidFill>
            </a:endParaRPr>
          </a:p>
        </p:txBody>
      </p:sp>
      <p:sp>
        <p:nvSpPr>
          <p:cNvPr id="139" name="Google Shape;139;p22"/>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Research shows varied data discovery practices among scientists are the norm (e.g., Gregory et al., 2020)</a:t>
            </a:r>
            <a:endParaRPr b="1" sz="2100">
              <a:solidFill>
                <a:schemeClr val="accent1"/>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Koesten et al. (2021) found researchers engage in multiple patterned individual and collaborative activities to </a:t>
            </a:r>
            <a:br>
              <a:rPr lang="en" sz="2100">
                <a:solidFill>
                  <a:srgbClr val="434343"/>
                </a:solidFill>
                <a:latin typeface="IBM Plex Sans"/>
                <a:ea typeface="IBM Plex Sans"/>
                <a:cs typeface="IBM Plex Sans"/>
                <a:sym typeface="IBM Plex Sans"/>
              </a:rPr>
            </a:br>
            <a:r>
              <a:rPr lang="en" sz="2100">
                <a:solidFill>
                  <a:srgbClr val="434343"/>
                </a:solidFill>
                <a:latin typeface="IBM Plex Sans"/>
                <a:ea typeface="IBM Plex Sans"/>
                <a:cs typeface="IBM Plex Sans"/>
                <a:sym typeface="IBM Plex Sans"/>
              </a:rPr>
              <a:t>make sense of data they find</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160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Data discovery involves </a:t>
            </a:r>
            <a:r>
              <a:rPr b="1" lang="en" sz="2100">
                <a:solidFill>
                  <a:schemeClr val="accent1"/>
                </a:solidFill>
                <a:latin typeface="IBM Plex Sans"/>
                <a:ea typeface="IBM Plex Sans"/>
                <a:cs typeface="IBM Plex Sans"/>
                <a:sym typeface="IBM Plex Sans"/>
              </a:rPr>
              <a:t>sense-making activities</a:t>
            </a:r>
            <a:r>
              <a:rPr lang="en" sz="2100">
                <a:solidFill>
                  <a:srgbClr val="434343"/>
                </a:solidFill>
                <a:latin typeface="IBM Plex Sans"/>
                <a:ea typeface="IBM Plex Sans"/>
                <a:cs typeface="IBM Plex Sans"/>
                <a:sym typeface="IBM Plex Sans"/>
              </a:rPr>
              <a:t> interwoven with considerations about reuse</a:t>
            </a:r>
            <a:endParaRPr sz="2100">
              <a:solidFill>
                <a:srgbClr val="434343"/>
              </a:solidFill>
              <a:latin typeface="IBM Plex Sans"/>
              <a:ea typeface="IBM Plex Sans"/>
              <a:cs typeface="IBM Plex Sans"/>
              <a:sym typeface="IBM Plex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3"/>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Literature Review</a:t>
            </a:r>
            <a:endParaRPr sz="2800">
              <a:solidFill>
                <a:srgbClr val="434343"/>
              </a:solidFill>
            </a:endParaRPr>
          </a:p>
        </p:txBody>
      </p:sp>
      <p:sp>
        <p:nvSpPr>
          <p:cNvPr id="145" name="Google Shape;145;p23"/>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If you can’t collect your own data, you have to make sure the data you use meets your needs</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600"/>
              </a:spcBef>
              <a:spcAft>
                <a:spcPts val="160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This takes time</a:t>
            </a:r>
            <a:endParaRPr sz="2100">
              <a:solidFill>
                <a:srgbClr val="434343"/>
              </a:solidFill>
              <a:latin typeface="IBM Plex Sans"/>
              <a:ea typeface="IBM Plex Sans"/>
              <a:cs typeface="IBM Plex Sans"/>
              <a:sym typeface="IBM Plex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4"/>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Literature Review</a:t>
            </a:r>
            <a:endParaRPr sz="2800">
              <a:solidFill>
                <a:srgbClr val="434343"/>
              </a:solidFill>
            </a:endParaRPr>
          </a:p>
        </p:txBody>
      </p:sp>
      <p:sp>
        <p:nvSpPr>
          <p:cNvPr id="151" name="Google Shape;151;p24"/>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Lafia et al (2023) identified direct, scenic, and orienting paths in Google Analytics data at ICPSR</a:t>
            </a:r>
            <a:endParaRPr b="1" sz="2100">
              <a:solidFill>
                <a:schemeClr val="accent1"/>
              </a:solidFill>
              <a:latin typeface="IBM Plex Sans"/>
              <a:ea typeface="IBM Plex Sans"/>
              <a:cs typeface="IBM Plex Sans"/>
              <a:sym typeface="IBM Plex Sans"/>
            </a:endParaRPr>
          </a:p>
          <a:p>
            <a:pPr indent="-355600" lvl="1" marL="914400" rtl="0" algn="l">
              <a:lnSpc>
                <a:spcPct val="100000"/>
              </a:lnSpc>
              <a:spcBef>
                <a:spcPts val="1600"/>
              </a:spcBef>
              <a:spcAft>
                <a:spcPts val="0"/>
              </a:spcAft>
              <a:buSzPts val="2000"/>
              <a:buFont typeface="IBM Plex Sans"/>
              <a:buChar char="–"/>
            </a:pPr>
            <a:r>
              <a:rPr b="1" lang="en" sz="1800">
                <a:solidFill>
                  <a:schemeClr val="accent1"/>
                </a:solidFill>
                <a:latin typeface="IBM Plex Sans"/>
                <a:ea typeface="IBM Plex Sans"/>
                <a:cs typeface="IBM Plex Sans"/>
                <a:sym typeface="IBM Plex Sans"/>
              </a:rPr>
              <a:t>D</a:t>
            </a:r>
            <a:r>
              <a:rPr b="1" lang="en" sz="1700">
                <a:solidFill>
                  <a:schemeClr val="accent1"/>
                </a:solidFill>
                <a:latin typeface="IBM Plex Sans"/>
                <a:ea typeface="IBM Plex Sans"/>
                <a:cs typeface="IBM Plex Sans"/>
                <a:sym typeface="IBM Plex Sans"/>
              </a:rPr>
              <a:t>irect </a:t>
            </a:r>
            <a:r>
              <a:rPr lang="en" sz="1700">
                <a:solidFill>
                  <a:srgbClr val="999999"/>
                </a:solidFill>
                <a:latin typeface="IBM Plex Sans"/>
                <a:ea typeface="IBM Plex Sans"/>
                <a:cs typeface="IBM Plex Sans"/>
                <a:sym typeface="IBM Plex Sans"/>
              </a:rPr>
              <a:t>discovery paths are linear, narrow, and involve the fewest steps to return data</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600"/>
              </a:spcBef>
              <a:spcAft>
                <a:spcPts val="0"/>
              </a:spcAft>
              <a:buClr>
                <a:srgbClr val="434343"/>
              </a:buClr>
              <a:buSzPts val="1700"/>
              <a:buFont typeface="IBM Plex Sans"/>
              <a:buChar char="–"/>
            </a:pPr>
            <a:r>
              <a:rPr b="1" lang="en" sz="1700">
                <a:solidFill>
                  <a:schemeClr val="accent1"/>
                </a:solidFill>
                <a:latin typeface="IBM Plex Sans"/>
                <a:ea typeface="IBM Plex Sans"/>
                <a:cs typeface="IBM Plex Sans"/>
                <a:sym typeface="IBM Plex Sans"/>
              </a:rPr>
              <a:t>Orienting </a:t>
            </a:r>
            <a:r>
              <a:rPr lang="en" sz="1700">
                <a:solidFill>
                  <a:srgbClr val="999999"/>
                </a:solidFill>
                <a:latin typeface="IBM Plex Sans"/>
                <a:ea typeface="IBM Plex Sans"/>
                <a:cs typeface="IBM Plex Sans"/>
                <a:sym typeface="IBM Plex Sans"/>
              </a:rPr>
              <a:t>paths connect access points (e.g., a search page) to resources that provide users with information describing data</a:t>
            </a:r>
            <a:endParaRPr sz="1700">
              <a:solidFill>
                <a:srgbClr val="999999"/>
              </a:solidFill>
              <a:latin typeface="IBM Plex Sans"/>
              <a:ea typeface="IBM Plex Sans"/>
              <a:cs typeface="IBM Plex Sans"/>
              <a:sym typeface="IBM Plex Sans"/>
            </a:endParaRPr>
          </a:p>
          <a:p>
            <a:pPr indent="-336550" lvl="1" marL="914400" rtl="0" algn="l">
              <a:lnSpc>
                <a:spcPct val="100000"/>
              </a:lnSpc>
              <a:spcBef>
                <a:spcPts val="600"/>
              </a:spcBef>
              <a:spcAft>
                <a:spcPts val="0"/>
              </a:spcAft>
              <a:buClr>
                <a:srgbClr val="434343"/>
              </a:buClr>
              <a:buSzPts val="1700"/>
              <a:buFont typeface="IBM Plex Sans"/>
              <a:buChar char="–"/>
            </a:pPr>
            <a:r>
              <a:rPr b="1" lang="en" sz="1700">
                <a:solidFill>
                  <a:schemeClr val="accent1"/>
                </a:solidFill>
                <a:latin typeface="IBM Plex Sans"/>
                <a:ea typeface="IBM Plex Sans"/>
                <a:cs typeface="IBM Plex Sans"/>
                <a:sym typeface="IBM Plex Sans"/>
              </a:rPr>
              <a:t>Scenic </a:t>
            </a:r>
            <a:r>
              <a:rPr lang="en" sz="1700">
                <a:solidFill>
                  <a:srgbClr val="999999"/>
                </a:solidFill>
                <a:latin typeface="IBM Plex Sans"/>
                <a:ea typeface="IBM Plex Sans"/>
                <a:cs typeface="IBM Plex Sans"/>
                <a:sym typeface="IBM Plex Sans"/>
              </a:rPr>
              <a:t>paths are where users alternate between access points and information objects as they refine queries</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6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5"/>
          <p:cNvSpPr txBox="1"/>
          <p:nvPr>
            <p:ph type="title"/>
          </p:nvPr>
        </p:nvSpPr>
        <p:spPr>
          <a:xfrm>
            <a:off x="433478" y="102394"/>
            <a:ext cx="8488500" cy="10749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IBM Plex Sans SemiBold"/>
              <a:buNone/>
            </a:pPr>
            <a:r>
              <a:rPr lang="en" sz="2800">
                <a:solidFill>
                  <a:srgbClr val="434343"/>
                </a:solidFill>
              </a:rPr>
              <a:t>Literature Review</a:t>
            </a:r>
            <a:endParaRPr sz="2800">
              <a:solidFill>
                <a:srgbClr val="434343"/>
              </a:solidFill>
            </a:endParaRPr>
          </a:p>
        </p:txBody>
      </p:sp>
      <p:sp>
        <p:nvSpPr>
          <p:cNvPr id="157" name="Google Shape;157;p25"/>
          <p:cNvSpPr txBox="1"/>
          <p:nvPr>
            <p:ph idx="1" type="body"/>
          </p:nvPr>
        </p:nvSpPr>
        <p:spPr>
          <a:xfrm>
            <a:off x="433478" y="1261613"/>
            <a:ext cx="8488500" cy="3422400"/>
          </a:xfrm>
          <a:prstGeom prst="rect">
            <a:avLst/>
          </a:prstGeom>
          <a:noFill/>
          <a:ln>
            <a:noFill/>
          </a:ln>
        </p:spPr>
        <p:txBody>
          <a:bodyPr anchorCtr="0" anchor="t" bIns="34275" lIns="68575" spcFirstLastPara="1" rIns="68575" wrap="square" tIns="34275">
            <a:noAutofit/>
          </a:bodyPr>
          <a:lstStyle/>
          <a:p>
            <a:pPr indent="-361950" lvl="0" marL="457200" rtl="0" algn="l">
              <a:lnSpc>
                <a:spcPct val="100000"/>
              </a:lnSpc>
              <a:spcBef>
                <a:spcPts val="8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Million et al. (in review) confirmed these paths exist by surveying and interviewing  ICPSR users</a:t>
            </a:r>
            <a:endParaRPr sz="1700">
              <a:solidFill>
                <a:srgbClr val="999999"/>
              </a:solidFill>
              <a:latin typeface="IBM Plex Sans"/>
              <a:ea typeface="IBM Plex Sans"/>
              <a:cs typeface="IBM Plex Sans"/>
              <a:sym typeface="IBM Plex Sans"/>
            </a:endParaRPr>
          </a:p>
          <a:p>
            <a:pPr indent="-361950" lvl="0" marL="457200" rtl="0" algn="l">
              <a:lnSpc>
                <a:spcPct val="100000"/>
              </a:lnSpc>
              <a:spcBef>
                <a:spcPts val="16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The most common response to questions grouped by these three paths </a:t>
            </a:r>
            <a:r>
              <a:rPr b="1" lang="en" sz="2100">
                <a:solidFill>
                  <a:schemeClr val="accent1"/>
                </a:solidFill>
                <a:latin typeface="IBM Plex Sans"/>
                <a:ea typeface="IBM Plex Sans"/>
                <a:cs typeface="IBM Plex Sans"/>
                <a:sym typeface="IBM Plex Sans"/>
              </a:rPr>
              <a:t>sometimes</a:t>
            </a:r>
            <a:r>
              <a:rPr lang="en" sz="2100">
                <a:solidFill>
                  <a:srgbClr val="434343"/>
                </a:solidFill>
                <a:latin typeface="IBM Plex Sans"/>
                <a:ea typeface="IBM Plex Sans"/>
                <a:cs typeface="IBM Plex Sans"/>
                <a:sym typeface="IBM Plex Sans"/>
              </a:rPr>
              <a:t>, which confirms behavior is frequently unpredictable</a:t>
            </a:r>
            <a:endParaRPr sz="2100">
              <a:solidFill>
                <a:srgbClr val="434343"/>
              </a:solidFill>
              <a:latin typeface="IBM Plex Sans"/>
              <a:ea typeface="IBM Plex Sans"/>
              <a:cs typeface="IBM Plex Sans"/>
              <a:sym typeface="IBM Plex Sans"/>
            </a:endParaRPr>
          </a:p>
          <a:p>
            <a:pPr indent="-361950" lvl="0" marL="457200" rtl="0" algn="l">
              <a:lnSpc>
                <a:spcPct val="100000"/>
              </a:lnSpc>
              <a:spcBef>
                <a:spcPts val="1200"/>
              </a:spcBef>
              <a:spcAft>
                <a:spcPts val="0"/>
              </a:spcAft>
              <a:buClr>
                <a:srgbClr val="434343"/>
              </a:buClr>
              <a:buSzPts val="2100"/>
              <a:buFont typeface="IBM Plex Sans"/>
              <a:buChar char="•"/>
            </a:pPr>
            <a:r>
              <a:rPr lang="en" sz="2100">
                <a:solidFill>
                  <a:srgbClr val="434343"/>
                </a:solidFill>
                <a:latin typeface="IBM Plex Sans"/>
                <a:ea typeface="IBM Plex Sans"/>
                <a:cs typeface="IBM Plex Sans"/>
                <a:sym typeface="IBM Plex Sans"/>
              </a:rPr>
              <a:t>Unpredictable behavior makes it hard to build search tools</a:t>
            </a:r>
            <a:endParaRPr sz="2100">
              <a:solidFill>
                <a:srgbClr val="434343"/>
              </a:solidFill>
              <a:latin typeface="IBM Plex Sans"/>
              <a:ea typeface="IBM Plex Sans"/>
              <a:cs typeface="IBM Plex Sans"/>
              <a:sym typeface="IBM Plex Sans"/>
            </a:endParaRPr>
          </a:p>
          <a:p>
            <a:pPr indent="0" lvl="0" marL="457200" rtl="0" algn="l">
              <a:lnSpc>
                <a:spcPct val="100000"/>
              </a:lnSpc>
              <a:spcBef>
                <a:spcPts val="1200"/>
              </a:spcBef>
              <a:spcAft>
                <a:spcPts val="1600"/>
              </a:spcAft>
              <a:buNone/>
            </a:pPr>
            <a:r>
              <a:t/>
            </a:r>
            <a:endParaRPr sz="1700">
              <a:solidFill>
                <a:srgbClr val="434343"/>
              </a:solidFill>
              <a:latin typeface="IBM Plex Sans"/>
              <a:ea typeface="IBM Plex Sans"/>
              <a:cs typeface="IBM Plex Sans"/>
              <a:sym typeface="IBM Plex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ICPSR 2023 theme">
  <a:themeElements>
    <a:clrScheme name="ICPSR">
      <a:dk1>
        <a:srgbClr val="000000"/>
      </a:dk1>
      <a:lt1>
        <a:srgbClr val="FFFFFF"/>
      </a:lt1>
      <a:dk2>
        <a:srgbClr val="020BA9"/>
      </a:dk2>
      <a:lt2>
        <a:srgbClr val="EEECE1"/>
      </a:lt2>
      <a:accent1>
        <a:srgbClr val="115BFB"/>
      </a:accent1>
      <a:accent2>
        <a:srgbClr val="0DB653"/>
      </a:accent2>
      <a:accent3>
        <a:srgbClr val="F47802"/>
      </a:accent3>
      <a:accent4>
        <a:srgbClr val="7549AB"/>
      </a:accent4>
      <a:accent5>
        <a:srgbClr val="30B3D7"/>
      </a:accent5>
      <a:accent6>
        <a:srgbClr val="F8EC2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