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10691813" cy="15119350"/>
  <p:notesSz cx="9926638" cy="1435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336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458" autoAdjust="0"/>
    <p:restoredTop sz="94660"/>
  </p:normalViewPr>
  <p:slideViewPr>
    <p:cSldViewPr snapToGrid="0">
      <p:cViewPr>
        <p:scale>
          <a:sx n="50" d="100"/>
          <a:sy n="50" d="100"/>
        </p:scale>
        <p:origin x="2678" y="29"/>
      </p:cViewPr>
      <p:guideLst>
        <p:guide orient="horz" pos="4762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302625" cy="718592"/>
          </a:xfrm>
          <a:prstGeom prst="rect">
            <a:avLst/>
          </a:prstGeom>
        </p:spPr>
        <p:txBody>
          <a:bodyPr vert="horz" lIns="129753" tIns="64877" rIns="129753" bIns="64877" rtlCol="0"/>
          <a:lstStyle>
            <a:lvl1pPr algn="l">
              <a:defRPr sz="1700"/>
            </a:lvl1pPr>
          </a:lstStyle>
          <a:p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1696" y="2"/>
            <a:ext cx="4302625" cy="718592"/>
          </a:xfrm>
          <a:prstGeom prst="rect">
            <a:avLst/>
          </a:prstGeom>
        </p:spPr>
        <p:txBody>
          <a:bodyPr vert="horz" lIns="129753" tIns="64877" rIns="129753" bIns="64877" rtlCol="0"/>
          <a:lstStyle>
            <a:lvl1pPr algn="r">
              <a:defRPr sz="1700"/>
            </a:lvl1pPr>
          </a:lstStyle>
          <a:p>
            <a:fld id="{AB459AEE-1062-497D-B02C-27A7C87E5542}" type="datetimeFigureOut">
              <a:rPr lang="fr-CH" smtClean="0"/>
              <a:t>25.09.2024</a:t>
            </a:fld>
            <a:endParaRPr lang="fr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51200" y="1795463"/>
            <a:ext cx="3424238" cy="4843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29753" tIns="64877" rIns="129753" bIns="64877" rtlCol="0" anchor="ctr"/>
          <a:lstStyle/>
          <a:p>
            <a:endParaRPr lang="fr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204" y="6908127"/>
            <a:ext cx="7942238" cy="5652309"/>
          </a:xfrm>
          <a:prstGeom prst="rect">
            <a:avLst/>
          </a:prstGeom>
        </p:spPr>
        <p:txBody>
          <a:bodyPr vert="horz" lIns="129753" tIns="64877" rIns="129753" bIns="6487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3637171"/>
            <a:ext cx="4302625" cy="718592"/>
          </a:xfrm>
          <a:prstGeom prst="rect">
            <a:avLst/>
          </a:prstGeom>
        </p:spPr>
        <p:txBody>
          <a:bodyPr vert="horz" lIns="129753" tIns="64877" rIns="129753" bIns="64877" rtlCol="0" anchor="b"/>
          <a:lstStyle>
            <a:lvl1pPr algn="l">
              <a:defRPr sz="1700"/>
            </a:lvl1pPr>
          </a:lstStyle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1696" y="13637171"/>
            <a:ext cx="4302625" cy="718592"/>
          </a:xfrm>
          <a:prstGeom prst="rect">
            <a:avLst/>
          </a:prstGeom>
        </p:spPr>
        <p:txBody>
          <a:bodyPr vert="horz" lIns="129753" tIns="64877" rIns="129753" bIns="64877" rtlCol="0" anchor="b"/>
          <a:lstStyle>
            <a:lvl1pPr algn="r">
              <a:defRPr sz="1700"/>
            </a:lvl1pPr>
          </a:lstStyle>
          <a:p>
            <a:fld id="{EAB18C6E-2663-44DD-BC1C-CF95D1405F42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35239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7AE2-65B9-4AC8-8631-68F75A0D0834}" type="datetimeFigureOut">
              <a:rPr lang="fr-CH" smtClean="0"/>
              <a:t>25.09.2024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11661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7AE2-65B9-4AC8-8631-68F75A0D0834}" type="datetimeFigureOut">
              <a:rPr lang="fr-CH" smtClean="0"/>
              <a:t>25.09.2024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41345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7AE2-65B9-4AC8-8631-68F75A0D0834}" type="datetimeFigureOut">
              <a:rPr lang="fr-CH" smtClean="0"/>
              <a:t>25.09.2024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2618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7AE2-65B9-4AC8-8631-68F75A0D0834}" type="datetimeFigureOut">
              <a:rPr lang="fr-CH" smtClean="0"/>
              <a:t>25.09.2024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487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7AE2-65B9-4AC8-8631-68F75A0D0834}" type="datetimeFigureOut">
              <a:rPr lang="fr-CH" smtClean="0"/>
              <a:t>25.09.2024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47900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7AE2-65B9-4AC8-8631-68F75A0D0834}" type="datetimeFigureOut">
              <a:rPr lang="fr-CH" smtClean="0"/>
              <a:t>25.09.2024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33040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7AE2-65B9-4AC8-8631-68F75A0D0834}" type="datetimeFigureOut">
              <a:rPr lang="fr-CH" smtClean="0"/>
              <a:t>25.09.2024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3408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7AE2-65B9-4AC8-8631-68F75A0D0834}" type="datetimeFigureOut">
              <a:rPr lang="fr-CH" smtClean="0"/>
              <a:t>25.09.2024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93161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7AE2-65B9-4AC8-8631-68F75A0D0834}" type="datetimeFigureOut">
              <a:rPr lang="fr-CH" smtClean="0"/>
              <a:t>25.09.2024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76017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7AE2-65B9-4AC8-8631-68F75A0D0834}" type="datetimeFigureOut">
              <a:rPr lang="fr-CH" smtClean="0"/>
              <a:t>25.09.2024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37598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7AE2-65B9-4AC8-8631-68F75A0D0834}" type="datetimeFigureOut">
              <a:rPr lang="fr-CH" smtClean="0"/>
              <a:t>25.09.2024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17104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E7AE2-65B9-4AC8-8631-68F75A0D0834}" type="datetimeFigureOut">
              <a:rPr lang="fr-CH" smtClean="0"/>
              <a:t>25.09.2024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1167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 : coins arrondis 16">
            <a:extLst>
              <a:ext uri="{FF2B5EF4-FFF2-40B4-BE49-F238E27FC236}">
                <a16:creationId xmlns:a16="http://schemas.microsoft.com/office/drawing/2014/main" id="{D667701B-12C3-45BD-B3A7-FE816FE3C2C1}"/>
              </a:ext>
            </a:extLst>
          </p:cNvPr>
          <p:cNvSpPr/>
          <p:nvPr/>
        </p:nvSpPr>
        <p:spPr>
          <a:xfrm>
            <a:off x="222272" y="5620861"/>
            <a:ext cx="4903773" cy="1113158"/>
          </a:xfrm>
          <a:prstGeom prst="roundRect">
            <a:avLst>
              <a:gd name="adj" fmla="val 1318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55600" indent="-285750">
              <a:spcBef>
                <a:spcPts val="600"/>
              </a:spcBef>
              <a:buFont typeface="Gotham Narrow Medium" pitchFamily="2" charset="0"/>
              <a:buChar char="×"/>
            </a:pP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“The data will be provided on demand”</a:t>
            </a:r>
          </a:p>
          <a:p>
            <a:pPr marL="355600" indent="-285750">
              <a:spcBef>
                <a:spcPts val="600"/>
              </a:spcBef>
              <a:buFont typeface="Gotham Narrow Medium" pitchFamily="2" charset="0"/>
              <a:buChar char="×"/>
            </a:pP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A personal, departmental, or project website</a:t>
            </a:r>
          </a:p>
          <a:p>
            <a:pPr marL="355600" indent="-285750">
              <a:spcBef>
                <a:spcPts val="600"/>
              </a:spcBef>
              <a:buFont typeface="Gotham Narrow Medium" pitchFamily="2" charset="0"/>
              <a:buChar char="×"/>
            </a:pP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A journal’s “supplementary materials service”</a:t>
            </a:r>
          </a:p>
        </p:txBody>
      </p:sp>
      <p:sp>
        <p:nvSpPr>
          <p:cNvPr id="48" name="Rectangle 47"/>
          <p:cNvSpPr/>
          <p:nvPr/>
        </p:nvSpPr>
        <p:spPr>
          <a:xfrm>
            <a:off x="230025" y="13354050"/>
            <a:ext cx="10223500" cy="151830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8169" tIns="59084" rIns="118169" bIns="5908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CH" sz="3108" dirty="0"/>
          </a:p>
        </p:txBody>
      </p:sp>
      <p:sp>
        <p:nvSpPr>
          <p:cNvPr id="5" name="Rectangle 4"/>
          <p:cNvSpPr/>
          <p:nvPr/>
        </p:nvSpPr>
        <p:spPr>
          <a:xfrm>
            <a:off x="230025" y="203902"/>
            <a:ext cx="10223500" cy="189828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8169" tIns="59084" rIns="118169" bIns="5908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CH" sz="3108" dirty="0"/>
          </a:p>
        </p:txBody>
      </p:sp>
      <p:sp>
        <p:nvSpPr>
          <p:cNvPr id="19" name="Rounded Rectangle 18"/>
          <p:cNvSpPr/>
          <p:nvPr/>
        </p:nvSpPr>
        <p:spPr>
          <a:xfrm>
            <a:off x="2833525" y="669330"/>
            <a:ext cx="5016500" cy="119454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/>
            <a:r>
              <a:rPr lang="en-GB" sz="3600" dirty="0">
                <a:solidFill>
                  <a:schemeClr val="accent5"/>
                </a:solidFill>
                <a:latin typeface="Gotham Narrow Ultra" pitchFamily="2" charset="0"/>
              </a:rPr>
              <a:t>Publishing your data</a:t>
            </a:r>
          </a:p>
          <a:p>
            <a:pPr algn="ctr"/>
            <a:r>
              <a:rPr lang="en-GB" sz="1800" dirty="0">
                <a:solidFill>
                  <a:schemeClr val="accent5"/>
                </a:solidFill>
                <a:latin typeface="Gotham Narrow Bold" pitchFamily="2" charset="0"/>
              </a:rPr>
              <a:t>On SNSF-validated F.A.I.R. data repositories</a:t>
            </a:r>
            <a:endParaRPr lang="en-GB" dirty="0">
              <a:solidFill>
                <a:schemeClr val="accent5"/>
              </a:solidFill>
            </a:endParaRPr>
          </a:p>
        </p:txBody>
      </p:sp>
      <p:sp>
        <p:nvSpPr>
          <p:cNvPr id="29" name="Rectangle : coins arrondis 16">
            <a:extLst>
              <a:ext uri="{FF2B5EF4-FFF2-40B4-BE49-F238E27FC236}">
                <a16:creationId xmlns:a16="http://schemas.microsoft.com/office/drawing/2014/main" id="{228D7258-FF57-4DFA-86D4-4C4D35FDA2BE}"/>
              </a:ext>
            </a:extLst>
          </p:cNvPr>
          <p:cNvSpPr/>
          <p:nvPr/>
        </p:nvSpPr>
        <p:spPr>
          <a:xfrm>
            <a:off x="5560058" y="7628251"/>
            <a:ext cx="4901729" cy="655668"/>
          </a:xfrm>
          <a:prstGeom prst="roundRect">
            <a:avLst>
              <a:gd name="adj" fmla="val 1318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spcCol="144000" rtlCol="0" anchor="t"/>
          <a:lstStyle/>
          <a:p>
            <a:pPr marL="44550">
              <a:spcBef>
                <a:spcPts val="600"/>
              </a:spcBef>
            </a:pP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Remember to associate your ORCID identifier</a:t>
            </a:r>
            <a:b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</a:b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and professional e-mail address with that account.</a:t>
            </a:r>
          </a:p>
        </p:txBody>
      </p:sp>
      <p:sp>
        <p:nvSpPr>
          <p:cNvPr id="12" name="Rectangle : coins arrondis 16">
            <a:extLst>
              <a:ext uri="{FF2B5EF4-FFF2-40B4-BE49-F238E27FC236}">
                <a16:creationId xmlns:a16="http://schemas.microsoft.com/office/drawing/2014/main" id="{D41F7265-0BA1-44A1-87E0-4A71F0EBAE68}"/>
              </a:ext>
            </a:extLst>
          </p:cNvPr>
          <p:cNvSpPr/>
          <p:nvPr/>
        </p:nvSpPr>
        <p:spPr>
          <a:xfrm>
            <a:off x="230023" y="2865122"/>
            <a:ext cx="4903773" cy="2129712"/>
          </a:xfrm>
          <a:prstGeom prst="roundRect">
            <a:avLst>
              <a:gd name="adj" fmla="val 1318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4550">
              <a:spcBef>
                <a:spcPts val="600"/>
              </a:spcBef>
            </a:pP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The repositories we usually recommend are:</a:t>
            </a:r>
          </a:p>
          <a:p>
            <a:pPr marL="33030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600" dirty="0" err="1">
                <a:solidFill>
                  <a:schemeClr val="tx1"/>
                </a:solidFill>
                <a:latin typeface="Gotham Narrow Medium" pitchFamily="2" charset="0"/>
              </a:rPr>
              <a:t>Zenodo</a:t>
            </a: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 (simple and accessible)</a:t>
            </a:r>
          </a:p>
          <a:p>
            <a:pPr marL="33030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600" dirty="0" err="1">
                <a:solidFill>
                  <a:schemeClr val="tx1"/>
                </a:solidFill>
                <a:latin typeface="Gotham Narrow Medium" pitchFamily="2" charset="0"/>
              </a:rPr>
              <a:t>Yareta</a:t>
            </a: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 (for Geneva HEIs)</a:t>
            </a:r>
          </a:p>
          <a:p>
            <a:pPr marL="33030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600" dirty="0" err="1">
                <a:solidFill>
                  <a:schemeClr val="tx1"/>
                </a:solidFill>
                <a:latin typeface="Gotham Narrow Medium" pitchFamily="2" charset="0"/>
              </a:rPr>
              <a:t>SwissUBase</a:t>
            </a: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 (for more sensitive data)</a:t>
            </a:r>
          </a:p>
          <a:p>
            <a:pPr marL="33030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Harvard </a:t>
            </a:r>
            <a:r>
              <a:rPr lang="en-US" sz="1600" dirty="0" err="1">
                <a:solidFill>
                  <a:schemeClr val="tx1"/>
                </a:solidFill>
                <a:latin typeface="Gotham Narrow Medium" pitchFamily="2" charset="0"/>
              </a:rPr>
              <a:t>Dataverse</a:t>
            </a: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 (for large datasets) </a:t>
            </a:r>
          </a:p>
          <a:p>
            <a:pPr marL="33030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A (F.A.I.R.) disciplinary repository</a:t>
            </a:r>
          </a:p>
        </p:txBody>
      </p:sp>
      <p:sp>
        <p:nvSpPr>
          <p:cNvPr id="34" name="ZoneTexte 45">
            <a:extLst>
              <a:ext uri="{FF2B5EF4-FFF2-40B4-BE49-F238E27FC236}">
                <a16:creationId xmlns:a16="http://schemas.microsoft.com/office/drawing/2014/main" id="{8A7A427E-2A40-4825-A8F7-ADBF865EE8A7}"/>
              </a:ext>
            </a:extLst>
          </p:cNvPr>
          <p:cNvSpPr txBox="1"/>
          <p:nvPr/>
        </p:nvSpPr>
        <p:spPr>
          <a:xfrm>
            <a:off x="393430" y="13499503"/>
            <a:ext cx="4556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600" b="1" dirty="0">
                <a:solidFill>
                  <a:schemeClr val="bg1"/>
                </a:solidFill>
                <a:latin typeface="Gotham Narrow Medium" pitchFamily="2" charset="0"/>
                <a:cs typeface="Arial" panose="020B0604020202020204" pitchFamily="34" charset="0"/>
              </a:rPr>
              <a:t>KATHRYN &amp; SHELBY CULLOM DAVIS LIBRARY </a:t>
            </a:r>
          </a:p>
          <a:p>
            <a:r>
              <a:rPr lang="fr-CH" sz="1600" b="1" dirty="0">
                <a:solidFill>
                  <a:schemeClr val="bg1"/>
                </a:solidFill>
                <a:latin typeface="Gotham Narrow Thin" pitchFamily="2" charset="0"/>
                <a:cs typeface="Arial" panose="020B0604020202020204" pitchFamily="34" charset="0"/>
              </a:rPr>
              <a:t>library@graduateinstitute.ch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8E75F656-5F74-4340-925F-991DABDACF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5084" y="13588703"/>
            <a:ext cx="2088431" cy="1003532"/>
          </a:xfrm>
          <a:prstGeom prst="rect">
            <a:avLst/>
          </a:prstGeom>
        </p:spPr>
      </p:pic>
      <p:pic>
        <p:nvPicPr>
          <p:cNvPr id="40" name="Image 2">
            <a:extLst>
              <a:ext uri="{FF2B5EF4-FFF2-40B4-BE49-F238E27FC236}">
                <a16:creationId xmlns:a16="http://schemas.microsoft.com/office/drawing/2014/main" id="{1C70F90B-45F1-4FC0-B30A-5C91FF864B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298" y="14134940"/>
            <a:ext cx="1491609" cy="521878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A7032962-75FE-4CAA-AD8D-4ABD0249248C}"/>
              </a:ext>
            </a:extLst>
          </p:cNvPr>
          <p:cNvSpPr txBox="1"/>
          <p:nvPr/>
        </p:nvSpPr>
        <p:spPr>
          <a:xfrm>
            <a:off x="2106006" y="14057325"/>
            <a:ext cx="262927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Gotham Narrow Medium" pitchFamily="2" charset="0"/>
              </a:rPr>
              <a:t>Guillaume Pasquier, 2024</a:t>
            </a:r>
          </a:p>
          <a:p>
            <a:r>
              <a:rPr lang="en-GB" sz="800" dirty="0">
                <a:solidFill>
                  <a:schemeClr val="bg1"/>
                </a:solidFill>
                <a:latin typeface="Gotham Narrow Medium" pitchFamily="2" charset="0"/>
              </a:rPr>
              <a:t>This document is shared under a Creative Commons </a:t>
            </a:r>
            <a:br>
              <a:rPr lang="en-GB" sz="800" dirty="0">
                <a:solidFill>
                  <a:schemeClr val="bg1"/>
                </a:solidFill>
                <a:latin typeface="Gotham Narrow Medium" pitchFamily="2" charset="0"/>
              </a:rPr>
            </a:br>
            <a:r>
              <a:rPr lang="en-GB" sz="800" dirty="0">
                <a:solidFill>
                  <a:schemeClr val="bg1"/>
                </a:solidFill>
                <a:latin typeface="Gotham Narrow Medium" pitchFamily="2" charset="0"/>
              </a:rPr>
              <a:t>Attribution-</a:t>
            </a:r>
            <a:r>
              <a:rPr lang="en-GB" sz="800" dirty="0" err="1">
                <a:solidFill>
                  <a:schemeClr val="bg1"/>
                </a:solidFill>
                <a:latin typeface="Gotham Narrow Medium" pitchFamily="2" charset="0"/>
              </a:rPr>
              <a:t>ShareAlike</a:t>
            </a:r>
            <a:r>
              <a:rPr lang="en-GB" sz="800" dirty="0">
                <a:solidFill>
                  <a:schemeClr val="bg1"/>
                </a:solidFill>
                <a:latin typeface="Gotham Narrow Medium" pitchFamily="2" charset="0"/>
              </a:rPr>
              <a:t> 4.0 International License</a:t>
            </a:r>
          </a:p>
          <a:p>
            <a:r>
              <a:rPr lang="en-GB" sz="800" dirty="0">
                <a:solidFill>
                  <a:schemeClr val="bg1"/>
                </a:solidFill>
                <a:latin typeface="Gotham Narrow Medium" pitchFamily="2" charset="0"/>
              </a:rPr>
              <a:t>DOI: 10.5281/zenodo.12567792</a:t>
            </a:r>
            <a:endParaRPr lang="fr-CH" sz="800" dirty="0">
              <a:solidFill>
                <a:schemeClr val="bg1"/>
              </a:solidFill>
              <a:latin typeface="Gotham Narrow Medium" pitchFamily="2" charset="0"/>
            </a:endParaRPr>
          </a:p>
        </p:txBody>
      </p:sp>
      <p:sp>
        <p:nvSpPr>
          <p:cNvPr id="42" name="Rectangle : coins arrondis 16">
            <a:extLst>
              <a:ext uri="{FF2B5EF4-FFF2-40B4-BE49-F238E27FC236}">
                <a16:creationId xmlns:a16="http://schemas.microsoft.com/office/drawing/2014/main" id="{3F368105-A5C2-486E-8B96-743F33033A48}"/>
              </a:ext>
            </a:extLst>
          </p:cNvPr>
          <p:cNvSpPr/>
          <p:nvPr/>
        </p:nvSpPr>
        <p:spPr>
          <a:xfrm>
            <a:off x="5352163" y="13591926"/>
            <a:ext cx="2532911" cy="1000309"/>
          </a:xfrm>
          <a:prstGeom prst="roundRect">
            <a:avLst>
              <a:gd name="adj" fmla="val 1318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550">
              <a:spcBef>
                <a:spcPts val="600"/>
              </a:spcBef>
              <a:tabLst>
                <a:tab pos="812800" algn="l"/>
              </a:tabLst>
            </a:pPr>
            <a:r>
              <a:rPr lang="en-US" sz="200" dirty="0">
                <a:solidFill>
                  <a:schemeClr val="tx1">
                    <a:lumMod val="75000"/>
                    <a:lumOff val="25000"/>
                  </a:schemeClr>
                </a:solidFill>
                <a:latin typeface="Gotham Narrow Bold" pitchFamily="2" charset="0"/>
              </a:rPr>
              <a:t>	</a:t>
            </a:r>
          </a:p>
          <a:p>
            <a:pPr marL="44550">
              <a:spcBef>
                <a:spcPts val="600"/>
              </a:spcBef>
              <a:tabLst>
                <a:tab pos="812800" algn="l"/>
              </a:tabLst>
            </a:pPr>
            <a:r>
              <a:rPr lang="en-US" sz="1200" dirty="0">
                <a:solidFill>
                  <a:schemeClr val="tx1"/>
                </a:solidFill>
                <a:latin typeface="Gotham Narrow Bold" pitchFamily="2" charset="0"/>
              </a:rPr>
              <a:t>	IHEID Research Data </a:t>
            </a:r>
            <a:br>
              <a:rPr lang="en-US" sz="1200" dirty="0">
                <a:solidFill>
                  <a:schemeClr val="tx1"/>
                </a:solidFill>
                <a:latin typeface="Gotham Narrow Bold" pitchFamily="2" charset="0"/>
              </a:rPr>
            </a:br>
            <a:r>
              <a:rPr lang="en-US" sz="1200" dirty="0">
                <a:solidFill>
                  <a:schemeClr val="tx1"/>
                </a:solidFill>
                <a:latin typeface="Gotham Narrow Bold" pitchFamily="2" charset="0"/>
              </a:rPr>
              <a:t>	Management Guide</a:t>
            </a:r>
          </a:p>
          <a:p>
            <a:pPr marL="44550">
              <a:lnSpc>
                <a:spcPct val="200000"/>
              </a:lnSpc>
              <a:spcBef>
                <a:spcPts val="600"/>
              </a:spcBef>
              <a:tabLst>
                <a:tab pos="812800" algn="l"/>
              </a:tabLs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Gotham Narrow Medium" pitchFamily="2" charset="0"/>
              </a:rPr>
              <a:t>https://libguides.graduateinstitute.ch/rdm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BAA05359-44F5-4AFC-98E6-A153BFA24BB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061" y="13665638"/>
            <a:ext cx="653914" cy="653914"/>
          </a:xfrm>
          <a:prstGeom prst="rect">
            <a:avLst/>
          </a:prstGeom>
        </p:spPr>
      </p:pic>
      <p:sp>
        <p:nvSpPr>
          <p:cNvPr id="45" name="ZoneTexte 31">
            <a:extLst>
              <a:ext uri="{FF2B5EF4-FFF2-40B4-BE49-F238E27FC236}">
                <a16:creationId xmlns:a16="http://schemas.microsoft.com/office/drawing/2014/main" id="{60D9F39B-1FCD-4D08-8E16-753ADF7DFC2E}"/>
              </a:ext>
            </a:extLst>
          </p:cNvPr>
          <p:cNvSpPr txBox="1"/>
          <p:nvPr/>
        </p:nvSpPr>
        <p:spPr>
          <a:xfrm>
            <a:off x="5560059" y="7090684"/>
            <a:ext cx="3675226" cy="537567"/>
          </a:xfrm>
          <a:prstGeom prst="roundRect">
            <a:avLst>
              <a:gd name="adj" fmla="val 25360"/>
            </a:avLst>
          </a:prstGeom>
          <a:solidFill>
            <a:schemeClr val="bg1"/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5"/>
                </a:solidFill>
                <a:latin typeface="Gotham Narrow Bold" pitchFamily="2" charset="0"/>
              </a:rPr>
              <a:t>Step 1: Create an account</a:t>
            </a:r>
            <a:endParaRPr lang="fr-CH" sz="2400" dirty="0">
              <a:solidFill>
                <a:schemeClr val="accent5"/>
              </a:solidFill>
              <a:latin typeface="Gotham Narrow Bold" pitchFamily="2" charset="0"/>
            </a:endParaRPr>
          </a:p>
        </p:txBody>
      </p:sp>
      <p:sp>
        <p:nvSpPr>
          <p:cNvPr id="50" name="Rounded Rectangle 18">
            <a:extLst>
              <a:ext uri="{FF2B5EF4-FFF2-40B4-BE49-F238E27FC236}">
                <a16:creationId xmlns:a16="http://schemas.microsoft.com/office/drawing/2014/main" id="{8FDEA353-A76E-45D7-A9CE-DE7532F67D0F}"/>
              </a:ext>
            </a:extLst>
          </p:cNvPr>
          <p:cNvSpPr/>
          <p:nvPr/>
        </p:nvSpPr>
        <p:spPr>
          <a:xfrm>
            <a:off x="230024" y="7059265"/>
            <a:ext cx="4896021" cy="1891232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/>
            <a:r>
              <a:rPr lang="en-GB" sz="3600" dirty="0">
                <a:solidFill>
                  <a:schemeClr val="bg1"/>
                </a:solidFill>
                <a:latin typeface="Gotham Narrow Ultra" pitchFamily="2" charset="0"/>
              </a:rPr>
              <a:t>How to Publish </a:t>
            </a:r>
            <a:br>
              <a:rPr lang="en-GB" sz="3600" dirty="0">
                <a:solidFill>
                  <a:schemeClr val="bg1"/>
                </a:solidFill>
                <a:latin typeface="Gotham Narrow Ultra" pitchFamily="2" charset="0"/>
              </a:rPr>
            </a:br>
            <a:r>
              <a:rPr lang="en-GB" sz="3600" dirty="0">
                <a:solidFill>
                  <a:schemeClr val="bg1"/>
                </a:solidFill>
                <a:latin typeface="Gotham Narrow Ultra" pitchFamily="2" charset="0"/>
              </a:rPr>
              <a:t>Data on </a:t>
            </a:r>
            <a:r>
              <a:rPr lang="en-GB" sz="3600" dirty="0" err="1">
                <a:solidFill>
                  <a:schemeClr val="bg1"/>
                </a:solidFill>
                <a:latin typeface="Gotham Narrow Ultra" pitchFamily="2" charset="0"/>
              </a:rPr>
              <a:t>Zenodo</a:t>
            </a:r>
            <a:endParaRPr lang="en-GB" sz="3600" dirty="0">
              <a:solidFill>
                <a:schemeClr val="bg1"/>
              </a:solidFill>
              <a:latin typeface="Gotham Narrow Ultra" pitchFamily="2" charset="0"/>
            </a:endParaRPr>
          </a:p>
        </p:txBody>
      </p:sp>
      <p:sp>
        <p:nvSpPr>
          <p:cNvPr id="51" name="Rectangle : coins arrondis 16">
            <a:extLst>
              <a:ext uri="{FF2B5EF4-FFF2-40B4-BE49-F238E27FC236}">
                <a16:creationId xmlns:a16="http://schemas.microsoft.com/office/drawing/2014/main" id="{9035CC03-F916-4C94-A15F-A3EA0A2A6BE3}"/>
              </a:ext>
            </a:extLst>
          </p:cNvPr>
          <p:cNvSpPr/>
          <p:nvPr/>
        </p:nvSpPr>
        <p:spPr>
          <a:xfrm>
            <a:off x="224316" y="9631942"/>
            <a:ext cx="4901729" cy="661670"/>
          </a:xfrm>
          <a:prstGeom prst="roundRect">
            <a:avLst>
              <a:gd name="adj" fmla="val 1318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spcCol="144000" rtlCol="0" anchor="t"/>
          <a:lstStyle/>
          <a:p>
            <a:pPr marL="44550">
              <a:spcBef>
                <a:spcPts val="600"/>
              </a:spcBef>
            </a:pP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Upload the files, insert the title of the content, its type, and create a digital object identifier (DOI).</a:t>
            </a:r>
          </a:p>
        </p:txBody>
      </p:sp>
      <p:sp>
        <p:nvSpPr>
          <p:cNvPr id="52" name="ZoneTexte 31">
            <a:extLst>
              <a:ext uri="{FF2B5EF4-FFF2-40B4-BE49-F238E27FC236}">
                <a16:creationId xmlns:a16="http://schemas.microsoft.com/office/drawing/2014/main" id="{CC2B6B76-3F6E-43CB-8691-9B45F28D25DA}"/>
              </a:ext>
            </a:extLst>
          </p:cNvPr>
          <p:cNvSpPr txBox="1"/>
          <p:nvPr/>
        </p:nvSpPr>
        <p:spPr>
          <a:xfrm>
            <a:off x="224317" y="9092702"/>
            <a:ext cx="3380739" cy="537567"/>
          </a:xfrm>
          <a:prstGeom prst="roundRect">
            <a:avLst>
              <a:gd name="adj" fmla="val 25360"/>
            </a:avLst>
          </a:prstGeom>
          <a:solidFill>
            <a:schemeClr val="bg1"/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5"/>
                </a:solidFill>
                <a:latin typeface="Gotham Narrow Bold" pitchFamily="2" charset="0"/>
              </a:rPr>
              <a:t>Step 2: Create a record</a:t>
            </a:r>
            <a:endParaRPr lang="fr-CH" sz="2400" dirty="0">
              <a:solidFill>
                <a:schemeClr val="accent5"/>
              </a:solidFill>
              <a:latin typeface="Gotham Narrow Bold" pitchFamily="2" charset="0"/>
            </a:endParaRPr>
          </a:p>
        </p:txBody>
      </p:sp>
      <p:sp>
        <p:nvSpPr>
          <p:cNvPr id="53" name="Rectangle : coins arrondis 16">
            <a:extLst>
              <a:ext uri="{FF2B5EF4-FFF2-40B4-BE49-F238E27FC236}">
                <a16:creationId xmlns:a16="http://schemas.microsoft.com/office/drawing/2014/main" id="{257FF588-A31E-4C10-A454-54B7DB1388D2}"/>
              </a:ext>
            </a:extLst>
          </p:cNvPr>
          <p:cNvSpPr/>
          <p:nvPr/>
        </p:nvSpPr>
        <p:spPr>
          <a:xfrm>
            <a:off x="5560060" y="9630270"/>
            <a:ext cx="4901729" cy="661670"/>
          </a:xfrm>
          <a:prstGeom prst="roundRect">
            <a:avLst>
              <a:gd name="adj" fmla="val 1318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spcCol="144000" rtlCol="0" anchor="t"/>
          <a:lstStyle/>
          <a:p>
            <a:pPr marL="44550">
              <a:spcBef>
                <a:spcPts val="600"/>
              </a:spcBef>
            </a:pP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Use metadata fields to indicate who worked on the output, in what role, when, where, and what it is.</a:t>
            </a:r>
          </a:p>
        </p:txBody>
      </p:sp>
      <p:sp>
        <p:nvSpPr>
          <p:cNvPr id="54" name="ZoneTexte 31">
            <a:extLst>
              <a:ext uri="{FF2B5EF4-FFF2-40B4-BE49-F238E27FC236}">
                <a16:creationId xmlns:a16="http://schemas.microsoft.com/office/drawing/2014/main" id="{3206873C-2E70-44CB-A77A-379BD059CDCA}"/>
              </a:ext>
            </a:extLst>
          </p:cNvPr>
          <p:cNvSpPr txBox="1"/>
          <p:nvPr/>
        </p:nvSpPr>
        <p:spPr>
          <a:xfrm>
            <a:off x="5560060" y="9092702"/>
            <a:ext cx="4202277" cy="537567"/>
          </a:xfrm>
          <a:prstGeom prst="roundRect">
            <a:avLst>
              <a:gd name="adj" fmla="val 25360"/>
            </a:avLst>
          </a:prstGeom>
          <a:solidFill>
            <a:schemeClr val="bg1"/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5"/>
                </a:solidFill>
                <a:latin typeface="Gotham Narrow Bold" pitchFamily="2" charset="0"/>
              </a:rPr>
              <a:t>Step 3: Describe the contents</a:t>
            </a:r>
            <a:endParaRPr lang="fr-CH" sz="2400" dirty="0">
              <a:solidFill>
                <a:schemeClr val="accent5"/>
              </a:solidFill>
              <a:latin typeface="Gotham Narrow Bold" pitchFamily="2" charset="0"/>
            </a:endParaRPr>
          </a:p>
        </p:txBody>
      </p:sp>
      <p:sp>
        <p:nvSpPr>
          <p:cNvPr id="55" name="Rectangle : coins arrondis 16">
            <a:extLst>
              <a:ext uri="{FF2B5EF4-FFF2-40B4-BE49-F238E27FC236}">
                <a16:creationId xmlns:a16="http://schemas.microsoft.com/office/drawing/2014/main" id="{0FC8831B-B821-425B-826E-0ADDD24AB808}"/>
              </a:ext>
            </a:extLst>
          </p:cNvPr>
          <p:cNvSpPr/>
          <p:nvPr/>
        </p:nvSpPr>
        <p:spPr>
          <a:xfrm>
            <a:off x="224317" y="11631806"/>
            <a:ext cx="4901729" cy="661670"/>
          </a:xfrm>
          <a:prstGeom prst="roundRect">
            <a:avLst>
              <a:gd name="adj" fmla="val 1318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spcCol="144000" rtlCol="0" anchor="t"/>
          <a:lstStyle/>
          <a:p>
            <a:pPr marL="44550">
              <a:spcBef>
                <a:spcPts val="600"/>
              </a:spcBef>
            </a:pP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Select CC BY (</a:t>
            </a:r>
            <a:r>
              <a:rPr lang="en-US" sz="1600" dirty="0" err="1">
                <a:solidFill>
                  <a:schemeClr val="tx1"/>
                </a:solidFill>
                <a:latin typeface="Gotham Narrow Medium" pitchFamily="2" charset="0"/>
              </a:rPr>
              <a:t>Zenodo</a:t>
            </a: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 default) or another </a:t>
            </a:r>
            <a:r>
              <a:rPr lang="en-US" sz="1600" dirty="0" err="1">
                <a:solidFill>
                  <a:schemeClr val="tx1"/>
                </a:solidFill>
                <a:latin typeface="Gotham Narrow Medium" pitchFamily="2" charset="0"/>
              </a:rPr>
              <a:t>licence</a:t>
            </a: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.</a:t>
            </a:r>
            <a:b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</a:b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You may also restrict access or apply an embargo.</a:t>
            </a:r>
          </a:p>
        </p:txBody>
      </p:sp>
      <p:sp>
        <p:nvSpPr>
          <p:cNvPr id="56" name="ZoneTexte 31">
            <a:extLst>
              <a:ext uri="{FF2B5EF4-FFF2-40B4-BE49-F238E27FC236}">
                <a16:creationId xmlns:a16="http://schemas.microsoft.com/office/drawing/2014/main" id="{297ABEE7-EF73-4711-97E0-160234569F1D}"/>
              </a:ext>
            </a:extLst>
          </p:cNvPr>
          <p:cNvSpPr txBox="1"/>
          <p:nvPr/>
        </p:nvSpPr>
        <p:spPr>
          <a:xfrm>
            <a:off x="224317" y="11094239"/>
            <a:ext cx="4457178" cy="537567"/>
          </a:xfrm>
          <a:prstGeom prst="roundRect">
            <a:avLst>
              <a:gd name="adj" fmla="val 25360"/>
            </a:avLst>
          </a:prstGeom>
          <a:solidFill>
            <a:schemeClr val="bg1"/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5"/>
                </a:solidFill>
                <a:latin typeface="Gotham Narrow Bold" pitchFamily="2" charset="0"/>
              </a:rPr>
              <a:t>Step 4: Set degree of openness</a:t>
            </a:r>
            <a:endParaRPr lang="fr-CH" sz="2400" dirty="0">
              <a:solidFill>
                <a:schemeClr val="accent5"/>
              </a:solidFill>
              <a:latin typeface="Gotham Narrow Bold" pitchFamily="2" charset="0"/>
            </a:endParaRPr>
          </a:p>
        </p:txBody>
      </p:sp>
      <p:sp>
        <p:nvSpPr>
          <p:cNvPr id="57" name="Rectangle : coins arrondis 16">
            <a:extLst>
              <a:ext uri="{FF2B5EF4-FFF2-40B4-BE49-F238E27FC236}">
                <a16:creationId xmlns:a16="http://schemas.microsoft.com/office/drawing/2014/main" id="{0BA30A0A-5E29-40D7-B695-03EC8AF67CDE}"/>
              </a:ext>
            </a:extLst>
          </p:cNvPr>
          <p:cNvSpPr/>
          <p:nvPr/>
        </p:nvSpPr>
        <p:spPr>
          <a:xfrm>
            <a:off x="5560060" y="11636540"/>
            <a:ext cx="4901729" cy="661670"/>
          </a:xfrm>
          <a:prstGeom prst="roundRect">
            <a:avLst>
              <a:gd name="adj" fmla="val 1318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spcCol="144000" rtlCol="0" anchor="t"/>
          <a:lstStyle/>
          <a:p>
            <a:pPr marL="44550">
              <a:spcBef>
                <a:spcPts val="600"/>
              </a:spcBef>
            </a:pP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Add the record to our communities. </a:t>
            </a:r>
            <a:b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</a:b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Reference this output elsewhere using its DOI.</a:t>
            </a:r>
          </a:p>
        </p:txBody>
      </p:sp>
      <p:sp>
        <p:nvSpPr>
          <p:cNvPr id="58" name="ZoneTexte 31">
            <a:extLst>
              <a:ext uri="{FF2B5EF4-FFF2-40B4-BE49-F238E27FC236}">
                <a16:creationId xmlns:a16="http://schemas.microsoft.com/office/drawing/2014/main" id="{39566E14-791D-4F92-A8FE-4301AB4109B3}"/>
              </a:ext>
            </a:extLst>
          </p:cNvPr>
          <p:cNvSpPr txBox="1"/>
          <p:nvPr/>
        </p:nvSpPr>
        <p:spPr>
          <a:xfrm>
            <a:off x="5560060" y="11098973"/>
            <a:ext cx="2398877" cy="537567"/>
          </a:xfrm>
          <a:prstGeom prst="roundRect">
            <a:avLst>
              <a:gd name="adj" fmla="val 25360"/>
            </a:avLst>
          </a:prstGeom>
          <a:solidFill>
            <a:schemeClr val="bg1"/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5"/>
                </a:solidFill>
                <a:latin typeface="Gotham Narrow Bold" pitchFamily="2" charset="0"/>
              </a:rPr>
              <a:t>Step 5: Publish!</a:t>
            </a:r>
            <a:endParaRPr lang="fr-CH" sz="2400" dirty="0">
              <a:solidFill>
                <a:schemeClr val="accent5"/>
              </a:solidFill>
              <a:latin typeface="Gotham Narrow Bold" pitchFamily="2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748D391-EB85-4555-B178-CEBD06A80B3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275" y="580173"/>
            <a:ext cx="1905000" cy="762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A14B9AF-AAED-4F94-A800-42470421F57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983" y="1352770"/>
            <a:ext cx="1727628" cy="37143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D75AF73D-99F5-4676-AF39-7C4E6E1A643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1976" y="1257569"/>
            <a:ext cx="1528925" cy="571818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9924FA1-1745-42F1-8747-E687D8DF4AF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9275" y="739824"/>
            <a:ext cx="1831854" cy="442697"/>
          </a:xfrm>
          <a:prstGeom prst="rect">
            <a:avLst/>
          </a:prstGeom>
        </p:spPr>
      </p:pic>
      <p:sp>
        <p:nvSpPr>
          <p:cNvPr id="65" name="Flowchart: Alternate Process 64">
            <a:extLst>
              <a:ext uri="{FF2B5EF4-FFF2-40B4-BE49-F238E27FC236}">
                <a16:creationId xmlns:a16="http://schemas.microsoft.com/office/drawing/2014/main" id="{6A0F1133-1FB2-4A9E-9D30-B0049F2D367C}"/>
              </a:ext>
            </a:extLst>
          </p:cNvPr>
          <p:cNvSpPr/>
          <p:nvPr/>
        </p:nvSpPr>
        <p:spPr>
          <a:xfrm>
            <a:off x="5560058" y="5955040"/>
            <a:ext cx="4893467" cy="762552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600" dirty="0">
                <a:latin typeface="Gotham Narrow Bold" pitchFamily="2" charset="0"/>
              </a:rPr>
              <a:t>Have a research data question? </a:t>
            </a:r>
          </a:p>
          <a:p>
            <a:pPr algn="ctr"/>
            <a:r>
              <a:rPr lang="en-GB" sz="1600" dirty="0">
                <a:latin typeface="Gotham Narrow Bold" pitchFamily="2" charset="0"/>
              </a:rPr>
              <a:t>Ask a Librarian!</a:t>
            </a:r>
          </a:p>
          <a:p>
            <a:pPr algn="ctr"/>
            <a:r>
              <a:rPr lang="en-GB" sz="1200" dirty="0">
                <a:latin typeface="Gotham Narrow Medium" pitchFamily="2" charset="0"/>
              </a:rPr>
              <a:t>guillaume.pasquier@graduateinstitute.ch</a:t>
            </a:r>
          </a:p>
        </p:txBody>
      </p:sp>
      <p:pic>
        <p:nvPicPr>
          <p:cNvPr id="67" name="Picture 66">
            <a:extLst>
              <a:ext uri="{FF2B5EF4-FFF2-40B4-BE49-F238E27FC236}">
                <a16:creationId xmlns:a16="http://schemas.microsoft.com/office/drawing/2014/main" id="{6170DAAE-DA05-481B-AAE9-F009980C213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0549" y="7588654"/>
            <a:ext cx="704716" cy="704716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9E675441-53B9-4C47-AE88-CD05DBC004A3}"/>
              </a:ext>
            </a:extLst>
          </p:cNvPr>
          <p:cNvSpPr txBox="1"/>
          <p:nvPr/>
        </p:nvSpPr>
        <p:spPr>
          <a:xfrm>
            <a:off x="4007352" y="8285708"/>
            <a:ext cx="96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  <a:latin typeface="Gotham Narrow Medium" pitchFamily="2" charset="0"/>
              </a:rPr>
              <a:t>zenodo.org</a:t>
            </a:r>
            <a:endParaRPr lang="fr-CH" sz="1200" dirty="0">
              <a:solidFill>
                <a:schemeClr val="bg1"/>
              </a:solidFill>
              <a:latin typeface="Gotham Narrow Medium" pitchFamily="2" charset="0"/>
            </a:endParaRPr>
          </a:p>
        </p:txBody>
      </p:sp>
      <p:sp>
        <p:nvSpPr>
          <p:cNvPr id="37" name="Rectangle : coins arrondis 16">
            <a:extLst>
              <a:ext uri="{FF2B5EF4-FFF2-40B4-BE49-F238E27FC236}">
                <a16:creationId xmlns:a16="http://schemas.microsoft.com/office/drawing/2014/main" id="{AD026DDD-CCBF-44CA-B6CE-F611100ECD9D}"/>
              </a:ext>
            </a:extLst>
          </p:cNvPr>
          <p:cNvSpPr/>
          <p:nvPr/>
        </p:nvSpPr>
        <p:spPr>
          <a:xfrm>
            <a:off x="6568286" y="8288827"/>
            <a:ext cx="3893502" cy="661670"/>
          </a:xfrm>
          <a:prstGeom prst="roundRect">
            <a:avLst>
              <a:gd name="adj" fmla="val 1318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spcCol="144000" rtlCol="0" anchor="t"/>
          <a:lstStyle/>
          <a:p>
            <a:pPr marL="44550">
              <a:spcBef>
                <a:spcPts val="600"/>
              </a:spcBef>
            </a:pPr>
            <a:r>
              <a:rPr lang="en-US" sz="1600" dirty="0">
                <a:solidFill>
                  <a:schemeClr val="bg1"/>
                </a:solidFill>
                <a:latin typeface="Gotham Narrow Medium" pitchFamily="2" charset="0"/>
              </a:rPr>
              <a:t>ORCID is a researcher identifier widely adopted in open science infrastructure.</a:t>
            </a:r>
          </a:p>
        </p:txBody>
      </p:sp>
      <p:sp>
        <p:nvSpPr>
          <p:cNvPr id="38" name="Rectangle : coins arrondis 16">
            <a:extLst>
              <a:ext uri="{FF2B5EF4-FFF2-40B4-BE49-F238E27FC236}">
                <a16:creationId xmlns:a16="http://schemas.microsoft.com/office/drawing/2014/main" id="{CAA6171D-862C-470F-B8F7-6A31E8851D7F}"/>
              </a:ext>
            </a:extLst>
          </p:cNvPr>
          <p:cNvSpPr/>
          <p:nvPr/>
        </p:nvSpPr>
        <p:spPr>
          <a:xfrm>
            <a:off x="1407168" y="10294709"/>
            <a:ext cx="3718877" cy="661670"/>
          </a:xfrm>
          <a:prstGeom prst="roundRect">
            <a:avLst>
              <a:gd name="adj" fmla="val 1318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spcCol="144000" rtlCol="0" anchor="t"/>
          <a:lstStyle/>
          <a:p>
            <a:pPr marL="44550">
              <a:spcBef>
                <a:spcPts val="600"/>
              </a:spcBef>
            </a:pPr>
            <a:r>
              <a:rPr lang="en-US" sz="1600" dirty="0">
                <a:solidFill>
                  <a:schemeClr val="bg1"/>
                </a:solidFill>
                <a:latin typeface="Gotham Narrow Medium" pitchFamily="2" charset="0"/>
              </a:rPr>
              <a:t>Journals will often ask for the DOI of the data you used in your research.</a:t>
            </a:r>
          </a:p>
        </p:txBody>
      </p:sp>
      <p:sp>
        <p:nvSpPr>
          <p:cNvPr id="39" name="Rectangle : coins arrondis 16">
            <a:extLst>
              <a:ext uri="{FF2B5EF4-FFF2-40B4-BE49-F238E27FC236}">
                <a16:creationId xmlns:a16="http://schemas.microsoft.com/office/drawing/2014/main" id="{B11FAB06-54F6-48BD-9DFE-78845031912A}"/>
              </a:ext>
            </a:extLst>
          </p:cNvPr>
          <p:cNvSpPr/>
          <p:nvPr/>
        </p:nvSpPr>
        <p:spPr>
          <a:xfrm>
            <a:off x="6219037" y="10292287"/>
            <a:ext cx="4242751" cy="661670"/>
          </a:xfrm>
          <a:prstGeom prst="roundRect">
            <a:avLst>
              <a:gd name="adj" fmla="val 1318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spcCol="144000" rtlCol="0" anchor="t"/>
          <a:lstStyle/>
          <a:p>
            <a:pPr marL="44550">
              <a:spcBef>
                <a:spcPts val="600"/>
              </a:spcBef>
            </a:pPr>
            <a:r>
              <a:rPr lang="en-US" sz="1600" dirty="0">
                <a:solidFill>
                  <a:schemeClr val="bg1"/>
                </a:solidFill>
                <a:latin typeface="Gotham Narrow Medium" pitchFamily="2" charset="0"/>
              </a:rPr>
              <a:t>When publishing a dataset, you should still include more documentation with the files.</a:t>
            </a:r>
          </a:p>
        </p:txBody>
      </p:sp>
      <p:sp>
        <p:nvSpPr>
          <p:cNvPr id="44" name="Rectangle : coins arrondis 16">
            <a:extLst>
              <a:ext uri="{FF2B5EF4-FFF2-40B4-BE49-F238E27FC236}">
                <a16:creationId xmlns:a16="http://schemas.microsoft.com/office/drawing/2014/main" id="{581AFD08-3A08-410A-808D-45B210C30840}"/>
              </a:ext>
            </a:extLst>
          </p:cNvPr>
          <p:cNvSpPr/>
          <p:nvPr/>
        </p:nvSpPr>
        <p:spPr>
          <a:xfrm>
            <a:off x="1528720" y="12291846"/>
            <a:ext cx="3605076" cy="661670"/>
          </a:xfrm>
          <a:prstGeom prst="roundRect">
            <a:avLst>
              <a:gd name="adj" fmla="val 1318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spcCol="144000" rtlCol="0" anchor="t"/>
          <a:lstStyle/>
          <a:p>
            <a:pPr marL="44550">
              <a:spcBef>
                <a:spcPts val="600"/>
              </a:spcBef>
            </a:pPr>
            <a:r>
              <a:rPr lang="en-US" sz="1600" dirty="0">
                <a:solidFill>
                  <a:schemeClr val="bg1"/>
                </a:solidFill>
                <a:latin typeface="Gotham Narrow Medium" pitchFamily="2" charset="0"/>
              </a:rPr>
              <a:t>Check our poster on licensing</a:t>
            </a:r>
            <a:br>
              <a:rPr lang="en-US" sz="1600" dirty="0">
                <a:solidFill>
                  <a:schemeClr val="bg1"/>
                </a:solidFill>
                <a:latin typeface="Gotham Narrow Medium" pitchFamily="2" charset="0"/>
              </a:rPr>
            </a:br>
            <a:r>
              <a:rPr lang="en-US" sz="1600" dirty="0">
                <a:solidFill>
                  <a:schemeClr val="bg1"/>
                </a:solidFill>
                <a:latin typeface="Gotham Narrow Medium" pitchFamily="2" charset="0"/>
              </a:rPr>
              <a:t>for detailed recommendations.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229A039-5947-4E40-914A-52E0DB12972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593" y="12397276"/>
            <a:ext cx="1302162" cy="62622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8E2002B-84CD-4C05-A991-76D26B5BDAE5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0502" y="12397276"/>
            <a:ext cx="1311286" cy="63009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5A51FD0-8C6A-4E1F-B25F-5AD1D894455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5311" y="12403491"/>
            <a:ext cx="1434191" cy="6200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6541990-6769-4318-A9AD-0B90CF69414A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3611" y="12373489"/>
            <a:ext cx="500063" cy="500063"/>
          </a:xfrm>
          <a:prstGeom prst="rect">
            <a:avLst/>
          </a:prstGeom>
        </p:spPr>
      </p:pic>
      <p:sp>
        <p:nvSpPr>
          <p:cNvPr id="47" name="ZoneTexte 31">
            <a:extLst>
              <a:ext uri="{FF2B5EF4-FFF2-40B4-BE49-F238E27FC236}">
                <a16:creationId xmlns:a16="http://schemas.microsoft.com/office/drawing/2014/main" id="{951EAB01-1F43-4190-9F04-2480FF1EFF47}"/>
              </a:ext>
            </a:extLst>
          </p:cNvPr>
          <p:cNvSpPr txBox="1"/>
          <p:nvPr/>
        </p:nvSpPr>
        <p:spPr>
          <a:xfrm>
            <a:off x="224316" y="5077583"/>
            <a:ext cx="3816197" cy="537567"/>
          </a:xfrm>
          <a:prstGeom prst="roundRect">
            <a:avLst>
              <a:gd name="adj" fmla="val 25360"/>
            </a:avLst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Gotham Narrow Bold" pitchFamily="2" charset="0"/>
              </a:rPr>
              <a:t>Invalid sharing options</a:t>
            </a:r>
            <a:endParaRPr lang="fr-CH" sz="2400" dirty="0">
              <a:solidFill>
                <a:srgbClr val="C00000"/>
              </a:solidFill>
              <a:latin typeface="Gotham Narrow Bold" pitchFamily="2" charset="0"/>
            </a:endParaRPr>
          </a:p>
        </p:txBody>
      </p:sp>
      <p:sp>
        <p:nvSpPr>
          <p:cNvPr id="21" name="ZoneTexte 31">
            <a:extLst>
              <a:ext uri="{FF2B5EF4-FFF2-40B4-BE49-F238E27FC236}">
                <a16:creationId xmlns:a16="http://schemas.microsoft.com/office/drawing/2014/main" id="{83CC2C3E-1019-4AFB-90ED-E7E4A8B0A876}"/>
              </a:ext>
            </a:extLst>
          </p:cNvPr>
          <p:cNvSpPr txBox="1"/>
          <p:nvPr/>
        </p:nvSpPr>
        <p:spPr>
          <a:xfrm>
            <a:off x="230024" y="2315615"/>
            <a:ext cx="3816196" cy="537567"/>
          </a:xfrm>
          <a:prstGeom prst="roundRect">
            <a:avLst>
              <a:gd name="adj" fmla="val 25360"/>
            </a:avLst>
          </a:prstGeom>
          <a:solidFill>
            <a:schemeClr val="bg1"/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Gotham Narrow Bold" pitchFamily="2" charset="0"/>
              </a:rPr>
              <a:t>“F.A.I.R.” repositories</a:t>
            </a:r>
            <a:endParaRPr lang="fr-CH" sz="2400" dirty="0">
              <a:solidFill>
                <a:schemeClr val="accent6"/>
              </a:solidFill>
              <a:latin typeface="Gotham Narrow Bold" pitchFamily="2" charset="0"/>
            </a:endParaRPr>
          </a:p>
        </p:txBody>
      </p:sp>
      <p:pic>
        <p:nvPicPr>
          <p:cNvPr id="16" name="Graphic 15" descr="Close with solid fill">
            <a:extLst>
              <a:ext uri="{FF2B5EF4-FFF2-40B4-BE49-F238E27FC236}">
                <a16:creationId xmlns:a16="http://schemas.microsoft.com/office/drawing/2014/main" id="{84012DB4-A4D4-4657-B93D-5A069872700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455231" y="5088573"/>
            <a:ext cx="552121" cy="537568"/>
          </a:xfrm>
          <a:prstGeom prst="rect">
            <a:avLst/>
          </a:prstGeom>
        </p:spPr>
      </p:pic>
      <p:pic>
        <p:nvPicPr>
          <p:cNvPr id="18" name="Graphic 17" descr="Checkmark with solid fill">
            <a:extLst>
              <a:ext uri="{FF2B5EF4-FFF2-40B4-BE49-F238E27FC236}">
                <a16:creationId xmlns:a16="http://schemas.microsoft.com/office/drawing/2014/main" id="{C031A7B3-63F4-4A3C-AABC-F73526BD9DFD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444684" y="2310707"/>
            <a:ext cx="537568" cy="53756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D1EA45C-D020-45D7-B159-1FA19A745F9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058" y="2936133"/>
            <a:ext cx="4901729" cy="2772769"/>
          </a:xfrm>
          <a:prstGeom prst="rect">
            <a:avLst/>
          </a:prstGeom>
        </p:spPr>
      </p:pic>
      <p:sp>
        <p:nvSpPr>
          <p:cNvPr id="61" name="ZoneTexte 31">
            <a:extLst>
              <a:ext uri="{FF2B5EF4-FFF2-40B4-BE49-F238E27FC236}">
                <a16:creationId xmlns:a16="http://schemas.microsoft.com/office/drawing/2014/main" id="{9DD04985-9184-48AC-A17F-EBC860637577}"/>
              </a:ext>
            </a:extLst>
          </p:cNvPr>
          <p:cNvSpPr txBox="1"/>
          <p:nvPr/>
        </p:nvSpPr>
        <p:spPr>
          <a:xfrm>
            <a:off x="5560059" y="2317856"/>
            <a:ext cx="4471070" cy="537567"/>
          </a:xfrm>
          <a:prstGeom prst="roundRect">
            <a:avLst>
              <a:gd name="adj" fmla="val 25360"/>
            </a:avLst>
          </a:prstGeom>
          <a:solidFill>
            <a:schemeClr val="bg1"/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5"/>
                </a:solidFill>
                <a:latin typeface="Gotham Narrow Bold" pitchFamily="2" charset="0"/>
              </a:rPr>
              <a:t>SNSF grantees publishing data</a:t>
            </a:r>
            <a:endParaRPr lang="fr-CH" sz="2400" dirty="0">
              <a:solidFill>
                <a:schemeClr val="accent5"/>
              </a:solidFill>
              <a:latin typeface="Gotham Narrow Bold" pitchFamily="2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F21443A-994C-4605-B98D-852CE3060E1F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2112" y="3319829"/>
            <a:ext cx="1845149" cy="418234"/>
          </a:xfrm>
          <a:prstGeom prst="rect">
            <a:avLst/>
          </a:prstGeom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E9B93859-E044-447C-A9C5-087622521940}"/>
              </a:ext>
            </a:extLst>
          </p:cNvPr>
          <p:cNvSpPr txBox="1"/>
          <p:nvPr/>
        </p:nvSpPr>
        <p:spPr>
          <a:xfrm>
            <a:off x="8279338" y="5532156"/>
            <a:ext cx="2502850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00" dirty="0">
                <a:latin typeface="Gotham Narrow Medium" pitchFamily="2" charset="0"/>
              </a:rPr>
              <a:t>https://data.snf.ch/stories/open-research-data-2023-en.html</a:t>
            </a:r>
          </a:p>
        </p:txBody>
      </p:sp>
    </p:spTree>
    <p:extLst>
      <p:ext uri="{BB962C8B-B14F-4D97-AF65-F5344CB8AC3E}">
        <p14:creationId xmlns:p14="http://schemas.microsoft.com/office/powerpoint/2010/main" val="1095250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3243</TotalTime>
  <Words>377</Words>
  <Application>Microsoft Office PowerPoint</Application>
  <PresentationFormat>Custom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Gotham Narrow Bold</vt:lpstr>
      <vt:lpstr>Gotham Narrow Medium</vt:lpstr>
      <vt:lpstr>Gotham Narrow Thin</vt:lpstr>
      <vt:lpstr>Gotham Narrow Ultra</vt:lpstr>
      <vt:lpstr>Wingdings</vt:lpstr>
      <vt:lpstr>Office Theme</vt:lpstr>
      <vt:lpstr>PowerPoint Presentation</vt:lpstr>
    </vt:vector>
  </TitlesOfParts>
  <Company>IHEID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Guillaume Pasquier</dc:creator>
  <cp:lastModifiedBy>Pasquier Guillaume</cp:lastModifiedBy>
  <cp:revision>201</cp:revision>
  <cp:lastPrinted>2024-09-25T11:37:06Z</cp:lastPrinted>
  <dcterms:created xsi:type="dcterms:W3CDTF">2023-09-28T11:22:23Z</dcterms:created>
  <dcterms:modified xsi:type="dcterms:W3CDTF">2024-09-25T12:19:31Z</dcterms:modified>
</cp:coreProperties>
</file>