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08" r:id="rId2"/>
    <p:sldId id="256" r:id="rId3"/>
    <p:sldId id="279" r:id="rId4"/>
    <p:sldId id="278" r:id="rId5"/>
    <p:sldId id="271" r:id="rId6"/>
    <p:sldId id="295" r:id="rId7"/>
    <p:sldId id="269" r:id="rId8"/>
    <p:sldId id="272" r:id="rId9"/>
    <p:sldId id="288" r:id="rId10"/>
    <p:sldId id="257" r:id="rId11"/>
    <p:sldId id="261" r:id="rId12"/>
    <p:sldId id="258" r:id="rId13"/>
    <p:sldId id="262" r:id="rId14"/>
    <p:sldId id="292" r:id="rId15"/>
    <p:sldId id="259" r:id="rId16"/>
    <p:sldId id="260" r:id="rId17"/>
    <p:sldId id="287" r:id="rId18"/>
    <p:sldId id="273" r:id="rId19"/>
    <p:sldId id="263" r:id="rId20"/>
    <p:sldId id="293" r:id="rId21"/>
    <p:sldId id="264" r:id="rId22"/>
    <p:sldId id="296" r:id="rId23"/>
    <p:sldId id="267" r:id="rId24"/>
    <p:sldId id="275" r:id="rId25"/>
    <p:sldId id="276" r:id="rId26"/>
    <p:sldId id="274" r:id="rId27"/>
    <p:sldId id="289" r:id="rId28"/>
    <p:sldId id="277" r:id="rId29"/>
    <p:sldId id="306" r:id="rId30"/>
    <p:sldId id="307" r:id="rId31"/>
    <p:sldId id="265" r:id="rId32"/>
    <p:sldId id="298" r:id="rId33"/>
    <p:sldId id="291" r:id="rId34"/>
    <p:sldId id="294" r:id="rId35"/>
    <p:sldId id="266" r:id="rId3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51" autoAdjust="0"/>
  </p:normalViewPr>
  <p:slideViewPr>
    <p:cSldViewPr snapToGrid="0">
      <p:cViewPr varScale="1">
        <p:scale>
          <a:sx n="89" d="100"/>
          <a:sy n="89" d="100"/>
        </p:scale>
        <p:origin x="13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68704-E0C5-4B56-B4E4-7E91689A479D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1B725-9239-4251-A2E8-04F43C11A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11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73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95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8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46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8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71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12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294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649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272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87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727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30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87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494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91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69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10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3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99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46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78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1B725-9239-4251-A2E8-04F43C11A9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1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9CE58-1518-F986-2F9B-6D040F36B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4CCE2A-7C77-68A4-3547-38371170F9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7F5BF-ED9A-B7DC-C619-2165B20AA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A15CD-58AB-B9BA-00BC-AD9B5DB3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B6924-6B48-B556-771C-62F16EF62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65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F2E6A-37C6-208A-E4AB-CBA65F636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B1382-9E5A-1136-9A90-A0ABEA487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5B2CA-0B62-66BA-D98D-DD0D71683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A6F8B-CA19-BEDE-987D-2547170BD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B51CB-422E-08EC-5771-A575BB41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283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57DFD4-5F55-6D5A-186F-83C057458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6EDD22-FD5F-7943-41CD-BE4B093F0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027F8-4265-2A64-CF42-08743692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02D3A-164C-DE51-61F9-415D1E4C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23BA3-01C9-6383-2286-5C8094D26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606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141D4-1B9E-BE84-30D8-C8A2E21F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A2ED9-7B42-4117-1D30-D4D406050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3BF71-CEB7-A58A-AF6B-A4E151F1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2B294-3441-0DA0-11FB-57CE8018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09AD6-2072-AF0D-A461-FCA58D6A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907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6D19-A3DF-6A6B-BDEB-D29C5836B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5B471-0CE5-F820-06C7-7BCD9C877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48D6F-CE10-E321-3545-F963267D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0F090-F9F6-8643-C032-30E828EC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15802-1495-C3E6-0EBA-4AE60696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1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FA6F-3DE9-3604-D87F-53AD1AA9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736D9-F8E2-CF5F-E70D-AD5E483E8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1A087-B5F0-2D9F-3396-589E4FD25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1B12A-5479-7DDB-0FE8-027E84E8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E9828-9DB2-276E-6C4A-58FD1B64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ACB19-6EA2-2C90-D5FF-D703AC991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283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3850F-0135-8E12-7FA9-6C3C387F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6F2A5-581C-C911-2AF8-EFFEDF1EC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2AB07-E473-F349-8D7A-8E417528F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054933-9749-FCF7-13E5-51D7B23C9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B3957-75FD-0EE6-6228-441C4D7A7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DEB8FD-24AE-FA73-A0A1-8CC67F33E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DBDDB5-F559-BB9E-BE24-52A7F9A6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0E369E-AE8B-C27F-5879-5BEA68C2A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193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B3C3-6DE9-C6DD-FC6C-8076697C7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1D0748-1414-A8E6-F923-0105B9512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A8578-EB1B-512C-883D-E7B9D52E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2DF98-688A-D963-8618-0E6FB969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229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65B304-6E5F-2BFD-AB82-B4A14915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3F7B6-B830-C0B1-BADE-9B409571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49E87-894A-798F-8C08-E2F1CDCC0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18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1FA85-BB3A-CB9A-B2FE-28F4DE27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4626D-6EC6-7783-B894-179A1A294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3D8EA-F6C3-73BC-28F2-BBF0397D8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3421B-AD3C-DAFB-5E17-340E6E76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F35F4-2C64-C74C-4AA5-129EC1662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15BDE-D485-D705-FC32-CD56D4B7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741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EBE6-4F1D-3943-8ED4-7CACCDD3E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0D6BDC-7CD4-31F7-9577-2C1767BFE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206F6-DB8B-23AD-4C5F-03ED5C52F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E8491-A079-CD2F-53EB-04DE59F8F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061B7-C331-4D4F-CF8D-D9970FF0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1C5F1-355F-13E6-F1A2-362DD444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51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DC2700-0286-B3DB-21D7-CD6B014C4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C0E31-CFB2-78FD-C336-1459E7878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0C03B-4FA3-E712-12F9-253980E8C3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81D31-0292-4C4F-9AE5-1C6DB79AE423}" type="datetimeFigureOut">
              <a:rPr lang="de-DE" smtClean="0"/>
              <a:t>20.05.2023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29817-E814-ECC4-6CDD-64C7BA90D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5356A-0B51-9F90-202E-93871CD71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C692E-1E60-4C7B-9B11-FC7AA3BB2BA6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46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979243-4F62-AD9F-CEC2-A09230C0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Legend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3D4481-8F30-53A5-DB99-E0D7F1CB6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Color of the text:</a:t>
            </a: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Black</a:t>
            </a:r>
            <a:r>
              <a:rPr lang="en-US" dirty="0"/>
              <a:t> = Asked/used in both sessions</a:t>
            </a:r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 = Omitted in session 2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 = Added in session 2</a:t>
            </a:r>
          </a:p>
        </p:txBody>
      </p:sp>
    </p:spTree>
    <p:extLst>
      <p:ext uri="{BB962C8B-B14F-4D97-AF65-F5344CB8AC3E}">
        <p14:creationId xmlns:p14="http://schemas.microsoft.com/office/powerpoint/2010/main" val="2952811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23AE3-274E-8859-41CB-E8ACCBEC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dirty="0"/>
              <a:t>Can you describe what your CodeSparks plugins do and show?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384B5-B3BD-B16E-E0BC-8617DF0EA2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BC3D9F-7B41-7E27-05D4-DFC80986F64D}"/>
              </a:ext>
            </a:extLst>
          </p:cNvPr>
          <p:cNvSpPr txBox="1"/>
          <p:nvPr/>
        </p:nvSpPr>
        <p:spPr>
          <a:xfrm>
            <a:off x="10778063" y="445184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</a:p>
        </p:txBody>
      </p:sp>
    </p:spTree>
    <p:extLst>
      <p:ext uri="{BB962C8B-B14F-4D97-AF65-F5344CB8AC3E}">
        <p14:creationId xmlns:p14="http://schemas.microsoft.com/office/powerpoint/2010/main" val="3302522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FE48-1A71-BFC0-5ACE-F78F15B8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Can you describe for what other systems (not necessarily an IDE) you have implemented plugins?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B1506-58B4-7D80-9190-FDF6479F37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E8594F-0CA9-9722-D647-707BBA2A9151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116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79DF7D-E312-1D46-7849-C9364D7E49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87AC54E-7A67-5E9E-C2D9-EF96827D9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the advantages and disadvantages of the CodeSparks framework?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601C21-0501-2322-4E31-3A956F615979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127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7EA65-0290-5C6F-D3BA-6C8CDDED2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Can you describe how the CodeSparks framework affected the implementation effort of your CodeSparks plugin?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889CA-1798-8810-35BC-BFE80CA1A8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AB8FBB-186D-A350-D8DC-97BF803F504B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G4</a:t>
            </a:r>
          </a:p>
        </p:txBody>
      </p:sp>
    </p:spTree>
    <p:extLst>
      <p:ext uri="{BB962C8B-B14F-4D97-AF65-F5344CB8AC3E}">
        <p14:creationId xmlns:p14="http://schemas.microsoft.com/office/powerpoint/2010/main" val="3659640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8E0D1-F044-4EE3-95A0-8EF86CF29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Apart from the CodeSparks framework, can you describe to what extent you were concerned with details of IntelliJ Plugin development?</a:t>
            </a:r>
            <a:endParaRPr lang="LID4096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380FB-2998-0FC7-CECB-792A87C781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59E86A-A432-94F7-2275-19D748C74DBA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G4</a:t>
            </a:r>
          </a:p>
        </p:txBody>
      </p:sp>
    </p:spTree>
    <p:extLst>
      <p:ext uri="{BB962C8B-B14F-4D97-AF65-F5344CB8AC3E}">
        <p14:creationId xmlns:p14="http://schemas.microsoft.com/office/powerpoint/2010/main" val="1767853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234A-615D-5A6E-B152-558FD2EE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Can you describe what functionality of the CodeSparks framework has been most helpful to you?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F453B-2479-AA6F-6757-79D644C78F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EA737C-A44B-6AB7-4516-A4710FDF8D1F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G4</a:t>
            </a:r>
          </a:p>
        </p:txBody>
      </p:sp>
    </p:spTree>
    <p:extLst>
      <p:ext uri="{BB962C8B-B14F-4D97-AF65-F5344CB8AC3E}">
        <p14:creationId xmlns:p14="http://schemas.microsoft.com/office/powerpoint/2010/main" val="3504693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C5009-0B6D-25F5-7810-2054D0881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Can you describe what functionality was missing?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91B94-FBC1-0645-1F08-9738F409FC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162FD2-DEAD-1DCD-14EA-03B6E5651F66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G4</a:t>
            </a:r>
          </a:p>
        </p:txBody>
      </p:sp>
    </p:spTree>
    <p:extLst>
      <p:ext uri="{BB962C8B-B14F-4D97-AF65-F5344CB8AC3E}">
        <p14:creationId xmlns:p14="http://schemas.microsoft.com/office/powerpoint/2010/main" val="2625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65B14-449F-6032-8AD3-0B6C6E19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was most challenging for you in the implementation of your CodeSparks plugin?</a:t>
            </a:r>
            <a:endParaRPr lang="LID4096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5C0AD-CE42-68DE-B107-B3455EC12D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9366A9-79C7-14BB-FD5E-EBA5177D54BD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G4</a:t>
            </a:r>
          </a:p>
        </p:txBody>
      </p:sp>
    </p:spTree>
    <p:extLst>
      <p:ext uri="{BB962C8B-B14F-4D97-AF65-F5344CB8AC3E}">
        <p14:creationId xmlns:p14="http://schemas.microsoft.com/office/powerpoint/2010/main" val="1414547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8F795-42B7-8000-D17E-195D1DDE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Besides the mere display of some metrics, can you describe what other features your CodeSparks plugins offer?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780B7-70A8-2F31-65FF-4E135A1AB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25C390-B840-1B32-E9E0-F8A019A7152F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G4</a:t>
            </a:r>
          </a:p>
        </p:txBody>
      </p:sp>
    </p:spTree>
    <p:extLst>
      <p:ext uri="{BB962C8B-B14F-4D97-AF65-F5344CB8AC3E}">
        <p14:creationId xmlns:p14="http://schemas.microsoft.com/office/powerpoint/2010/main" val="4143321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C8CA9-CD3A-4F2F-38EC-F624B43AB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Can you describe your experience with the interface and classes of the CodeSparks framework?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15D74-5BBA-7C69-5132-C4D300B0D1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AB159D-BDCF-1527-7D9D-FD9091F88468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G5</a:t>
            </a:r>
          </a:p>
        </p:txBody>
      </p:sp>
    </p:spTree>
    <p:extLst>
      <p:ext uri="{BB962C8B-B14F-4D97-AF65-F5344CB8AC3E}">
        <p14:creationId xmlns:p14="http://schemas.microsoft.com/office/powerpoint/2010/main" val="423660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E5813-086C-C713-6990-AD350E20FF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en-US" dirty="0"/>
              <a:t>CodeSparks</a:t>
            </a:r>
            <a:r>
              <a:rPr lang="de-DE" dirty="0"/>
              <a:t>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C6F5A0-D263-911F-38D3-291893015A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Focus Group Interview</a:t>
            </a:r>
          </a:p>
        </p:txBody>
      </p:sp>
    </p:spTree>
    <p:extLst>
      <p:ext uri="{BB962C8B-B14F-4D97-AF65-F5344CB8AC3E}">
        <p14:creationId xmlns:p14="http://schemas.microsoft.com/office/powerpoint/2010/main" val="4078069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96A4E-3405-4BB2-00BA-C00F29BA1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Can </a:t>
            </a:r>
            <a:r>
              <a:rPr lang="de-DE" dirty="0" err="1">
                <a:solidFill>
                  <a:srgbClr val="FF0000"/>
                </a:solidFill>
              </a:rPr>
              <a:t>you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describe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how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you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worked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with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the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interfaces</a:t>
            </a:r>
            <a:r>
              <a:rPr lang="de-DE" dirty="0">
                <a:solidFill>
                  <a:srgbClr val="FF0000"/>
                </a:solidFill>
              </a:rPr>
              <a:t> and </a:t>
            </a:r>
            <a:r>
              <a:rPr lang="de-DE" dirty="0" err="1">
                <a:solidFill>
                  <a:srgbClr val="FF0000"/>
                </a:solidFill>
              </a:rPr>
              <a:t>classes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of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the</a:t>
            </a:r>
            <a:r>
              <a:rPr lang="de-DE" dirty="0">
                <a:solidFill>
                  <a:srgbClr val="FF0000"/>
                </a:solidFill>
              </a:rPr>
              <a:t> CodeSparks </a:t>
            </a:r>
            <a:r>
              <a:rPr lang="de-DE" dirty="0" err="1">
                <a:solidFill>
                  <a:srgbClr val="FF0000"/>
                </a:solidFill>
              </a:rPr>
              <a:t>framework</a:t>
            </a:r>
            <a:r>
              <a:rPr lang="de-DE" dirty="0">
                <a:solidFill>
                  <a:srgbClr val="FF0000"/>
                </a:solidFill>
              </a:rPr>
              <a:t>?</a:t>
            </a:r>
            <a:endParaRPr lang="LID4096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7CC01-BA22-8138-7A8A-EBC3424E9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A5DAEE-90B5-CB3A-C88D-852F00E237EF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G5</a:t>
            </a:r>
          </a:p>
        </p:txBody>
      </p:sp>
    </p:spTree>
    <p:extLst>
      <p:ext uri="{BB962C8B-B14F-4D97-AF65-F5344CB8AC3E}">
        <p14:creationId xmlns:p14="http://schemas.microsoft.com/office/powerpoint/2010/main" val="1373616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6B469-2DAF-7096-C91B-0E510307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Could you describe how (many) metrics you modeled and how you composed the corresponding visualization(s)?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3D0CC-7AAD-794D-1032-6E6D0CC274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55C78A-9953-94E5-400A-912A3A402539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G6</a:t>
            </a:r>
          </a:p>
        </p:txBody>
      </p:sp>
    </p:spTree>
    <p:extLst>
      <p:ext uri="{BB962C8B-B14F-4D97-AF65-F5344CB8AC3E}">
        <p14:creationId xmlns:p14="http://schemas.microsoft.com/office/powerpoint/2010/main" val="4163061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396B-ACD0-B25D-29EE-F62B786E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What are the advantages and disadvantages of multiple visualizations for one metric or a single visualization for multiple metrics (and everything in between)?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76232-A1E7-A0A1-B1C8-57E64430B3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D6F169-A503-6B7C-B4AC-24C6EAEDC60C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G6</a:t>
            </a:r>
          </a:p>
        </p:txBody>
      </p:sp>
    </p:spTree>
    <p:extLst>
      <p:ext uri="{BB962C8B-B14F-4D97-AF65-F5344CB8AC3E}">
        <p14:creationId xmlns:p14="http://schemas.microsoft.com/office/powerpoint/2010/main" val="3713132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6F823-0D67-6480-1D01-D1F34CB61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other issues with the CodeSparks framework do you have to discuss?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8414E-3E1D-E191-43C6-51D6B92BED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A17E53-22B7-1B6F-E707-07D979B52677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329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D128B-6BEC-B5F4-9E3F-D0DECA7D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Can you describe how you typically use an IDE, even a </a:t>
            </a:r>
            <a:r>
              <a:rPr lang="en-US" dirty="0" err="1">
                <a:solidFill>
                  <a:srgbClr val="FF0000"/>
                </a:solidFill>
              </a:rPr>
              <a:t>Jetbrains</a:t>
            </a:r>
            <a:r>
              <a:rPr lang="en-US" dirty="0">
                <a:solidFill>
                  <a:srgbClr val="FF0000"/>
                </a:solidFill>
              </a:rPr>
              <a:t> IDE, to develop software?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207D1-4F43-259E-CA63-E63A4B94F5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7A4283-CD34-82F2-56AB-2B17C8C38C8F}"/>
              </a:ext>
            </a:extLst>
          </p:cNvPr>
          <p:cNvSpPr txBox="1"/>
          <p:nvPr/>
        </p:nvSpPr>
        <p:spPr>
          <a:xfrm>
            <a:off x="10778063" y="445184"/>
            <a:ext cx="5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Itl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112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C3736-AA53-21E9-4162-24609B578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Can you describe how you use your own CodeSparks plugins?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CE37C-323C-1426-54EC-97DBB7171C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2CEC77-0BB5-72AE-A329-0EF5128820B6}"/>
              </a:ext>
            </a:extLst>
          </p:cNvPr>
          <p:cNvSpPr txBox="1"/>
          <p:nvPr/>
        </p:nvSpPr>
        <p:spPr>
          <a:xfrm>
            <a:off x="10778063" y="445184"/>
            <a:ext cx="5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Itl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309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040A-4FA2-F5F9-4D38-D72DC8588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How do you find the visualizations and visual features such as tool windows proposed by the CodeSparks framework are integrated in the IDE?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82037-B607-B017-D869-BD2EA5C81A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11B76C-9F61-8B32-DFA6-001B34126C56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G1</a:t>
            </a:r>
          </a:p>
        </p:txBody>
      </p:sp>
    </p:spTree>
    <p:extLst>
      <p:ext uri="{BB962C8B-B14F-4D97-AF65-F5344CB8AC3E}">
        <p14:creationId xmlns:p14="http://schemas.microsoft.com/office/powerpoint/2010/main" val="1999565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14BE-3EFF-A261-01EA-4A7BBF5F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Can you describe how your CodeSparks plugins (could) integrate in your typical tasks and workflows with the IDE?</a:t>
            </a:r>
            <a:endParaRPr lang="LID4096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6BAEF-B552-2EE4-52E1-2629A01388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95CD3A-8129-CA72-FC00-0EA044B9CF99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G1</a:t>
            </a:r>
          </a:p>
        </p:txBody>
      </p:sp>
    </p:spTree>
    <p:extLst>
      <p:ext uri="{BB962C8B-B14F-4D97-AF65-F5344CB8AC3E}">
        <p14:creationId xmlns:p14="http://schemas.microsoft.com/office/powerpoint/2010/main" val="2794863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A0AC1-92F4-1EBD-18A8-52699382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Can you describe for which other programming languages besides Java the CodeSparks framework could be used?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11A8E-C6B3-2C82-1AF4-53D97C61F1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3BB52F-D156-CB02-2698-9600C3BBE474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G2</a:t>
            </a:r>
          </a:p>
        </p:txBody>
      </p:sp>
    </p:spTree>
    <p:extLst>
      <p:ext uri="{BB962C8B-B14F-4D97-AF65-F5344CB8AC3E}">
        <p14:creationId xmlns:p14="http://schemas.microsoft.com/office/powerpoint/2010/main" val="711733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996AC-2016-C0F8-C46E-E0946CA72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In general, what are the advantages and disadvantages of using CodeSparks plugins?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25157-B36A-2831-95A8-008CBF7190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C32245-04F4-9B77-92AF-1C855759185F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G3</a:t>
            </a:r>
          </a:p>
        </p:txBody>
      </p:sp>
    </p:spTree>
    <p:extLst>
      <p:ext uri="{BB962C8B-B14F-4D97-AF65-F5344CB8AC3E}">
        <p14:creationId xmlns:p14="http://schemas.microsoft.com/office/powerpoint/2010/main" val="96281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95BBB-79DA-187B-6416-3C0D8699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3F34F-44FC-F15F-C016-D6259AD3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Formative feedback on the design of the CodeSparks framework</a:t>
            </a:r>
          </a:p>
          <a:p>
            <a:endParaRPr lang="en-US" sz="3600" dirty="0"/>
          </a:p>
          <a:p>
            <a:r>
              <a:rPr lang="en-US" sz="3600" dirty="0"/>
              <a:t>Insight into the experience of working with the CodeSparks framework</a:t>
            </a:r>
          </a:p>
        </p:txBody>
      </p:sp>
    </p:spTree>
    <p:extLst>
      <p:ext uri="{BB962C8B-B14F-4D97-AF65-F5344CB8AC3E}">
        <p14:creationId xmlns:p14="http://schemas.microsoft.com/office/powerpoint/2010/main" val="3700036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48C8C-3E61-9405-93DE-3657186FD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What are the advantages and disadvantages of augmenting the source code with glyph-based visualizations?</a:t>
            </a:r>
            <a:endParaRPr lang="LID4096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F36A3-E838-AF25-3083-A7522DB235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3FDD61-75B5-E0C3-DB41-275B58E8FB8F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G3</a:t>
            </a:r>
          </a:p>
        </p:txBody>
      </p:sp>
    </p:spTree>
    <p:extLst>
      <p:ext uri="{BB962C8B-B14F-4D97-AF65-F5344CB8AC3E}">
        <p14:creationId xmlns:p14="http://schemas.microsoft.com/office/powerpoint/2010/main" val="1113743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996AC-2016-C0F8-C46E-E0946CA72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What tasks could be supported by CodeSparks plugins?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25157-B36A-2831-95A8-008CBF7190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C32245-04F4-9B77-92AF-1C855759185F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G3</a:t>
            </a:r>
          </a:p>
        </p:txBody>
      </p:sp>
    </p:spTree>
    <p:extLst>
      <p:ext uri="{BB962C8B-B14F-4D97-AF65-F5344CB8AC3E}">
        <p14:creationId xmlns:p14="http://schemas.microsoft.com/office/powerpoint/2010/main" val="1447979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D46D8-C6B8-BE8C-6CE8-8C07CE34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As a developer, can you describe how the CodeSparks framework supports the implementation of tools for different tasks?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13BA2-63FC-79EF-75A8-003096BB53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301A62-8AAA-3FEF-24E7-DA5A0AAACB65}"/>
              </a:ext>
            </a:extLst>
          </p:cNvPr>
          <p:cNvSpPr txBox="1"/>
          <p:nvPr/>
        </p:nvSpPr>
        <p:spPr>
          <a:xfrm>
            <a:off x="10778063" y="44518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G3</a:t>
            </a:r>
          </a:p>
        </p:txBody>
      </p:sp>
    </p:spTree>
    <p:extLst>
      <p:ext uri="{BB962C8B-B14F-4D97-AF65-F5344CB8AC3E}">
        <p14:creationId xmlns:p14="http://schemas.microsoft.com/office/powerpoint/2010/main" val="27026650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EBDC9-8161-7284-C41A-D89F8AC5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anything</a:t>
            </a:r>
            <a:r>
              <a:rPr lang="de-DE" dirty="0"/>
              <a:t> </a:t>
            </a:r>
            <a:r>
              <a:rPr lang="de-DE" dirty="0" err="1"/>
              <a:t>else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wish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?</a:t>
            </a:r>
            <a:endParaRPr lang="LID4096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ED14B-84CB-076E-C18B-AE33BDCA62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535968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70925-7D0F-8D84-4367-6DB3A1AEB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Any final </a:t>
            </a:r>
            <a:r>
              <a:rPr lang="de-DE" dirty="0" err="1">
                <a:solidFill>
                  <a:srgbClr val="FF0000"/>
                </a:solidFill>
              </a:rPr>
              <a:t>comments</a:t>
            </a:r>
            <a:r>
              <a:rPr lang="de-DE" dirty="0">
                <a:solidFill>
                  <a:srgbClr val="FF0000"/>
                </a:solidFill>
              </a:rPr>
              <a:t>?</a:t>
            </a:r>
            <a:endParaRPr lang="LID4096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0A0689-5383-6547-6102-8D662B0552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88034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CEBBD-6BB7-A46F-2F8F-7165FDFAA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dirty="0"/>
              <a:t>Thank you very much!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4D087-559A-6ED5-59FD-1FAA0A18F6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DA78EA11-D556-37E8-C835-816B46BE4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909" y="3823277"/>
            <a:ext cx="1819482" cy="181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0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12027-149C-90A8-FE4A-A4228BCE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35892-3CC2-9BDC-F1F6-A658EE73F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Audio recording</a:t>
            </a:r>
          </a:p>
          <a:p>
            <a:endParaRPr lang="en-US" dirty="0"/>
          </a:p>
          <a:p>
            <a:r>
              <a:rPr lang="en-US" dirty="0"/>
              <a:t>Transcription</a:t>
            </a:r>
          </a:p>
          <a:p>
            <a:endParaRPr lang="en-US" dirty="0"/>
          </a:p>
          <a:p>
            <a:r>
              <a:rPr lang="en-US" dirty="0"/>
              <a:t>Anonymization of the participants</a:t>
            </a:r>
          </a:p>
          <a:p>
            <a:endParaRPr lang="en-US" dirty="0"/>
          </a:p>
          <a:p>
            <a:r>
              <a:rPr lang="en-US" dirty="0"/>
              <a:t>Coding</a:t>
            </a:r>
          </a:p>
          <a:p>
            <a:endParaRPr lang="en-US" dirty="0"/>
          </a:p>
          <a:p>
            <a:r>
              <a:rPr lang="en-US" dirty="0"/>
              <a:t>Publication</a:t>
            </a:r>
          </a:p>
        </p:txBody>
      </p:sp>
    </p:spTree>
    <p:extLst>
      <p:ext uri="{BB962C8B-B14F-4D97-AF65-F5344CB8AC3E}">
        <p14:creationId xmlns:p14="http://schemas.microsoft.com/office/powerpoint/2010/main" val="125279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23396-EC5D-C90D-537E-4015F433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Group Interview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788DA-4D1B-94D4-382B-C6E82FB0F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/>
              <a:t>Procedure:</a:t>
            </a:r>
          </a:p>
          <a:p>
            <a:r>
              <a:rPr lang="en-US" dirty="0"/>
              <a:t>Questions related to your experience with the CodeSparks framework.</a:t>
            </a:r>
          </a:p>
          <a:p>
            <a:r>
              <a:rPr lang="en-US" dirty="0"/>
              <a:t>Socio-demographic data via questionnaire.</a:t>
            </a:r>
          </a:p>
          <a:p>
            <a:pPr marL="0" indent="0">
              <a:buNone/>
            </a:pPr>
            <a:r>
              <a:rPr lang="en-US" sz="3600" dirty="0"/>
              <a:t>Code of conduct </a:t>
            </a:r>
            <a:r>
              <a:rPr lang="en-US" dirty="0"/>
              <a:t>(also applies to the interviewer):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Please express your opinions freely.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judgement.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test.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Treat each other with respect.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right or wrong answers.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9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991BB-FC1F-B7FC-E53A-C951DD8F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Express </a:t>
            </a:r>
            <a:r>
              <a:rPr lang="de-DE" dirty="0" err="1"/>
              <a:t>yourself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7D06F-305A-8A30-62A0-22AE2AAF5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600" dirty="0"/>
              <a:t>Pen and </a:t>
            </a:r>
            <a:r>
              <a:rPr lang="de-DE" sz="3600" dirty="0" err="1"/>
              <a:t>paper</a:t>
            </a:r>
            <a:endParaRPr lang="de-DE" sz="3600" dirty="0"/>
          </a:p>
          <a:p>
            <a:endParaRPr lang="de-DE" sz="3600" dirty="0"/>
          </a:p>
          <a:p>
            <a:r>
              <a:rPr lang="de-DE" sz="3600" dirty="0"/>
              <a:t>Whiteboards</a:t>
            </a:r>
          </a:p>
          <a:p>
            <a:endParaRPr lang="de-DE" sz="3600" dirty="0"/>
          </a:p>
          <a:p>
            <a:r>
              <a:rPr lang="de-DE" sz="3600"/>
              <a:t>? Zoom</a:t>
            </a:r>
            <a:endParaRPr lang="de-DE" sz="3600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327061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29D0B-4797-F0BA-C13F-2BB2A8B90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short reminder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DE1F1F1E-1928-99A0-65C5-EDD976A7A7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586" y="2053326"/>
            <a:ext cx="8844828" cy="3895936"/>
          </a:xfrm>
        </p:spPr>
      </p:pic>
    </p:spTree>
    <p:extLst>
      <p:ext uri="{BB962C8B-B14F-4D97-AF65-F5344CB8AC3E}">
        <p14:creationId xmlns:p14="http://schemas.microsoft.com/office/powerpoint/2010/main" val="382996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CCF37706-37A5-0FC2-5777-5A9D05BB0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939" y="1690688"/>
            <a:ext cx="7582121" cy="482498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9B1AE9-8D0B-C1D1-04CB-099BE57F8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short reminder</a:t>
            </a:r>
          </a:p>
        </p:txBody>
      </p:sp>
    </p:spTree>
    <p:extLst>
      <p:ext uri="{BB962C8B-B14F-4D97-AF65-F5344CB8AC3E}">
        <p14:creationId xmlns:p14="http://schemas.microsoft.com/office/powerpoint/2010/main" val="3980158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4E40D-5442-E829-86D4-2B53B6FD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reminder</a:t>
            </a:r>
            <a:endParaRPr lang="LID4096" dirty="0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16C4EA43-E127-8009-8176-8FD4F78E6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704" y="2086848"/>
            <a:ext cx="8044591" cy="3964001"/>
          </a:xfrm>
        </p:spPr>
      </p:pic>
    </p:spTree>
    <p:extLst>
      <p:ext uri="{BB962C8B-B14F-4D97-AF65-F5344CB8AC3E}">
        <p14:creationId xmlns:p14="http://schemas.microsoft.com/office/powerpoint/2010/main" val="84763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573</Words>
  <Application>Microsoft Office PowerPoint</Application>
  <PresentationFormat>Widescreen</PresentationFormat>
  <Paragraphs>112</Paragraphs>
  <Slides>35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Office Theme</vt:lpstr>
      <vt:lpstr>Legend</vt:lpstr>
      <vt:lpstr>The CodeSparks Framework</vt:lpstr>
      <vt:lpstr>Research goals</vt:lpstr>
      <vt:lpstr>Data processing</vt:lpstr>
      <vt:lpstr>Focus Group Interview</vt:lpstr>
      <vt:lpstr>Express yourself</vt:lpstr>
      <vt:lpstr>A short reminder</vt:lpstr>
      <vt:lpstr>A short reminder</vt:lpstr>
      <vt:lpstr>A short reminder</vt:lpstr>
      <vt:lpstr>Can you describe what your CodeSparks plugins do and show?</vt:lpstr>
      <vt:lpstr>Can you describe for what other systems (not necessarily an IDE) you have implemented plugins?</vt:lpstr>
      <vt:lpstr>What are the advantages and disadvantages of the CodeSparks framework?</vt:lpstr>
      <vt:lpstr>Can you describe how the CodeSparks framework affected the implementation effort of your CodeSparks plugin?</vt:lpstr>
      <vt:lpstr>Apart from the CodeSparks framework, can you describe to what extent you were concerned with details of IntelliJ Plugin development?</vt:lpstr>
      <vt:lpstr>Can you describe what functionality of the CodeSparks framework has been most helpful to you?</vt:lpstr>
      <vt:lpstr>Can you describe what functionality was missing?</vt:lpstr>
      <vt:lpstr>What was most challenging for you in the implementation of your CodeSparks plugin?</vt:lpstr>
      <vt:lpstr>Besides the mere display of some metrics, can you describe what other features your CodeSparks plugins offer?</vt:lpstr>
      <vt:lpstr>Can you describe your experience with the interface and classes of the CodeSparks framework?</vt:lpstr>
      <vt:lpstr>Can you describe how you worked with the interfaces and classes of the CodeSparks framework?</vt:lpstr>
      <vt:lpstr>Could you describe how (many) metrics you modeled and how you composed the corresponding visualization(s)?</vt:lpstr>
      <vt:lpstr>What are the advantages and disadvantages of multiple visualizations for one metric or a single visualization for multiple metrics (and everything in between)?</vt:lpstr>
      <vt:lpstr>What other issues with the CodeSparks framework do you have to discuss?</vt:lpstr>
      <vt:lpstr>Can you describe how you typically use an IDE, even a Jetbrains IDE, to develop software?</vt:lpstr>
      <vt:lpstr>Can you describe how you use your own CodeSparks plugins?</vt:lpstr>
      <vt:lpstr>How do you find the visualizations and visual features such as tool windows proposed by the CodeSparks framework are integrated in the IDE?</vt:lpstr>
      <vt:lpstr>Can you describe how your CodeSparks plugins (could) integrate in your typical tasks and workflows with the IDE?</vt:lpstr>
      <vt:lpstr>Can you describe for which other programming languages besides Java the CodeSparks framework could be used?</vt:lpstr>
      <vt:lpstr>In general, what are the advantages and disadvantages of using CodeSparks plugins?</vt:lpstr>
      <vt:lpstr>What are the advantages and disadvantages of augmenting the source code with glyph-based visualizations?</vt:lpstr>
      <vt:lpstr>What tasks could be supported by CodeSparks plugins?</vt:lpstr>
      <vt:lpstr>As a developer, can you describe how the CodeSparks framework supports the implementation of tools for different tasks?</vt:lpstr>
      <vt:lpstr>Is there anything else you wish to discuss?</vt:lpstr>
      <vt:lpstr>Any final comments?</vt:lpstr>
      <vt:lpstr>Thank you very much!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CodeSparks Framework</dc:title>
  <dc:creator>Moseler, Oliver</dc:creator>
  <cp:lastModifiedBy>Moseler, Oliver</cp:lastModifiedBy>
  <cp:revision>403</cp:revision>
  <dcterms:created xsi:type="dcterms:W3CDTF">2023-04-21T08:19:05Z</dcterms:created>
  <dcterms:modified xsi:type="dcterms:W3CDTF">2023-05-20T16:09:11Z</dcterms:modified>
</cp:coreProperties>
</file>