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85135"/>
  </p:normalViewPr>
  <p:slideViewPr>
    <p:cSldViewPr snapToGrid="0" snapToObjects="1">
      <p:cViewPr varScale="1">
        <p:scale>
          <a:sx n="80" d="100"/>
          <a:sy n="80" d="100"/>
        </p:scale>
        <p:origin x="568" y="176"/>
      </p:cViewPr>
      <p:guideLst/>
    </p:cSldViewPr>
  </p:slideViewPr>
  <p:notesTextViewPr>
    <p:cViewPr>
      <p:scale>
        <a:sx n="1" d="1"/>
        <a:sy n="1" d="1"/>
      </p:scale>
      <p:origin x="0" y="-64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260D86-B8E9-7647-B6AC-5BA3C02024B1}" type="datetimeFigureOut">
              <a:rPr lang="en-US" smtClean="0"/>
              <a:t>2/18/19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6031E-9C99-7140-BB13-0D0FEA149B3C}" type="slidenum">
              <a:rPr lang="en-US" smtClean="0"/>
              <a:t>‹#›</a:t>
            </a:fld>
            <a:endParaRPr lang="en-US"/>
          </a:p>
        </p:txBody>
      </p:sp>
    </p:spTree>
    <p:extLst>
      <p:ext uri="{BB962C8B-B14F-4D97-AF65-F5344CB8AC3E}">
        <p14:creationId xmlns:p14="http://schemas.microsoft.com/office/powerpoint/2010/main" val="1443247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Longitudinal outcome of drug treatment in 32 patients with epilepsy and AHC. </a:t>
            </a:r>
            <a:r>
              <a:rPr lang="en-US" sz="1200" b="1" kern="1200" dirty="0">
                <a:solidFill>
                  <a:schemeClr val="tx1"/>
                </a:solidFill>
                <a:effectLst/>
                <a:latin typeface="+mn-lt"/>
                <a:ea typeface="+mn-ea"/>
                <a:cs typeface="+mn-cs"/>
              </a:rPr>
              <a:t>Legend</a:t>
            </a:r>
            <a:r>
              <a:rPr lang="en-US" sz="1200" kern="1200" dirty="0">
                <a:solidFill>
                  <a:schemeClr val="tx1"/>
                </a:solidFill>
                <a:effectLst/>
                <a:latin typeface="+mn-lt"/>
                <a:ea typeface="+mn-ea"/>
                <a:cs typeface="+mn-cs"/>
              </a:rPr>
              <a:t>: Epilepsy, start of the horizontal line of each patient represents age of onset of epilepsy, solid lines indicate time periods in which patients were on antiepileptic drugs and the last follow-up is where the line ends. Bold red circles represent SE episodes, red circles with rings represent SE episodes with regression, and stars represent ILAE seizure freedom. </a:t>
            </a:r>
            <a:r>
              <a:rPr lang="en-US" sz="1200" i="1" kern="1200" dirty="0">
                <a:solidFill>
                  <a:schemeClr val="tx1"/>
                </a:solidFill>
                <a:effectLst/>
                <a:latin typeface="+mn-lt"/>
                <a:ea typeface="+mn-ea"/>
                <a:cs typeface="+mn-cs"/>
              </a:rPr>
              <a:t>ATP1A3</a:t>
            </a:r>
            <a:r>
              <a:rPr lang="en-US" sz="1200" kern="1200" dirty="0">
                <a:solidFill>
                  <a:schemeClr val="tx1"/>
                </a:solidFill>
                <a:effectLst/>
                <a:latin typeface="+mn-lt"/>
                <a:ea typeface="+mn-ea"/>
                <a:cs typeface="+mn-cs"/>
              </a:rPr>
              <a:t> mutation starting from the bottom to the top: Green represents the E815K mutation, blue represents the D801N mutation, yellow represents other </a:t>
            </a:r>
            <a:r>
              <a:rPr lang="en-US" sz="1200" i="1" kern="1200" dirty="0">
                <a:solidFill>
                  <a:schemeClr val="tx1"/>
                </a:solidFill>
                <a:effectLst/>
                <a:latin typeface="+mn-lt"/>
                <a:ea typeface="+mn-ea"/>
                <a:cs typeface="+mn-cs"/>
              </a:rPr>
              <a:t>ATP1A3</a:t>
            </a:r>
            <a:r>
              <a:rPr lang="en-US" sz="1200" kern="1200" dirty="0">
                <a:solidFill>
                  <a:schemeClr val="tx1"/>
                </a:solidFill>
                <a:effectLst/>
                <a:latin typeface="+mn-lt"/>
                <a:ea typeface="+mn-ea"/>
                <a:cs typeface="+mn-cs"/>
              </a:rPr>
              <a:t> mutations, black represents negative, and gray represents patients not yet tested. Age of onset of epilepsy for each mutation group is indicated by the vertical bar for that group. (B) Longitudinal comparison of EEGs in 32 patients. The beginning of each line indicates onset of epilepsy and where they end indicates age of last FU. Lightning bolts indicate an epileptiform EEG and squares represent a non-epileptiform EEG (normal, focal slowing, or diffuse slowing). Seven patients had normal EEGs before having EEGs with epileptiform activity of average duration between the EEGs </a:t>
            </a:r>
            <a:r>
              <a:rPr lang="en-US" sz="1200" kern="1200">
                <a:solidFill>
                  <a:schemeClr val="tx1"/>
                </a:solidFill>
                <a:effectLst/>
                <a:latin typeface="+mn-lt"/>
                <a:ea typeface="+mn-ea"/>
                <a:cs typeface="+mn-cs"/>
              </a:rPr>
              <a:t>of 3.53± 4.65 </a:t>
            </a:r>
            <a:r>
              <a:rPr lang="en-US" sz="1200" kern="1200" dirty="0">
                <a:solidFill>
                  <a:schemeClr val="tx1"/>
                </a:solidFill>
                <a:effectLst/>
                <a:latin typeface="+mn-lt"/>
                <a:ea typeface="+mn-ea"/>
                <a:cs typeface="+mn-cs"/>
              </a:rPr>
              <a:t>years (patient numbers of the 7 patients are bolded).</a:t>
            </a:r>
          </a:p>
          <a:p>
            <a:endParaRPr lang="en-US" dirty="0"/>
          </a:p>
        </p:txBody>
      </p:sp>
      <p:sp>
        <p:nvSpPr>
          <p:cNvPr id="4" name="Slide Number Placeholder 3"/>
          <p:cNvSpPr>
            <a:spLocks noGrp="1"/>
          </p:cNvSpPr>
          <p:nvPr>
            <p:ph type="sldNum" sz="quarter" idx="5"/>
          </p:nvPr>
        </p:nvSpPr>
        <p:spPr/>
        <p:txBody>
          <a:bodyPr/>
          <a:lstStyle/>
          <a:p>
            <a:fld id="{DE76031E-9C99-7140-BB13-0D0FEA149B3C}" type="slidenum">
              <a:rPr lang="en-US" smtClean="0"/>
              <a:t>1</a:t>
            </a:fld>
            <a:endParaRPr lang="en-US"/>
          </a:p>
        </p:txBody>
      </p:sp>
    </p:spTree>
    <p:extLst>
      <p:ext uri="{BB962C8B-B14F-4D97-AF65-F5344CB8AC3E}">
        <p14:creationId xmlns:p14="http://schemas.microsoft.com/office/powerpoint/2010/main" val="229771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33AE-9DCB-2B4F-BCB3-05225BB07F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D0223E-E043-B246-BFFC-64EA390111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1DF810-C80E-414B-9DA1-C7626F141AFD}"/>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5" name="Footer Placeholder 4">
            <a:extLst>
              <a:ext uri="{FF2B5EF4-FFF2-40B4-BE49-F238E27FC236}">
                <a16:creationId xmlns:a16="http://schemas.microsoft.com/office/drawing/2014/main" id="{292CCA55-FF46-094A-8058-36B176A29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DEA22E-B45F-F54E-AA93-71631E679C00}"/>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67879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347DD-7F23-5440-9CF8-2991FF3B89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760CF7-6826-9E4E-B229-A90DAA887E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A1BBA6-8D4A-F446-B138-5DC4EDA115AA}"/>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5" name="Footer Placeholder 4">
            <a:extLst>
              <a:ext uri="{FF2B5EF4-FFF2-40B4-BE49-F238E27FC236}">
                <a16:creationId xmlns:a16="http://schemas.microsoft.com/office/drawing/2014/main" id="{FFF6FF2B-7956-A449-8D77-CFA956F15D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D6DA0-F822-6240-B8F6-9C2C56BF72B5}"/>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169824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62745E-86F1-D64B-A518-6124D7A2B8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FF9BB0-C4CB-B846-89BE-555185F524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302D0-97B7-1A44-B9CE-B53C4C5BA2BA}"/>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5" name="Footer Placeholder 4">
            <a:extLst>
              <a:ext uri="{FF2B5EF4-FFF2-40B4-BE49-F238E27FC236}">
                <a16:creationId xmlns:a16="http://schemas.microsoft.com/office/drawing/2014/main" id="{46B59FFA-776C-214A-8EC7-DF7176366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7B0AC-4C6A-1041-8C03-FA707B28965C}"/>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65752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6B23-06C5-064E-AF62-F8AE8D3E13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2C66E-937F-EB44-8351-32A5CE2374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D8F51-7E65-DF4C-9D55-57FC79BC5DA3}"/>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5" name="Footer Placeholder 4">
            <a:extLst>
              <a:ext uri="{FF2B5EF4-FFF2-40B4-BE49-F238E27FC236}">
                <a16:creationId xmlns:a16="http://schemas.microsoft.com/office/drawing/2014/main" id="{15CB612C-8C2E-5541-AA97-5821AE795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D285-4F7E-0249-8BD3-32AA913F664F}"/>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53316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C729C-372B-464E-80F9-090C9A2C21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013D69-5972-104C-A807-E275C06AA5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478B54-DCCB-C841-BA9E-D7F1E8A2A9D8}"/>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5" name="Footer Placeholder 4">
            <a:extLst>
              <a:ext uri="{FF2B5EF4-FFF2-40B4-BE49-F238E27FC236}">
                <a16:creationId xmlns:a16="http://schemas.microsoft.com/office/drawing/2014/main" id="{921582A9-519A-F640-9BCA-411A778548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51D772-E639-794B-88E2-E45D831A1BA9}"/>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1106727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B74C-7695-E94C-8CC1-ADCB636773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E6DD8C-64B8-2C47-9FD0-702C29567EE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8C5618-36D6-AD41-A170-3FB4B43693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CDCAC5-BB38-8548-8F28-C6D0788F818C}"/>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6" name="Footer Placeholder 5">
            <a:extLst>
              <a:ext uri="{FF2B5EF4-FFF2-40B4-BE49-F238E27FC236}">
                <a16:creationId xmlns:a16="http://schemas.microsoft.com/office/drawing/2014/main" id="{FEC483FF-8848-5345-8E91-50CDE80C1E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4C36DC-5E50-894E-802F-E3AB1758B2F7}"/>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188806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89B5A-4C5D-3E4C-8093-78ECA6BF81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21C89C-24BE-5848-878F-30FDE2C34A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3981DDB-08D5-6744-8FF2-5AAAAD04E8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19BE26-6D44-FF41-8FD4-C099C5996C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A33255-CF72-584B-BD3F-88E8C2F004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2B973-4C1E-2246-B713-9875BBB242C3}"/>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8" name="Footer Placeholder 7">
            <a:extLst>
              <a:ext uri="{FF2B5EF4-FFF2-40B4-BE49-F238E27FC236}">
                <a16:creationId xmlns:a16="http://schemas.microsoft.com/office/drawing/2014/main" id="{25B9973A-8E08-9549-8A0D-E7916B5192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AE88A0-FC94-2D4F-88B6-497949F34AFB}"/>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102036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F871-5825-8741-995D-13ABB67AE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0D0650-ACD5-7F4C-BF5A-E9A1652BAC59}"/>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4" name="Footer Placeholder 3">
            <a:extLst>
              <a:ext uri="{FF2B5EF4-FFF2-40B4-BE49-F238E27FC236}">
                <a16:creationId xmlns:a16="http://schemas.microsoft.com/office/drawing/2014/main" id="{5E09999B-F2C9-314E-BF85-99770731AB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F782E2-5C84-FB49-8374-F8AFC2D00BCA}"/>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192546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557C5-762D-7B45-A72B-4646CA5A9598}"/>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3" name="Footer Placeholder 2">
            <a:extLst>
              <a:ext uri="{FF2B5EF4-FFF2-40B4-BE49-F238E27FC236}">
                <a16:creationId xmlns:a16="http://schemas.microsoft.com/office/drawing/2014/main" id="{5E88A068-C473-6346-996C-2662C22880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7B1EF5-2690-584A-A51C-C7D2B1B8FBC1}"/>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73495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DF459-0187-EB4C-8917-CA016B2F9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8D53A7-3FA1-D34D-A4E0-54A42611D5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A2655B-0C74-184B-AFC4-8EFE4F44E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5032B2-8161-E643-B6C3-1121CB098510}"/>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6" name="Footer Placeholder 5">
            <a:extLst>
              <a:ext uri="{FF2B5EF4-FFF2-40B4-BE49-F238E27FC236}">
                <a16:creationId xmlns:a16="http://schemas.microsoft.com/office/drawing/2014/main" id="{1F2866EF-65D2-E240-9481-CAF85D64F9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C581D1-7949-F049-B7CA-F5BBA7A589CA}"/>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155651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2F05-626D-0745-AF97-E0B66878F9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B80D07-D4EC-604C-BA91-838CD43A69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10AE35-94AB-2843-B1D4-F0BF6F9C6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7C1D76-5485-F747-89E6-E885862990B3}"/>
              </a:ext>
            </a:extLst>
          </p:cNvPr>
          <p:cNvSpPr>
            <a:spLocks noGrp="1"/>
          </p:cNvSpPr>
          <p:nvPr>
            <p:ph type="dt" sz="half" idx="10"/>
          </p:nvPr>
        </p:nvSpPr>
        <p:spPr/>
        <p:txBody>
          <a:bodyPr/>
          <a:lstStyle/>
          <a:p>
            <a:fld id="{C8CE0715-E7BD-8848-865C-06A0941D5EA3}" type="datetimeFigureOut">
              <a:rPr lang="en-US" smtClean="0"/>
              <a:t>2/18/19</a:t>
            </a:fld>
            <a:endParaRPr lang="en-US"/>
          </a:p>
        </p:txBody>
      </p:sp>
      <p:sp>
        <p:nvSpPr>
          <p:cNvPr id="6" name="Footer Placeholder 5">
            <a:extLst>
              <a:ext uri="{FF2B5EF4-FFF2-40B4-BE49-F238E27FC236}">
                <a16:creationId xmlns:a16="http://schemas.microsoft.com/office/drawing/2014/main" id="{4EA90A26-EAD2-D441-BC51-6D4F7B335D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8ADE09-A274-7941-9E94-2C7DD1426521}"/>
              </a:ext>
            </a:extLst>
          </p:cNvPr>
          <p:cNvSpPr>
            <a:spLocks noGrp="1"/>
          </p:cNvSpPr>
          <p:nvPr>
            <p:ph type="sldNum" sz="quarter" idx="12"/>
          </p:nvPr>
        </p:nvSpPr>
        <p:spPr/>
        <p:txBody>
          <a:bodyPr/>
          <a:lstStyle/>
          <a:p>
            <a:fld id="{25F705CA-4F8D-EE4B-AF53-93E371F9F82C}" type="slidenum">
              <a:rPr lang="en-US" smtClean="0"/>
              <a:t>‹#›</a:t>
            </a:fld>
            <a:endParaRPr lang="en-US"/>
          </a:p>
        </p:txBody>
      </p:sp>
    </p:spTree>
    <p:extLst>
      <p:ext uri="{BB962C8B-B14F-4D97-AF65-F5344CB8AC3E}">
        <p14:creationId xmlns:p14="http://schemas.microsoft.com/office/powerpoint/2010/main" val="107017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3D62F4-7546-CE42-9794-645F3DFDC6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1CBCC4-66A8-5345-B5FA-9A835E3B3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B2797-87AB-BF40-920E-72D1F61E9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E0715-E7BD-8848-865C-06A0941D5EA3}" type="datetimeFigureOut">
              <a:rPr lang="en-US" smtClean="0"/>
              <a:t>2/18/19</a:t>
            </a:fld>
            <a:endParaRPr lang="en-US"/>
          </a:p>
        </p:txBody>
      </p:sp>
      <p:sp>
        <p:nvSpPr>
          <p:cNvPr id="5" name="Footer Placeholder 4">
            <a:extLst>
              <a:ext uri="{FF2B5EF4-FFF2-40B4-BE49-F238E27FC236}">
                <a16:creationId xmlns:a16="http://schemas.microsoft.com/office/drawing/2014/main" id="{13DA0201-7A02-1E4E-8F83-C2B1390CE1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937052-9EEB-A243-9384-8FB21F9492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705CA-4F8D-EE4B-AF53-93E371F9F82C}" type="slidenum">
              <a:rPr lang="en-US" smtClean="0"/>
              <a:t>‹#›</a:t>
            </a:fld>
            <a:endParaRPr lang="en-US"/>
          </a:p>
        </p:txBody>
      </p:sp>
    </p:spTree>
    <p:extLst>
      <p:ext uri="{BB962C8B-B14F-4D97-AF65-F5344CB8AC3E}">
        <p14:creationId xmlns:p14="http://schemas.microsoft.com/office/powerpoint/2010/main" val="2227556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258FD59-F246-FB42-B7C8-E7FABB382B48}"/>
              </a:ext>
            </a:extLst>
          </p:cNvPr>
          <p:cNvSpPr txBox="1"/>
          <p:nvPr/>
        </p:nvSpPr>
        <p:spPr>
          <a:xfrm>
            <a:off x="180110" y="1366763"/>
            <a:ext cx="471054" cy="323165"/>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94184DFF-B454-DD41-A714-D555123DD6EA}"/>
              </a:ext>
            </a:extLst>
          </p:cNvPr>
          <p:cNvSpPr txBox="1"/>
          <p:nvPr/>
        </p:nvSpPr>
        <p:spPr>
          <a:xfrm>
            <a:off x="6510222" y="1366762"/>
            <a:ext cx="471054" cy="323165"/>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B.</a:t>
            </a:r>
          </a:p>
        </p:txBody>
      </p:sp>
      <p:pic>
        <p:nvPicPr>
          <p:cNvPr id="2" name="Picture 1">
            <a:extLst>
              <a:ext uri="{FF2B5EF4-FFF2-40B4-BE49-F238E27FC236}">
                <a16:creationId xmlns:a16="http://schemas.microsoft.com/office/drawing/2014/main" id="{130E85E6-B081-9447-B236-455ECDAFED48}"/>
              </a:ext>
            </a:extLst>
          </p:cNvPr>
          <p:cNvPicPr>
            <a:picLocks noChangeAspect="1"/>
          </p:cNvPicPr>
          <p:nvPr/>
        </p:nvPicPr>
        <p:blipFill>
          <a:blip r:embed="rId3"/>
          <a:stretch>
            <a:fillRect/>
          </a:stretch>
        </p:blipFill>
        <p:spPr>
          <a:xfrm>
            <a:off x="274903" y="1708150"/>
            <a:ext cx="5719090" cy="3540044"/>
          </a:xfrm>
          <a:prstGeom prst="rect">
            <a:avLst/>
          </a:prstGeom>
        </p:spPr>
      </p:pic>
      <p:pic>
        <p:nvPicPr>
          <p:cNvPr id="3" name="Picture 2">
            <a:extLst>
              <a:ext uri="{FF2B5EF4-FFF2-40B4-BE49-F238E27FC236}">
                <a16:creationId xmlns:a16="http://schemas.microsoft.com/office/drawing/2014/main" id="{11DF8D07-4AAE-DC45-9A38-134DEFC9ABBD}"/>
              </a:ext>
            </a:extLst>
          </p:cNvPr>
          <p:cNvPicPr>
            <a:picLocks noChangeAspect="1"/>
          </p:cNvPicPr>
          <p:nvPr/>
        </p:nvPicPr>
        <p:blipFill>
          <a:blip r:embed="rId4"/>
          <a:stretch>
            <a:fillRect/>
          </a:stretch>
        </p:blipFill>
        <p:spPr>
          <a:xfrm>
            <a:off x="6423039" y="1708150"/>
            <a:ext cx="5768961" cy="3540044"/>
          </a:xfrm>
          <a:prstGeom prst="rect">
            <a:avLst/>
          </a:prstGeom>
        </p:spPr>
      </p:pic>
    </p:spTree>
    <p:extLst>
      <p:ext uri="{BB962C8B-B14F-4D97-AF65-F5344CB8AC3E}">
        <p14:creationId xmlns:p14="http://schemas.microsoft.com/office/powerpoint/2010/main" val="3511153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228</Words>
  <Application>Microsoft Macintosh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Uchitel</dc:creator>
  <cp:lastModifiedBy>Julie Uchitel</cp:lastModifiedBy>
  <cp:revision>6</cp:revision>
  <dcterms:created xsi:type="dcterms:W3CDTF">2018-08-27T22:19:15Z</dcterms:created>
  <dcterms:modified xsi:type="dcterms:W3CDTF">2019-02-19T01:53:07Z</dcterms:modified>
</cp:coreProperties>
</file>