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77" r:id="rId3"/>
    <p:sldId id="280" r:id="rId4"/>
    <p:sldId id="287" r:id="rId5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0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dar Bulun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97" autoAdjust="0"/>
    <p:restoredTop sz="97120" autoAdjust="0"/>
  </p:normalViewPr>
  <p:slideViewPr>
    <p:cSldViewPr>
      <p:cViewPr varScale="1">
        <p:scale>
          <a:sx n="52" d="100"/>
          <a:sy n="52" d="100"/>
        </p:scale>
        <p:origin x="2424" y="48"/>
      </p:cViewPr>
      <p:guideLst>
        <p:guide pos="2448"/>
        <p:guide orient="horz"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Thesis%20Documents\bArKO%20Figure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is\Desktop\Thesis%20Documents\tArKO%20Figure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0753343993477"/>
          <c:y val="5.1400554097404488E-2"/>
          <c:w val="0.84624981490598961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'Met of bArKO'!$A$29</c:f>
              <c:strCache>
                <c:ptCount val="1"/>
                <c:pt idx="0">
                  <c:v>Control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errBars>
            <c:errDir val="y"/>
            <c:errBarType val="both"/>
            <c:errValType val="percentage"/>
            <c:noEndCap val="0"/>
            <c:val val="2.5"/>
          </c:errBars>
          <c:cat>
            <c:numRef>
              <c:f>'Met of bArKO'!$B$28:$S$28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16</c:v>
                </c:pt>
                <c:pt idx="10">
                  <c:v>20</c:v>
                </c:pt>
                <c:pt idx="11">
                  <c:v>24</c:v>
                </c:pt>
                <c:pt idx="12">
                  <c:v>28</c:v>
                </c:pt>
                <c:pt idx="13">
                  <c:v>32</c:v>
                </c:pt>
                <c:pt idx="14">
                  <c:v>36</c:v>
                </c:pt>
                <c:pt idx="15">
                  <c:v>40</c:v>
                </c:pt>
                <c:pt idx="16">
                  <c:v>42</c:v>
                </c:pt>
                <c:pt idx="17">
                  <c:v>48</c:v>
                </c:pt>
              </c:numCache>
            </c:numRef>
          </c:cat>
          <c:val>
            <c:numRef>
              <c:f>'Met of bArKO'!$B$29:$S$29</c:f>
              <c:numCache>
                <c:formatCode>General</c:formatCode>
                <c:ptCount val="18"/>
                <c:pt idx="0">
                  <c:v>11.1</c:v>
                </c:pt>
                <c:pt idx="1">
                  <c:v>14.4</c:v>
                </c:pt>
                <c:pt idx="2">
                  <c:v>15.1</c:v>
                </c:pt>
                <c:pt idx="3">
                  <c:v>16.2</c:v>
                </c:pt>
                <c:pt idx="4">
                  <c:v>17.8</c:v>
                </c:pt>
                <c:pt idx="5">
                  <c:v>20.5</c:v>
                </c:pt>
                <c:pt idx="6">
                  <c:v>22.2</c:v>
                </c:pt>
                <c:pt idx="7">
                  <c:v>25.4</c:v>
                </c:pt>
                <c:pt idx="8">
                  <c:v>28.5</c:v>
                </c:pt>
                <c:pt idx="9">
                  <c:v>31.5</c:v>
                </c:pt>
                <c:pt idx="10">
                  <c:v>33</c:v>
                </c:pt>
                <c:pt idx="11">
                  <c:v>35.200000000000003</c:v>
                </c:pt>
                <c:pt idx="12">
                  <c:v>36</c:v>
                </c:pt>
                <c:pt idx="13">
                  <c:v>38.5</c:v>
                </c:pt>
                <c:pt idx="14">
                  <c:v>40.4</c:v>
                </c:pt>
                <c:pt idx="15">
                  <c:v>40.300000000000004</c:v>
                </c:pt>
                <c:pt idx="16">
                  <c:v>42.5</c:v>
                </c:pt>
                <c:pt idx="17">
                  <c:v>42.3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BF-4217-AF71-FA536AA222D0}"/>
            </c:ext>
          </c:extLst>
        </c:ser>
        <c:ser>
          <c:idx val="1"/>
          <c:order val="1"/>
          <c:tx>
            <c:strRef>
              <c:f>'Met of bArKO'!$A$30</c:f>
              <c:strCache>
                <c:ptCount val="1"/>
                <c:pt idx="0">
                  <c:v>bArKO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errBars>
            <c:errDir val="y"/>
            <c:errBarType val="both"/>
            <c:errValType val="percentage"/>
            <c:noEndCap val="0"/>
            <c:val val="3"/>
          </c:errBars>
          <c:cat>
            <c:numRef>
              <c:f>'Met of bArKO'!$B$28:$S$28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16</c:v>
                </c:pt>
                <c:pt idx="10">
                  <c:v>20</c:v>
                </c:pt>
                <c:pt idx="11">
                  <c:v>24</c:v>
                </c:pt>
                <c:pt idx="12">
                  <c:v>28</c:v>
                </c:pt>
                <c:pt idx="13">
                  <c:v>32</c:v>
                </c:pt>
                <c:pt idx="14">
                  <c:v>36</c:v>
                </c:pt>
                <c:pt idx="15">
                  <c:v>40</c:v>
                </c:pt>
                <c:pt idx="16">
                  <c:v>42</c:v>
                </c:pt>
                <c:pt idx="17">
                  <c:v>48</c:v>
                </c:pt>
              </c:numCache>
            </c:numRef>
          </c:cat>
          <c:val>
            <c:numRef>
              <c:f>'Met of bArKO'!$B$30:$S$30</c:f>
              <c:numCache>
                <c:formatCode>General</c:formatCode>
                <c:ptCount val="18"/>
                <c:pt idx="0">
                  <c:v>10.5</c:v>
                </c:pt>
                <c:pt idx="1">
                  <c:v>14.2</c:v>
                </c:pt>
                <c:pt idx="2">
                  <c:v>15.2</c:v>
                </c:pt>
                <c:pt idx="3">
                  <c:v>15.9</c:v>
                </c:pt>
                <c:pt idx="4">
                  <c:v>17.2</c:v>
                </c:pt>
                <c:pt idx="5">
                  <c:v>20.100000000000001</c:v>
                </c:pt>
                <c:pt idx="6">
                  <c:v>21.4</c:v>
                </c:pt>
                <c:pt idx="7">
                  <c:v>26.1</c:v>
                </c:pt>
                <c:pt idx="8">
                  <c:v>27.9</c:v>
                </c:pt>
                <c:pt idx="9">
                  <c:v>31.1</c:v>
                </c:pt>
                <c:pt idx="10">
                  <c:v>32.5</c:v>
                </c:pt>
                <c:pt idx="11">
                  <c:v>34.1</c:v>
                </c:pt>
                <c:pt idx="12">
                  <c:v>36.1</c:v>
                </c:pt>
                <c:pt idx="13">
                  <c:v>38.5</c:v>
                </c:pt>
                <c:pt idx="14">
                  <c:v>39.1</c:v>
                </c:pt>
                <c:pt idx="15">
                  <c:v>41.5</c:v>
                </c:pt>
                <c:pt idx="16">
                  <c:v>43</c:v>
                </c:pt>
                <c:pt idx="17">
                  <c:v>44.6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BF-4217-AF71-FA536AA22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649392"/>
        <c:axId val="207648832"/>
      </c:lineChart>
      <c:catAx>
        <c:axId val="20764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 i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7648832"/>
        <c:crosses val="autoZero"/>
        <c:auto val="1"/>
        <c:lblAlgn val="ctr"/>
        <c:lblOffset val="100"/>
        <c:noMultiLvlLbl val="0"/>
      </c:catAx>
      <c:valAx>
        <c:axId val="207648832"/>
        <c:scaling>
          <c:orientation val="minMax"/>
          <c:max val="60"/>
        </c:scaling>
        <c:delete val="0"/>
        <c:axPos val="l"/>
        <c:title>
          <c:tx>
            <c:rich>
              <a:bodyPr/>
              <a:lstStyle/>
              <a:p>
                <a:pPr>
                  <a:defRPr sz="1200" b="0" i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0" i="0" dirty="0">
                    <a:latin typeface="Arial" panose="020B0604020202020204" pitchFamily="34" charset="0"/>
                    <a:cs typeface="Arial" panose="020B0604020202020204" pitchFamily="34" charset="0"/>
                  </a:rPr>
                  <a:t>Body weight (g)</a:t>
                </a:r>
              </a:p>
            </c:rich>
          </c:tx>
          <c:layout>
            <c:manualLayout>
              <c:xMode val="edge"/>
              <c:yMode val="edge"/>
              <c:x val="1.813319813359621E-2"/>
              <c:y val="0.2306036745406824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764939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6383333333333658"/>
          <c:y val="0.5559306649168857"/>
          <c:w val="0.20005555555555538"/>
          <c:h val="0.21221274424030437"/>
        </c:manualLayout>
      </c:layout>
      <c:overlay val="0"/>
      <c:txPr>
        <a:bodyPr/>
        <a:lstStyle/>
        <a:p>
          <a:pPr>
            <a:defRPr sz="1200" i="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i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57174103237096"/>
          <c:y val="5.1400554097404488E-2"/>
          <c:w val="0.84870603674540679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Sheet3!$A$25</c:f>
              <c:strCache>
                <c:ptCount val="1"/>
                <c:pt idx="0">
                  <c:v>Control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errBars>
            <c:errDir val="y"/>
            <c:errBarType val="both"/>
            <c:errValType val="percentage"/>
            <c:noEndCap val="0"/>
            <c:val val="2.5"/>
          </c:errBars>
          <c:cat>
            <c:numRef>
              <c:f>Sheet3!$B$24:$S$24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16</c:v>
                </c:pt>
                <c:pt idx="10">
                  <c:v>20</c:v>
                </c:pt>
                <c:pt idx="11">
                  <c:v>24</c:v>
                </c:pt>
                <c:pt idx="12">
                  <c:v>28</c:v>
                </c:pt>
                <c:pt idx="13">
                  <c:v>32</c:v>
                </c:pt>
                <c:pt idx="14">
                  <c:v>36</c:v>
                </c:pt>
                <c:pt idx="15">
                  <c:v>40</c:v>
                </c:pt>
                <c:pt idx="16">
                  <c:v>42</c:v>
                </c:pt>
                <c:pt idx="17">
                  <c:v>48</c:v>
                </c:pt>
              </c:numCache>
            </c:numRef>
          </c:cat>
          <c:val>
            <c:numRef>
              <c:f>Sheet3!$B$25:$S$25</c:f>
              <c:numCache>
                <c:formatCode>General</c:formatCode>
                <c:ptCount val="18"/>
                <c:pt idx="0">
                  <c:v>11.1</c:v>
                </c:pt>
                <c:pt idx="1">
                  <c:v>14.4</c:v>
                </c:pt>
                <c:pt idx="2">
                  <c:v>15.1</c:v>
                </c:pt>
                <c:pt idx="3">
                  <c:v>16.2</c:v>
                </c:pt>
                <c:pt idx="4">
                  <c:v>17.8</c:v>
                </c:pt>
                <c:pt idx="5">
                  <c:v>20.5</c:v>
                </c:pt>
                <c:pt idx="6">
                  <c:v>22.2</c:v>
                </c:pt>
                <c:pt idx="7">
                  <c:v>25.4</c:v>
                </c:pt>
                <c:pt idx="8">
                  <c:v>28.5</c:v>
                </c:pt>
                <c:pt idx="9">
                  <c:v>31.5</c:v>
                </c:pt>
                <c:pt idx="10">
                  <c:v>33</c:v>
                </c:pt>
                <c:pt idx="11">
                  <c:v>35.200000000000003</c:v>
                </c:pt>
                <c:pt idx="12">
                  <c:v>36</c:v>
                </c:pt>
                <c:pt idx="13">
                  <c:v>38.5</c:v>
                </c:pt>
                <c:pt idx="14">
                  <c:v>40.4</c:v>
                </c:pt>
                <c:pt idx="15">
                  <c:v>40.300000000000004</c:v>
                </c:pt>
                <c:pt idx="16">
                  <c:v>42.5</c:v>
                </c:pt>
                <c:pt idx="17">
                  <c:v>42.3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CA-4045-B343-7EDB90AFA696}"/>
            </c:ext>
          </c:extLst>
        </c:ser>
        <c:ser>
          <c:idx val="1"/>
          <c:order val="1"/>
          <c:tx>
            <c:strRef>
              <c:f>Sheet3!$A$26</c:f>
              <c:strCache>
                <c:ptCount val="1"/>
                <c:pt idx="0">
                  <c:v>tArKO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errBars>
            <c:errDir val="y"/>
            <c:errBarType val="both"/>
            <c:errValType val="percentage"/>
            <c:noEndCap val="0"/>
            <c:val val="3"/>
          </c:errBars>
          <c:cat>
            <c:numRef>
              <c:f>Sheet3!$B$24:$S$24</c:f>
              <c:numCache>
                <c:formatCode>General</c:formatCode>
                <c:ptCount val="18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16</c:v>
                </c:pt>
                <c:pt idx="10">
                  <c:v>20</c:v>
                </c:pt>
                <c:pt idx="11">
                  <c:v>24</c:v>
                </c:pt>
                <c:pt idx="12">
                  <c:v>28</c:v>
                </c:pt>
                <c:pt idx="13">
                  <c:v>32</c:v>
                </c:pt>
                <c:pt idx="14">
                  <c:v>36</c:v>
                </c:pt>
                <c:pt idx="15">
                  <c:v>40</c:v>
                </c:pt>
                <c:pt idx="16">
                  <c:v>42</c:v>
                </c:pt>
                <c:pt idx="17">
                  <c:v>48</c:v>
                </c:pt>
              </c:numCache>
            </c:numRef>
          </c:cat>
          <c:val>
            <c:numRef>
              <c:f>Sheet3!$B$26:$S$26</c:f>
              <c:numCache>
                <c:formatCode>General</c:formatCode>
                <c:ptCount val="18"/>
                <c:pt idx="0">
                  <c:v>10.5</c:v>
                </c:pt>
                <c:pt idx="1">
                  <c:v>14.2</c:v>
                </c:pt>
                <c:pt idx="2">
                  <c:v>15.2</c:v>
                </c:pt>
                <c:pt idx="3">
                  <c:v>15.9</c:v>
                </c:pt>
                <c:pt idx="4">
                  <c:v>17.2</c:v>
                </c:pt>
                <c:pt idx="5">
                  <c:v>20.100000000000001</c:v>
                </c:pt>
                <c:pt idx="6">
                  <c:v>21.4</c:v>
                </c:pt>
                <c:pt idx="7">
                  <c:v>28.1</c:v>
                </c:pt>
                <c:pt idx="8">
                  <c:v>30.3</c:v>
                </c:pt>
                <c:pt idx="9">
                  <c:v>34.300000000000004</c:v>
                </c:pt>
                <c:pt idx="10">
                  <c:v>37.200000000000003</c:v>
                </c:pt>
                <c:pt idx="11">
                  <c:v>39.4</c:v>
                </c:pt>
                <c:pt idx="12">
                  <c:v>42.2</c:v>
                </c:pt>
                <c:pt idx="13">
                  <c:v>47.2</c:v>
                </c:pt>
                <c:pt idx="14">
                  <c:v>46.8</c:v>
                </c:pt>
                <c:pt idx="15">
                  <c:v>50.2</c:v>
                </c:pt>
                <c:pt idx="16">
                  <c:v>54.2</c:v>
                </c:pt>
                <c:pt idx="17">
                  <c:v>56.1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CA-4045-B343-7EDB90AFA6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990400"/>
        <c:axId val="201989840"/>
      </c:lineChart>
      <c:catAx>
        <c:axId val="2019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1989840"/>
        <c:crosses val="autoZero"/>
        <c:auto val="1"/>
        <c:lblAlgn val="ctr"/>
        <c:lblOffset val="100"/>
        <c:noMultiLvlLbl val="0"/>
      </c:catAx>
      <c:valAx>
        <c:axId val="201989840"/>
        <c:scaling>
          <c:orientation val="minMax"/>
          <c:max val="60"/>
        </c:scaling>
        <c:delete val="0"/>
        <c:axPos val="l"/>
        <c:title>
          <c:tx>
            <c:rich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 b="0" dirty="0">
                    <a:latin typeface="Arial" panose="020B0604020202020204" pitchFamily="34" charset="0"/>
                    <a:cs typeface="Arial" panose="020B0604020202020204" pitchFamily="34" charset="0"/>
                  </a:rPr>
                  <a:t>Body weight (g)</a:t>
                </a:r>
              </a:p>
            </c:rich>
          </c:tx>
          <c:layout>
            <c:manualLayout>
              <c:xMode val="edge"/>
              <c:yMode val="edge"/>
              <c:x val="1.8680446194225719E-2"/>
              <c:y val="0.2491221930592009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01990400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78049999999999997"/>
          <c:y val="0.5559306649168857"/>
          <c:w val="0.20005555555555538"/>
          <c:h val="0.21221274424030434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4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2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8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1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8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24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7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C305-6D34-43D4-8BDB-5B7F2B5ABE97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16F10-9272-4719-B1D7-F58A2B86E3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2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85800" y="4332744"/>
            <a:ext cx="5486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Supplemental Figure </a:t>
            </a: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Fertility of </a:t>
            </a:r>
            <a:r>
              <a:rPr lang="en-US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mice.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Average litter size of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male mice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 The average number of pups per litter was calculated when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or control (heterozygous) males were mated with age-matched WT females 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or control (heterozygous) males were mated with age-matched WT females for 4 months.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2-tailed Student’s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 test,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0.05,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n=5 per group.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6069" y="2438875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719144"/>
              </p:ext>
            </p:extLst>
          </p:nvPr>
        </p:nvGraphicFramePr>
        <p:xfrm>
          <a:off x="1074313" y="2327374"/>
          <a:ext cx="2752725" cy="177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2" name="Prism 8" r:id="rId3" imgW="2753238" imgH="1773038" progId="Prism8.Document">
                  <p:embed/>
                </p:oleObj>
              </mc:Choice>
              <mc:Fallback>
                <p:oleObj name="Prism 8" r:id="rId3" imgW="2753238" imgH="177303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4313" y="2327374"/>
                        <a:ext cx="2752725" cy="17732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183532"/>
              </p:ext>
            </p:extLst>
          </p:nvPr>
        </p:nvGraphicFramePr>
        <p:xfrm>
          <a:off x="3419475" y="2095241"/>
          <a:ext cx="2752725" cy="200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3" name="Prism 8" r:id="rId5" imgW="2753238" imgH="2006418" progId="Prism8.Document">
                  <p:embed/>
                </p:oleObj>
              </mc:Choice>
              <mc:Fallback>
                <p:oleObj name="Prism 8" r:id="rId5" imgW="2753238" imgH="2006418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475" y="2095241"/>
                        <a:ext cx="2752725" cy="200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3036" y="2438875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0182" y="370719"/>
            <a:ext cx="25576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4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019895" y="854369"/>
            <a:ext cx="1790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bArKO</a:t>
            </a:r>
            <a:r>
              <a:rPr lang="en-US" dirty="0"/>
              <a:t>/Control </a:t>
            </a:r>
            <a:r>
              <a:rPr lang="en-US" b="1" dirty="0">
                <a:latin typeface="Times New Roman"/>
                <a:cs typeface="Times New Roman"/>
              </a:rPr>
              <a:t>♂</a:t>
            </a:r>
            <a:endParaRPr lang="en-US" b="1" dirty="0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772309288"/>
              </p:ext>
            </p:extLst>
          </p:nvPr>
        </p:nvGraphicFramePr>
        <p:xfrm>
          <a:off x="1142999" y="359132"/>
          <a:ext cx="45720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45779" y="3505160"/>
            <a:ext cx="174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tArKO</a:t>
            </a:r>
            <a:r>
              <a:rPr lang="en-US" dirty="0"/>
              <a:t>/Control </a:t>
            </a:r>
            <a:r>
              <a:rPr lang="en-US" b="1" dirty="0">
                <a:latin typeface="Times New Roman"/>
                <a:cs typeface="Times New Roman"/>
              </a:rPr>
              <a:t>♂</a:t>
            </a:r>
            <a:endParaRPr lang="en-US" b="1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2957059717"/>
              </p:ext>
            </p:extLst>
          </p:nvPr>
        </p:nvGraphicFramePr>
        <p:xfrm>
          <a:off x="1143000" y="33944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10000" y="4079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38600" y="39659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40530" y="38262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65320" y="3681452"/>
            <a:ext cx="38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7410" y="36916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02200" y="35087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05400" y="33944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4000" y="329283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*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5800" y="6440031"/>
            <a:ext cx="54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Supplemental Figure 2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Body weight of </a:t>
            </a:r>
            <a:r>
              <a:rPr lang="en-US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mice.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Body weight  was assessed weekly from 3 to 48 weeks of age in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mice.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Age-matched heterozygous male mice were used as controls.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2-tailed Student’s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t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</a:rPr>
              <a:t> test,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 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0.05, n=7-8 for controls,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n=8 for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mice, n=7 for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mice. 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7747" y="6061432"/>
            <a:ext cx="1037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Age (weeks)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65300" y="40157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52600" y="3436878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71203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5747813"/>
              </p:ext>
            </p:extLst>
          </p:nvPr>
        </p:nvGraphicFramePr>
        <p:xfrm>
          <a:off x="858837" y="1153597"/>
          <a:ext cx="2774950" cy="179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9" name="Prism 8" r:id="rId3" imgW="2774846" imgH="1792847" progId="Prism8.Document">
                  <p:embed/>
                </p:oleObj>
              </mc:Choice>
              <mc:Fallback>
                <p:oleObj name="Prism 8" r:id="rId3" imgW="2774846" imgH="1792847" progId="Prism8.Document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8837" y="1153597"/>
                        <a:ext cx="2774950" cy="179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266555"/>
              </p:ext>
            </p:extLst>
          </p:nvPr>
        </p:nvGraphicFramePr>
        <p:xfrm>
          <a:off x="749617" y="2877364"/>
          <a:ext cx="2884487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0" name="Prism 8" r:id="rId5" imgW="2884327" imgH="1792847" progId="Prism8.Document">
                  <p:embed/>
                </p:oleObj>
              </mc:Choice>
              <mc:Fallback>
                <p:oleObj name="Prism 8" r:id="rId5" imgW="2884327" imgH="1792847" progId="Prism8.Document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49617" y="2877364"/>
                        <a:ext cx="2884487" cy="17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685800" y="4763631"/>
            <a:ext cx="5486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Supplemental Figure 3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Tissue testosterone (T) and androstenedione (A4) levels in </a:t>
            </a:r>
            <a:r>
              <a:rPr lang="en-US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mice.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Brain levels of T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A4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testis levels of T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A4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were measured by LC-MS</a:t>
            </a:r>
            <a:r>
              <a:rPr lang="en-US" sz="1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assay. 2-tailed Student’s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test, 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n=9-12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 heterozygous controls, n=6 for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mice. Mouse tissues were collected from 8- to 26-week-old mice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A-D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02388" y="1275312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491970" y="300912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213455"/>
              </p:ext>
            </p:extLst>
          </p:nvPr>
        </p:nvGraphicFramePr>
        <p:xfrm>
          <a:off x="3161665" y="1117084"/>
          <a:ext cx="2797175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1" name="Prism 8" r:id="rId7" imgW="2797534" imgH="1893690" progId="Prism8.Document">
                  <p:embed/>
                </p:oleObj>
              </mc:Choice>
              <mc:Fallback>
                <p:oleObj name="Prism 8" r:id="rId7" imgW="2797534" imgH="1893690" progId="Prism8.Document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61665" y="1117084"/>
                        <a:ext cx="2797175" cy="189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295107"/>
              </p:ext>
            </p:extLst>
          </p:nvPr>
        </p:nvGraphicFramePr>
        <p:xfrm>
          <a:off x="3127057" y="2826882"/>
          <a:ext cx="2824163" cy="189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2" name="Prism 8" r:id="rId9" imgW="2824905" imgH="1893690" progId="Prism8.Document">
                  <p:embed/>
                </p:oleObj>
              </mc:Choice>
              <mc:Fallback>
                <p:oleObj name="Prism 8" r:id="rId9" imgW="2824905" imgH="1893690" progId="Prism8.Document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27057" y="2826882"/>
                        <a:ext cx="2824163" cy="189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826605" y="1277606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31315" y="3018334"/>
            <a:ext cx="344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7709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273547"/>
              </p:ext>
            </p:extLst>
          </p:nvPr>
        </p:nvGraphicFramePr>
        <p:xfrm>
          <a:off x="3221037" y="966341"/>
          <a:ext cx="2835275" cy="196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6" name="Prism 8" r:id="rId3" imgW="2835709" imgH="1962119" progId="Prism8.Document">
                  <p:embed/>
                </p:oleObj>
              </mc:Choice>
              <mc:Fallback>
                <p:oleObj name="Prism 8" r:id="rId3" imgW="2835709" imgH="1962119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1037" y="966341"/>
                        <a:ext cx="2835275" cy="196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763199"/>
              </p:ext>
            </p:extLst>
          </p:nvPr>
        </p:nvGraphicFramePr>
        <p:xfrm>
          <a:off x="940275" y="938084"/>
          <a:ext cx="2803525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7" name="Prism 8" r:id="rId5" imgW="2803657" imgH="1974364" progId="Prism8.Document">
                  <p:embed/>
                </p:oleObj>
              </mc:Choice>
              <mc:Fallback>
                <p:oleObj name="Prism 8" r:id="rId5" imgW="2803657" imgH="1974364" progId="Prism8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0275" y="938084"/>
                        <a:ext cx="2803525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0768449"/>
              </p:ext>
            </p:extLst>
          </p:nvPr>
        </p:nvGraphicFramePr>
        <p:xfrm>
          <a:off x="854074" y="2799937"/>
          <a:ext cx="2884488" cy="199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8" name="Prism 8" r:id="rId7" imgW="2884327" imgH="1994173" progId="Prism8.Document">
                  <p:embed/>
                </p:oleObj>
              </mc:Choice>
              <mc:Fallback>
                <p:oleObj name="Prism 8" r:id="rId7" imgW="2884327" imgH="1994173" progId="Prism8.Document">
                  <p:embed/>
                  <p:pic>
                    <p:nvPicPr>
                      <p:cNvPr id="61" name="Object 6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4074" y="2799937"/>
                        <a:ext cx="2884488" cy="199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Rectangle 85"/>
          <p:cNvSpPr/>
          <p:nvPr/>
        </p:nvSpPr>
        <p:spPr>
          <a:xfrm>
            <a:off x="685800" y="4766370"/>
            <a:ext cx="548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Supplemental Figure 4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Tissue androgen levels in </a:t>
            </a:r>
            <a:r>
              <a:rPr lang="en-US" sz="1400" b="1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Brain levels of testosterone (T)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androstenedione (A4)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testis levels of T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and A4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 were measured by LC-MS</a:t>
            </a:r>
            <a:r>
              <a:rPr lang="en-US" sz="1400" baseline="30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assay. 2-tailed Student’s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test or one-way ANOVA with Tukey’s multiple comparison test, *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&lt; 0.05, **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&lt; 0.01, 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****</a:t>
            </a:r>
            <a:r>
              <a:rPr lang="en-US" sz="1400" i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&lt; 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0.0001, n=21 for WT, n=25 for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heterozygous controls (Het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and n=16 for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mice (</a:t>
            </a: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); n=8-9 for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WT, n=6-7 for heterozygous controls (Het), and n=6 for </a:t>
            </a:r>
            <a:r>
              <a:rPr lang="en-US" sz="1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tArKO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mice 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400" b="1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1400" dirty="0" smtClean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Mouse tissues were collected from 8- to 26-week-old mice (</a:t>
            </a:r>
            <a:r>
              <a:rPr lang="en-US" sz="1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A-D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).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332410"/>
              </p:ext>
            </p:extLst>
          </p:nvPr>
        </p:nvGraphicFramePr>
        <p:xfrm>
          <a:off x="3233737" y="2793904"/>
          <a:ext cx="2824163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Prism 8" r:id="rId9" imgW="2824905" imgH="2053598" progId="Prism8.Document">
                  <p:embed/>
                </p:oleObj>
              </mc:Choice>
              <mc:Fallback>
                <p:oleObj name="Prism 8" r:id="rId9" imgW="2824905" imgH="2053598" progId="Prism8.Document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33737" y="2793904"/>
                        <a:ext cx="2824163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564920" y="118531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592300" y="3115750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916362" y="1185317"/>
            <a:ext cx="332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16320" y="3120992"/>
            <a:ext cx="3449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0005182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24055</TotalTime>
  <Words>405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Times New Roman</vt:lpstr>
      <vt:lpstr>1_Office Theme</vt:lpstr>
      <vt:lpstr>Prism 8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</dc:creator>
  <cp:lastModifiedBy>Hong Zhao</cp:lastModifiedBy>
  <cp:revision>540</cp:revision>
  <cp:lastPrinted>2020-03-05T00:19:33Z</cp:lastPrinted>
  <dcterms:created xsi:type="dcterms:W3CDTF">2012-07-29T00:50:36Z</dcterms:created>
  <dcterms:modified xsi:type="dcterms:W3CDTF">2020-06-04T03:12:03Z</dcterms:modified>
</cp:coreProperties>
</file>