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04" r:id="rId1"/>
  </p:sldMasterIdLst>
  <p:notesMasterIdLst>
    <p:notesMasterId r:id="rId3"/>
  </p:notesMasterIdLst>
  <p:sldIdLst>
    <p:sldId id="256" r:id="rId2"/>
  </p:sldIdLst>
  <p:sldSz cx="25415875" cy="36215638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8" userDrawn="1">
          <p15:clr>
            <a:srgbClr val="A4A3A4"/>
          </p15:clr>
        </p15:guide>
        <p15:guide id="2" pos="24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6">
          <p15:clr>
            <a:srgbClr val="A4A3A4"/>
          </p15:clr>
        </p15:guide>
        <p15:guide id="2" pos="20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FB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DAF6D-4266-4B98-AF24-6DC9CD4621CC}" v="41" dt="2018-10-25T16:25:52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8" autoAdjust="0"/>
    <p:restoredTop sz="95837" autoAdjust="0"/>
  </p:normalViewPr>
  <p:slideViewPr>
    <p:cSldViewPr>
      <p:cViewPr varScale="1">
        <p:scale>
          <a:sx n="31" d="100"/>
          <a:sy n="31" d="100"/>
        </p:scale>
        <p:origin x="4902" y="186"/>
      </p:cViewPr>
      <p:guideLst>
        <p:guide orient="horz" pos="1828"/>
        <p:guide pos="2418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586"/>
        <p:guide pos="20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00BAC-C2BF-4F36-8FAA-230B93B739B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I"/>
        </a:p>
      </dgm:t>
    </dgm:pt>
    <dgm:pt modelId="{168E923E-D693-4EB6-9362-C8214666D277}">
      <dgm:prSet phldrT="[Text]" custT="1"/>
      <dgm:spPr>
        <a:solidFill>
          <a:srgbClr val="7FB642"/>
        </a:solidFill>
        <a:ln>
          <a:solidFill>
            <a:srgbClr val="7FB642"/>
          </a:solidFill>
        </a:ln>
      </dgm:spPr>
      <dgm:t>
        <a:bodyPr/>
        <a:lstStyle/>
        <a:p>
          <a:r>
            <a:rPr lang="sl-SI" sz="2800" b="1" dirty="0">
              <a:solidFill>
                <a:schemeClr val="bg1"/>
              </a:solidFill>
            </a:rPr>
            <a:t>Findable</a:t>
          </a:r>
          <a:endParaRPr lang="en-SI" sz="2800" b="1" dirty="0">
            <a:solidFill>
              <a:schemeClr val="bg1"/>
            </a:solidFill>
          </a:endParaRPr>
        </a:p>
      </dgm:t>
    </dgm:pt>
    <dgm:pt modelId="{F29BA040-14A8-4DB0-85CB-BFD28C12B9C2}" type="parTrans" cxnId="{5D848BB0-EC36-4FAA-A69C-1FFE95BEFEE9}">
      <dgm:prSet/>
      <dgm:spPr/>
      <dgm:t>
        <a:bodyPr/>
        <a:lstStyle/>
        <a:p>
          <a:endParaRPr lang="en-SI"/>
        </a:p>
      </dgm:t>
    </dgm:pt>
    <dgm:pt modelId="{8121AA4E-5E7B-44B6-AA33-39ADFE50DD71}" type="sibTrans" cxnId="{5D848BB0-EC36-4FAA-A69C-1FFE95BEFEE9}">
      <dgm:prSet/>
      <dgm:spPr/>
      <dgm:t>
        <a:bodyPr/>
        <a:lstStyle/>
        <a:p>
          <a:endParaRPr lang="en-SI"/>
        </a:p>
      </dgm:t>
    </dgm:pt>
    <dgm:pt modelId="{5C34B1DF-001E-465D-BF8B-521F12471865}">
      <dgm:prSet phldrT="[Text]" custT="1"/>
      <dgm:spPr>
        <a:solidFill>
          <a:srgbClr val="7FB642"/>
        </a:solidFill>
        <a:ln>
          <a:solidFill>
            <a:srgbClr val="7FB642"/>
          </a:solidFill>
        </a:ln>
      </dgm:spPr>
      <dgm:t>
        <a:bodyPr/>
        <a:lstStyle/>
        <a:p>
          <a:r>
            <a:rPr lang="sl-SI" sz="2800" b="1" dirty="0">
              <a:solidFill>
                <a:schemeClr val="bg1"/>
              </a:solidFill>
            </a:rPr>
            <a:t>Accessbile</a:t>
          </a:r>
          <a:endParaRPr lang="en-SI" sz="2800" b="1" dirty="0">
            <a:solidFill>
              <a:schemeClr val="bg1"/>
            </a:solidFill>
          </a:endParaRPr>
        </a:p>
      </dgm:t>
    </dgm:pt>
    <dgm:pt modelId="{32AD743B-E0D2-41D6-8A40-B6629AEB9896}" type="parTrans" cxnId="{B26DD524-A9E1-4631-A748-2D54D0F1F3A7}">
      <dgm:prSet/>
      <dgm:spPr/>
      <dgm:t>
        <a:bodyPr/>
        <a:lstStyle/>
        <a:p>
          <a:endParaRPr lang="en-SI"/>
        </a:p>
      </dgm:t>
    </dgm:pt>
    <dgm:pt modelId="{844A15B0-F2B1-4DF3-B410-4AD15E3687B4}" type="sibTrans" cxnId="{B26DD524-A9E1-4631-A748-2D54D0F1F3A7}">
      <dgm:prSet/>
      <dgm:spPr/>
      <dgm:t>
        <a:bodyPr/>
        <a:lstStyle/>
        <a:p>
          <a:endParaRPr lang="en-SI"/>
        </a:p>
      </dgm:t>
    </dgm:pt>
    <dgm:pt modelId="{A9DE2B6F-098B-4216-B2C0-23C81B0AD11D}">
      <dgm:prSet phldrT="[Text]" custT="1"/>
      <dgm:spPr>
        <a:solidFill>
          <a:srgbClr val="7FB642"/>
        </a:solidFill>
        <a:ln>
          <a:solidFill>
            <a:srgbClr val="7FB642"/>
          </a:solidFill>
        </a:ln>
      </dgm:spPr>
      <dgm:t>
        <a:bodyPr/>
        <a:lstStyle/>
        <a:p>
          <a:r>
            <a:rPr lang="sl-SI" sz="2800" b="1" dirty="0">
              <a:solidFill>
                <a:schemeClr val="bg1"/>
              </a:solidFill>
            </a:rPr>
            <a:t>Interoperable</a:t>
          </a:r>
          <a:endParaRPr lang="en-SI" sz="2800" b="1" dirty="0">
            <a:solidFill>
              <a:schemeClr val="bg1"/>
            </a:solidFill>
          </a:endParaRPr>
        </a:p>
      </dgm:t>
    </dgm:pt>
    <dgm:pt modelId="{F274ED9E-5670-4B3C-B85D-DC9133E5A853}" type="parTrans" cxnId="{6F5E2B22-F8A8-42A9-8FE9-CD3EA409BCA9}">
      <dgm:prSet/>
      <dgm:spPr/>
      <dgm:t>
        <a:bodyPr/>
        <a:lstStyle/>
        <a:p>
          <a:endParaRPr lang="en-SI"/>
        </a:p>
      </dgm:t>
    </dgm:pt>
    <dgm:pt modelId="{05E61F93-6277-43FA-8D71-32EF815D5D7F}" type="sibTrans" cxnId="{6F5E2B22-F8A8-42A9-8FE9-CD3EA409BCA9}">
      <dgm:prSet/>
      <dgm:spPr/>
      <dgm:t>
        <a:bodyPr/>
        <a:lstStyle/>
        <a:p>
          <a:endParaRPr lang="en-SI"/>
        </a:p>
      </dgm:t>
    </dgm:pt>
    <dgm:pt modelId="{9BBF7E85-947F-4654-8EFC-E06C9720B32C}">
      <dgm:prSet phldrT="[Text]" custT="1"/>
      <dgm:spPr>
        <a:solidFill>
          <a:srgbClr val="7FB642"/>
        </a:solidFill>
        <a:ln>
          <a:solidFill>
            <a:srgbClr val="7FB642"/>
          </a:solidFill>
        </a:ln>
      </dgm:spPr>
      <dgm:t>
        <a:bodyPr/>
        <a:lstStyle/>
        <a:p>
          <a:r>
            <a:rPr lang="sl-SI" sz="2800" b="1" dirty="0">
              <a:solidFill>
                <a:schemeClr val="bg1"/>
              </a:solidFill>
            </a:rPr>
            <a:t>Reusable</a:t>
          </a:r>
          <a:endParaRPr lang="en-SI" sz="2800" b="1" dirty="0">
            <a:solidFill>
              <a:schemeClr val="bg1"/>
            </a:solidFill>
          </a:endParaRPr>
        </a:p>
      </dgm:t>
    </dgm:pt>
    <dgm:pt modelId="{B5E39D9C-954E-4770-BDB8-50140E1A519C}" type="parTrans" cxnId="{B5A84F53-A196-4085-960B-9C3978D7BA0C}">
      <dgm:prSet/>
      <dgm:spPr/>
      <dgm:t>
        <a:bodyPr/>
        <a:lstStyle/>
        <a:p>
          <a:endParaRPr lang="en-SI"/>
        </a:p>
      </dgm:t>
    </dgm:pt>
    <dgm:pt modelId="{D8C76A98-B2F6-4644-B17A-6D7E7AA24FE2}" type="sibTrans" cxnId="{B5A84F53-A196-4085-960B-9C3978D7BA0C}">
      <dgm:prSet/>
      <dgm:spPr/>
      <dgm:t>
        <a:bodyPr/>
        <a:lstStyle/>
        <a:p>
          <a:endParaRPr lang="en-SI"/>
        </a:p>
      </dgm:t>
    </dgm:pt>
    <dgm:pt modelId="{347F8313-B6BC-419A-A174-602E868AE024}">
      <dgm:prSet phldrT="[Text]" custT="1"/>
      <dgm:spPr>
        <a:solidFill>
          <a:srgbClr val="7FB642"/>
        </a:solidFill>
        <a:ln>
          <a:solidFill>
            <a:srgbClr val="7FB642"/>
          </a:solidFill>
        </a:ln>
      </dgm:spPr>
      <dgm:t>
        <a:bodyPr/>
        <a:lstStyle/>
        <a:p>
          <a:r>
            <a:rPr lang="sl-SI" sz="2800" b="1" dirty="0">
              <a:solidFill>
                <a:schemeClr val="bg1"/>
              </a:solidFill>
            </a:rPr>
            <a:t>FAIR</a:t>
          </a:r>
          <a:endParaRPr lang="en-SI" sz="2800" b="1" dirty="0">
            <a:solidFill>
              <a:schemeClr val="bg1"/>
            </a:solidFill>
          </a:endParaRPr>
        </a:p>
      </dgm:t>
    </dgm:pt>
    <dgm:pt modelId="{3E96E5E4-5CB5-4F6A-A5CC-CA3B3464AC34}" type="sibTrans" cxnId="{336C432A-8162-43CD-82B5-1C885EFD523B}">
      <dgm:prSet/>
      <dgm:spPr/>
      <dgm:t>
        <a:bodyPr/>
        <a:lstStyle/>
        <a:p>
          <a:endParaRPr lang="en-SI"/>
        </a:p>
      </dgm:t>
    </dgm:pt>
    <dgm:pt modelId="{206B1FE0-09C6-43B8-BF75-3B7899E23B6A}" type="parTrans" cxnId="{336C432A-8162-43CD-82B5-1C885EFD523B}">
      <dgm:prSet/>
      <dgm:spPr/>
      <dgm:t>
        <a:bodyPr/>
        <a:lstStyle/>
        <a:p>
          <a:endParaRPr lang="en-SI"/>
        </a:p>
      </dgm:t>
    </dgm:pt>
    <dgm:pt modelId="{03AB8586-5B57-4E4C-8825-25C721D93E24}" type="pres">
      <dgm:prSet presAssocID="{85800BAC-C2BF-4F36-8FAA-230B93B739B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4060CB-7915-414B-B98C-B9B7F70270F0}" type="pres">
      <dgm:prSet presAssocID="{85800BAC-C2BF-4F36-8FAA-230B93B739B2}" presName="matrix" presStyleCnt="0"/>
      <dgm:spPr/>
    </dgm:pt>
    <dgm:pt modelId="{0A28CEE5-14AC-4064-B3AF-36F217019E48}" type="pres">
      <dgm:prSet presAssocID="{85800BAC-C2BF-4F36-8FAA-230B93B739B2}" presName="tile1" presStyleLbl="node1" presStyleIdx="0" presStyleCnt="4" custLinFactNeighborX="-663"/>
      <dgm:spPr/>
    </dgm:pt>
    <dgm:pt modelId="{4D60F2F6-8C0A-415F-A301-99F9120F3D07}" type="pres">
      <dgm:prSet presAssocID="{85800BAC-C2BF-4F36-8FAA-230B93B739B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9C5E534-A5D2-4D49-ACCC-46CA41CB2FF8}" type="pres">
      <dgm:prSet presAssocID="{85800BAC-C2BF-4F36-8FAA-230B93B739B2}" presName="tile2" presStyleLbl="node1" presStyleIdx="1" presStyleCnt="4" custLinFactNeighborX="20000" custLinFactNeighborY="-55982"/>
      <dgm:spPr/>
    </dgm:pt>
    <dgm:pt modelId="{19283DF7-7C53-453A-91DE-C7A393FD637F}" type="pres">
      <dgm:prSet presAssocID="{85800BAC-C2BF-4F36-8FAA-230B93B739B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D639B92-B955-41C4-990A-EE655BF1CBC4}" type="pres">
      <dgm:prSet presAssocID="{85800BAC-C2BF-4F36-8FAA-230B93B739B2}" presName="tile3" presStyleLbl="node1" presStyleIdx="2" presStyleCnt="4"/>
      <dgm:spPr/>
    </dgm:pt>
    <dgm:pt modelId="{9F7D5FDA-55EA-44BE-A3C5-D843BC810F4E}" type="pres">
      <dgm:prSet presAssocID="{85800BAC-C2BF-4F36-8FAA-230B93B739B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1D03313-E909-4462-99B8-C94C1307FB8F}" type="pres">
      <dgm:prSet presAssocID="{85800BAC-C2BF-4F36-8FAA-230B93B739B2}" presName="tile4" presStyleLbl="node1" presStyleIdx="3" presStyleCnt="4"/>
      <dgm:spPr/>
    </dgm:pt>
    <dgm:pt modelId="{6EE6B4F0-4483-40F3-BF81-B2FF5E515DD7}" type="pres">
      <dgm:prSet presAssocID="{85800BAC-C2BF-4F36-8FAA-230B93B739B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89C549B-AF43-47EF-B45F-B155C6045070}" type="pres">
      <dgm:prSet presAssocID="{85800BAC-C2BF-4F36-8FAA-230B93B739B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F5E2B22-F8A8-42A9-8FE9-CD3EA409BCA9}" srcId="{347F8313-B6BC-419A-A174-602E868AE024}" destId="{A9DE2B6F-098B-4216-B2C0-23C81B0AD11D}" srcOrd="2" destOrd="0" parTransId="{F274ED9E-5670-4B3C-B85D-DC9133E5A853}" sibTransId="{05E61F93-6277-43FA-8D71-32EF815D5D7F}"/>
    <dgm:cxn modelId="{B26DD524-A9E1-4631-A748-2D54D0F1F3A7}" srcId="{347F8313-B6BC-419A-A174-602E868AE024}" destId="{5C34B1DF-001E-465D-BF8B-521F12471865}" srcOrd="1" destOrd="0" parTransId="{32AD743B-E0D2-41D6-8A40-B6629AEB9896}" sibTransId="{844A15B0-F2B1-4DF3-B410-4AD15E3687B4}"/>
    <dgm:cxn modelId="{336C432A-8162-43CD-82B5-1C885EFD523B}" srcId="{85800BAC-C2BF-4F36-8FAA-230B93B739B2}" destId="{347F8313-B6BC-419A-A174-602E868AE024}" srcOrd="0" destOrd="0" parTransId="{206B1FE0-09C6-43B8-BF75-3B7899E23B6A}" sibTransId="{3E96E5E4-5CB5-4F6A-A5CC-CA3B3464AC34}"/>
    <dgm:cxn modelId="{ED7E9536-4007-42E0-90D3-08F8DF9A6E11}" type="presOf" srcId="{5C34B1DF-001E-465D-BF8B-521F12471865}" destId="{A9C5E534-A5D2-4D49-ACCC-46CA41CB2FF8}" srcOrd="0" destOrd="0" presId="urn:microsoft.com/office/officeart/2005/8/layout/matrix1"/>
    <dgm:cxn modelId="{D0A1C53D-3510-49E4-A1F4-8385863221FD}" type="presOf" srcId="{A9DE2B6F-098B-4216-B2C0-23C81B0AD11D}" destId="{7D639B92-B955-41C4-990A-EE655BF1CBC4}" srcOrd="0" destOrd="0" presId="urn:microsoft.com/office/officeart/2005/8/layout/matrix1"/>
    <dgm:cxn modelId="{4FDC225B-29BA-4A0D-BA45-964AF4C0EC75}" type="presOf" srcId="{5C34B1DF-001E-465D-BF8B-521F12471865}" destId="{19283DF7-7C53-453A-91DE-C7A393FD637F}" srcOrd="1" destOrd="0" presId="urn:microsoft.com/office/officeart/2005/8/layout/matrix1"/>
    <dgm:cxn modelId="{12A37767-EB6C-499E-BD96-4CF23899D664}" type="presOf" srcId="{168E923E-D693-4EB6-9362-C8214666D277}" destId="{0A28CEE5-14AC-4064-B3AF-36F217019E48}" srcOrd="0" destOrd="0" presId="urn:microsoft.com/office/officeart/2005/8/layout/matrix1"/>
    <dgm:cxn modelId="{78E3A671-C86D-4F49-B4F2-B82130284B23}" type="presOf" srcId="{85800BAC-C2BF-4F36-8FAA-230B93B739B2}" destId="{03AB8586-5B57-4E4C-8825-25C721D93E24}" srcOrd="0" destOrd="0" presId="urn:microsoft.com/office/officeart/2005/8/layout/matrix1"/>
    <dgm:cxn modelId="{B5A84F53-A196-4085-960B-9C3978D7BA0C}" srcId="{347F8313-B6BC-419A-A174-602E868AE024}" destId="{9BBF7E85-947F-4654-8EFC-E06C9720B32C}" srcOrd="3" destOrd="0" parTransId="{B5E39D9C-954E-4770-BDB8-50140E1A519C}" sibTransId="{D8C76A98-B2F6-4644-B17A-6D7E7AA24FE2}"/>
    <dgm:cxn modelId="{B24C7986-44F5-42F4-AF9B-5BC0E200F054}" type="presOf" srcId="{168E923E-D693-4EB6-9362-C8214666D277}" destId="{4D60F2F6-8C0A-415F-A301-99F9120F3D07}" srcOrd="1" destOrd="0" presId="urn:microsoft.com/office/officeart/2005/8/layout/matrix1"/>
    <dgm:cxn modelId="{6F10DF9A-AB33-45FF-AA48-0FBC7B1E1E9E}" type="presOf" srcId="{9BBF7E85-947F-4654-8EFC-E06C9720B32C}" destId="{E1D03313-E909-4462-99B8-C94C1307FB8F}" srcOrd="0" destOrd="0" presId="urn:microsoft.com/office/officeart/2005/8/layout/matrix1"/>
    <dgm:cxn modelId="{5D848BB0-EC36-4FAA-A69C-1FFE95BEFEE9}" srcId="{347F8313-B6BC-419A-A174-602E868AE024}" destId="{168E923E-D693-4EB6-9362-C8214666D277}" srcOrd="0" destOrd="0" parTransId="{F29BA040-14A8-4DB0-85CB-BFD28C12B9C2}" sibTransId="{8121AA4E-5E7B-44B6-AA33-39ADFE50DD71}"/>
    <dgm:cxn modelId="{8E0E31C4-6887-4902-837E-095B9C633CF6}" type="presOf" srcId="{347F8313-B6BC-419A-A174-602E868AE024}" destId="{B89C549B-AF43-47EF-B45F-B155C6045070}" srcOrd="0" destOrd="0" presId="urn:microsoft.com/office/officeart/2005/8/layout/matrix1"/>
    <dgm:cxn modelId="{378BD6F4-78DC-4788-ACA5-8CFB80DF148A}" type="presOf" srcId="{A9DE2B6F-098B-4216-B2C0-23C81B0AD11D}" destId="{9F7D5FDA-55EA-44BE-A3C5-D843BC810F4E}" srcOrd="1" destOrd="0" presId="urn:microsoft.com/office/officeart/2005/8/layout/matrix1"/>
    <dgm:cxn modelId="{590423FA-DC87-430B-B6C7-868EC20C460E}" type="presOf" srcId="{9BBF7E85-947F-4654-8EFC-E06C9720B32C}" destId="{6EE6B4F0-4483-40F3-BF81-B2FF5E515DD7}" srcOrd="1" destOrd="0" presId="urn:microsoft.com/office/officeart/2005/8/layout/matrix1"/>
    <dgm:cxn modelId="{54E18828-1184-49D2-8DCC-985885D5C9C0}" type="presParOf" srcId="{03AB8586-5B57-4E4C-8825-25C721D93E24}" destId="{BA4060CB-7915-414B-B98C-B9B7F70270F0}" srcOrd="0" destOrd="0" presId="urn:microsoft.com/office/officeart/2005/8/layout/matrix1"/>
    <dgm:cxn modelId="{2C5AE0A2-059B-40CC-9DC3-7CB92A2E96FA}" type="presParOf" srcId="{BA4060CB-7915-414B-B98C-B9B7F70270F0}" destId="{0A28CEE5-14AC-4064-B3AF-36F217019E48}" srcOrd="0" destOrd="0" presId="urn:microsoft.com/office/officeart/2005/8/layout/matrix1"/>
    <dgm:cxn modelId="{FD75FF27-0857-40B6-AF04-F6A3BB7FFC4B}" type="presParOf" srcId="{BA4060CB-7915-414B-B98C-B9B7F70270F0}" destId="{4D60F2F6-8C0A-415F-A301-99F9120F3D07}" srcOrd="1" destOrd="0" presId="urn:microsoft.com/office/officeart/2005/8/layout/matrix1"/>
    <dgm:cxn modelId="{54777B34-6290-4E0B-8875-914241A950DC}" type="presParOf" srcId="{BA4060CB-7915-414B-B98C-B9B7F70270F0}" destId="{A9C5E534-A5D2-4D49-ACCC-46CA41CB2FF8}" srcOrd="2" destOrd="0" presId="urn:microsoft.com/office/officeart/2005/8/layout/matrix1"/>
    <dgm:cxn modelId="{D2575D64-1153-4790-B1E1-425572A4A8BB}" type="presParOf" srcId="{BA4060CB-7915-414B-B98C-B9B7F70270F0}" destId="{19283DF7-7C53-453A-91DE-C7A393FD637F}" srcOrd="3" destOrd="0" presId="urn:microsoft.com/office/officeart/2005/8/layout/matrix1"/>
    <dgm:cxn modelId="{76E925F4-0AD9-4221-8F69-2A30EA4DDA75}" type="presParOf" srcId="{BA4060CB-7915-414B-B98C-B9B7F70270F0}" destId="{7D639B92-B955-41C4-990A-EE655BF1CBC4}" srcOrd="4" destOrd="0" presId="urn:microsoft.com/office/officeart/2005/8/layout/matrix1"/>
    <dgm:cxn modelId="{E0241FE0-0887-48C3-95A9-60412E1F9956}" type="presParOf" srcId="{BA4060CB-7915-414B-B98C-B9B7F70270F0}" destId="{9F7D5FDA-55EA-44BE-A3C5-D843BC810F4E}" srcOrd="5" destOrd="0" presId="urn:microsoft.com/office/officeart/2005/8/layout/matrix1"/>
    <dgm:cxn modelId="{0CC889D6-A12A-47A5-A348-11B7EBF25DF9}" type="presParOf" srcId="{BA4060CB-7915-414B-B98C-B9B7F70270F0}" destId="{E1D03313-E909-4462-99B8-C94C1307FB8F}" srcOrd="6" destOrd="0" presId="urn:microsoft.com/office/officeart/2005/8/layout/matrix1"/>
    <dgm:cxn modelId="{D5C702F8-B4CA-4BF7-9059-000F7A213E1D}" type="presParOf" srcId="{BA4060CB-7915-414B-B98C-B9B7F70270F0}" destId="{6EE6B4F0-4483-40F3-BF81-B2FF5E515DD7}" srcOrd="7" destOrd="0" presId="urn:microsoft.com/office/officeart/2005/8/layout/matrix1"/>
    <dgm:cxn modelId="{5D816301-3EF0-44F3-A654-836B0D918B40}" type="presParOf" srcId="{03AB8586-5B57-4E4C-8825-25C721D93E24}" destId="{B89C549B-AF43-47EF-B45F-B155C604507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8CEE5-14AC-4064-B3AF-36F217019E48}">
      <dsp:nvSpPr>
        <dsp:cNvPr id="0" name=""/>
        <dsp:cNvSpPr/>
      </dsp:nvSpPr>
      <dsp:spPr>
        <a:xfrm rot="16200000">
          <a:off x="1549206" y="-1549206"/>
          <a:ext cx="573995" cy="3672408"/>
        </a:xfrm>
        <a:prstGeom prst="round1Rect">
          <a:avLst/>
        </a:prstGeom>
        <a:solidFill>
          <a:srgbClr val="7FB642"/>
        </a:solidFill>
        <a:ln w="15875" cap="flat" cmpd="sng" algn="ctr">
          <a:solidFill>
            <a:srgbClr val="7FB6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bg1"/>
              </a:solidFill>
            </a:rPr>
            <a:t>Findable</a:t>
          </a:r>
          <a:endParaRPr lang="en-SI" sz="2800" b="1" kern="1200" dirty="0">
            <a:solidFill>
              <a:schemeClr val="bg1"/>
            </a:solidFill>
          </a:endParaRPr>
        </a:p>
      </dsp:txBody>
      <dsp:txXfrm rot="5400000">
        <a:off x="-1" y="1"/>
        <a:ext cx="3672408" cy="430496"/>
      </dsp:txXfrm>
    </dsp:sp>
    <dsp:sp modelId="{A9C5E534-A5D2-4D49-ACCC-46CA41CB2FF8}">
      <dsp:nvSpPr>
        <dsp:cNvPr id="0" name=""/>
        <dsp:cNvSpPr/>
      </dsp:nvSpPr>
      <dsp:spPr>
        <a:xfrm>
          <a:off x="3672408" y="0"/>
          <a:ext cx="3672408" cy="573995"/>
        </a:xfrm>
        <a:prstGeom prst="round1Rect">
          <a:avLst/>
        </a:prstGeom>
        <a:solidFill>
          <a:srgbClr val="7FB642"/>
        </a:solidFill>
        <a:ln w="15875" cap="flat" cmpd="sng" algn="ctr">
          <a:solidFill>
            <a:srgbClr val="7FB6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bg1"/>
              </a:solidFill>
            </a:rPr>
            <a:t>Accessbile</a:t>
          </a:r>
          <a:endParaRPr lang="en-SI" sz="2800" b="1" kern="1200" dirty="0">
            <a:solidFill>
              <a:schemeClr val="bg1"/>
            </a:solidFill>
          </a:endParaRPr>
        </a:p>
      </dsp:txBody>
      <dsp:txXfrm>
        <a:off x="3672408" y="0"/>
        <a:ext cx="3672408" cy="430496"/>
      </dsp:txXfrm>
    </dsp:sp>
    <dsp:sp modelId="{7D639B92-B955-41C4-990A-EE655BF1CBC4}">
      <dsp:nvSpPr>
        <dsp:cNvPr id="0" name=""/>
        <dsp:cNvSpPr/>
      </dsp:nvSpPr>
      <dsp:spPr>
        <a:xfrm rot="10800000">
          <a:off x="0" y="573995"/>
          <a:ext cx="3672408" cy="573995"/>
        </a:xfrm>
        <a:prstGeom prst="round1Rect">
          <a:avLst/>
        </a:prstGeom>
        <a:solidFill>
          <a:srgbClr val="7FB642"/>
        </a:solidFill>
        <a:ln w="15875" cap="flat" cmpd="sng" algn="ctr">
          <a:solidFill>
            <a:srgbClr val="7FB6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bg1"/>
              </a:solidFill>
            </a:rPr>
            <a:t>Interoperable</a:t>
          </a:r>
          <a:endParaRPr lang="en-SI" sz="2800" b="1" kern="1200" dirty="0">
            <a:solidFill>
              <a:schemeClr val="bg1"/>
            </a:solidFill>
          </a:endParaRPr>
        </a:p>
      </dsp:txBody>
      <dsp:txXfrm rot="10800000">
        <a:off x="0" y="717493"/>
        <a:ext cx="3672408" cy="430496"/>
      </dsp:txXfrm>
    </dsp:sp>
    <dsp:sp modelId="{E1D03313-E909-4462-99B8-C94C1307FB8F}">
      <dsp:nvSpPr>
        <dsp:cNvPr id="0" name=""/>
        <dsp:cNvSpPr/>
      </dsp:nvSpPr>
      <dsp:spPr>
        <a:xfrm rot="5400000">
          <a:off x="5221614" y="-975211"/>
          <a:ext cx="573995" cy="3672408"/>
        </a:xfrm>
        <a:prstGeom prst="round1Rect">
          <a:avLst/>
        </a:prstGeom>
        <a:solidFill>
          <a:srgbClr val="7FB642"/>
        </a:solidFill>
        <a:ln w="15875" cap="flat" cmpd="sng" algn="ctr">
          <a:solidFill>
            <a:srgbClr val="7FB6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bg1"/>
              </a:solidFill>
            </a:rPr>
            <a:t>Reusable</a:t>
          </a:r>
          <a:endParaRPr lang="en-SI" sz="2800" b="1" kern="1200" dirty="0">
            <a:solidFill>
              <a:schemeClr val="bg1"/>
            </a:solidFill>
          </a:endParaRPr>
        </a:p>
      </dsp:txBody>
      <dsp:txXfrm rot="-5400000">
        <a:off x="3672407" y="717494"/>
        <a:ext cx="3672408" cy="430496"/>
      </dsp:txXfrm>
    </dsp:sp>
    <dsp:sp modelId="{B89C549B-AF43-47EF-B45F-B155C6045070}">
      <dsp:nvSpPr>
        <dsp:cNvPr id="0" name=""/>
        <dsp:cNvSpPr/>
      </dsp:nvSpPr>
      <dsp:spPr>
        <a:xfrm>
          <a:off x="2570685" y="430496"/>
          <a:ext cx="2203444" cy="286997"/>
        </a:xfrm>
        <a:prstGeom prst="roundRect">
          <a:avLst/>
        </a:prstGeom>
        <a:solidFill>
          <a:srgbClr val="7FB642"/>
        </a:solidFill>
        <a:ln w="15875" cap="flat" cmpd="sng" algn="ctr">
          <a:solidFill>
            <a:srgbClr val="7FB64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bg1"/>
              </a:solidFill>
            </a:rPr>
            <a:t>FAIR</a:t>
          </a:r>
          <a:endParaRPr lang="en-SI" sz="2800" b="1" kern="1200" dirty="0">
            <a:solidFill>
              <a:schemeClr val="bg1"/>
            </a:solidFill>
          </a:endParaRPr>
        </a:p>
      </dsp:txBody>
      <dsp:txXfrm>
        <a:off x="2584695" y="444506"/>
        <a:ext cx="2175424" cy="258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C57391A5-B3AF-CA4F-95E8-18824DDBCF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393950" y="730250"/>
            <a:ext cx="2524125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E3FB188-32BB-4732-B06A-5E0326C6680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SI" altLang="en-SI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D8A2F3E-778B-4E38-9B6B-0D755460B6F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A0A974-9AC8-45A7-9EDE-CDBB022EC35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EADA4BD-7B1D-4511-808F-D2D75D608FC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31944AB-E300-4599-B813-9B9E0ABD74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D2A4D32C-4AA3-2949-8E69-6B45EDB67CA8}" type="slidenum">
              <a:rPr lang="en-US" altLang="en-SI"/>
              <a:pPr>
                <a:defRPr/>
              </a:pPr>
              <a:t>‹#›</a:t>
            </a:fld>
            <a:endParaRPr lang="en-US" altLang="en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8531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012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626144" indent="-240826" algn="l" defTabSz="38531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012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63299" indent="-192660" algn="l" defTabSz="38531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012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48617" indent="-192660" algn="l" defTabSz="38531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012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733937" indent="-192660" algn="l" defTabSz="38531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012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1926595" algn="l" defTabSz="770640" rtl="0" eaLnBrk="1" latinLnBrk="0" hangingPunct="1">
      <a:defRPr sz="1012" kern="1200">
        <a:solidFill>
          <a:schemeClr val="tx1"/>
        </a:solidFill>
        <a:latin typeface="+mn-lt"/>
        <a:ea typeface="+mn-ea"/>
        <a:cs typeface="+mn-cs"/>
      </a:defRPr>
    </a:lvl6pPr>
    <a:lvl7pPr marL="2311917" algn="l" defTabSz="770640" rtl="0" eaLnBrk="1" latinLnBrk="0" hangingPunct="1">
      <a:defRPr sz="1012" kern="1200">
        <a:solidFill>
          <a:schemeClr val="tx1"/>
        </a:solidFill>
        <a:latin typeface="+mn-lt"/>
        <a:ea typeface="+mn-ea"/>
        <a:cs typeface="+mn-cs"/>
      </a:defRPr>
    </a:lvl7pPr>
    <a:lvl8pPr marL="2697236" algn="l" defTabSz="770640" rtl="0" eaLnBrk="1" latinLnBrk="0" hangingPunct="1">
      <a:defRPr sz="1012" kern="1200">
        <a:solidFill>
          <a:schemeClr val="tx1"/>
        </a:solidFill>
        <a:latin typeface="+mn-lt"/>
        <a:ea typeface="+mn-ea"/>
        <a:cs typeface="+mn-cs"/>
      </a:defRPr>
    </a:lvl8pPr>
    <a:lvl9pPr marL="3082555" algn="l" defTabSz="770640" rtl="0" eaLnBrk="1" latinLnBrk="0" hangingPunct="1">
      <a:defRPr sz="10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15828618-BDDD-C94E-911F-30F8C542A0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687388" indent="-2635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058863" indent="-211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482725" indent="-211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1906588" indent="-211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63788" indent="-211138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20988" indent="-211138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278188" indent="-211138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35388" indent="-211138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846138" algn="l"/>
                <a:tab pos="1270000" algn="l"/>
                <a:tab pos="1693863" algn="l"/>
                <a:tab pos="2117725" algn="l"/>
                <a:tab pos="2541588" algn="l"/>
                <a:tab pos="29654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728BDF-83B4-F447-AE1B-5A5A2A6DA37A}" type="slidenum">
              <a:rPr lang="en-US" altLang="sl-SI" sz="1300" smtClean="0">
                <a:cs typeface="DejaVu Sans" panose="020B0603030804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sl-SI" sz="1300">
              <a:cs typeface="DejaVu Sans" panose="020B0603030804020204" pitchFamily="34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39330CE3-E19A-B64F-B26A-6722DE500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95538" y="730250"/>
            <a:ext cx="2522537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8D9E5856-747E-9C4B-9B3C-4F049A6FD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0604" y="4236773"/>
            <a:ext cx="15616740" cy="13420756"/>
          </a:xfrm>
        </p:spPr>
        <p:txBody>
          <a:bodyPr bIns="0" anchor="b">
            <a:normAutofit/>
          </a:bodyPr>
          <a:lstStyle>
            <a:lvl1pPr algn="l">
              <a:defRPr sz="150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0604" y="18647545"/>
            <a:ext cx="15616740" cy="5162608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4447" b="0" cap="all" baseline="0">
                <a:solidFill>
                  <a:schemeClr val="tx1"/>
                </a:solidFill>
              </a:defRPr>
            </a:lvl1pPr>
            <a:lvl2pPr marL="953091" indent="0" algn="ctr">
              <a:buNone/>
              <a:defRPr sz="4169"/>
            </a:lvl2pPr>
            <a:lvl3pPr marL="1906181" indent="0" algn="ctr">
              <a:buNone/>
              <a:defRPr sz="3752"/>
            </a:lvl3pPr>
            <a:lvl4pPr marL="2859272" indent="0" algn="ctr">
              <a:buNone/>
              <a:defRPr sz="3335"/>
            </a:lvl4pPr>
            <a:lvl5pPr marL="3812362" indent="0" algn="ctr">
              <a:buNone/>
              <a:defRPr sz="3335"/>
            </a:lvl5pPr>
            <a:lvl6pPr marL="4765453" indent="0" algn="ctr">
              <a:buNone/>
              <a:defRPr sz="3335"/>
            </a:lvl6pPr>
            <a:lvl7pPr marL="5718543" indent="0" algn="ctr">
              <a:buNone/>
              <a:defRPr sz="3335"/>
            </a:lvl7pPr>
            <a:lvl8pPr marL="6671634" indent="0" algn="ctr">
              <a:buNone/>
              <a:defRPr sz="3335"/>
            </a:lvl8pPr>
            <a:lvl9pPr marL="7624724" indent="0" algn="ctr">
              <a:buNone/>
              <a:defRPr sz="333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0602" y="1739008"/>
            <a:ext cx="8578391" cy="1632825"/>
          </a:xfrm>
        </p:spPr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7778" y="4219206"/>
            <a:ext cx="2229184" cy="2659288"/>
          </a:xfrm>
        </p:spPr>
        <p:txBody>
          <a:bodyPr/>
          <a:lstStyle/>
          <a:p>
            <a:pPr>
              <a:defRPr/>
            </a:pPr>
            <a:fld id="{B8A9CB20-E967-CC49-AC87-3C393336867B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6660604" y="18633479"/>
            <a:ext cx="1561674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2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012205" y="9754079"/>
            <a:ext cx="182651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72AEC-6152-C442-877E-C8FB7B698092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108628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228756" y="4219214"/>
            <a:ext cx="3065879" cy="2460788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2205" y="4219214"/>
            <a:ext cx="14734467" cy="2460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B7B46-8C22-AA47-94DE-CE858736DBB5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228755" y="4219214"/>
            <a:ext cx="0" cy="24607882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77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68B3-C0D4-4767-A169-BB1FBF16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600" y="1720589"/>
            <a:ext cx="22333345" cy="59448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C02131-0CB0-B04C-A16C-BDCA8D39F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323B7E-E536-BC48-BDB5-56DDDE58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DD0324-5324-5E41-81E5-376126B8C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E244C-B986-0C48-8E6B-B85FD535FCEE}" type="slidenum">
              <a:rPr lang="en-US" altLang="en-SI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37038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07F13-6115-5046-80FF-E63E6B3C35E0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4012205" y="9754079"/>
            <a:ext cx="182651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38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2203" y="9273749"/>
            <a:ext cx="15612535" cy="9969862"/>
          </a:xfrm>
        </p:spPr>
        <p:txBody>
          <a:bodyPr anchor="b">
            <a:normAutofit/>
          </a:bodyPr>
          <a:lstStyle>
            <a:lvl1pPr algn="l">
              <a:defRPr sz="88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2206" y="20099714"/>
            <a:ext cx="15612535" cy="5349062"/>
          </a:xfrm>
        </p:spPr>
        <p:txBody>
          <a:bodyPr tIns="91440">
            <a:normAutofit/>
          </a:bodyPr>
          <a:lstStyle>
            <a:lvl1pPr marL="0" indent="0" algn="l">
              <a:buNone/>
              <a:defRPr sz="5003">
                <a:solidFill>
                  <a:schemeClr val="tx1"/>
                </a:solidFill>
              </a:defRPr>
            </a:lvl1pPr>
            <a:lvl2pPr marL="953091" indent="0">
              <a:buNone/>
              <a:defRPr sz="4169">
                <a:solidFill>
                  <a:schemeClr val="tx1">
                    <a:tint val="75000"/>
                  </a:schemeClr>
                </a:solidFill>
              </a:defRPr>
            </a:lvl2pPr>
            <a:lvl3pPr marL="1906181" indent="0">
              <a:buNone/>
              <a:defRPr sz="3752">
                <a:solidFill>
                  <a:schemeClr val="tx1">
                    <a:tint val="75000"/>
                  </a:schemeClr>
                </a:solidFill>
              </a:defRPr>
            </a:lvl3pPr>
            <a:lvl4pPr marL="2859272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4pPr>
            <a:lvl5pPr marL="3812362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5pPr>
            <a:lvl6pPr marL="4765453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6pPr>
            <a:lvl7pPr marL="5718543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7pPr>
            <a:lvl8pPr marL="6671634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8pPr>
            <a:lvl9pPr marL="7624724" indent="0">
              <a:buNone/>
              <a:defRPr sz="33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884C7-6389-5343-8398-06EB23023F6C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4012203" y="20093316"/>
            <a:ext cx="156125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7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2205" y="4250455"/>
            <a:ext cx="18265139" cy="5593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2202" y="10635167"/>
            <a:ext cx="8688402" cy="181530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89549" y="10635170"/>
            <a:ext cx="8687793" cy="181530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3A92C-2E5A-A84E-A7B2-373D03963573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4012205" y="9754079"/>
            <a:ext cx="182651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68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4012205" y="9754079"/>
            <a:ext cx="182651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2203" y="4246621"/>
            <a:ext cx="18265142" cy="55781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2203" y="10664816"/>
            <a:ext cx="8688110" cy="423489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6115" b="0" cap="all" baseline="0">
                <a:solidFill>
                  <a:schemeClr val="accent1"/>
                </a:solidFill>
              </a:defRPr>
            </a:lvl1pPr>
            <a:lvl2pPr marL="953091" indent="0">
              <a:buNone/>
              <a:defRPr sz="4169" b="1"/>
            </a:lvl2pPr>
            <a:lvl3pPr marL="1906181" indent="0">
              <a:buNone/>
              <a:defRPr sz="3752" b="1"/>
            </a:lvl3pPr>
            <a:lvl4pPr marL="2859272" indent="0">
              <a:buNone/>
              <a:defRPr sz="3335" b="1"/>
            </a:lvl4pPr>
            <a:lvl5pPr marL="3812362" indent="0">
              <a:buNone/>
              <a:defRPr sz="3335" b="1"/>
            </a:lvl5pPr>
            <a:lvl6pPr marL="4765453" indent="0">
              <a:buNone/>
              <a:defRPr sz="3335" b="1"/>
            </a:lvl6pPr>
            <a:lvl7pPr marL="5718543" indent="0">
              <a:buNone/>
              <a:defRPr sz="3335" b="1"/>
            </a:lvl7pPr>
            <a:lvl8pPr marL="6671634" indent="0">
              <a:buNone/>
              <a:defRPr sz="3335" b="1"/>
            </a:lvl8pPr>
            <a:lvl9pPr marL="7624724" indent="0">
              <a:buNone/>
              <a:defRPr sz="333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2203" y="14914371"/>
            <a:ext cx="8688110" cy="139648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589549" y="10683056"/>
            <a:ext cx="8687793" cy="42364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6115" b="0" cap="all" baseline="0">
                <a:solidFill>
                  <a:schemeClr val="accent1"/>
                </a:solidFill>
              </a:defRPr>
            </a:lvl1pPr>
            <a:lvl2pPr marL="953091" indent="0">
              <a:buNone/>
              <a:defRPr sz="4169" b="1"/>
            </a:lvl2pPr>
            <a:lvl3pPr marL="1906181" indent="0">
              <a:buNone/>
              <a:defRPr sz="3752" b="1"/>
            </a:lvl3pPr>
            <a:lvl4pPr marL="2859272" indent="0">
              <a:buNone/>
              <a:defRPr sz="3335" b="1"/>
            </a:lvl4pPr>
            <a:lvl5pPr marL="3812362" indent="0">
              <a:buNone/>
              <a:defRPr sz="3335" b="1"/>
            </a:lvl5pPr>
            <a:lvl6pPr marL="4765453" indent="0">
              <a:buNone/>
              <a:defRPr sz="3335" b="1"/>
            </a:lvl6pPr>
            <a:lvl7pPr marL="5718543" indent="0">
              <a:buNone/>
              <a:defRPr sz="3335" b="1"/>
            </a:lvl7pPr>
            <a:lvl8pPr marL="6671634" indent="0">
              <a:buNone/>
              <a:defRPr sz="3335" b="1"/>
            </a:lvl8pPr>
            <a:lvl9pPr marL="7624724" indent="0">
              <a:buNone/>
              <a:defRPr sz="333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589549" y="14899696"/>
            <a:ext cx="8687793" cy="139273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7897E-1A5C-2748-B2A7-018CD898B618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22511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4012205" y="9754079"/>
            <a:ext cx="182651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82126-AA0F-664A-9A0E-D9502B15829D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375607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5ED96-6C8B-A74D-A2E0-343D160B46AF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196956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9837" y="4219209"/>
            <a:ext cx="6742962" cy="11866546"/>
          </a:xfrm>
        </p:spPr>
        <p:txBody>
          <a:bodyPr anchor="b">
            <a:normAutofit/>
          </a:bodyPr>
          <a:lstStyle>
            <a:lvl1pPr algn="l">
              <a:defRPr sz="66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6868" y="4219212"/>
            <a:ext cx="10640474" cy="24602268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99839" y="16927524"/>
            <a:ext cx="6746906" cy="11872165"/>
          </a:xfrm>
        </p:spPr>
        <p:txBody>
          <a:bodyPr>
            <a:normAutofit/>
          </a:bodyPr>
          <a:lstStyle>
            <a:lvl1pPr marL="0" indent="0" algn="l">
              <a:buNone/>
              <a:defRPr sz="4447"/>
            </a:lvl1pPr>
            <a:lvl2pPr marL="953091" indent="0">
              <a:buNone/>
              <a:defRPr sz="2918"/>
            </a:lvl2pPr>
            <a:lvl3pPr marL="1906181" indent="0">
              <a:buNone/>
              <a:defRPr sz="2502"/>
            </a:lvl3pPr>
            <a:lvl4pPr marL="2859272" indent="0">
              <a:buNone/>
              <a:defRPr sz="2085"/>
            </a:lvl4pPr>
            <a:lvl5pPr marL="3812362" indent="0">
              <a:buNone/>
              <a:defRPr sz="2085"/>
            </a:lvl5pPr>
            <a:lvl6pPr marL="4765453" indent="0">
              <a:buNone/>
              <a:defRPr sz="2085"/>
            </a:lvl6pPr>
            <a:lvl7pPr marL="5718543" indent="0">
              <a:buNone/>
              <a:defRPr sz="2085"/>
            </a:lvl7pPr>
            <a:lvl8pPr marL="6671634" indent="0">
              <a:buNone/>
              <a:defRPr sz="2085"/>
            </a:lvl8pPr>
            <a:lvl9pPr marL="7624724" indent="0">
              <a:buNone/>
              <a:defRPr sz="208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B5FA0-7CF5-DE42-AD0E-84219BCAA483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17" name="Straight Connector 16"/>
          <p:cNvCxnSpPr/>
          <p:nvPr/>
        </p:nvCxnSpPr>
        <p:spPr>
          <a:xfrm>
            <a:off x="4007359" y="16927516"/>
            <a:ext cx="673552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06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3887845" y="2546245"/>
            <a:ext cx="9759949" cy="27191306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4031" y="5964718"/>
            <a:ext cx="9019342" cy="9666924"/>
          </a:xfrm>
        </p:spPr>
        <p:txBody>
          <a:bodyPr anchor="b">
            <a:normAutofit/>
          </a:bodyPr>
          <a:lstStyle>
            <a:lvl1pPr>
              <a:defRPr sz="88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76814" y="5927913"/>
            <a:ext cx="6212208" cy="2041725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6671"/>
            </a:lvl1pPr>
            <a:lvl2pPr marL="953091" indent="0">
              <a:buNone/>
              <a:defRPr sz="5837"/>
            </a:lvl2pPr>
            <a:lvl3pPr marL="1906181" indent="0">
              <a:buNone/>
              <a:defRPr sz="5003"/>
            </a:lvl3pPr>
            <a:lvl4pPr marL="2859272" indent="0">
              <a:buNone/>
              <a:defRPr sz="4169"/>
            </a:lvl4pPr>
            <a:lvl5pPr marL="3812362" indent="0">
              <a:buNone/>
              <a:defRPr sz="4169"/>
            </a:lvl5pPr>
            <a:lvl6pPr marL="4765453" indent="0">
              <a:buNone/>
              <a:defRPr sz="4169"/>
            </a:lvl6pPr>
            <a:lvl7pPr marL="5718543" indent="0">
              <a:buNone/>
              <a:defRPr sz="4169"/>
            </a:lvl7pPr>
            <a:lvl8pPr marL="6671634" indent="0">
              <a:buNone/>
              <a:defRPr sz="4169"/>
            </a:lvl8pPr>
            <a:lvl9pPr marL="7624724" indent="0">
              <a:buNone/>
              <a:defRPr sz="41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12206" y="16613314"/>
            <a:ext cx="9006420" cy="10581335"/>
          </a:xfrm>
        </p:spPr>
        <p:txBody>
          <a:bodyPr>
            <a:normAutofit/>
          </a:bodyPr>
          <a:lstStyle>
            <a:lvl1pPr marL="0" indent="0" algn="l">
              <a:buNone/>
              <a:defRPr sz="5003"/>
            </a:lvl1pPr>
            <a:lvl2pPr marL="953091" indent="0">
              <a:buNone/>
              <a:defRPr sz="2918"/>
            </a:lvl2pPr>
            <a:lvl3pPr marL="1906181" indent="0">
              <a:buNone/>
              <a:defRPr sz="2502"/>
            </a:lvl3pPr>
            <a:lvl4pPr marL="2859272" indent="0">
              <a:buNone/>
              <a:defRPr sz="2085"/>
            </a:lvl4pPr>
            <a:lvl5pPr marL="3812362" indent="0">
              <a:buNone/>
              <a:defRPr sz="2085"/>
            </a:lvl5pPr>
            <a:lvl6pPr marL="4765453" indent="0">
              <a:buNone/>
              <a:defRPr sz="2085"/>
            </a:lvl6pPr>
            <a:lvl7pPr marL="5718543" indent="0">
              <a:buNone/>
              <a:defRPr sz="2085"/>
            </a:lvl7pPr>
            <a:lvl8pPr marL="6671634" indent="0">
              <a:buNone/>
              <a:defRPr sz="2085"/>
            </a:lvl8pPr>
            <a:lvl9pPr marL="7624724" indent="0">
              <a:buNone/>
              <a:defRPr sz="208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93227" y="28885153"/>
            <a:ext cx="9040147" cy="1690501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95636" y="1682678"/>
            <a:ext cx="9037737" cy="1694768"/>
          </a:xfrm>
        </p:spPr>
        <p:txBody>
          <a:bodyPr/>
          <a:lstStyle/>
          <a:p>
            <a:pPr>
              <a:defRPr/>
            </a:pPr>
            <a:endParaRPr lang="en-US" alt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EDCDF-5674-0442-ADD5-16B6B26C9891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  <p:cxnSp>
        <p:nvCxnSpPr>
          <p:cNvPr id="31" name="Straight Connector 30"/>
          <p:cNvCxnSpPr/>
          <p:nvPr/>
        </p:nvCxnSpPr>
        <p:spPr>
          <a:xfrm>
            <a:off x="4006061" y="16600709"/>
            <a:ext cx="90112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0644662"/>
            <a:ext cx="25415875" cy="2154307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2" y="32187736"/>
            <a:ext cx="25415878" cy="40911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32218753"/>
            <a:ext cx="25415875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12205" y="4248501"/>
            <a:ext cx="18265139" cy="55407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2205" y="10644659"/>
            <a:ext cx="18265139" cy="18221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94642" y="1744616"/>
            <a:ext cx="6582701" cy="1632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12203" y="1739008"/>
            <a:ext cx="11212570" cy="1632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5638" y="4219206"/>
            <a:ext cx="2211787" cy="265928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783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B1A1FB3-F671-BA49-B02E-B518A7092C5D}" type="slidenum">
              <a:rPr lang="en-US" altLang="en-SI" smtClean="0"/>
              <a:pPr>
                <a:defRPr/>
              </a:pPr>
              <a:t>‹#›</a:t>
            </a:fld>
            <a:endParaRPr lang="en-US" altLang="en-SI"/>
          </a:p>
        </p:txBody>
      </p:sp>
    </p:spTree>
    <p:extLst>
      <p:ext uri="{BB962C8B-B14F-4D97-AF65-F5344CB8AC3E}">
        <p14:creationId xmlns:p14="http://schemas.microsoft.com/office/powerpoint/2010/main" val="410118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</p:sldLayoutIdLst>
  <p:txStyles>
    <p:titleStyle>
      <a:lvl1pPr algn="l" defTabSz="1906181" rtl="0" eaLnBrk="1" latinLnBrk="0" hangingPunct="1">
        <a:lnSpc>
          <a:spcPct val="90000"/>
        </a:lnSpc>
        <a:spcBef>
          <a:spcPct val="0"/>
        </a:spcBef>
        <a:buNone/>
        <a:defRPr sz="8894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635394" indent="-635394" algn="l" defTabSz="1906181" rtl="0" eaLnBrk="1" latinLnBrk="0" hangingPunct="1">
        <a:lnSpc>
          <a:spcPct val="120000"/>
        </a:lnSpc>
        <a:spcBef>
          <a:spcPts val="278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55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906181" indent="-635394" algn="l" defTabSz="1906181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47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176969" indent="-635394" algn="l" defTabSz="1906181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4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4447756" indent="-635394" algn="l" defTabSz="1906181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891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5718543" indent="-635394" algn="l" defTabSz="1906181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33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6989331" indent="-635394" algn="l" defTabSz="2541575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335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8260118" indent="-635394" algn="l" defTabSz="2541575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335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9530906" indent="-635394" algn="l" defTabSz="2541575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335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0801693" indent="-635394" algn="l" defTabSz="2541575" rtl="0" eaLnBrk="1" latinLnBrk="0" hangingPunct="1">
        <a:lnSpc>
          <a:spcPct val="120000"/>
        </a:lnSpc>
        <a:spcBef>
          <a:spcPts val="139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335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1pPr>
      <a:lvl2pPr marL="953091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2pPr>
      <a:lvl3pPr marL="1906181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3pPr>
      <a:lvl4pPr marL="2859272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4pPr>
      <a:lvl5pPr marL="3812362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5pPr>
      <a:lvl6pPr marL="4765453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5718543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6671634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7624724" algn="l" defTabSz="1906181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Layout" Target="../diagrams/layout1.xml"/><Relationship Id="rId18" Type="http://schemas.openxmlformats.org/officeDocument/2006/relationships/image" Target="../media/image10.png"/><Relationship Id="rId3" Type="http://schemas.openxmlformats.org/officeDocument/2006/relationships/hyperlink" Target="https://innorenew.eu/" TargetMode="External"/><Relationship Id="rId7" Type="http://schemas.openxmlformats.org/officeDocument/2006/relationships/image" Target="../media/image4.png"/><Relationship Id="rId12" Type="http://schemas.openxmlformats.org/officeDocument/2006/relationships/diagramData" Target="../diagrams/data1.xml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1.xml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emf"/><Relationship Id="rId15" Type="http://schemas.openxmlformats.org/officeDocument/2006/relationships/diagramColors" Target="../diagrams/colors1.xml"/><Relationship Id="rId10" Type="http://schemas.openxmlformats.org/officeDocument/2006/relationships/image" Target="../media/image7.png"/><Relationship Id="rId19" Type="http://schemas.openxmlformats.org/officeDocument/2006/relationships/image" Target="../media/image11.png"/><Relationship Id="rId4" Type="http://schemas.openxmlformats.org/officeDocument/2006/relationships/hyperlink" Target="https://zenodo.org/communities/innorenew/" TargetMode="External"/><Relationship Id="rId9" Type="http://schemas.openxmlformats.org/officeDocument/2006/relationships/image" Target="../media/image6.png"/><Relationship Id="rId1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0">
            <a:extLst>
              <a:ext uri="{FF2B5EF4-FFF2-40B4-BE49-F238E27FC236}">
                <a16:creationId xmlns:a16="http://schemas.microsoft.com/office/drawing/2014/main" id="{7643DE3E-39DE-9D49-AEB0-BE5788B07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3101" y="32213921"/>
            <a:ext cx="22482220" cy="294570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4913" tIns="146529" rIns="74913" bIns="37456" anchor="ctr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more about InnoRenew through our social media profiles: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 </a:t>
            </a:r>
            <a:r>
              <a:rPr lang="en-US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l-S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nno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sl-S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enew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</a:t>
            </a:r>
            <a:r>
              <a:rPr lang="sl-SI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 </a:t>
            </a:r>
            <a:r>
              <a:rPr lang="en-US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l-S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nno</a:t>
            </a:r>
            <a:r>
              <a:rPr lang="sl-SI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sl-SI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enew</a:t>
            </a:r>
            <a:r>
              <a:rPr lang="sl-SI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US" altLang="sl-S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InnoRenew CoE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sl-SI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sl-SI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unding provided by Horizon 2020 Framework </a:t>
            </a:r>
            <a:r>
              <a:rPr lang="en-US" altLang="sl-SI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altLang="sl-SI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European Union;</a:t>
            </a:r>
            <a:r>
              <a:rPr lang="sl-SI" altLang="sl-SI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l-SI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H2020 WIDESPREAD-2-Teaming: #739574 and the Republic of Slovenia. Investment funding of the Republic of Slovenia and the European Union of the European regional Development Fund.</a:t>
            </a:r>
          </a:p>
        </p:txBody>
      </p:sp>
      <p:sp>
        <p:nvSpPr>
          <p:cNvPr id="13315" name="AutoShape 3">
            <a:extLst>
              <a:ext uri="{FF2B5EF4-FFF2-40B4-BE49-F238E27FC236}">
                <a16:creationId xmlns:a16="http://schemas.microsoft.com/office/drawing/2014/main" id="{E2A36015-9891-204B-8601-6FC9D19CF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835" y="1906025"/>
            <a:ext cx="17606023" cy="2723357"/>
          </a:xfrm>
          <a:prstGeom prst="roundRect">
            <a:avLst>
              <a:gd name="adj" fmla="val 16667"/>
            </a:avLst>
          </a:prstGeom>
          <a:solidFill>
            <a:srgbClr val="7FB6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4913" tIns="289163" rIns="74913" bIns="37456" anchor="ctr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  <a:tab pos="14630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 at the InnoRenew CoE</a:t>
            </a:r>
            <a:endParaRPr lang="en-US" altLang="sl-SI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sl-SI" altLang="sl-SI" sz="266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Slavec, Michael D. Burnard, and Andreja Kutnar</a:t>
            </a:r>
            <a:endParaRPr lang="en-US" altLang="sl-SI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InnoRenew </a:t>
            </a:r>
            <a:r>
              <a:rPr lang="en-US" altLang="sl-SI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</a:t>
            </a: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l-SI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Livade</a:t>
            </a: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6, 6000-Izola, </a:t>
            </a:r>
            <a:r>
              <a:rPr lang="sl-SI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Slovenia	 | </a:t>
            </a:r>
            <a:r>
              <a:rPr lang="sl-SI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en-US" altLang="sl-SI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innorenew.eu/</a:t>
            </a:r>
            <a:endParaRPr lang="sl-SI" altLang="sl-SI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654B7A2-DAF5-5148-84BA-94A31918F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33" y="5169375"/>
            <a:ext cx="2649360" cy="1345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913" tIns="37456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48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InnoRenew CoE</a:t>
            </a:r>
            <a:endParaRPr lang="en-US" altLang="sl-SI" sz="4800" b="1" dirty="0">
              <a:solidFill>
                <a:srgbClr val="7FB6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EF65B6D7-FED6-CC4D-86FE-A05864E6C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283" y="6009153"/>
            <a:ext cx="11645293" cy="1322"/>
          </a:xfrm>
          <a:prstGeom prst="line">
            <a:avLst/>
          </a:prstGeom>
          <a:noFill/>
          <a:ln w="54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C507037B-63C8-410B-A3F4-0C4C76A61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5146" y="6167231"/>
            <a:ext cx="10955540" cy="170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140237" rIns="74913" bIns="37456"/>
          <a:lstStyle>
            <a:lvl1pPr marL="457200" indent="-457200"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InnoRenew project participates in the 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Research Data Pilot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European Commission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 for data management shared between the Experimental design and data analysis group, the ICT in renewable materials and sustainable building group, and the tecnical services unit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follows the guidelines on 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data management 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Horizon 2020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endParaRPr lang="sl-SI" altLang="sl-SI" sz="3200" b="1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Datasets and research results deposited to 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Zenodo repository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32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https://zenodo.org/communities/innorenew/</a:t>
            </a:r>
            <a:endParaRPr 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improve reusability, we will collect extended metadata</a:t>
            </a:r>
            <a:r>
              <a:rPr 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(methodology, data collection, post-collection processing, etc.) in addition to DataCite‘s </a:t>
            </a:r>
            <a:r>
              <a:rPr 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 schema</a:t>
            </a:r>
            <a:endParaRPr 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of datasets on our website and social media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sl-SI" sz="32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Security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data management systems follow ISO/IEC 8000 and the SO/IEC 27000-series standards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files deposited to Zenodo governed by its privacy policy</a:t>
            </a:r>
            <a:endParaRPr 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None/>
              <a:defRPr/>
            </a:pPr>
            <a:r>
              <a:rPr lang="sl-SI" sz="32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and ethical aspects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plans involving human subjects are submitted to the 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committee 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charge of the corresponding research area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disclosure </a:t>
            </a:r>
            <a:r>
              <a:rPr 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 before, during, and after data collection in line with UK Data Service guidelines:</a:t>
            </a: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91939"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0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consent </a:t>
            </a:r>
            <a:r>
              <a:rPr lang="sl-SI" sz="30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sought for data collection, processing, and long-term preservation</a:t>
            </a:r>
          </a:p>
          <a:p>
            <a:pPr marL="1691939"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0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and indirect identifiers in data files will be identificated and those variables will be either </a:t>
            </a:r>
            <a:r>
              <a:rPr lang="sl-SI" sz="30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removed, aggreageted, pseudononymised, or anonymised </a:t>
            </a:r>
            <a:r>
              <a:rPr lang="sl-SI" sz="30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allow data sharing</a:t>
            </a:r>
          </a:p>
          <a:p>
            <a:pPr marL="1691939"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0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cases, when anonymisation would hinder the reusability of data, </a:t>
            </a:r>
            <a:r>
              <a:rPr lang="sl-SI" sz="30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the data will be restricted</a:t>
            </a:r>
            <a:endParaRPr lang="sl-SI" sz="30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InnoRenew CoE data protection policy in line with the new 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Data Protection Regulation (GDPR)</a:t>
            </a:r>
          </a:p>
        </p:txBody>
      </p:sp>
      <p:sp>
        <p:nvSpPr>
          <p:cNvPr id="13319" name="Text Box 9">
            <a:extLst>
              <a:ext uri="{FF2B5EF4-FFF2-40B4-BE49-F238E27FC236}">
                <a16:creationId xmlns:a16="http://schemas.microsoft.com/office/drawing/2014/main" id="{B0048C61-601E-D442-BDC6-C41B36E78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6618" y="5146384"/>
            <a:ext cx="2395656" cy="1345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913" tIns="37456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48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 Plan (DMP)</a:t>
            </a:r>
            <a:endParaRPr lang="en-US" altLang="sl-SI" sz="4800" b="1" dirty="0">
              <a:solidFill>
                <a:srgbClr val="7FB6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1" name="Text Box 43">
            <a:extLst>
              <a:ext uri="{FF2B5EF4-FFF2-40B4-BE49-F238E27FC236}">
                <a16:creationId xmlns:a16="http://schemas.microsoft.com/office/drawing/2014/main" id="{FA841980-F6B3-094B-9BD2-5C6FD60BE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3077" y="27324849"/>
            <a:ext cx="3750067" cy="1345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913" tIns="37456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sl-SI" sz="4800" b="1" dirty="0">
                <a:solidFill>
                  <a:srgbClr val="7FB642"/>
                </a:solidFill>
                <a:latin typeface="Arial" panose="020B0604020202020204" pitchFamily="34" charset="0"/>
                <a:ea typeface="Droid Sans Fallback" charset="0"/>
                <a:cs typeface="Arial" panose="020B0604020202020204" pitchFamily="34" charset="0"/>
              </a:rPr>
              <a:t>Future work</a:t>
            </a:r>
          </a:p>
        </p:txBody>
      </p:sp>
      <p:sp>
        <p:nvSpPr>
          <p:cNvPr id="13322" name="Line 44">
            <a:extLst>
              <a:ext uri="{FF2B5EF4-FFF2-40B4-BE49-F238E27FC236}">
                <a16:creationId xmlns:a16="http://schemas.microsoft.com/office/drawing/2014/main" id="{F42CC479-EF3B-9546-86C9-608784557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55176" y="28188945"/>
            <a:ext cx="11399516" cy="19821"/>
          </a:xfrm>
          <a:prstGeom prst="line">
            <a:avLst/>
          </a:prstGeom>
          <a:noFill/>
          <a:ln w="54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51">
            <a:extLst>
              <a:ext uri="{FF2B5EF4-FFF2-40B4-BE49-F238E27FC236}">
                <a16:creationId xmlns:a16="http://schemas.microsoft.com/office/drawing/2014/main" id="{D7B63A35-C700-1749-880D-9A0181BE4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68" y="905477"/>
            <a:ext cx="12538546" cy="466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60949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sl-SI" altLang="sl-SI" sz="2800" baseline="330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Data Alliance Plenary (International Data Week 2018)</a:t>
            </a:r>
            <a:endParaRPr lang="en-US" altLang="sl-SI" sz="2800" dirty="0">
              <a:solidFill>
                <a:srgbClr val="7FB6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4" name="Text Box 52">
            <a:extLst>
              <a:ext uri="{FF2B5EF4-FFF2-40B4-BE49-F238E27FC236}">
                <a16:creationId xmlns:a16="http://schemas.microsoft.com/office/drawing/2014/main" id="{66A92603-1025-BC42-93BB-22EFE329D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76494" y="905485"/>
            <a:ext cx="7216525" cy="45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60949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5-8 November </a:t>
            </a:r>
            <a:r>
              <a:rPr lang="en-US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2018, </a:t>
            </a:r>
            <a:r>
              <a:rPr lang="sl-SI" altLang="sl-SI" sz="28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Gaborone, Botswana</a:t>
            </a:r>
            <a:endParaRPr lang="en-US" altLang="sl-SI" sz="2800" dirty="0">
              <a:solidFill>
                <a:srgbClr val="7FB6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25" name="Picture 57" descr="LogoColor.pdf">
            <a:extLst>
              <a:ext uri="{FF2B5EF4-FFF2-40B4-BE49-F238E27FC236}">
                <a16:creationId xmlns:a16="http://schemas.microsoft.com/office/drawing/2014/main" id="{04FF282F-A11C-244F-BF3C-451622DC0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77" y="32581433"/>
            <a:ext cx="2578006" cy="257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Text Box 4">
            <a:extLst>
              <a:ext uri="{FF2B5EF4-FFF2-40B4-BE49-F238E27FC236}">
                <a16:creationId xmlns:a16="http://schemas.microsoft.com/office/drawing/2014/main" id="{53B756E3-AE9C-BE47-9E2A-7CF00C771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33" y="23364409"/>
            <a:ext cx="2649360" cy="1345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913" tIns="37456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sl-SI" altLang="sl-SI" sz="4399" b="1" dirty="0">
                <a:solidFill>
                  <a:srgbClr val="7FB642"/>
                </a:solidFill>
                <a:latin typeface="Arial" panose="020B0604020202020204" pitchFamily="34" charset="0"/>
                <a:ea typeface="Droid Sans Fallback" charset="0"/>
                <a:cs typeface="Arial" panose="020B0604020202020204" pitchFamily="34" charset="0"/>
              </a:rPr>
              <a:t>Other partners in the InnoRenew project</a:t>
            </a:r>
            <a:endParaRPr lang="en-US" altLang="sl-SI" sz="4399" b="1" dirty="0">
              <a:solidFill>
                <a:srgbClr val="7FB642"/>
              </a:solidFill>
              <a:latin typeface="Arial" panose="020B0604020202020204" pitchFamily="34" charset="0"/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13327" name="Line 5">
            <a:extLst>
              <a:ext uri="{FF2B5EF4-FFF2-40B4-BE49-F238E27FC236}">
                <a16:creationId xmlns:a16="http://schemas.microsoft.com/office/drawing/2014/main" id="{8F8EC5C1-1154-2446-93D8-E93BAF0F1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283" y="24156497"/>
            <a:ext cx="11645293" cy="1321"/>
          </a:xfrm>
          <a:prstGeom prst="line">
            <a:avLst/>
          </a:prstGeom>
          <a:noFill/>
          <a:ln w="54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Text Box 41">
            <a:extLst>
              <a:ext uri="{FF2B5EF4-FFF2-40B4-BE49-F238E27FC236}">
                <a16:creationId xmlns:a16="http://schemas.microsoft.com/office/drawing/2014/main" id="{ACDEC8BC-2C89-4100-8FC2-82463094F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817" y="6218261"/>
            <a:ext cx="11704754" cy="317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154919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InnoRenew project and the InnoRenew CoE institute:</a:t>
            </a: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InnoRenew project 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H2020 funded action of the project partners (including the new institute) to establish InnoRenew CoE as a successful and sustainable organisation. The project started in April 2017 and includes collaborative research between the institute and its partners, mentoring, and operational activities.</a:t>
            </a: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research areas:</a:t>
            </a: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2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 modification: </a:t>
            </a:r>
            <a:r>
              <a:rPr lang="sl-SI" sz="32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thermal, mechanical, and chemical treatment of wood to make it more durable and create more uses in different products.</a:t>
            </a:r>
          </a:p>
          <a:p>
            <a:pPr marL="475720" indent="-475720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sz="3200" b="1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Restorative environmental and ergonomic design (REED): </a:t>
            </a:r>
            <a:r>
              <a:rPr lang="sl-SI" sz="32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system to create buildings that create positive human health, environmental, and societal impacts.</a:t>
            </a:r>
            <a:endParaRPr 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groups at the InnoRenew CoE: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endParaRPr lang="sl-SI" altLang="sl-SI" sz="3200" dirty="0">
              <a:solidFill>
                <a:srgbClr val="3737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None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fields: </a:t>
            </a:r>
            <a:r>
              <a:rPr lang="sl-SI" altLang="sl-SI" sz="3200" dirty="0">
                <a:solidFill>
                  <a:srgbClr val="7FB6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 materials, construction, biology, polymers, social sciences, cultural heritage, computing mathematics, psychology, kinesiology, modelling, siulation, design, logistics, deployment, risk-assesment, decision making and management.</a:t>
            </a:r>
          </a:p>
        </p:txBody>
      </p:sp>
      <p:sp>
        <p:nvSpPr>
          <p:cNvPr id="13330" name="AutoShape 25" descr="https://static.innorenew.eu/app/uploads/2017/06/UPLogo.svg">
            <a:extLst>
              <a:ext uri="{FF2B5EF4-FFF2-40B4-BE49-F238E27FC236}">
                <a16:creationId xmlns:a16="http://schemas.microsoft.com/office/drawing/2014/main" id="{26A37133-B63F-8E44-9DA9-A1450CCF60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580425" y="17980307"/>
            <a:ext cx="253704" cy="25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endParaRPr lang="LID8192" altLang="LID8192"/>
          </a:p>
        </p:txBody>
      </p:sp>
      <p:pic>
        <p:nvPicPr>
          <p:cNvPr id="13331" name="Graphic 30">
            <a:extLst>
              <a:ext uri="{FF2B5EF4-FFF2-40B4-BE49-F238E27FC236}">
                <a16:creationId xmlns:a16="http://schemas.microsoft.com/office/drawing/2014/main" id="{8ACC6E87-A6C2-D849-8738-B93A329EA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30" y="24588540"/>
            <a:ext cx="1704576" cy="2324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Graphic 14369">
            <a:extLst>
              <a:ext uri="{FF2B5EF4-FFF2-40B4-BE49-F238E27FC236}">
                <a16:creationId xmlns:a16="http://schemas.microsoft.com/office/drawing/2014/main" id="{90A6848B-1DD3-EB41-9C3E-DB1017B8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438" y="24861240"/>
            <a:ext cx="6813018" cy="2324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3" name="Graphic 14375">
            <a:extLst>
              <a:ext uri="{FF2B5EF4-FFF2-40B4-BE49-F238E27FC236}">
                <a16:creationId xmlns:a16="http://schemas.microsoft.com/office/drawing/2014/main" id="{4D0E1176-5E49-B34F-B68F-0B0446E95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90" y="27602221"/>
            <a:ext cx="2994240" cy="170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phic 14379">
            <a:extLst>
              <a:ext uri="{FF2B5EF4-FFF2-40B4-BE49-F238E27FC236}">
                <a16:creationId xmlns:a16="http://schemas.microsoft.com/office/drawing/2014/main" id="{9FEC8430-9621-D44F-821A-18E9A37CB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793" y="27485494"/>
            <a:ext cx="4179515" cy="155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Graphic 14381">
            <a:extLst>
              <a:ext uri="{FF2B5EF4-FFF2-40B4-BE49-F238E27FC236}">
                <a16:creationId xmlns:a16="http://schemas.microsoft.com/office/drawing/2014/main" id="{35415387-C19C-1E49-8112-F4B94886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332" y="29993474"/>
            <a:ext cx="4525715" cy="1392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6" name="Graphic 89">
            <a:extLst>
              <a:ext uri="{FF2B5EF4-FFF2-40B4-BE49-F238E27FC236}">
                <a16:creationId xmlns:a16="http://schemas.microsoft.com/office/drawing/2014/main" id="{E827A6AF-75A2-2047-9508-A097B219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125" y="10013716"/>
            <a:ext cx="2039451" cy="203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94" name="Diagram 14393">
            <a:extLst>
              <a:ext uri="{FF2B5EF4-FFF2-40B4-BE49-F238E27FC236}">
                <a16:creationId xmlns:a16="http://schemas.microsoft.com/office/drawing/2014/main" id="{446F1A25-46C5-45CA-9EC8-C15128B062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1815587"/>
              </p:ext>
            </p:extLst>
          </p:nvPr>
        </p:nvGraphicFramePr>
        <p:xfrm>
          <a:off x="16596370" y="10119069"/>
          <a:ext cx="7344816" cy="1147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339" name="Text Box 6">
            <a:extLst>
              <a:ext uri="{FF2B5EF4-FFF2-40B4-BE49-F238E27FC236}">
                <a16:creationId xmlns:a16="http://schemas.microsoft.com/office/drawing/2014/main" id="{8EFE5F54-0E6B-704C-8323-A6A81F8D5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647" y="28275201"/>
            <a:ext cx="10955540" cy="286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140237" rIns="74913" bIns="37456"/>
          <a:lstStyle>
            <a:lvl1pPr marL="457200" indent="-457200"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sl-SI" altLang="LID8192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 review of the DMP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sl-SI" altLang="LID8192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relevant disciplinary repositories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sl-SI" altLang="LID8192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Involvement in relevant RDA work groups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sl-SI" altLang="LID8192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data sharing in our research domains</a:t>
            </a:r>
          </a:p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sl-SI" altLang="LID8192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the RDA Europe Ambassador programme</a:t>
            </a:r>
          </a:p>
        </p:txBody>
      </p:sp>
      <p:pic>
        <p:nvPicPr>
          <p:cNvPr id="13340" name="Picture 49" descr="Image result for univerza v mariboru png">
            <a:extLst>
              <a:ext uri="{FF2B5EF4-FFF2-40B4-BE49-F238E27FC236}">
                <a16:creationId xmlns:a16="http://schemas.microsoft.com/office/drawing/2014/main" id="{5F64E728-609A-8A4A-B571-412DB5E81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166" y="24730430"/>
            <a:ext cx="2941385" cy="167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1" name="Picture 51" descr="Image result for zavod eoblak">
            <a:extLst>
              <a:ext uri="{FF2B5EF4-FFF2-40B4-BE49-F238E27FC236}">
                <a16:creationId xmlns:a16="http://schemas.microsoft.com/office/drawing/2014/main" id="{8D76DEEF-6898-E047-994F-3A196F071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39" y="30010644"/>
            <a:ext cx="2592541" cy="150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2" name="Picture 57" descr="Image result for zavod gradbeniÅ¡tvo png">
            <a:extLst>
              <a:ext uri="{FF2B5EF4-FFF2-40B4-BE49-F238E27FC236}">
                <a16:creationId xmlns:a16="http://schemas.microsoft.com/office/drawing/2014/main" id="{ED58FD2E-21DE-1A4F-BA09-5262C63C2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910" y="27393005"/>
            <a:ext cx="1892211" cy="189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3" name="Picture 65" descr="Image result for nijz logo">
            <a:extLst>
              <a:ext uri="{FF2B5EF4-FFF2-40B4-BE49-F238E27FC236}">
                <a16:creationId xmlns:a16="http://schemas.microsoft.com/office/drawing/2014/main" id="{EB71F9E9-D137-0F46-A22D-5A23B0CDD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189" y="29737125"/>
            <a:ext cx="3440865" cy="189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19">
            <a:extLst>
              <a:ext uri="{FF2B5EF4-FFF2-40B4-BE49-F238E27FC236}">
                <a16:creationId xmlns:a16="http://schemas.microsoft.com/office/drawing/2014/main" id="{5EC09612-AB1B-4DC9-8E42-A27CFF2E07FD}"/>
              </a:ext>
            </a:extLst>
          </p:cNvPr>
          <p:cNvGrpSpPr>
            <a:grpSpLocks/>
          </p:cNvGrpSpPr>
          <p:nvPr/>
        </p:nvGrpSpPr>
        <p:grpSpPr bwMode="auto">
          <a:xfrm>
            <a:off x="914095" y="17136454"/>
            <a:ext cx="11626794" cy="2764321"/>
            <a:chOff x="736006" y="19203895"/>
            <a:chExt cx="13969552" cy="3320752"/>
          </a:xfrm>
        </p:grpSpPr>
        <p:sp>
          <p:nvSpPr>
            <p:cNvPr id="39" name="Flowchart: Alternate Process 38">
              <a:extLst>
                <a:ext uri="{FF2B5EF4-FFF2-40B4-BE49-F238E27FC236}">
                  <a16:creationId xmlns:a16="http://schemas.microsoft.com/office/drawing/2014/main" id="{CA69BA5E-85FF-4785-BA75-BCA48D2D43C9}"/>
                </a:ext>
              </a:extLst>
            </p:cNvPr>
            <p:cNvSpPr/>
            <p:nvPr/>
          </p:nvSpPr>
          <p:spPr>
            <a:xfrm>
              <a:off x="736006" y="19203895"/>
              <a:ext cx="4602538" cy="1615930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Human health in the built environment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lowchart: Alternate Process 39">
              <a:extLst>
                <a:ext uri="{FF2B5EF4-FFF2-40B4-BE49-F238E27FC236}">
                  <a16:creationId xmlns:a16="http://schemas.microsoft.com/office/drawing/2014/main" id="{9D9559C2-BBA1-43A8-A575-229428A52865}"/>
                </a:ext>
              </a:extLst>
            </p:cNvPr>
            <p:cNvSpPr/>
            <p:nvPr/>
          </p:nvSpPr>
          <p:spPr>
            <a:xfrm>
              <a:off x="5416338" y="19210245"/>
              <a:ext cx="4602538" cy="1615930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Wood modification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lowchart: Alternate Process 40">
              <a:extLst>
                <a:ext uri="{FF2B5EF4-FFF2-40B4-BE49-F238E27FC236}">
                  <a16:creationId xmlns:a16="http://schemas.microsoft.com/office/drawing/2014/main" id="{1675AC53-E6D5-4196-AC4C-0A3C74B66568}"/>
                </a:ext>
              </a:extLst>
            </p:cNvPr>
            <p:cNvSpPr/>
            <p:nvPr/>
          </p:nvSpPr>
          <p:spPr>
            <a:xfrm>
              <a:off x="10096669" y="19219770"/>
              <a:ext cx="4602538" cy="1617516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Renewable materials composites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lowchart: Alternate Process 41">
              <a:extLst>
                <a:ext uri="{FF2B5EF4-FFF2-40B4-BE49-F238E27FC236}">
                  <a16:creationId xmlns:a16="http://schemas.microsoft.com/office/drawing/2014/main" id="{052EEFC8-E433-4B1A-851C-98641C9672B5}"/>
                </a:ext>
              </a:extLst>
            </p:cNvPr>
            <p:cNvSpPr/>
            <p:nvPr/>
          </p:nvSpPr>
          <p:spPr>
            <a:xfrm>
              <a:off x="736006" y="20897605"/>
              <a:ext cx="4602538" cy="1615930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Sustainable building with renewable materials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lowchart: Alternate Process 42">
              <a:extLst>
                <a:ext uri="{FF2B5EF4-FFF2-40B4-BE49-F238E27FC236}">
                  <a16:creationId xmlns:a16="http://schemas.microsoft.com/office/drawing/2014/main" id="{D3F26434-2DE0-4A69-8327-966F4A89A315}"/>
                </a:ext>
              </a:extLst>
            </p:cNvPr>
            <p:cNvSpPr/>
            <p:nvPr/>
          </p:nvSpPr>
          <p:spPr>
            <a:xfrm>
              <a:off x="5416338" y="20908717"/>
              <a:ext cx="4602538" cy="1615930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ICT in renewable materials and sustainable building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lowchart: Alternate Process 43">
              <a:extLst>
                <a:ext uri="{FF2B5EF4-FFF2-40B4-BE49-F238E27FC236}">
                  <a16:creationId xmlns:a16="http://schemas.microsoft.com/office/drawing/2014/main" id="{89A4346A-BCCB-4A8D-A859-2C7A60CE91DC}"/>
                </a:ext>
              </a:extLst>
            </p:cNvPr>
            <p:cNvSpPr/>
            <p:nvPr/>
          </p:nvSpPr>
          <p:spPr>
            <a:xfrm>
              <a:off x="10103020" y="20908717"/>
              <a:ext cx="4602538" cy="1615930"/>
            </a:xfrm>
            <a:prstGeom prst="flowChartAlternateProcess">
              <a:avLst/>
            </a:prstGeom>
            <a:solidFill>
              <a:srgbClr val="7FB642"/>
            </a:solidFill>
            <a:ln>
              <a:solidFill>
                <a:srgbClr val="7FB6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l-SI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Experimental design and data analysis</a:t>
              </a:r>
              <a:endParaRPr lang="en-SI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Text Box 41">
            <a:extLst>
              <a:ext uri="{FF2B5EF4-FFF2-40B4-BE49-F238E27FC236}">
                <a16:creationId xmlns:a16="http://schemas.microsoft.com/office/drawing/2014/main" id="{05FAA667-1937-439E-9B76-53F300851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22" y="10013711"/>
            <a:ext cx="9197020" cy="2477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4913" tIns="154919" rIns="74913" bIns="37456"/>
          <a:lstStyle>
            <a:lvl1pPr>
              <a:lnSpc>
                <a:spcPct val="120000"/>
              </a:lnSpc>
              <a:spcBef>
                <a:spcPts val="331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6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227012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3783013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52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5297488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46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6810375" indent="-755650">
              <a:lnSpc>
                <a:spcPct val="120000"/>
              </a:lnSpc>
              <a:spcBef>
                <a:spcPts val="16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72675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77247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81819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8639175" indent="-755650" defTabSz="457200" eaLnBrk="0" fontAlgn="base" hangingPunct="0">
              <a:lnSpc>
                <a:spcPct val="120000"/>
              </a:lnSpc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</a:tabLst>
              <a:defRPr sz="39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475183" indent="-475183" algn="just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  <a:defRPr/>
            </a:pP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l-SI" altLang="sl-SI" sz="3200" b="1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InnoRenew CoE </a:t>
            </a:r>
            <a:r>
              <a:rPr lang="sl-SI" altLang="sl-SI" sz="3200" dirty="0">
                <a:solidFill>
                  <a:srgbClr val="3737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independent and autonomous research institute established in February 2017 that is one of the partners in the InnoRenew project.</a:t>
            </a:r>
          </a:p>
        </p:txBody>
      </p:sp>
      <p:sp>
        <p:nvSpPr>
          <p:cNvPr id="46" name="Line 5">
            <a:extLst>
              <a:ext uri="{FF2B5EF4-FFF2-40B4-BE49-F238E27FC236}">
                <a16:creationId xmlns:a16="http://schemas.microsoft.com/office/drawing/2014/main" id="{8DB0272E-3515-4C33-96E3-BA75DD866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9994" y="6009153"/>
            <a:ext cx="11645293" cy="1322"/>
          </a:xfrm>
          <a:prstGeom prst="line">
            <a:avLst/>
          </a:prstGeom>
          <a:noFill/>
          <a:ln w="5472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5328</TotalTime>
  <Words>593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Courier New</vt:lpstr>
      <vt:lpstr>DejaVu Sans</vt:lpstr>
      <vt:lpstr>Droid Sans Fallback</vt:lpstr>
      <vt:lpstr>Gill Sans MT</vt:lpstr>
      <vt:lpstr>Times New Roman</vt:lpstr>
      <vt:lpstr>Gallery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vaclav</dc:creator>
  <cp:keywords/>
  <dc:description/>
  <cp:lastModifiedBy>Ana Slavec</cp:lastModifiedBy>
  <cp:revision>185</cp:revision>
  <cp:lastPrinted>2015-10-14T14:21:49Z</cp:lastPrinted>
  <dcterms:created xsi:type="dcterms:W3CDTF">2015-10-14T08:16:45Z</dcterms:created>
  <dcterms:modified xsi:type="dcterms:W3CDTF">2018-10-26T17:10:48Z</dcterms:modified>
</cp:coreProperties>
</file>