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304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DDAF91-CDE2-44A1-91E0-C2E586ED230A}" type="datetimeFigureOut">
              <a:rPr lang="en-GB" smtClean="0"/>
              <a:t>14/11/2019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FFC540-F135-471A-916A-986EA7D2B39A}" type="slidenum">
              <a:rPr lang="en-GB" smtClean="0"/>
              <a:t>‹#›</a:t>
            </a:fld>
            <a:endParaRPr lang="en-GB"/>
          </a:p>
        </p:txBody>
      </p:sp>
    </p:spTree>
    <p:extLst>
      <p:ext uri="{BB962C8B-B14F-4D97-AF65-F5344CB8AC3E}">
        <p14:creationId xmlns:p14="http://schemas.microsoft.com/office/powerpoint/2010/main" val="24650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DDAF91-CDE2-44A1-91E0-C2E586ED230A}" type="datetimeFigureOut">
              <a:rPr lang="en-GB" smtClean="0"/>
              <a:t>14/11/2019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FFC540-F135-471A-916A-986EA7D2B39A}" type="slidenum">
              <a:rPr lang="en-GB" smtClean="0"/>
              <a:t>‹#›</a:t>
            </a:fld>
            <a:endParaRPr lang="en-GB"/>
          </a:p>
        </p:txBody>
      </p:sp>
    </p:spTree>
    <p:extLst>
      <p:ext uri="{BB962C8B-B14F-4D97-AF65-F5344CB8AC3E}">
        <p14:creationId xmlns:p14="http://schemas.microsoft.com/office/powerpoint/2010/main" val="3896477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DDAF91-CDE2-44A1-91E0-C2E586ED230A}" type="datetimeFigureOut">
              <a:rPr lang="en-GB" smtClean="0"/>
              <a:t>14/11/2019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FFC540-F135-471A-916A-986EA7D2B39A}" type="slidenum">
              <a:rPr lang="en-GB" smtClean="0"/>
              <a:t>‹#›</a:t>
            </a:fld>
            <a:endParaRPr lang="en-GB"/>
          </a:p>
        </p:txBody>
      </p:sp>
    </p:spTree>
    <p:extLst>
      <p:ext uri="{BB962C8B-B14F-4D97-AF65-F5344CB8AC3E}">
        <p14:creationId xmlns:p14="http://schemas.microsoft.com/office/powerpoint/2010/main" val="3441360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DDAF91-CDE2-44A1-91E0-C2E586ED230A}" type="datetimeFigureOut">
              <a:rPr lang="en-GB" smtClean="0"/>
              <a:t>14/11/2019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FFC540-F135-471A-916A-986EA7D2B39A}" type="slidenum">
              <a:rPr lang="en-GB" smtClean="0"/>
              <a:t>‹#›</a:t>
            </a:fld>
            <a:endParaRPr lang="en-GB"/>
          </a:p>
        </p:txBody>
      </p:sp>
    </p:spTree>
    <p:extLst>
      <p:ext uri="{BB962C8B-B14F-4D97-AF65-F5344CB8AC3E}">
        <p14:creationId xmlns:p14="http://schemas.microsoft.com/office/powerpoint/2010/main" val="124899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DDAF91-CDE2-44A1-91E0-C2E586ED230A}" type="datetimeFigureOut">
              <a:rPr lang="en-GB" smtClean="0"/>
              <a:t>14/11/2019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FFC540-F135-471A-916A-986EA7D2B39A}" type="slidenum">
              <a:rPr lang="en-GB" smtClean="0"/>
              <a:t>‹#›</a:t>
            </a:fld>
            <a:endParaRPr lang="en-GB"/>
          </a:p>
        </p:txBody>
      </p:sp>
    </p:spTree>
    <p:extLst>
      <p:ext uri="{BB962C8B-B14F-4D97-AF65-F5344CB8AC3E}">
        <p14:creationId xmlns:p14="http://schemas.microsoft.com/office/powerpoint/2010/main" val="1609515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DDAF91-CDE2-44A1-91E0-C2E586ED230A}" type="datetimeFigureOut">
              <a:rPr lang="en-GB" smtClean="0"/>
              <a:t>14/11/2019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FFC540-F135-471A-916A-986EA7D2B39A}" type="slidenum">
              <a:rPr lang="en-GB" smtClean="0"/>
              <a:t>‹#›</a:t>
            </a:fld>
            <a:endParaRPr lang="en-GB"/>
          </a:p>
        </p:txBody>
      </p:sp>
    </p:spTree>
    <p:extLst>
      <p:ext uri="{BB962C8B-B14F-4D97-AF65-F5344CB8AC3E}">
        <p14:creationId xmlns:p14="http://schemas.microsoft.com/office/powerpoint/2010/main" val="2877542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DDAF91-CDE2-44A1-91E0-C2E586ED230A}" type="datetimeFigureOut">
              <a:rPr lang="en-GB" smtClean="0"/>
              <a:t>14/11/2019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4FFC540-F135-471A-916A-986EA7D2B39A}" type="slidenum">
              <a:rPr lang="en-GB" smtClean="0"/>
              <a:t>‹#›</a:t>
            </a:fld>
            <a:endParaRPr lang="en-GB"/>
          </a:p>
        </p:txBody>
      </p:sp>
    </p:spTree>
    <p:extLst>
      <p:ext uri="{BB962C8B-B14F-4D97-AF65-F5344CB8AC3E}">
        <p14:creationId xmlns:p14="http://schemas.microsoft.com/office/powerpoint/2010/main" val="55084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DDAF91-CDE2-44A1-91E0-C2E586ED230A}" type="datetimeFigureOut">
              <a:rPr lang="en-GB" smtClean="0"/>
              <a:t>14/11/2019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4FFC540-F135-471A-916A-986EA7D2B39A}" type="slidenum">
              <a:rPr lang="en-GB" smtClean="0"/>
              <a:t>‹#›</a:t>
            </a:fld>
            <a:endParaRPr lang="en-GB"/>
          </a:p>
        </p:txBody>
      </p:sp>
    </p:spTree>
    <p:extLst>
      <p:ext uri="{BB962C8B-B14F-4D97-AF65-F5344CB8AC3E}">
        <p14:creationId xmlns:p14="http://schemas.microsoft.com/office/powerpoint/2010/main" val="1076993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DDAF91-CDE2-44A1-91E0-C2E586ED230A}" type="datetimeFigureOut">
              <a:rPr lang="en-GB" smtClean="0"/>
              <a:t>14/11/2019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4FFC540-F135-471A-916A-986EA7D2B39A}" type="slidenum">
              <a:rPr lang="en-GB" smtClean="0"/>
              <a:t>‹#›</a:t>
            </a:fld>
            <a:endParaRPr lang="en-GB"/>
          </a:p>
        </p:txBody>
      </p:sp>
    </p:spTree>
    <p:extLst>
      <p:ext uri="{BB962C8B-B14F-4D97-AF65-F5344CB8AC3E}">
        <p14:creationId xmlns:p14="http://schemas.microsoft.com/office/powerpoint/2010/main" val="3386527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DDAF91-CDE2-44A1-91E0-C2E586ED230A}" type="datetimeFigureOut">
              <a:rPr lang="en-GB" smtClean="0"/>
              <a:t>14/11/2019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FFC540-F135-471A-916A-986EA7D2B39A}" type="slidenum">
              <a:rPr lang="en-GB" smtClean="0"/>
              <a:t>‹#›</a:t>
            </a:fld>
            <a:endParaRPr lang="en-GB"/>
          </a:p>
        </p:txBody>
      </p:sp>
    </p:spTree>
    <p:extLst>
      <p:ext uri="{BB962C8B-B14F-4D97-AF65-F5344CB8AC3E}">
        <p14:creationId xmlns:p14="http://schemas.microsoft.com/office/powerpoint/2010/main" val="828304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DDAF91-CDE2-44A1-91E0-C2E586ED230A}" type="datetimeFigureOut">
              <a:rPr lang="en-GB" smtClean="0"/>
              <a:t>14/11/2019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FFC540-F135-471A-916A-986EA7D2B39A}" type="slidenum">
              <a:rPr lang="en-GB" smtClean="0"/>
              <a:t>‹#›</a:t>
            </a:fld>
            <a:endParaRPr lang="en-GB"/>
          </a:p>
        </p:txBody>
      </p:sp>
    </p:spTree>
    <p:extLst>
      <p:ext uri="{BB962C8B-B14F-4D97-AF65-F5344CB8AC3E}">
        <p14:creationId xmlns:p14="http://schemas.microsoft.com/office/powerpoint/2010/main" val="1835028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9DDAF91-CDE2-44A1-91E0-C2E586ED230A}" type="datetimeFigureOut">
              <a:rPr lang="en-GB" smtClean="0"/>
              <a:t>14/11/2019</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4FFC540-F135-471A-916A-986EA7D2B39A}" type="slidenum">
              <a:rPr lang="en-GB" smtClean="0"/>
              <a:t>‹#›</a:t>
            </a:fld>
            <a:endParaRPr lang="en-GB"/>
          </a:p>
        </p:txBody>
      </p:sp>
    </p:spTree>
    <p:extLst>
      <p:ext uri="{BB962C8B-B14F-4D97-AF65-F5344CB8AC3E}">
        <p14:creationId xmlns:p14="http://schemas.microsoft.com/office/powerpoint/2010/main" val="4231917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766951" y="8745315"/>
            <a:ext cx="3942607" cy="106370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95002" y="83127"/>
            <a:ext cx="2779928" cy="646331"/>
          </a:xfrm>
          <a:prstGeom prst="rect">
            <a:avLst/>
          </a:prstGeom>
          <a:noFill/>
        </p:spPr>
        <p:txBody>
          <a:bodyPr wrap="none" rtlCol="0">
            <a:spAutoFit/>
          </a:bodyPr>
          <a:lstStyle/>
          <a:p>
            <a:r>
              <a:rPr lang="en-GB" sz="3600" dirty="0" smtClean="0"/>
              <a:t>Lung Capacity</a:t>
            </a:r>
            <a:endParaRPr lang="en-GB" sz="3600" dirty="0"/>
          </a:p>
        </p:txBody>
      </p:sp>
      <p:sp>
        <p:nvSpPr>
          <p:cNvPr id="5" name="TextBox 4"/>
          <p:cNvSpPr txBox="1"/>
          <p:nvPr/>
        </p:nvSpPr>
        <p:spPr>
          <a:xfrm>
            <a:off x="132736" y="855024"/>
            <a:ext cx="1375569" cy="369332"/>
          </a:xfrm>
          <a:prstGeom prst="rect">
            <a:avLst/>
          </a:prstGeom>
          <a:noFill/>
        </p:spPr>
        <p:txBody>
          <a:bodyPr wrap="none" rtlCol="0">
            <a:spAutoFit/>
          </a:bodyPr>
          <a:lstStyle/>
          <a:p>
            <a:r>
              <a:rPr lang="en-GB" b="1" dirty="0" smtClean="0"/>
              <a:t>Introduction</a:t>
            </a:r>
            <a:endParaRPr lang="en-GB" b="1" dirty="0"/>
          </a:p>
        </p:txBody>
      </p:sp>
      <p:sp>
        <p:nvSpPr>
          <p:cNvPr id="6" name="TextBox 5"/>
          <p:cNvSpPr txBox="1"/>
          <p:nvPr/>
        </p:nvSpPr>
        <p:spPr>
          <a:xfrm>
            <a:off x="132736" y="3675179"/>
            <a:ext cx="2146998" cy="369332"/>
          </a:xfrm>
          <a:prstGeom prst="rect">
            <a:avLst/>
          </a:prstGeom>
          <a:noFill/>
        </p:spPr>
        <p:txBody>
          <a:bodyPr wrap="none" rtlCol="0">
            <a:spAutoFit/>
          </a:bodyPr>
          <a:lstStyle/>
          <a:p>
            <a:r>
              <a:rPr lang="en-GB" b="1" dirty="0" smtClean="0"/>
              <a:t>Questions to answer</a:t>
            </a:r>
            <a:endParaRPr lang="en-GB" b="1" dirty="0"/>
          </a:p>
        </p:txBody>
      </p:sp>
      <p:sp>
        <p:nvSpPr>
          <p:cNvPr id="9" name="TextBox 8"/>
          <p:cNvSpPr txBox="1"/>
          <p:nvPr/>
        </p:nvSpPr>
        <p:spPr>
          <a:xfrm>
            <a:off x="132736" y="1196740"/>
            <a:ext cx="6679870" cy="2462213"/>
          </a:xfrm>
          <a:prstGeom prst="rect">
            <a:avLst/>
          </a:prstGeom>
          <a:noFill/>
        </p:spPr>
        <p:txBody>
          <a:bodyPr wrap="square" rtlCol="0">
            <a:spAutoFit/>
          </a:bodyPr>
          <a:lstStyle/>
          <a:p>
            <a:r>
              <a:rPr lang="en-GB" sz="1400" dirty="0" smtClean="0"/>
              <a:t>Our lungs are one of the most important organs in our body – they bring in oxygen from the outside and transfers it into our blood. Oxygen is important to keep our cells alive through a process called respiration – where our body turns food and oxygen into energy to keep it going.</a:t>
            </a:r>
          </a:p>
          <a:p>
            <a:r>
              <a:rPr lang="en-GB" sz="1400" dirty="0" smtClean="0"/>
              <a:t>Our lungs are surrounded by a network of blood vessels that allow oxygen to pass through from the lungs to the blood and then get carried around the body. This is also where carbon dioxide can travel from the blood to the lungs to be exhaled. Carbon dioxide is a waste product of respiration.</a:t>
            </a:r>
          </a:p>
          <a:p>
            <a:r>
              <a:rPr lang="en-GB" sz="1400" dirty="0" smtClean="0"/>
              <a:t>Lots of things can effect your lung capacity – how often you exercise, how big you are, whether you play a musical instrument that requires your lungs or whether you have any health problems like asthma.</a:t>
            </a:r>
          </a:p>
        </p:txBody>
      </p:sp>
      <p:sp>
        <p:nvSpPr>
          <p:cNvPr id="10" name="TextBox 9"/>
          <p:cNvSpPr txBox="1"/>
          <p:nvPr/>
        </p:nvSpPr>
        <p:spPr>
          <a:xfrm>
            <a:off x="130627" y="3963509"/>
            <a:ext cx="4976234" cy="738664"/>
          </a:xfrm>
          <a:prstGeom prst="rect">
            <a:avLst/>
          </a:prstGeom>
          <a:noFill/>
        </p:spPr>
        <p:txBody>
          <a:bodyPr wrap="none" rtlCol="0">
            <a:spAutoFit/>
          </a:bodyPr>
          <a:lstStyle/>
          <a:p>
            <a:r>
              <a:rPr lang="en-GB" sz="1400" dirty="0" smtClean="0"/>
              <a:t>(Individually) What is your lung capacity?</a:t>
            </a:r>
          </a:p>
          <a:p>
            <a:endParaRPr lang="en-GB" sz="1400" dirty="0" smtClean="0"/>
          </a:p>
          <a:p>
            <a:r>
              <a:rPr lang="en-GB" sz="1400" dirty="0" smtClean="0"/>
              <a:t>(As a class) Does our lung capacity change depending on lifestyle? </a:t>
            </a:r>
            <a:endParaRPr lang="en-GB" sz="1400" dirty="0"/>
          </a:p>
        </p:txBody>
      </p:sp>
      <p:sp>
        <p:nvSpPr>
          <p:cNvPr id="11" name="TextBox 10"/>
          <p:cNvSpPr txBox="1"/>
          <p:nvPr/>
        </p:nvSpPr>
        <p:spPr>
          <a:xfrm>
            <a:off x="142502" y="4904503"/>
            <a:ext cx="1689373" cy="369332"/>
          </a:xfrm>
          <a:prstGeom prst="rect">
            <a:avLst/>
          </a:prstGeom>
          <a:noFill/>
        </p:spPr>
        <p:txBody>
          <a:bodyPr wrap="none" rtlCol="0">
            <a:spAutoFit/>
          </a:bodyPr>
          <a:lstStyle/>
          <a:p>
            <a:r>
              <a:rPr lang="en-GB" b="1" dirty="0" smtClean="0"/>
              <a:t>The Experiment</a:t>
            </a:r>
            <a:endParaRPr lang="en-GB" b="1" dirty="0"/>
          </a:p>
        </p:txBody>
      </p:sp>
      <p:sp>
        <p:nvSpPr>
          <p:cNvPr id="12" name="TextBox 11"/>
          <p:cNvSpPr txBox="1"/>
          <p:nvPr/>
        </p:nvSpPr>
        <p:spPr>
          <a:xfrm>
            <a:off x="132736" y="5295113"/>
            <a:ext cx="6679870" cy="1384995"/>
          </a:xfrm>
          <a:prstGeom prst="rect">
            <a:avLst/>
          </a:prstGeom>
          <a:noFill/>
        </p:spPr>
        <p:txBody>
          <a:bodyPr wrap="square" rtlCol="0">
            <a:spAutoFit/>
          </a:bodyPr>
          <a:lstStyle/>
          <a:p>
            <a:pPr marL="285750" indent="-285750">
              <a:buFont typeface="Arial" panose="020B0604020202020204" pitchFamily="34" charset="0"/>
              <a:buChar char="•"/>
            </a:pPr>
            <a:r>
              <a:rPr lang="en-GB" sz="1400" dirty="0" smtClean="0"/>
              <a:t>Take a large 5l bottle and fill it to the top with water.</a:t>
            </a:r>
          </a:p>
          <a:p>
            <a:pPr marL="285750" indent="-285750">
              <a:buFont typeface="Arial" panose="020B0604020202020204" pitchFamily="34" charset="0"/>
              <a:buChar char="•"/>
            </a:pPr>
            <a:r>
              <a:rPr lang="en-GB" sz="1400" i="1" dirty="0" smtClean="0"/>
              <a:t>(Note that the bottle has marks already on it indicating volume.)</a:t>
            </a:r>
          </a:p>
          <a:p>
            <a:pPr marL="285750" indent="-285750">
              <a:buFont typeface="Arial" panose="020B0604020202020204" pitchFamily="34" charset="0"/>
              <a:buChar char="•"/>
            </a:pPr>
            <a:r>
              <a:rPr lang="en-GB" sz="1400" dirty="0" smtClean="0"/>
              <a:t>Take a large washing up bowl and put 10 – 20cm of water into the bottom of it.</a:t>
            </a:r>
          </a:p>
          <a:p>
            <a:pPr marL="285750" indent="-285750">
              <a:buFont typeface="Arial" panose="020B0604020202020204" pitchFamily="34" charset="0"/>
              <a:buChar char="•"/>
            </a:pPr>
            <a:r>
              <a:rPr lang="en-GB" sz="1400" dirty="0" smtClean="0"/>
              <a:t>Turn the bottle upside down with your hand over the end and put it standing on end in the water in the bowl before you remove your hand. Get someone else to hold the bottle steady.</a:t>
            </a:r>
          </a:p>
        </p:txBody>
      </p:sp>
      <p:sp>
        <p:nvSpPr>
          <p:cNvPr id="13" name="Rectangle 12"/>
          <p:cNvSpPr/>
          <p:nvPr/>
        </p:nvSpPr>
        <p:spPr>
          <a:xfrm>
            <a:off x="130627" y="6555465"/>
            <a:ext cx="2941309" cy="2462213"/>
          </a:xfrm>
          <a:prstGeom prst="rect">
            <a:avLst/>
          </a:prstGeom>
        </p:spPr>
        <p:txBody>
          <a:bodyPr wrap="square">
            <a:spAutoFit/>
          </a:bodyPr>
          <a:lstStyle/>
          <a:p>
            <a:pPr marL="285750" indent="-285750">
              <a:buFont typeface="Arial" panose="020B0604020202020204" pitchFamily="34" charset="0"/>
              <a:buChar char="•"/>
            </a:pPr>
            <a:r>
              <a:rPr lang="en-GB" sz="1400" dirty="0" smtClean="0"/>
              <a:t>Put a rubber tube into the neck bottle without lifting it above the level of the water in the bowl.</a:t>
            </a:r>
          </a:p>
          <a:p>
            <a:pPr marL="285750" indent="-285750">
              <a:buFont typeface="Arial" panose="020B0604020202020204" pitchFamily="34" charset="0"/>
              <a:buChar char="•"/>
            </a:pPr>
            <a:r>
              <a:rPr lang="en-GB" sz="1400" dirty="0" smtClean="0"/>
              <a:t>Take a deep breath and blow into the tube until you think your lungs are empty.</a:t>
            </a:r>
          </a:p>
          <a:p>
            <a:pPr marL="285750" indent="-285750">
              <a:buFont typeface="Arial" panose="020B0604020202020204" pitchFamily="34" charset="0"/>
              <a:buChar char="•"/>
            </a:pPr>
            <a:r>
              <a:rPr lang="en-GB" sz="1400" dirty="0" smtClean="0"/>
              <a:t>Record how much water you’ve displaced – this is your lung capacity.</a:t>
            </a:r>
          </a:p>
          <a:p>
            <a:pPr marL="285750" indent="-285750">
              <a:buFont typeface="Arial" panose="020B0604020202020204" pitchFamily="34" charset="0"/>
              <a:buChar char="•"/>
            </a:pPr>
            <a:r>
              <a:rPr lang="en-GB" sz="1400" dirty="0" smtClean="0"/>
              <a:t>If you have time, repeat this twice more and take an average</a:t>
            </a:r>
            <a:endParaRPr lang="en-GB" sz="1400" dirty="0" smtClean="0"/>
          </a:p>
        </p:txBody>
      </p:sp>
      <p:sp>
        <p:nvSpPr>
          <p:cNvPr id="14" name="Rectangle 13"/>
          <p:cNvSpPr/>
          <p:nvPr/>
        </p:nvSpPr>
        <p:spPr>
          <a:xfrm>
            <a:off x="2874930" y="9389991"/>
            <a:ext cx="3704000" cy="32657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2874930" y="8745314"/>
            <a:ext cx="3704000" cy="6446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5" name="Group 34"/>
          <p:cNvGrpSpPr/>
          <p:nvPr/>
        </p:nvGrpSpPr>
        <p:grpSpPr>
          <a:xfrm>
            <a:off x="4607626" y="6798370"/>
            <a:ext cx="1757548" cy="2809277"/>
            <a:chOff x="-2253151" y="3981173"/>
            <a:chExt cx="890649" cy="1490394"/>
          </a:xfrm>
        </p:grpSpPr>
        <p:sp>
          <p:nvSpPr>
            <p:cNvPr id="17" name="Rounded Rectangle 16"/>
            <p:cNvSpPr/>
            <p:nvPr/>
          </p:nvSpPr>
          <p:spPr>
            <a:xfrm rot="11547829">
              <a:off x="-2253151" y="3981173"/>
              <a:ext cx="890649" cy="1258784"/>
            </a:xfrm>
            <a:prstGeom prst="roundRect">
              <a:avLst/>
            </a:prstGeom>
            <a:solidFill>
              <a:schemeClr val="accent1">
                <a:lumMod val="20000"/>
                <a:lumOff val="8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ounded Rectangle 17"/>
            <p:cNvSpPr/>
            <p:nvPr/>
          </p:nvSpPr>
          <p:spPr>
            <a:xfrm rot="11547829">
              <a:off x="-2130891" y="5222185"/>
              <a:ext cx="320634" cy="249382"/>
            </a:xfrm>
            <a:prstGeom prst="roundRect">
              <a:avLst/>
            </a:prstGeom>
            <a:solidFill>
              <a:schemeClr val="accent1">
                <a:lumMod val="20000"/>
                <a:lumOff val="8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0" name="Straight Connector 19"/>
            <p:cNvCxnSpPr/>
            <p:nvPr/>
          </p:nvCxnSpPr>
          <p:spPr>
            <a:xfrm rot="11547829">
              <a:off x="-1651287" y="4015773"/>
              <a:ext cx="0" cy="12587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1547829">
              <a:off x="-1626991" y="4149538"/>
              <a:ext cx="1738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1547829">
              <a:off x="-1650516" y="4276030"/>
              <a:ext cx="1738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1547829">
              <a:off x="-1679431" y="4401330"/>
              <a:ext cx="1738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1547829">
              <a:off x="-1629316" y="4149024"/>
              <a:ext cx="1738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1547829">
              <a:off x="-1732971" y="4645563"/>
              <a:ext cx="1738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1547829">
              <a:off x="-1761886" y="4770862"/>
              <a:ext cx="1738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1547829">
              <a:off x="-1711771" y="4518557"/>
              <a:ext cx="1738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1547829">
              <a:off x="-1811240" y="5008703"/>
              <a:ext cx="1738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1547829">
              <a:off x="-1840155" y="5134003"/>
              <a:ext cx="1738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1547829">
              <a:off x="-1790041" y="4881698"/>
              <a:ext cx="1738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rot="741388">
              <a:off x="-2077967" y="5189779"/>
              <a:ext cx="269639" cy="7014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7" name="Freeform 36"/>
          <p:cNvSpPr/>
          <p:nvPr/>
        </p:nvSpPr>
        <p:spPr>
          <a:xfrm>
            <a:off x="3076524" y="7873120"/>
            <a:ext cx="2244437" cy="1766026"/>
          </a:xfrm>
          <a:custGeom>
            <a:avLst/>
            <a:gdLst>
              <a:gd name="connsiteX0" fmla="*/ 0 w 2244437"/>
              <a:gd name="connsiteY0" fmla="*/ 0 h 1766026"/>
              <a:gd name="connsiteX1" fmla="*/ 1626920 w 2244437"/>
              <a:gd name="connsiteY1" fmla="*/ 1733797 h 1766026"/>
              <a:gd name="connsiteX2" fmla="*/ 2244437 w 2244437"/>
              <a:gd name="connsiteY2" fmla="*/ 961901 h 1766026"/>
            </a:gdLst>
            <a:ahLst/>
            <a:cxnLst>
              <a:cxn ang="0">
                <a:pos x="connsiteX0" y="connsiteY0"/>
              </a:cxn>
              <a:cxn ang="0">
                <a:pos x="connsiteX1" y="connsiteY1"/>
              </a:cxn>
              <a:cxn ang="0">
                <a:pos x="connsiteX2" y="connsiteY2"/>
              </a:cxn>
            </a:cxnLst>
            <a:rect l="l" t="t" r="r" b="b"/>
            <a:pathLst>
              <a:path w="2244437" h="1766026">
                <a:moveTo>
                  <a:pt x="0" y="0"/>
                </a:moveTo>
                <a:cubicBezTo>
                  <a:pt x="626423" y="786740"/>
                  <a:pt x="1252847" y="1573480"/>
                  <a:pt x="1626920" y="1733797"/>
                </a:cubicBezTo>
                <a:cubicBezTo>
                  <a:pt x="2000993" y="1894114"/>
                  <a:pt x="2122715" y="1428007"/>
                  <a:pt x="2244437" y="961901"/>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2867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009" y="33648"/>
            <a:ext cx="868956" cy="369332"/>
          </a:xfrm>
          <a:prstGeom prst="rect">
            <a:avLst/>
          </a:prstGeom>
          <a:noFill/>
        </p:spPr>
        <p:txBody>
          <a:bodyPr wrap="none" rtlCol="0">
            <a:spAutoFit/>
          </a:bodyPr>
          <a:lstStyle/>
          <a:p>
            <a:r>
              <a:rPr lang="en-GB" b="1" dirty="0" smtClean="0"/>
              <a:t>Results</a:t>
            </a:r>
            <a:endParaRPr lang="en-GB" b="1" dirty="0"/>
          </a:p>
        </p:txBody>
      </p:sp>
      <p:sp>
        <p:nvSpPr>
          <p:cNvPr id="8" name="TextBox 7"/>
          <p:cNvSpPr txBox="1"/>
          <p:nvPr/>
        </p:nvSpPr>
        <p:spPr>
          <a:xfrm>
            <a:off x="21009" y="5494319"/>
            <a:ext cx="1223412" cy="369332"/>
          </a:xfrm>
          <a:prstGeom prst="rect">
            <a:avLst/>
          </a:prstGeom>
          <a:noFill/>
        </p:spPr>
        <p:txBody>
          <a:bodyPr wrap="none" rtlCol="0">
            <a:spAutoFit/>
          </a:bodyPr>
          <a:lstStyle/>
          <a:p>
            <a:r>
              <a:rPr lang="en-GB" b="1" dirty="0" smtClean="0"/>
              <a:t>Conclusion</a:t>
            </a:r>
            <a:endParaRPr lang="en-GB" b="1" dirty="0"/>
          </a:p>
        </p:txBody>
      </p:sp>
      <p:graphicFrame>
        <p:nvGraphicFramePr>
          <p:cNvPr id="2" name="Table 1"/>
          <p:cNvGraphicFramePr>
            <a:graphicFrameLocks noGrp="1"/>
          </p:cNvGraphicFramePr>
          <p:nvPr>
            <p:extLst>
              <p:ext uri="{D42A27DB-BD31-4B8C-83A1-F6EECF244321}">
                <p14:modId xmlns:p14="http://schemas.microsoft.com/office/powerpoint/2010/main" val="1359573309"/>
              </p:ext>
            </p:extLst>
          </p:nvPr>
        </p:nvGraphicFramePr>
        <p:xfrm>
          <a:off x="216725" y="474232"/>
          <a:ext cx="4572000" cy="1483360"/>
        </p:xfrm>
        <a:graphic>
          <a:graphicData uri="http://schemas.openxmlformats.org/drawingml/2006/table">
            <a:tbl>
              <a:tblPr firstRow="1" bandRow="1">
                <a:tableStyleId>{5940675A-B579-460E-94D1-54222C63F5DA}</a:tableStyleId>
              </a:tblPr>
              <a:tblGrid>
                <a:gridCol w="2286000"/>
                <a:gridCol w="2286000"/>
              </a:tblGrid>
              <a:tr h="370840">
                <a:tc>
                  <a:txBody>
                    <a:bodyPr/>
                    <a:lstStyle/>
                    <a:p>
                      <a:r>
                        <a:rPr lang="en-GB" dirty="0" smtClean="0"/>
                        <a:t>Attempt 1</a:t>
                      </a:r>
                      <a:endParaRPr lang="en-GB" dirty="0"/>
                    </a:p>
                  </a:txBody>
                  <a:tcPr/>
                </a:tc>
                <a:tc>
                  <a:txBody>
                    <a:bodyPr/>
                    <a:lstStyle/>
                    <a:p>
                      <a:endParaRPr lang="en-GB" dirty="0"/>
                    </a:p>
                  </a:txBody>
                  <a:tcPr/>
                </a:tc>
              </a:tr>
              <a:tr h="370840">
                <a:tc>
                  <a:txBody>
                    <a:bodyPr/>
                    <a:lstStyle/>
                    <a:p>
                      <a:r>
                        <a:rPr lang="en-GB" dirty="0" smtClean="0"/>
                        <a:t>Attempt</a:t>
                      </a:r>
                      <a:r>
                        <a:rPr lang="en-GB" baseline="0" dirty="0" smtClean="0"/>
                        <a:t> 2</a:t>
                      </a:r>
                      <a:endParaRPr lang="en-GB" dirty="0"/>
                    </a:p>
                  </a:txBody>
                  <a:tcPr/>
                </a:tc>
                <a:tc>
                  <a:txBody>
                    <a:bodyPr/>
                    <a:lstStyle/>
                    <a:p>
                      <a:endParaRPr lang="en-GB"/>
                    </a:p>
                  </a:txBody>
                  <a:tcPr/>
                </a:tc>
              </a:tr>
              <a:tr h="370840">
                <a:tc>
                  <a:txBody>
                    <a:bodyPr/>
                    <a:lstStyle/>
                    <a:p>
                      <a:r>
                        <a:rPr lang="en-GB" dirty="0" smtClean="0"/>
                        <a:t>Attempt 3</a:t>
                      </a:r>
                      <a:endParaRPr lang="en-GB" dirty="0"/>
                    </a:p>
                  </a:txBody>
                  <a:tcPr/>
                </a:tc>
                <a:tc>
                  <a:txBody>
                    <a:bodyPr/>
                    <a:lstStyle/>
                    <a:p>
                      <a:endParaRPr lang="en-GB"/>
                    </a:p>
                  </a:txBody>
                  <a:tcPr/>
                </a:tc>
              </a:tr>
              <a:tr h="370840">
                <a:tc>
                  <a:txBody>
                    <a:bodyPr/>
                    <a:lstStyle/>
                    <a:p>
                      <a:r>
                        <a:rPr lang="en-GB" dirty="0" smtClean="0"/>
                        <a:t>Average</a:t>
                      </a:r>
                      <a:endParaRPr lang="en-GB" dirty="0"/>
                    </a:p>
                  </a:txBody>
                  <a:tcPr/>
                </a:tc>
                <a:tc>
                  <a:txBody>
                    <a:bodyPr/>
                    <a:lstStyle/>
                    <a:p>
                      <a:endParaRPr lang="en-GB" dirty="0"/>
                    </a:p>
                  </a:txBody>
                  <a:tcPr/>
                </a:tc>
              </a:tr>
            </a:tbl>
          </a:graphicData>
        </a:graphic>
      </p:graphicFrame>
      <p:sp>
        <p:nvSpPr>
          <p:cNvPr id="3" name="TextBox 2"/>
          <p:cNvSpPr txBox="1"/>
          <p:nvPr/>
        </p:nvSpPr>
        <p:spPr>
          <a:xfrm>
            <a:off x="0" y="2125682"/>
            <a:ext cx="6662057" cy="2739211"/>
          </a:xfrm>
          <a:prstGeom prst="rect">
            <a:avLst/>
          </a:prstGeom>
          <a:noFill/>
        </p:spPr>
        <p:txBody>
          <a:bodyPr wrap="square" rtlCol="0">
            <a:spAutoFit/>
          </a:bodyPr>
          <a:lstStyle/>
          <a:p>
            <a:r>
              <a:rPr lang="en-GB" dirty="0" smtClean="0"/>
              <a:t>As a class:</a:t>
            </a:r>
          </a:p>
          <a:p>
            <a:r>
              <a:rPr lang="en-GB" sz="1400" dirty="0" smtClean="0"/>
              <a:t>We are going to take a tally of the lung capacity of people in the class and then see whether some common features effect someone’s lung capacity.</a:t>
            </a:r>
          </a:p>
          <a:p>
            <a:r>
              <a:rPr lang="en-GB" sz="1400" dirty="0" smtClean="0"/>
              <a:t>If you don’t feel comfortable answering these questions then you don’t have to include your data in the table – just put a mark where your lung capacity is.</a:t>
            </a:r>
          </a:p>
          <a:p>
            <a:endParaRPr lang="en-GB" sz="1400" dirty="0"/>
          </a:p>
          <a:p>
            <a:r>
              <a:rPr lang="en-GB" sz="1400" dirty="0" smtClean="0"/>
              <a:t>Do you run around a lot at break time?</a:t>
            </a:r>
          </a:p>
          <a:p>
            <a:r>
              <a:rPr lang="en-GB" sz="1400" dirty="0" smtClean="0"/>
              <a:t>Do you do extra exercise outside of school?</a:t>
            </a:r>
          </a:p>
          <a:p>
            <a:r>
              <a:rPr lang="en-GB" sz="1400" dirty="0" smtClean="0"/>
              <a:t>Do you play a wind or brass instrument – anything that uses your lungs?</a:t>
            </a:r>
          </a:p>
          <a:p>
            <a:r>
              <a:rPr lang="en-GB" sz="1400" dirty="0" smtClean="0"/>
              <a:t>Do you sing?</a:t>
            </a:r>
          </a:p>
          <a:p>
            <a:r>
              <a:rPr lang="en-GB" sz="1400" dirty="0" smtClean="0"/>
              <a:t>Do you have asthma?</a:t>
            </a:r>
          </a:p>
          <a:p>
            <a:r>
              <a:rPr lang="en-GB" sz="1400" dirty="0" smtClean="0"/>
              <a:t>Do you consider yourself short, medium or tall?</a:t>
            </a:r>
            <a:endParaRPr lang="en-GB" sz="1400" dirty="0"/>
          </a:p>
        </p:txBody>
      </p:sp>
      <p:sp>
        <p:nvSpPr>
          <p:cNvPr id="9" name="TextBox 8"/>
          <p:cNvSpPr txBox="1"/>
          <p:nvPr/>
        </p:nvSpPr>
        <p:spPr>
          <a:xfrm>
            <a:off x="21009" y="5938546"/>
            <a:ext cx="4693336" cy="2246769"/>
          </a:xfrm>
          <a:prstGeom prst="rect">
            <a:avLst/>
          </a:prstGeom>
          <a:noFill/>
        </p:spPr>
        <p:txBody>
          <a:bodyPr wrap="none" rtlCol="0">
            <a:spAutoFit/>
          </a:bodyPr>
          <a:lstStyle/>
          <a:p>
            <a:r>
              <a:rPr lang="en-GB" sz="1400" dirty="0" smtClean="0"/>
              <a:t>Did we see any trends for lifestyle compared to lung capacity?</a:t>
            </a:r>
          </a:p>
          <a:p>
            <a:endParaRPr lang="en-GB" sz="1400"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smtClean="0"/>
          </a:p>
          <a:p>
            <a:endParaRPr lang="en-GB" sz="1400" dirty="0" smtClean="0"/>
          </a:p>
          <a:p>
            <a:r>
              <a:rPr lang="en-GB" sz="1400" dirty="0" smtClean="0"/>
              <a:t>What advantages does a larger lung capacity give us?</a:t>
            </a:r>
            <a:endParaRPr lang="en-GB" sz="1400" dirty="0"/>
          </a:p>
        </p:txBody>
      </p:sp>
    </p:spTree>
    <p:extLst>
      <p:ext uri="{BB962C8B-B14F-4D97-AF65-F5344CB8AC3E}">
        <p14:creationId xmlns:p14="http://schemas.microsoft.com/office/powerpoint/2010/main" val="11516241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TotalTime>
  <Words>476</Words>
  <Application>Microsoft Office PowerPoint</Application>
  <PresentationFormat>A4 Paper (210x297 mm)</PresentationFormat>
  <Paragraphs>44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Eleanor Williams</dc:creator>
  <cp:lastModifiedBy>Eleanor Williams</cp:lastModifiedBy>
  <cp:revision>7</cp:revision>
  <dcterms:created xsi:type="dcterms:W3CDTF">2019-11-14T16:36:48Z</dcterms:created>
  <dcterms:modified xsi:type="dcterms:W3CDTF">2019-11-14T17:17:48Z</dcterms:modified>
</cp:coreProperties>
</file>