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12192000" cy="6858000"/>
  <p:embeddedFontLst>
    <p:embeddedFont>
      <p:font typeface="Tahoma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hipiyV1GM9y9SWrJXDD+kIWBCN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Tahom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Tahom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10dd27945_3_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g3010dd27945_3_4:notes"/>
          <p:cNvSpPr/>
          <p:nvPr>
            <p:ph idx="2" type="sldImg"/>
          </p:nvPr>
        </p:nvSpPr>
        <p:spPr>
          <a:xfrm>
            <a:off x="3810000" y="514350"/>
            <a:ext cx="45735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9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obj">
  <p:cSld name="OBJECT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"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1999" cy="685799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/>
          <p:nvPr>
            <p:ph type="title"/>
          </p:nvPr>
        </p:nvSpPr>
        <p:spPr>
          <a:xfrm>
            <a:off x="1294002" y="1439621"/>
            <a:ext cx="3531235" cy="2298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0">
                <a:solidFill>
                  <a:srgbClr val="FBB316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1294002" y="1439621"/>
            <a:ext cx="3531235" cy="2298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0">
                <a:solidFill>
                  <a:srgbClr val="FBB316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283565" y="1647452"/>
            <a:ext cx="5443016" cy="43013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2" type="body"/>
          </p:nvPr>
        </p:nvSpPr>
        <p:spPr>
          <a:xfrm>
            <a:off x="6556629" y="1825498"/>
            <a:ext cx="5263515" cy="45383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0876" y="152400"/>
            <a:ext cx="1808988" cy="86715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>
            <p:ph type="title"/>
          </p:nvPr>
        </p:nvSpPr>
        <p:spPr>
          <a:xfrm>
            <a:off x="1294002" y="1439621"/>
            <a:ext cx="3531235" cy="2298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0">
                <a:solidFill>
                  <a:srgbClr val="FBB316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" type="body"/>
          </p:nvPr>
        </p:nvSpPr>
        <p:spPr>
          <a:xfrm>
            <a:off x="469188" y="2924683"/>
            <a:ext cx="5372735" cy="3441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>
                <a:solidFill>
                  <a:srgbClr val="093B9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0">
                <a:solidFill>
                  <a:srgbClr val="FBB316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>
                <a:solidFill>
                  <a:srgbClr val="093B9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0"/>
          <p:cNvSpPr/>
          <p:nvPr/>
        </p:nvSpPr>
        <p:spPr>
          <a:xfrm>
            <a:off x="6096000" y="0"/>
            <a:ext cx="6096000" cy="6858000"/>
          </a:xfrm>
          <a:custGeom>
            <a:rect b="b" l="l" r="r" t="t"/>
            <a:pathLst>
              <a:path extrusionOk="0" h="6858000" w="6096000">
                <a:moveTo>
                  <a:pt x="6096000" y="0"/>
                </a:moveTo>
                <a:lnTo>
                  <a:pt x="0" y="0"/>
                </a:lnTo>
                <a:lnTo>
                  <a:pt x="0" y="6858000"/>
                </a:lnTo>
                <a:lnTo>
                  <a:pt x="6096000" y="6858000"/>
                </a:lnTo>
                <a:lnTo>
                  <a:pt x="6096000" y="0"/>
                </a:lnTo>
                <a:close/>
              </a:path>
            </a:pathLst>
          </a:custGeom>
          <a:solidFill>
            <a:srgbClr val="385CA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554967" y="6217920"/>
            <a:ext cx="417575" cy="417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179" y="321563"/>
            <a:ext cx="2182368" cy="9814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0"/>
          <p:cNvSpPr txBox="1"/>
          <p:nvPr>
            <p:ph type="title"/>
          </p:nvPr>
        </p:nvSpPr>
        <p:spPr>
          <a:xfrm>
            <a:off x="1294002" y="1439621"/>
            <a:ext cx="3531235" cy="2298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600" u="none" cap="none" strike="noStrike">
                <a:solidFill>
                  <a:srgbClr val="FBB316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469188" y="2924683"/>
            <a:ext cx="5372735" cy="3441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93B9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88"/>
            <a:ext cx="12191999" cy="6845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/>
          <p:nvPr>
            <p:ph type="title"/>
          </p:nvPr>
        </p:nvSpPr>
        <p:spPr>
          <a:xfrm>
            <a:off x="7138125" y="322349"/>
            <a:ext cx="4677600" cy="62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5875">
            <a:spAutoFit/>
          </a:bodyPr>
          <a:lstStyle/>
          <a:p>
            <a:pPr indent="-128270" lvl="0" marL="140335" marR="508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400">
                <a:solidFill>
                  <a:srgbClr val="FFFFFF"/>
                </a:solidFill>
              </a:rPr>
              <a:t>Diamond </a:t>
            </a:r>
            <a:endParaRPr sz="4400">
              <a:solidFill>
                <a:srgbClr val="FFFFFF"/>
              </a:solidFill>
            </a:endParaRPr>
          </a:p>
          <a:p>
            <a:pPr indent="-128270" lvl="0" marL="140335" marR="508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400">
                <a:solidFill>
                  <a:srgbClr val="FFFFFF"/>
                </a:solidFill>
              </a:rPr>
              <a:t>Open </a:t>
            </a:r>
            <a:endParaRPr sz="4400">
              <a:solidFill>
                <a:srgbClr val="FFFFFF"/>
              </a:solidFill>
            </a:endParaRPr>
          </a:p>
          <a:p>
            <a:pPr indent="-128270" lvl="0" marL="140335" marR="508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400">
                <a:solidFill>
                  <a:srgbClr val="FFFFFF"/>
                </a:solidFill>
              </a:rPr>
              <a:t>Access </a:t>
            </a:r>
            <a:endParaRPr sz="4400">
              <a:solidFill>
                <a:srgbClr val="FFFFFF"/>
              </a:solidFill>
            </a:endParaRPr>
          </a:p>
          <a:p>
            <a:pPr indent="-128270" lvl="0" marL="140335" marR="508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400">
                <a:solidFill>
                  <a:srgbClr val="FFFFFF"/>
                </a:solidFill>
              </a:rPr>
              <a:t>Standard</a:t>
            </a:r>
            <a:endParaRPr sz="4400">
              <a:solidFill>
                <a:srgbClr val="FFFFFF"/>
              </a:solidFill>
            </a:endParaRPr>
          </a:p>
          <a:p>
            <a:pPr indent="-128270" lvl="0" marL="140335" marR="508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400">
                <a:solidFill>
                  <a:srgbClr val="FFFFFF"/>
                </a:solidFill>
              </a:rPr>
              <a:t> </a:t>
            </a:r>
            <a:endParaRPr sz="4400">
              <a:solidFill>
                <a:srgbClr val="FFFFFF"/>
              </a:solidFill>
            </a:endParaRPr>
          </a:p>
          <a:p>
            <a:pPr indent="-128270" lvl="0" marL="140335" marR="508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solidFill>
                  <a:srgbClr val="FFFFFF"/>
                </a:solidFill>
              </a:rPr>
              <a:t>Aligning 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>
                <a:solidFill>
                  <a:schemeClr val="lt1"/>
                </a:solidFill>
              </a:rPr>
              <a:t>Diamond OA </a:t>
            </a:r>
            <a:br>
              <a:rPr lang="en-US" sz="3600">
                <a:solidFill>
                  <a:schemeClr val="lt1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journals and </a:t>
            </a:r>
            <a:r>
              <a:rPr lang="en-US" sz="3600">
                <a:solidFill>
                  <a:srgbClr val="FFFFFF"/>
                </a:solidFill>
              </a:rPr>
              <a:t>publishers </a:t>
            </a:r>
            <a:endParaRPr sz="3600">
              <a:solidFill>
                <a:srgbClr val="FFFFFF"/>
              </a:solidFill>
            </a:endParaRPr>
          </a:p>
          <a:p>
            <a:pPr indent="-128270" lvl="0" marL="140335" marR="508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solidFill>
                  <a:srgbClr val="FFFFFF"/>
                </a:solidFill>
              </a:rPr>
              <a:t>on quality </a:t>
            </a:r>
            <a:endParaRPr sz="3600"/>
          </a:p>
        </p:txBody>
      </p:sp>
      <p:sp>
        <p:nvSpPr>
          <p:cNvPr id="56" name="Google Shape;56;p2"/>
          <p:cNvSpPr txBox="1"/>
          <p:nvPr/>
        </p:nvSpPr>
        <p:spPr>
          <a:xfrm>
            <a:off x="4599825" y="116225"/>
            <a:ext cx="5054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lt1"/>
                </a:solidFill>
              </a:rPr>
              <a:t>https://zenodo.org/records/12179619</a:t>
            </a:r>
            <a:endParaRPr b="1" sz="2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4676" y="271272"/>
            <a:ext cx="2715768" cy="130149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"/>
          <p:cNvSpPr txBox="1"/>
          <p:nvPr>
            <p:ph idx="2" type="body"/>
          </p:nvPr>
        </p:nvSpPr>
        <p:spPr>
          <a:xfrm>
            <a:off x="6556629" y="1825498"/>
            <a:ext cx="5263515" cy="474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456565" lvl="0" marL="4692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Funding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6565" lvl="0" marL="469265" rtl="0" algn="l">
              <a:lnSpc>
                <a:spcPct val="100000"/>
              </a:lnSpc>
              <a:spcBef>
                <a:spcPts val="16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Legal ownership, mission, and governance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6565" lvl="0" marL="469265" rtl="0" algn="l">
              <a:lnSpc>
                <a:spcPct val="100000"/>
              </a:lnSpc>
              <a:spcBef>
                <a:spcPts val="168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Open Science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marR="5080" rtl="0" algn="l">
              <a:lnSpc>
                <a:spcPct val="1201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Editorial management, editorial quality, and research integrity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6565" lvl="0" marL="469265" rtl="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Technical service efficiency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6565" lvl="0" marL="469265" rtl="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Visibility, communication, marketing, and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69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impact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6565" lvl="0" marL="456565" marR="212090" rtl="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Equity, Diversity, Inclusion, and Belonging</a:t>
            </a:r>
            <a:endParaRPr/>
          </a:p>
          <a:p>
            <a:pPr indent="-456565" lvl="0" marL="456565" marR="212090" rtl="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(EDIB), multilingualism, and gender equity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 txBox="1"/>
          <p:nvPr>
            <p:ph type="title"/>
          </p:nvPr>
        </p:nvSpPr>
        <p:spPr>
          <a:xfrm>
            <a:off x="410269" y="1114581"/>
            <a:ext cx="5263500" cy="14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Tahoma"/>
                <a:ea typeface="Tahoma"/>
                <a:cs typeface="Tahoma"/>
                <a:sym typeface="Tahoma"/>
              </a:rPr>
              <a:t>DOAS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" name="Google Shape;64;p3"/>
          <p:cNvSpPr txBox="1"/>
          <p:nvPr/>
        </p:nvSpPr>
        <p:spPr>
          <a:xfrm>
            <a:off x="448675" y="2536975"/>
            <a:ext cx="5591100" cy="3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2075">
            <a:spAutoFit/>
          </a:bodyPr>
          <a:lstStyle/>
          <a:p>
            <a:pPr indent="0" lvl="0" marL="52196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Quality is a public good</a:t>
            </a:r>
            <a:endParaRPr/>
          </a:p>
          <a:p>
            <a:pPr indent="-342900" lvl="0" marL="355600" marR="5080" rtl="0" algn="l">
              <a:lnSpc>
                <a:spcPct val="98400"/>
              </a:lnSpc>
              <a:spcBef>
                <a:spcPts val="990"/>
              </a:spcBef>
              <a:spcAft>
                <a:spcPts val="0"/>
              </a:spcAft>
              <a:buClr>
                <a:srgbClr val="375BA9"/>
              </a:buClr>
              <a:buSzPts val="3100"/>
              <a:buFont typeface="Noto Sans Symbols"/>
              <a:buChar char="✔"/>
            </a:pPr>
            <a:r>
              <a:rPr b="0" i="0" lang="en-US" sz="20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Based on 7 core components outlined in the Action Plan for Diamond Open Access, revised and refined by the DIAMAS project team.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265" lvl="0" marL="354965" marR="0" rtl="0" algn="l">
              <a:lnSpc>
                <a:spcPct val="100000"/>
              </a:lnSpc>
              <a:spcBef>
                <a:spcPts val="2180"/>
              </a:spcBef>
              <a:spcAft>
                <a:spcPts val="0"/>
              </a:spcAft>
              <a:buClr>
                <a:srgbClr val="375BA9"/>
              </a:buClr>
              <a:buSzPts val="3100"/>
              <a:buFont typeface="Noto Sans Symbols"/>
              <a:buChar char="✔"/>
            </a:pPr>
            <a:r>
              <a:rPr b="0" i="0" lang="en-US" sz="20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Focused on Di</a:t>
            </a:r>
            <a:r>
              <a:rPr lang="en-US" sz="2000">
                <a:solidFill>
                  <a:srgbClr val="093B92"/>
                </a:solidFill>
              </a:rPr>
              <a:t>am</a:t>
            </a:r>
            <a:r>
              <a:rPr b="0" i="0" lang="en-US" sz="20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ond journals and publishers.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123189" rtl="0" algn="l">
              <a:lnSpc>
                <a:spcPct val="97700"/>
              </a:lnSpc>
              <a:spcBef>
                <a:spcPts val="2130"/>
              </a:spcBef>
              <a:spcAft>
                <a:spcPts val="0"/>
              </a:spcAft>
              <a:buClr>
                <a:srgbClr val="375BA9"/>
              </a:buClr>
              <a:buSzPts val="3100"/>
              <a:buFont typeface="Noto Sans Symbols"/>
              <a:buChar char="✔"/>
            </a:pPr>
            <a:r>
              <a:rPr b="0" i="0" lang="en-US" sz="20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A comprehensive approach to maintaining high standards in scholarly publishing.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4676" y="156971"/>
            <a:ext cx="2715768" cy="130149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"/>
          <p:cNvSpPr txBox="1"/>
          <p:nvPr/>
        </p:nvSpPr>
        <p:spPr>
          <a:xfrm>
            <a:off x="483325" y="2548375"/>
            <a:ext cx="5519700" cy="38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30200">
            <a:spAutoFit/>
          </a:bodyPr>
          <a:lstStyle/>
          <a:p>
            <a:pPr indent="0" lvl="0" marL="33528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Quality is a public good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189230" rtl="0" algn="l">
              <a:lnSpc>
                <a:spcPct val="95400"/>
              </a:lnSpc>
              <a:spcBef>
                <a:spcPts val="2350"/>
              </a:spcBef>
              <a:spcAft>
                <a:spcPts val="0"/>
              </a:spcAft>
              <a:buClr>
                <a:srgbClr val="375BA9"/>
              </a:buClr>
              <a:buSzPts val="3100"/>
              <a:buFont typeface="Noto Sans Symbols"/>
              <a:buChar char="✔"/>
            </a:pPr>
            <a:r>
              <a:rPr b="0" i="0" lang="en-US" sz="24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Desk work and co-creation with the community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5080" rtl="0" algn="l">
              <a:lnSpc>
                <a:spcPct val="98400"/>
              </a:lnSpc>
              <a:spcBef>
                <a:spcPts val="2245"/>
              </a:spcBef>
              <a:spcAft>
                <a:spcPts val="0"/>
              </a:spcAft>
              <a:buClr>
                <a:srgbClr val="375BA9"/>
              </a:buClr>
              <a:buSzPts val="3100"/>
              <a:buFont typeface="Noto Sans Symbols"/>
              <a:buChar char="✔"/>
            </a:pPr>
            <a:r>
              <a:rPr b="0" i="0" lang="en-US" sz="24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Based on the Extensible Quality Standard in Institutional Publishing (EQSIP v1 and EQSIP v2) from DIAMAS EU funded project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"/>
          <p:cNvSpPr txBox="1"/>
          <p:nvPr/>
        </p:nvSpPr>
        <p:spPr>
          <a:xfrm>
            <a:off x="6534657" y="1497838"/>
            <a:ext cx="5145900" cy="49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b="1" i="1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IPSP Best Practices </a:t>
            </a: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report, analysing 71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documents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3" lvl="0" marL="469900" marR="62864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1" i="1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EQSIP v1</a:t>
            </a:r>
            <a:r>
              <a:rPr b="1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selecting relevant standards and best practices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1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gap analysis </a:t>
            </a: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testing previous results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1" i="1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EQSIP v2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3" lvl="0" marL="469900" marR="295275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1" i="1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Focus groups </a:t>
            </a: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from various scholarly disciplines, regions, and languages that provided analysis &amp; feedback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3" lvl="0" marL="469900" marR="351155" rtl="0" algn="l">
              <a:lnSpc>
                <a:spcPct val="114000"/>
              </a:lnSpc>
              <a:spcBef>
                <a:spcPts val="12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b="1" i="1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consultation </a:t>
            </a:r>
            <a:r>
              <a:rPr lang="en-US" sz="1800">
                <a:solidFill>
                  <a:srgbClr val="FFFFFF"/>
                </a:solidFill>
              </a:rPr>
              <a:t>with</a:t>
            </a: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qualified individuals from more than 10 countries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3" lvl="0" marL="469900" marR="397510" rtl="0" algn="l">
              <a:lnSpc>
                <a:spcPct val="114000"/>
              </a:lnSpc>
              <a:spcBef>
                <a:spcPts val="1205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lang="en-US" sz="1800">
                <a:solidFill>
                  <a:srgbClr val="FFFFFF"/>
                </a:solidFill>
              </a:rPr>
              <a:t>Enriched by c</a:t>
            </a: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ontributions from the publishing community, ensuring active participation in the co-creation of </a:t>
            </a:r>
            <a:r>
              <a:rPr b="1" i="1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DOAS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"/>
          <p:cNvSpPr txBox="1"/>
          <p:nvPr>
            <p:ph type="title"/>
          </p:nvPr>
        </p:nvSpPr>
        <p:spPr>
          <a:xfrm>
            <a:off x="410269" y="1114581"/>
            <a:ext cx="5263500" cy="14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Tahoma"/>
                <a:ea typeface="Tahoma"/>
                <a:cs typeface="Tahoma"/>
                <a:sym typeface="Tahoma"/>
              </a:rPr>
              <a:t>DOAS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4676" y="202692"/>
            <a:ext cx="2715768" cy="130149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5"/>
          <p:cNvSpPr txBox="1"/>
          <p:nvPr>
            <p:ph type="title"/>
          </p:nvPr>
        </p:nvSpPr>
        <p:spPr>
          <a:xfrm>
            <a:off x="322707" y="1583094"/>
            <a:ext cx="5417184" cy="8438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5400"/>
              <a:t>How to use DOAS</a:t>
            </a:r>
            <a:endParaRPr sz="5400"/>
          </a:p>
        </p:txBody>
      </p:sp>
      <p:sp>
        <p:nvSpPr>
          <p:cNvPr id="79" name="Google Shape;79;p5"/>
          <p:cNvSpPr txBox="1"/>
          <p:nvPr/>
        </p:nvSpPr>
        <p:spPr>
          <a:xfrm>
            <a:off x="6543857" y="1454394"/>
            <a:ext cx="5252100" cy="48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4275">
            <a:spAutoFit/>
          </a:bodyPr>
          <a:lstStyle/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Serves as </a:t>
            </a:r>
            <a:r>
              <a:rPr b="1" i="1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Diamond OA Standard for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69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scholarly publishers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Represents a </a:t>
            </a:r>
            <a:r>
              <a:rPr b="1" i="1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measure of quality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a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69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point of reference for comparison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3" lvl="0" marL="469900" marR="5080" rtl="0" algn="l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Helps to ensure </a:t>
            </a:r>
            <a:r>
              <a:rPr b="1" i="1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quality and transparency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governance, processes, and workflows of journals´ publishing activities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3" lvl="0" marL="469900" marR="490219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Outlines </a:t>
            </a:r>
            <a:r>
              <a:rPr b="1" i="1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required and desired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items for compliance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3" lvl="0" marL="469900" marR="665480" rtl="0" algn="l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Emphasises clarity and transparency, prioritising </a:t>
            </a:r>
            <a:r>
              <a:rPr b="1" i="1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openness in information dissemination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5"/>
          <p:cNvSpPr txBox="1"/>
          <p:nvPr/>
        </p:nvSpPr>
        <p:spPr>
          <a:xfrm>
            <a:off x="322707" y="2887837"/>
            <a:ext cx="5417100" cy="33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8725">
            <a:spAutoFit/>
          </a:bodyPr>
          <a:lstStyle/>
          <a:p>
            <a:pPr indent="-342900" lvl="0" marL="355600" marR="0" rtl="0" algn="l">
              <a:lnSpc>
                <a:spcPct val="152083"/>
              </a:lnSpc>
              <a:spcBef>
                <a:spcPts val="675"/>
              </a:spcBef>
              <a:spcAft>
                <a:spcPts val="0"/>
              </a:spcAft>
              <a:buClr>
                <a:srgbClr val="375BA9"/>
              </a:buClr>
              <a:buSzPts val="3100"/>
              <a:buFont typeface="Noto Sans Symbols"/>
              <a:buChar char="✔"/>
            </a:pPr>
            <a:r>
              <a:rPr b="1" i="0" lang="en-US" sz="2000" u="none" cap="none" strike="noStrike">
                <a:solidFill>
                  <a:srgbClr val="375BA9"/>
                </a:solidFill>
              </a:rPr>
              <a:t>117 </a:t>
            </a:r>
            <a:r>
              <a:rPr b="1" lang="en-US" sz="2000">
                <a:solidFill>
                  <a:srgbClr val="375BA9"/>
                </a:solidFill>
              </a:rPr>
              <a:t>items</a:t>
            </a:r>
            <a:r>
              <a:rPr b="1" i="0" lang="en-US" sz="2000" u="none" cap="none" strike="noStrike">
                <a:solidFill>
                  <a:srgbClr val="375BA9"/>
                </a:solidFill>
              </a:rPr>
              <a:t>:</a:t>
            </a:r>
            <a:endParaRPr b="1" i="0" sz="2000" u="none" cap="none" strike="noStrike">
              <a:solidFill>
                <a:srgbClr val="000000"/>
              </a:solidFill>
            </a:endParaRPr>
          </a:p>
          <a:p>
            <a:pPr indent="-180975" lvl="1" marL="536575" marR="0" rtl="0" algn="l">
              <a:lnSpc>
                <a:spcPct val="117083"/>
              </a:lnSpc>
              <a:spcBef>
                <a:spcPts val="0"/>
              </a:spcBef>
              <a:spcAft>
                <a:spcPts val="0"/>
              </a:spcAft>
              <a:buClr>
                <a:srgbClr val="375BA9"/>
              </a:buClr>
              <a:buSzPts val="2400"/>
              <a:buFont typeface="Tahoma"/>
              <a:buChar char="-"/>
            </a:pPr>
            <a:r>
              <a:rPr b="0" i="0" lang="en-US" sz="2000" u="none" cap="none" strike="noStrike">
                <a:solidFill>
                  <a:srgbClr val="375BA9"/>
                </a:solidFill>
                <a:latin typeface="Arial"/>
                <a:ea typeface="Arial"/>
                <a:cs typeface="Arial"/>
                <a:sym typeface="Arial"/>
              </a:rPr>
              <a:t>63 REQUIRED items ensuring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375BA9"/>
                </a:solidFill>
              </a:rPr>
              <a:t>   </a:t>
            </a:r>
            <a:r>
              <a:rPr b="0" i="0" lang="en-US" sz="2000" u="none" cap="none" strike="noStrike">
                <a:solidFill>
                  <a:srgbClr val="375BA9"/>
                </a:solidFill>
                <a:latin typeface="Arial"/>
                <a:ea typeface="Arial"/>
                <a:cs typeface="Arial"/>
                <a:sym typeface="Arial"/>
              </a:rPr>
              <a:t>fundamental practices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0975" lvl="1" marL="53657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5BA9"/>
              </a:buClr>
              <a:buSzPts val="2400"/>
              <a:buFont typeface="Tahoma"/>
              <a:buChar char="-"/>
            </a:pPr>
            <a:r>
              <a:rPr b="0" i="0" lang="en-US" sz="2000" u="none" cap="none" strike="noStrike">
                <a:solidFill>
                  <a:srgbClr val="375BA9"/>
                </a:solidFill>
                <a:latin typeface="Arial"/>
                <a:ea typeface="Arial"/>
                <a:cs typeface="Arial"/>
                <a:sym typeface="Arial"/>
              </a:rPr>
              <a:t>53 DESIRED items offering additional recommendations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3535" lvl="0" marL="355600" marR="76835" rtl="0" algn="l">
              <a:lnSpc>
                <a:spcPct val="96800"/>
              </a:lnSpc>
              <a:spcBef>
                <a:spcPts val="2305"/>
              </a:spcBef>
              <a:spcAft>
                <a:spcPts val="0"/>
              </a:spcAft>
              <a:buClr>
                <a:srgbClr val="375BA9"/>
              </a:buClr>
              <a:buSzPts val="3100"/>
              <a:buFont typeface="Noto Sans Symbols"/>
              <a:buChar char="✔"/>
            </a:pPr>
            <a:r>
              <a:rPr b="0" i="0" lang="en-US" sz="2000" u="none" cap="none" strike="noStrike">
                <a:solidFill>
                  <a:srgbClr val="375BA9"/>
                </a:solidFill>
                <a:latin typeface="Arial"/>
                <a:ea typeface="Arial"/>
                <a:cs typeface="Arial"/>
                <a:sym typeface="Arial"/>
              </a:rPr>
              <a:t>Essential compliance and aspirational goals for Diamond OA scholarly publishers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g3010dd27945_3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4151" y="5162167"/>
            <a:ext cx="2715768" cy="130149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3010dd27945_3_4"/>
          <p:cNvSpPr txBox="1"/>
          <p:nvPr>
            <p:ph type="title"/>
          </p:nvPr>
        </p:nvSpPr>
        <p:spPr>
          <a:xfrm>
            <a:off x="116050" y="1610050"/>
            <a:ext cx="4160100" cy="8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5400"/>
              <a:t>An example</a:t>
            </a:r>
            <a:endParaRPr sz="5400"/>
          </a:p>
        </p:txBody>
      </p:sp>
      <p:sp>
        <p:nvSpPr>
          <p:cNvPr id="87" name="Google Shape;87;g3010dd27945_3_4"/>
          <p:cNvSpPr txBox="1"/>
          <p:nvPr/>
        </p:nvSpPr>
        <p:spPr>
          <a:xfrm>
            <a:off x="6543857" y="1454394"/>
            <a:ext cx="5252100" cy="21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4275">
            <a:spAutoFit/>
          </a:bodyPr>
          <a:lstStyle/>
          <a:p>
            <a:pPr indent="0" lvl="0" marL="469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FFFFFF"/>
                </a:solidFill>
              </a:rPr>
              <a:t>a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69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FFFFFF"/>
                </a:solidFill>
              </a:rPr>
              <a:t>a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2" lvl="0" marL="469900" marR="5080" rtl="0" algn="l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lang="en-US" sz="2000">
                <a:solidFill>
                  <a:srgbClr val="FFFFFF"/>
                </a:solidFill>
              </a:rPr>
              <a:t>d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2" lvl="0" marL="469900" marR="490218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lang="en-US" sz="2000">
                <a:solidFill>
                  <a:srgbClr val="FFFFFF"/>
                </a:solidFill>
              </a:rPr>
              <a:t>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832" lvl="0" marL="469900" marR="665480" rtl="0" algn="l">
              <a:lnSpc>
                <a:spcPct val="100000"/>
              </a:lnSpc>
              <a:spcBef>
                <a:spcPts val="1205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⮚"/>
            </a:pPr>
            <a:r>
              <a:rPr lang="en-US" sz="2000">
                <a:solidFill>
                  <a:srgbClr val="FFFFFF"/>
                </a:solidFill>
              </a:rPr>
              <a:t>v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3010dd27945_3_4"/>
          <p:cNvSpPr txBox="1"/>
          <p:nvPr/>
        </p:nvSpPr>
        <p:spPr>
          <a:xfrm>
            <a:off x="584950" y="2848475"/>
            <a:ext cx="3022500" cy="13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8725">
            <a:spAutoFit/>
          </a:bodyPr>
          <a:lstStyle/>
          <a:p>
            <a:pPr indent="0" lvl="0" marL="457200" marR="0" rtl="0" algn="l">
              <a:lnSpc>
                <a:spcPct val="152083"/>
              </a:lnSpc>
              <a:spcBef>
                <a:spcPts val="675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375BA9"/>
                </a:solidFill>
                <a:latin typeface="Tahoma"/>
                <a:ea typeface="Tahoma"/>
                <a:cs typeface="Tahoma"/>
                <a:sym typeface="Tahoma"/>
              </a:rPr>
              <a:t>Legal </a:t>
            </a:r>
            <a:r>
              <a:rPr b="1" lang="en-US" sz="2000">
                <a:solidFill>
                  <a:srgbClr val="375BA9"/>
                </a:solidFill>
                <a:latin typeface="Tahoma"/>
                <a:ea typeface="Tahoma"/>
                <a:cs typeface="Tahoma"/>
                <a:sym typeface="Tahoma"/>
              </a:rPr>
              <a:t>Ownership</a:t>
            </a:r>
            <a:r>
              <a:rPr b="1" lang="en-US" sz="2000">
                <a:solidFill>
                  <a:srgbClr val="375BA9"/>
                </a:solidFill>
                <a:latin typeface="Tahoma"/>
                <a:ea typeface="Tahoma"/>
                <a:cs typeface="Tahoma"/>
                <a:sym typeface="Tahoma"/>
              </a:rPr>
              <a:t>, Mission, and Governance</a:t>
            </a:r>
            <a:endParaRPr i="0" sz="20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9" name="Google Shape;89;g3010dd27945_3_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2700" y="0"/>
            <a:ext cx="7969299" cy="685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179" y="321563"/>
            <a:ext cx="2182368" cy="98145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9"/>
          <p:cNvSpPr txBox="1"/>
          <p:nvPr/>
        </p:nvSpPr>
        <p:spPr>
          <a:xfrm>
            <a:off x="7403083" y="6296964"/>
            <a:ext cx="2877820" cy="309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2946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The DIAMAS project has received funding from the</a:t>
            </a:r>
            <a:endParaRPr b="0" i="0" sz="9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European Union’s HORIZON-WIDERA-2021-ERA-01 grant</a:t>
            </a:r>
            <a:endParaRPr b="0" i="0" sz="9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7" name="Google Shape;9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75392" y="6281928"/>
            <a:ext cx="1623059" cy="34137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9"/>
          <p:cNvSpPr txBox="1"/>
          <p:nvPr/>
        </p:nvSpPr>
        <p:spPr>
          <a:xfrm>
            <a:off x="363900" y="5207975"/>
            <a:ext cx="5647200" cy="11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5778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>
                <a:solidFill>
                  <a:srgbClr val="375BA9"/>
                </a:solidFill>
              </a:rPr>
              <a:t>X: </a:t>
            </a:r>
            <a:r>
              <a:rPr i="0" lang="en-US" u="none" cap="none" strike="noStrike">
                <a:solidFill>
                  <a:srgbClr val="375BA9"/>
                </a:solidFill>
              </a:rPr>
              <a:t>@DiamasProject</a:t>
            </a:r>
            <a:endParaRPr i="0" u="none" cap="none" strike="noStrike">
              <a:solidFill>
                <a:srgbClr val="000000"/>
              </a:solidFill>
            </a:endParaRPr>
          </a:p>
          <a:p>
            <a:pPr indent="45720" lvl="0" marL="12700" marR="50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>
                <a:solidFill>
                  <a:srgbClr val="375BA9"/>
                </a:solidFill>
              </a:rPr>
              <a:t>LinkedIn: https://www.linkedin.com/company/diamas-project/</a:t>
            </a:r>
            <a:endParaRPr>
              <a:solidFill>
                <a:srgbClr val="375BA9"/>
              </a:solidFill>
            </a:endParaRPr>
          </a:p>
          <a:p>
            <a:pPr indent="45720" lvl="0" marL="12700" marR="50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>
                <a:solidFill>
                  <a:srgbClr val="375BA9"/>
                </a:solidFill>
              </a:rPr>
              <a:t>Web: </a:t>
            </a:r>
            <a:r>
              <a:rPr i="0" lang="en-US" u="none" cap="none" strike="noStrike">
                <a:solidFill>
                  <a:srgbClr val="375BA9"/>
                </a:solidFill>
              </a:rPr>
              <a:t>@diamasproject</a:t>
            </a:r>
            <a:endParaRPr>
              <a:solidFill>
                <a:srgbClr val="375BA9"/>
              </a:solidFill>
            </a:endParaRPr>
          </a:p>
          <a:p>
            <a:pPr indent="45720" lvl="0" marL="12700" marR="50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500">
              <a:solidFill>
                <a:srgbClr val="375BA9"/>
              </a:solidFill>
            </a:endParaRPr>
          </a:p>
          <a:p>
            <a:pPr indent="45720" lvl="0" marL="12700" marR="50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5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HTTPS://DIAMASPROJECT.EU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41635" y="227075"/>
            <a:ext cx="1857755" cy="89153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9"/>
          <p:cNvSpPr txBox="1"/>
          <p:nvPr/>
        </p:nvSpPr>
        <p:spPr>
          <a:xfrm>
            <a:off x="2403350" y="2510300"/>
            <a:ext cx="7529700" cy="14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rgbClr val="093B92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2024-06-25T15:25:58Z</dcterms:created>
  <dc:creator>Virginia de Pablo Llorente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2024-06-25T00:00:00Z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2024-06-25T00:00:00Z</vt:filetime>
  </property>
  <property fmtid="{D5CDD505-2E9C-101B-9397-08002B2CF9AE}" pid="5" name="Producer">
    <vt:lpwstr>Microsoft® PowerPoint® para Microsoft 365</vt:lpwstr>
  </property>
</Properties>
</file>