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Ex1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charts/chart4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2" r:id="rId8"/>
    <p:sldId id="263" r:id="rId9"/>
    <p:sldId id="264" r:id="rId10"/>
    <p:sldId id="261" r:id="rId11"/>
    <p:sldId id="260" r:id="rId12"/>
    <p:sldId id="266" r:id="rId13"/>
    <p:sldId id="2050" r:id="rId14"/>
    <p:sldId id="2057" r:id="rId15"/>
    <p:sldId id="267" r:id="rId16"/>
    <p:sldId id="2058" r:id="rId17"/>
    <p:sldId id="2059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2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Past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Planilha4!$B$1</c:f>
              <c:strCache>
                <c:ptCount val="1"/>
                <c:pt idx="0">
                  <c:v>Referências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Planilha4!$A$2:$A$32</c:f>
              <c:strCache>
                <c:ptCount val="31"/>
                <c:pt idx="0">
                  <c:v>Coordenação de Vigilância em Saúde</c:v>
                </c:pt>
                <c:pt idx="1">
                  <c:v>Hospital do Servidor Público Municipal</c:v>
                </c:pt>
                <c:pt idx="2">
                  <c:v>Escola Municipal de Saúde</c:v>
                </c:pt>
                <c:pt idx="3">
                  <c:v>Coordenação da Atenção Básica</c:v>
                </c:pt>
                <c:pt idx="4">
                  <c:v>Coordenação de Epidemiologia e Informação</c:v>
                </c:pt>
                <c:pt idx="5">
                  <c:v>Hospital Municipal Maternidade Escola V. N. Cachoeirinha</c:v>
                </c:pt>
                <c:pt idx="6">
                  <c:v>Coordenação de Gestão de Pessoas</c:v>
                </c:pt>
                <c:pt idx="7">
                  <c:v>Coordenadoria Regional de Saúde Sul</c:v>
                </c:pt>
                <c:pt idx="8">
                  <c:v>Programa Municipal de DST/Aids</c:v>
                </c:pt>
                <c:pt idx="9">
                  <c:v>Autarquia Hospitalar Municipal</c:v>
                </c:pt>
                <c:pt idx="10">
                  <c:v>Coordenadoria Regional de Saúde Leste</c:v>
                </c:pt>
                <c:pt idx="11">
                  <c:v>Coordenadoria Regional de Saúde Sudeste</c:v>
                </c:pt>
                <c:pt idx="12">
                  <c:v>Coordenadoria Regional de Saúde Norte</c:v>
                </c:pt>
                <c:pt idx="13">
                  <c:v>AHM - Campo Limpo </c:v>
                </c:pt>
                <c:pt idx="14">
                  <c:v>Comitê de Ética em Pesquisa</c:v>
                </c:pt>
                <c:pt idx="15">
                  <c:v>Coordenadoria Regional de Saúde Oeste</c:v>
                </c:pt>
                <c:pt idx="16">
                  <c:v>Coordenação de Apoio e Desenvolvimento à Gerência Hospitalar</c:v>
                </c:pt>
                <c:pt idx="17">
                  <c:v>Rede de Proteção à Mãe Paulistana</c:v>
                </c:pt>
                <c:pt idx="18">
                  <c:v>Assessoria Técnica de Tecnologia da Informação</c:v>
                </c:pt>
                <c:pt idx="19">
                  <c:v>Coordenadoria Regional de Saúde Centro Oeste</c:v>
                </c:pt>
                <c:pt idx="20">
                  <c:v>Núcleo de Planejamento</c:v>
                </c:pt>
                <c:pt idx="21">
                  <c:v>Coordenação do Sistema Municipal de Regulação, Controle, Avaliação e Auditoria </c:v>
                </c:pt>
                <c:pt idx="22">
                  <c:v>AHM - Tatuapé </c:v>
                </c:pt>
                <c:pt idx="23">
                  <c:v>Coordenação da Rede de Atenção Especializada Ambulatorial</c:v>
                </c:pt>
                <c:pt idx="24">
                  <c:v>SAMU</c:v>
                </c:pt>
                <c:pt idx="25">
                  <c:v>Coordenadoria Regional de Saúde Centro</c:v>
                </c:pt>
                <c:pt idx="26">
                  <c:v>Hospital Municipal Vereador José Storopoli - V. Maria</c:v>
                </c:pt>
                <c:pt idx="27">
                  <c:v>Hospital Municipal São Luis Gonzaga</c:v>
                </c:pt>
                <c:pt idx="28">
                  <c:v>Hospital Municipal Cidade Tiradentes</c:v>
                </c:pt>
                <c:pt idx="29">
                  <c:v>Hospital Municipal M'Boi Mirim</c:v>
                </c:pt>
                <c:pt idx="30">
                  <c:v>Coordenação do Sistema Municipal de Atenção às Urgências e Emergências</c:v>
                </c:pt>
              </c:strCache>
            </c:strRef>
          </c:cat>
          <c:val>
            <c:numRef>
              <c:f>Planilha4!$B$2:$B$32</c:f>
              <c:numCache>
                <c:formatCode>General</c:formatCode>
                <c:ptCount val="31"/>
                <c:pt idx="0">
                  <c:v>1329</c:v>
                </c:pt>
                <c:pt idx="1">
                  <c:v>1161</c:v>
                </c:pt>
                <c:pt idx="2">
                  <c:v>1014</c:v>
                </c:pt>
                <c:pt idx="3">
                  <c:v>711</c:v>
                </c:pt>
                <c:pt idx="4">
                  <c:v>549</c:v>
                </c:pt>
                <c:pt idx="5">
                  <c:v>506</c:v>
                </c:pt>
                <c:pt idx="6">
                  <c:v>422</c:v>
                </c:pt>
                <c:pt idx="7">
                  <c:v>414</c:v>
                </c:pt>
                <c:pt idx="8">
                  <c:v>249</c:v>
                </c:pt>
                <c:pt idx="9">
                  <c:v>182</c:v>
                </c:pt>
                <c:pt idx="10">
                  <c:v>158</c:v>
                </c:pt>
                <c:pt idx="11">
                  <c:v>131</c:v>
                </c:pt>
                <c:pt idx="12">
                  <c:v>110</c:v>
                </c:pt>
                <c:pt idx="13">
                  <c:v>105</c:v>
                </c:pt>
                <c:pt idx="14">
                  <c:v>91</c:v>
                </c:pt>
                <c:pt idx="15">
                  <c:v>83</c:v>
                </c:pt>
                <c:pt idx="16">
                  <c:v>79</c:v>
                </c:pt>
                <c:pt idx="17">
                  <c:v>74</c:v>
                </c:pt>
                <c:pt idx="18">
                  <c:v>69</c:v>
                </c:pt>
                <c:pt idx="19">
                  <c:v>39</c:v>
                </c:pt>
                <c:pt idx="20">
                  <c:v>35</c:v>
                </c:pt>
                <c:pt idx="21">
                  <c:v>24</c:v>
                </c:pt>
                <c:pt idx="22">
                  <c:v>22</c:v>
                </c:pt>
                <c:pt idx="23">
                  <c:v>19</c:v>
                </c:pt>
                <c:pt idx="24">
                  <c:v>18</c:v>
                </c:pt>
                <c:pt idx="25">
                  <c:v>16</c:v>
                </c:pt>
                <c:pt idx="26">
                  <c:v>15</c:v>
                </c:pt>
                <c:pt idx="27">
                  <c:v>13</c:v>
                </c:pt>
                <c:pt idx="28">
                  <c:v>12</c:v>
                </c:pt>
                <c:pt idx="29">
                  <c:v>10</c:v>
                </c:pt>
                <c:pt idx="3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EB-4ABB-ADB4-AAD4BD27934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26"/>
        <c:overlap val="-58"/>
        <c:axId val="196884383"/>
        <c:axId val="196883903"/>
      </c:barChart>
      <c:catAx>
        <c:axId val="1968843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883903"/>
        <c:crosses val="autoZero"/>
        <c:auto val="1"/>
        <c:lblAlgn val="ctr"/>
        <c:lblOffset val="100"/>
        <c:noMultiLvlLbl val="0"/>
      </c:catAx>
      <c:valAx>
        <c:axId val="196883903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99000">
                    <a:schemeClr val="tx1">
                      <a:lumMod val="25000"/>
                      <a:lumOff val="75000"/>
                    </a:schemeClr>
                  </a:gs>
                  <a:gs pos="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8843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Tipo de estudo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Planilha5!$B$1</c:f>
              <c:strCache>
                <c:ptCount val="1"/>
                <c:pt idx="0">
                  <c:v>Referências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Planilha5!$A$2:$A$18</c:f>
              <c:strCache>
                <c:ptCount val="17"/>
                <c:pt idx="0">
                  <c:v> Estudo de rastreamento </c:v>
                </c:pt>
                <c:pt idx="1">
                  <c:v> Guia de prática clínica </c:v>
                </c:pt>
                <c:pt idx="2">
                  <c:v> Fatores de risco </c:v>
                </c:pt>
                <c:pt idx="3">
                  <c:v> Estudo prognóstico </c:v>
                </c:pt>
                <c:pt idx="4">
                  <c:v> Estudo diagnóstico </c:v>
                </c:pt>
                <c:pt idx="5">
                  <c:v> Estudo de etiologia </c:v>
                </c:pt>
                <c:pt idx="6">
                  <c:v> Estudo observacional </c:v>
                </c:pt>
                <c:pt idx="7">
                  <c:v> Avaliação econômica em saúde </c:v>
                </c:pt>
                <c:pt idx="8">
                  <c:v> Estudo de prevalência </c:v>
                </c:pt>
                <c:pt idx="9">
                  <c:v> Estudo de avaliação </c:v>
                </c:pt>
                <c:pt idx="10">
                  <c:v> Pesquisa qualitativa </c:v>
                </c:pt>
                <c:pt idx="11">
                  <c:v> Estudo de incidência </c:v>
                </c:pt>
                <c:pt idx="12">
                  <c:v> Ensaio clínico controlado </c:v>
                </c:pt>
                <c:pt idx="13">
                  <c:v> Revisão sistemática de estudos observacionais </c:v>
                </c:pt>
                <c:pt idx="14">
                  <c:v> Revisão sistemática </c:v>
                </c:pt>
                <c:pt idx="15">
                  <c:v> Avaliação de tecnologias de saúde </c:v>
                </c:pt>
                <c:pt idx="16">
                  <c:v> Síntese de evidências </c:v>
                </c:pt>
              </c:strCache>
            </c:strRef>
          </c:cat>
          <c:val>
            <c:numRef>
              <c:f>Planilha5!$B$2:$B$18</c:f>
              <c:numCache>
                <c:formatCode>General</c:formatCode>
                <c:ptCount val="17"/>
                <c:pt idx="0">
                  <c:v>1020</c:v>
                </c:pt>
                <c:pt idx="1">
                  <c:v>793</c:v>
                </c:pt>
                <c:pt idx="2">
                  <c:v>636</c:v>
                </c:pt>
                <c:pt idx="3">
                  <c:v>602</c:v>
                </c:pt>
                <c:pt idx="4">
                  <c:v>524</c:v>
                </c:pt>
                <c:pt idx="5">
                  <c:v>318</c:v>
                </c:pt>
                <c:pt idx="6">
                  <c:v>233</c:v>
                </c:pt>
                <c:pt idx="7">
                  <c:v>104</c:v>
                </c:pt>
                <c:pt idx="8">
                  <c:v>98</c:v>
                </c:pt>
                <c:pt idx="9">
                  <c:v>75</c:v>
                </c:pt>
                <c:pt idx="10">
                  <c:v>65</c:v>
                </c:pt>
                <c:pt idx="11">
                  <c:v>60</c:v>
                </c:pt>
                <c:pt idx="12">
                  <c:v>59</c:v>
                </c:pt>
                <c:pt idx="13">
                  <c:v>18</c:v>
                </c:pt>
                <c:pt idx="14">
                  <c:v>12</c:v>
                </c:pt>
                <c:pt idx="15">
                  <c:v>6</c:v>
                </c:pt>
                <c:pt idx="1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6E-40CA-87A5-3CB79F5A3AC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982745887"/>
        <c:axId val="1982745407"/>
      </c:barChart>
      <c:catAx>
        <c:axId val="19827458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2745407"/>
        <c:crosses val="autoZero"/>
        <c:auto val="1"/>
        <c:lblAlgn val="ctr"/>
        <c:lblOffset val="100"/>
        <c:noMultiLvlLbl val="0"/>
      </c:catAx>
      <c:valAx>
        <c:axId val="198274540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827458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419"/>
              <a:t>Tipo de documento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7C5-4916-84A9-DC048EBE92E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7C5-4916-84A9-DC048EBE92E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7C5-4916-84A9-DC048EBE92E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7C5-4916-84A9-DC048EBE92E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7C5-4916-84A9-DC048EBE92E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7C5-4916-84A9-DC048EBE92E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7C5-4916-84A9-DC048EBE92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Planilha6!$A$2:$A$8</c:f>
              <c:strCache>
                <c:ptCount val="7"/>
                <c:pt idx="0">
                  <c:v> Não convencional </c:v>
                </c:pt>
                <c:pt idx="1">
                  <c:v> Monografia </c:v>
                </c:pt>
                <c:pt idx="2">
                  <c:v> Congresso e conferência </c:v>
                </c:pt>
                <c:pt idx="3">
                  <c:v> Artigo </c:v>
                </c:pt>
                <c:pt idx="4">
                  <c:v> Tese </c:v>
                </c:pt>
                <c:pt idx="5">
                  <c:v> Vídeo </c:v>
                </c:pt>
                <c:pt idx="6">
                  <c:v> Documento de projeto </c:v>
                </c:pt>
              </c:strCache>
            </c:strRef>
          </c:cat>
          <c:val>
            <c:numRef>
              <c:f>Planilha6!$B$2:$B$8</c:f>
              <c:numCache>
                <c:formatCode>General</c:formatCode>
                <c:ptCount val="7"/>
                <c:pt idx="0">
                  <c:v>4465</c:v>
                </c:pt>
                <c:pt idx="1">
                  <c:v>2980</c:v>
                </c:pt>
                <c:pt idx="2">
                  <c:v>1651</c:v>
                </c:pt>
                <c:pt idx="3">
                  <c:v>810</c:v>
                </c:pt>
                <c:pt idx="4">
                  <c:v>644</c:v>
                </c:pt>
                <c:pt idx="5">
                  <c:v>337</c:v>
                </c:pt>
                <c:pt idx="6">
                  <c:v>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7C5-4916-84A9-DC048EBE92E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Produção da SMS/SP por ano de publicação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Planilha3!$B$1</c:f>
              <c:strCache>
                <c:ptCount val="1"/>
                <c:pt idx="0">
                  <c:v>Referências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Planilha3!$A$2:$A$46</c:f>
              <c:strCache>
                <c:ptCount val="45"/>
                <c:pt idx="0">
                  <c:v> 1975 </c:v>
                </c:pt>
                <c:pt idx="1">
                  <c:v> 1980 </c:v>
                </c:pt>
                <c:pt idx="2">
                  <c:v> 1981 </c:v>
                </c:pt>
                <c:pt idx="3">
                  <c:v> 1982 </c:v>
                </c:pt>
                <c:pt idx="4">
                  <c:v> 1983 </c:v>
                </c:pt>
                <c:pt idx="5">
                  <c:v> 1984 </c:v>
                </c:pt>
                <c:pt idx="6">
                  <c:v> 1985 </c:v>
                </c:pt>
                <c:pt idx="7">
                  <c:v> 1986 </c:v>
                </c:pt>
                <c:pt idx="8">
                  <c:v> 1987 </c:v>
                </c:pt>
                <c:pt idx="9">
                  <c:v> 1988 </c:v>
                </c:pt>
                <c:pt idx="10">
                  <c:v> 1989 </c:v>
                </c:pt>
                <c:pt idx="11">
                  <c:v> 1990 </c:v>
                </c:pt>
                <c:pt idx="12">
                  <c:v> 1991 </c:v>
                </c:pt>
                <c:pt idx="13">
                  <c:v> 1992 </c:v>
                </c:pt>
                <c:pt idx="14">
                  <c:v> 1993 </c:v>
                </c:pt>
                <c:pt idx="15">
                  <c:v> 1994 </c:v>
                </c:pt>
                <c:pt idx="16">
                  <c:v> 1995 </c:v>
                </c:pt>
                <c:pt idx="17">
                  <c:v> 1996 </c:v>
                </c:pt>
                <c:pt idx="18">
                  <c:v> 1997 </c:v>
                </c:pt>
                <c:pt idx="19">
                  <c:v> 1998 </c:v>
                </c:pt>
                <c:pt idx="20">
                  <c:v> 1999 </c:v>
                </c:pt>
                <c:pt idx="21">
                  <c:v> 2000 </c:v>
                </c:pt>
                <c:pt idx="22">
                  <c:v> 2001 </c:v>
                </c:pt>
                <c:pt idx="23">
                  <c:v> 2002 </c:v>
                </c:pt>
                <c:pt idx="24">
                  <c:v> 2003 </c:v>
                </c:pt>
                <c:pt idx="25">
                  <c:v> 2004 </c:v>
                </c:pt>
                <c:pt idx="26">
                  <c:v> 2005 </c:v>
                </c:pt>
                <c:pt idx="27">
                  <c:v> 2006 </c:v>
                </c:pt>
                <c:pt idx="28">
                  <c:v> 2007 </c:v>
                </c:pt>
                <c:pt idx="29">
                  <c:v> 2008 </c:v>
                </c:pt>
                <c:pt idx="30">
                  <c:v> 2009 </c:v>
                </c:pt>
                <c:pt idx="31">
                  <c:v> 2010 </c:v>
                </c:pt>
                <c:pt idx="32">
                  <c:v> 2011 </c:v>
                </c:pt>
                <c:pt idx="33">
                  <c:v> 2012 </c:v>
                </c:pt>
                <c:pt idx="34">
                  <c:v> 2013 </c:v>
                </c:pt>
                <c:pt idx="35">
                  <c:v> 2014 </c:v>
                </c:pt>
                <c:pt idx="36">
                  <c:v> 2015 </c:v>
                </c:pt>
                <c:pt idx="37">
                  <c:v> 2016 </c:v>
                </c:pt>
                <c:pt idx="38">
                  <c:v> 2017 </c:v>
                </c:pt>
                <c:pt idx="39">
                  <c:v> 2018 </c:v>
                </c:pt>
                <c:pt idx="40">
                  <c:v> 2019 </c:v>
                </c:pt>
                <c:pt idx="41">
                  <c:v> 2020 </c:v>
                </c:pt>
                <c:pt idx="42">
                  <c:v> 2021 </c:v>
                </c:pt>
                <c:pt idx="43">
                  <c:v> 2022 </c:v>
                </c:pt>
                <c:pt idx="44">
                  <c:v> 2023 </c:v>
                </c:pt>
              </c:strCache>
            </c:strRef>
          </c:cat>
          <c:val>
            <c:numRef>
              <c:f>Planilha3!$B$2:$B$46</c:f>
              <c:numCache>
                <c:formatCode>General</c:formatCode>
                <c:ptCount val="45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  <c:pt idx="4">
                  <c:v>6</c:v>
                </c:pt>
                <c:pt idx="5">
                  <c:v>8</c:v>
                </c:pt>
                <c:pt idx="6">
                  <c:v>68</c:v>
                </c:pt>
                <c:pt idx="7">
                  <c:v>2</c:v>
                </c:pt>
                <c:pt idx="8">
                  <c:v>2</c:v>
                </c:pt>
                <c:pt idx="9">
                  <c:v>8</c:v>
                </c:pt>
                <c:pt idx="10">
                  <c:v>18</c:v>
                </c:pt>
                <c:pt idx="11">
                  <c:v>38</c:v>
                </c:pt>
                <c:pt idx="12">
                  <c:v>87</c:v>
                </c:pt>
                <c:pt idx="13">
                  <c:v>230</c:v>
                </c:pt>
                <c:pt idx="14">
                  <c:v>50</c:v>
                </c:pt>
                <c:pt idx="15">
                  <c:v>48</c:v>
                </c:pt>
                <c:pt idx="16">
                  <c:v>28</c:v>
                </c:pt>
                <c:pt idx="17">
                  <c:v>28</c:v>
                </c:pt>
                <c:pt idx="18">
                  <c:v>38</c:v>
                </c:pt>
                <c:pt idx="19">
                  <c:v>80</c:v>
                </c:pt>
                <c:pt idx="20">
                  <c:v>37</c:v>
                </c:pt>
                <c:pt idx="21">
                  <c:v>62</c:v>
                </c:pt>
                <c:pt idx="22">
                  <c:v>21</c:v>
                </c:pt>
                <c:pt idx="23">
                  <c:v>79</c:v>
                </c:pt>
                <c:pt idx="24">
                  <c:v>170</c:v>
                </c:pt>
                <c:pt idx="25">
                  <c:v>300</c:v>
                </c:pt>
                <c:pt idx="26">
                  <c:v>170</c:v>
                </c:pt>
                <c:pt idx="27">
                  <c:v>297</c:v>
                </c:pt>
                <c:pt idx="28">
                  <c:v>230</c:v>
                </c:pt>
                <c:pt idx="29">
                  <c:v>372</c:v>
                </c:pt>
                <c:pt idx="30">
                  <c:v>527</c:v>
                </c:pt>
                <c:pt idx="31">
                  <c:v>726</c:v>
                </c:pt>
                <c:pt idx="32">
                  <c:v>821</c:v>
                </c:pt>
                <c:pt idx="33">
                  <c:v>760</c:v>
                </c:pt>
                <c:pt idx="34">
                  <c:v>581</c:v>
                </c:pt>
                <c:pt idx="35">
                  <c:v>446</c:v>
                </c:pt>
                <c:pt idx="36">
                  <c:v>324</c:v>
                </c:pt>
                <c:pt idx="37">
                  <c:v>434</c:v>
                </c:pt>
                <c:pt idx="38">
                  <c:v>127</c:v>
                </c:pt>
                <c:pt idx="39">
                  <c:v>186</c:v>
                </c:pt>
                <c:pt idx="40">
                  <c:v>59</c:v>
                </c:pt>
                <c:pt idx="41">
                  <c:v>232</c:v>
                </c:pt>
                <c:pt idx="42">
                  <c:v>349</c:v>
                </c:pt>
                <c:pt idx="43">
                  <c:v>93</c:v>
                </c:pt>
                <c:pt idx="44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FA-46F4-98B8-F6F072ADEB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71161855"/>
        <c:axId val="1971160895"/>
      </c:lineChart>
      <c:catAx>
        <c:axId val="1971161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1160895"/>
        <c:crosses val="autoZero"/>
        <c:auto val="1"/>
        <c:lblAlgn val="ctr"/>
        <c:lblOffset val="100"/>
        <c:noMultiLvlLbl val="0"/>
      </c:catAx>
      <c:valAx>
        <c:axId val="19711608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711618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'PROD-assunto'!$A$2:$A$110</cx:f>
        <cx:lvl ptCount="109">
          <cx:pt idx="0"> Saúde Pública </cx:pt>
          <cx:pt idx="1"> Sistema Único de Saúde </cx:pt>
          <cx:pt idx="2"> Promoção da Saúde </cx:pt>
          <cx:pt idx="3"> Infecções por Coronavirus </cx:pt>
          <cx:pt idx="4"> Atenção Primária à Saúde </cx:pt>
          <cx:pt idx="5"> Serviços de Saúde </cx:pt>
          <cx:pt idx="6"> Pessoal Técnico de Saúde </cx:pt>
          <cx:pt idx="7"> Atenção à Saúde </cx:pt>
          <cx:pt idx="8"> Mortalidade </cx:pt>
          <cx:pt idx="9"> Educação em Saúde </cx:pt>
          <cx:pt idx="10"> Síndrome de Imunodeficiência Adquirida </cx:pt>
          <cx:pt idx="11"> Monitoramento Epidemiológico </cx:pt>
          <cx:pt idx="12"> Política de Saúde </cx:pt>
          <cx:pt idx="13"> Saúde Bucal </cx:pt>
          <cx:pt idx="14"> Guias como Assunto </cx:pt>
          <cx:pt idx="15"> Qualidade de Vida </cx:pt>
          <cx:pt idx="16"> Centros de Saúde </cx:pt>
          <cx:pt idx="17"> Saúde Mental </cx:pt>
          <cx:pt idx="18"> Gestão de Recursos Humanos </cx:pt>
          <cx:pt idx="19"> Raiva </cx:pt>
          <cx:pt idx="20"> Nascido Vivo </cx:pt>
          <cx:pt idx="21"> Sistemas de Informação </cx:pt>
          <cx:pt idx="22"> Educação Profissional em Saúde Pública </cx:pt>
          <cx:pt idx="23"> Pessoal de Saúde </cx:pt>
          <cx:pt idx="24"> Assistência Farmacêutica </cx:pt>
          <cx:pt idx="25"> Gestão em Saúde </cx:pt>
          <cx:pt idx="26"> Idoso </cx:pt>
          <cx:pt idx="27"> Enfermagem </cx:pt>
          <cx:pt idx="28"> Vigilância em Saúde Pública </cx:pt>
          <cx:pt idx="29"> Gravidez </cx:pt>
          <cx:pt idx="30"> Saúde da Família </cx:pt>
          <cx:pt idx="31"> Infecções Sexualmente Transmissíveis </cx:pt>
          <cx:pt idx="32"> Saúde da Mulher </cx:pt>
          <cx:pt idx="33"> Protocolos Clínicos </cx:pt>
          <cx:pt idx="34"> Indicadores Básicos de Saúde </cx:pt>
          <cx:pt idx="35"> Diabetes Mellitus </cx:pt>
          <cx:pt idx="36"> Planos e Programas de Saúde </cx:pt>
          <cx:pt idx="37"> Recursos Humanos </cx:pt>
          <cx:pt idx="38"> Saúde Ocupacional </cx:pt>
          <cx:pt idx="39"> Cães </cx:pt>
          <cx:pt idx="40"> Violência </cx:pt>
          <cx:pt idx="41"> Preparações Farmacêuticas </cx:pt>
          <cx:pt idx="42"> COVID-19 </cx:pt>
          <cx:pt idx="43"> Gatos </cx:pt>
          <cx:pt idx="44"> Quirópteros </cx:pt>
          <cx:pt idx="45"> Hipertensão </cx:pt>
          <cx:pt idx="46"> Farmácia </cx:pt>
          <cx:pt idx="47"> Neoplasias da Mama </cx:pt>
          <cx:pt idx="48"> HIV </cx:pt>
          <cx:pt idx="49"> Notificação de Doenças </cx:pt>
          <cx:pt idx="50"> Zoonoses </cx:pt>
          <cx:pt idx="51"> Cuidado Pré-Natal </cx:pt>
          <cx:pt idx="52"> Neoplasias </cx:pt>
          <cx:pt idx="53"> Vacinação </cx:pt>
          <cx:pt idx="54"> Saúde da Criança </cx:pt>
          <cx:pt idx="55"> Mão de Obra em Saúde </cx:pt>
          <cx:pt idx="56"> Gestantes </cx:pt>
          <cx:pt idx="57"> Assistentes de Enfermagem </cx:pt>
          <cx:pt idx="58"> Vigilância da População </cx:pt>
          <cx:pt idx="59"> Desenvolvimento de Pessoal </cx:pt>
          <cx:pt idx="60"> Demografia </cx:pt>
          <cx:pt idx="61"> Saúde do Idoso </cx:pt>
          <cx:pt idx="62"> Assistentes de Odontologia </cx:pt>
          <cx:pt idx="63"> Informática em Saúde Pública </cx:pt>
          <cx:pt idx="64"> Informática Médica </cx:pt>
          <cx:pt idx="65"> Vacina Antirrábica </cx:pt>
          <cx:pt idx="66"> Estudantes de Farmácia </cx:pt>
          <cx:pt idx="67"> Dengue </cx:pt>
          <cx:pt idx="68"> Participação Social </cx:pt>
          <cx:pt idx="69"> Responsabilidade Social </cx:pt>
          <cx:pt idx="70"> Mortalidade Infantil </cx:pt>
          <cx:pt idx="71"> Serviços Médicos de Emergência </cx:pt>
          <cx:pt idx="72"> Planos Governamentais de Saúde </cx:pt>
          <cx:pt idx="73"> Epidemiologia </cx:pt>
          <cx:pt idx="74"> Vírus da Raiva </cx:pt>
          <cx:pt idx="75"> Vigilância Sanitária </cx:pt>
          <cx:pt idx="76"> Assistência Integral à Saúde </cx:pt>
          <cx:pt idx="77"> Serviços de Saúde para Idosos </cx:pt>
          <cx:pt idx="78"> Monitoramento Ambiental </cx:pt>
          <cx:pt idx="79"> Inquéritos de Morbidade </cx:pt>
          <cx:pt idx="80"> Animais de Estimação </cx:pt>
          <cx:pt idx="81"> Política </cx:pt>
          <cx:pt idx="82"> Acolhimento </cx:pt>
          <cx:pt idx="83"> Sistemas Locais de Saúde </cx:pt>
          <cx:pt idx="84"> Emergências </cx:pt>
          <cx:pt idx="85"> Humanização da Assistência </cx:pt>
          <cx:pt idx="86"> Criança </cx:pt>
          <cx:pt idx="87"> Vínculo Humano-Animal </cx:pt>
          <cx:pt idx="88"> Recém-Nascido </cx:pt>
          <cx:pt idx="89"> Adolescente </cx:pt>
          <cx:pt idx="90"> Tuberculose </cx:pt>
          <cx:pt idx="91"> Assistência Ambulatorial </cx:pt>
          <cx:pt idx="92"> Técnicos em Farmácia </cx:pt>
          <cx:pt idx="93"> Educação Continuada </cx:pt>
          <cx:pt idx="94"> Bem-Estar do Animal </cx:pt>
          <cx:pt idx="95"> Orçamentos </cx:pt>
          <cx:pt idx="96"> Neoplasias do Colo do Útero </cx:pt>
          <cx:pt idx="97"> Fatores de Risco </cx:pt>
          <cx:pt idx="98"> Medicina Tradicional Chinesa </cx:pt>
          <cx:pt idx="99"> Capacitação de Recursos Humanos em Saúde </cx:pt>
          <cx:pt idx="100"> Obesidade </cx:pt>
          <cx:pt idx="101"> Sistemas de Informação em Saúde </cx:pt>
          <cx:pt idx="102"> Serviços de Saúde Mental </cx:pt>
          <cx:pt idx="103"> Governo Local </cx:pt>
          <cx:pt idx="104"> Aleitamento Materno </cx:pt>
          <cx:pt idx="105"> Controle de Doenças Transmissíveis </cx:pt>
          <cx:pt idx="106"> Mortalidade Materna </cx:pt>
          <cx:pt idx="107"> Doença Crônica </cx:pt>
          <cx:pt idx="108"> Tutoria </cx:pt>
        </cx:lvl>
      </cx:strDim>
      <cx:numDim type="val">
        <cx:f>'PROD-assunto'!$B$2:$B$110</cx:f>
        <cx:lvl ptCount="109" formatCode="Geral">
          <cx:pt idx="0">675</cx:pt>
          <cx:pt idx="1">517</cx:pt>
          <cx:pt idx="2">453</cx:pt>
          <cx:pt idx="3">386</cx:pt>
          <cx:pt idx="4">321</cx:pt>
          <cx:pt idx="5">303</cx:pt>
          <cx:pt idx="6">275</cx:pt>
          <cx:pt idx="7">249</cx:pt>
          <cx:pt idx="8">225</cx:pt>
          <cx:pt idx="9">220</cx:pt>
          <cx:pt idx="10">210</cx:pt>
          <cx:pt idx="11">207</cx:pt>
          <cx:pt idx="12">203</cx:pt>
          <cx:pt idx="13">182</cx:pt>
          <cx:pt idx="14">165</cx:pt>
          <cx:pt idx="15">154</cx:pt>
          <cx:pt idx="16">150</cx:pt>
          <cx:pt idx="17">139</cx:pt>
          <cx:pt idx="18">131</cx:pt>
          <cx:pt idx="19">130</cx:pt>
          <cx:pt idx="20">130</cx:pt>
          <cx:pt idx="21">126</cx:pt>
          <cx:pt idx="22">122</cx:pt>
          <cx:pt idx="23">120</cx:pt>
          <cx:pt idx="24">115</cx:pt>
          <cx:pt idx="25">114</cx:pt>
          <cx:pt idx="26">113</cx:pt>
          <cx:pt idx="27">112</cx:pt>
          <cx:pt idx="28">110</cx:pt>
          <cx:pt idx="29">107</cx:pt>
          <cx:pt idx="30">107</cx:pt>
          <cx:pt idx="31">104</cx:pt>
          <cx:pt idx="32">104</cx:pt>
          <cx:pt idx="33">103</cx:pt>
          <cx:pt idx="34">102</cx:pt>
          <cx:pt idx="35">102</cx:pt>
          <cx:pt idx="36">101</cx:pt>
          <cx:pt idx="37">101</cx:pt>
          <cx:pt idx="38">98</cx:pt>
          <cx:pt idx="39">89</cx:pt>
          <cx:pt idx="40">87</cx:pt>
          <cx:pt idx="41">87</cx:pt>
          <cx:pt idx="42">87</cx:pt>
          <cx:pt idx="43">86</cx:pt>
          <cx:pt idx="44">85</cx:pt>
          <cx:pt idx="45">85</cx:pt>
          <cx:pt idx="46">84</cx:pt>
          <cx:pt idx="47">81</cx:pt>
          <cx:pt idx="48">80</cx:pt>
          <cx:pt idx="49">76</cx:pt>
          <cx:pt idx="50">75</cx:pt>
          <cx:pt idx="51">74</cx:pt>
          <cx:pt idx="52">74</cx:pt>
          <cx:pt idx="53">73</cx:pt>
          <cx:pt idx="54">71</cx:pt>
          <cx:pt idx="55">70</cx:pt>
          <cx:pt idx="56">69</cx:pt>
          <cx:pt idx="57">68</cx:pt>
          <cx:pt idx="58">67</cx:pt>
          <cx:pt idx="59">67</cx:pt>
          <cx:pt idx="60">66</cx:pt>
          <cx:pt idx="61">66</cx:pt>
          <cx:pt idx="62">66</cx:pt>
          <cx:pt idx="63">66</cx:pt>
          <cx:pt idx="64">65</cx:pt>
          <cx:pt idx="65">64</cx:pt>
          <cx:pt idx="66">60</cx:pt>
          <cx:pt idx="67">58</cx:pt>
          <cx:pt idx="68">58</cx:pt>
          <cx:pt idx="69">57</cx:pt>
          <cx:pt idx="70">56</cx:pt>
          <cx:pt idx="71">56</cx:pt>
          <cx:pt idx="72">55</cx:pt>
          <cx:pt idx="73">55</cx:pt>
          <cx:pt idx="74">54</cx:pt>
          <cx:pt idx="75">54</cx:pt>
          <cx:pt idx="76">53</cx:pt>
          <cx:pt idx="77">52</cx:pt>
          <cx:pt idx="78">51</cx:pt>
          <cx:pt idx="79">51</cx:pt>
          <cx:pt idx="80">51</cx:pt>
          <cx:pt idx="81">50</cx:pt>
          <cx:pt idx="82">50</cx:pt>
          <cx:pt idx="83">49</cx:pt>
          <cx:pt idx="84">49</cx:pt>
          <cx:pt idx="85">49</cx:pt>
          <cx:pt idx="86">48</cx:pt>
          <cx:pt idx="87">47</cx:pt>
          <cx:pt idx="88">47</cx:pt>
          <cx:pt idx="89">47</cx:pt>
          <cx:pt idx="90">46</cx:pt>
          <cx:pt idx="91">46</cx:pt>
          <cx:pt idx="92">45</cx:pt>
          <cx:pt idx="93">45</cx:pt>
          <cx:pt idx="94">44</cx:pt>
          <cx:pt idx="95">44</cx:pt>
          <cx:pt idx="96">44</cx:pt>
          <cx:pt idx="97">44</cx:pt>
          <cx:pt idx="98">44</cx:pt>
          <cx:pt idx="99">43</cx:pt>
          <cx:pt idx="100">43</cx:pt>
          <cx:pt idx="101">42</cx:pt>
          <cx:pt idx="102">42</cx:pt>
          <cx:pt idx="103">42</cx:pt>
          <cx:pt idx="104">41</cx:pt>
          <cx:pt idx="105">41</cx:pt>
          <cx:pt idx="106">41</cx:pt>
          <cx:pt idx="107">41</cx:pt>
          <cx:pt idx="108">40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ctr" rtl="0">
              <a:defRPr/>
            </a:pPr>
            <a:r>
              <a:rPr lang="pt-BR" sz="1400" b="0" i="0" u="none" strike="noStrike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Assunto </a:t>
            </a:r>
            <a:r>
              <a:rPr lang="pt-BR" sz="1400" b="0" i="0" u="none" strike="noStrike" baseline="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prinicpal</a:t>
            </a:r>
            <a:endParaRPr lang="pt-BR" sz="1400" b="0" i="0" u="none" strike="noStrike" baseline="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</a:endParaRPr>
          </a:p>
        </cx:rich>
      </cx:tx>
    </cx:title>
    <cx:plotArea>
      <cx:plotAreaRegion>
        <cx:series layoutId="clusteredColumn" uniqueId="{9FFA3ADB-2FE8-4365-8B9D-BC756E023D82}">
          <cx:tx>
            <cx:txData>
              <cx:f>'PROD-assunto'!$B$1</cx:f>
              <cx:v>Ocorrências</cx:v>
            </cx:txData>
          </cx:tx>
          <cx:dataId val="0"/>
          <cx:layoutPr>
            <cx:aggregation/>
          </cx:layoutPr>
          <cx:axisId val="1"/>
        </cx:series>
        <cx:series layoutId="paretoLine" ownerIdx="0" uniqueId="{F59116FA-844B-46F2-B4B4-F4320EE26313}">
          <cx:axisId val="2"/>
        </cx:series>
      </cx:plotAreaRegion>
      <cx:axis id="0">
        <cx:catScaling gapWidth="0"/>
        <cx:tickLabels/>
      </cx:axis>
      <cx:axis id="1">
        <cx:valScaling/>
        <cx:majorGridlines/>
        <cx:tickLabels/>
      </cx:axis>
      <cx:axis id="2">
        <cx:valScaling max="1" min="0"/>
        <cx:units unit="percentage"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A67056-7FD3-EAED-E6A4-336912396C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EE2EA3-60E6-FD1B-31C8-E01728822A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F0DA2DF-D53B-0B07-D515-744DB94F3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482B-4CE4-4CCF-8D93-41374B28B34D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0A4EDB-9B87-9262-A7AB-47770E735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23DAD44-558E-2C43-72D8-C0061D16C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7BB1-F031-4689-9369-09B8F0BE16D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899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7F631E-123A-08B0-19F7-8A4B9B0B1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75DC256-62B9-A346-CCA3-28A70B6FA3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63AAA30-3D34-283C-6162-DA9F81506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482B-4CE4-4CCF-8D93-41374B28B34D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A4423E-7236-91D1-987D-9688FF688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D7C2FDE-D38B-61AF-2455-0E29E656E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7BB1-F031-4689-9369-09B8F0BE16D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617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D118589-C427-010F-B18C-82161D847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A4E599F-838C-7772-BAE4-5CFCC3963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C46883-4B36-A876-B134-314C91532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482B-4CE4-4CCF-8D93-41374B28B34D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34A4A2F-41B6-94C2-8919-D75FB20BE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BDBD85-540D-0152-B932-68A33254D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7BB1-F031-4689-9369-09B8F0BE16D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2820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5967A-94DC-E9A7-9295-D9A801C58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085D70-5A78-457F-4112-4E9B56EBD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1DC0A7-6AD2-E648-34AB-6817D2F35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482B-4CE4-4CCF-8D93-41374B28B34D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DBA46D-D78D-29DB-7E77-A4D0C2415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2A427D-1553-E26E-8D6C-F6DCBCC7A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7BB1-F031-4689-9369-09B8F0BE16D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659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AD324A-B1BE-4541-919C-55B8F22FF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FB5F76D-0EDB-4930-6625-BE39750E4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694559-14A9-FCD6-64B4-249F0E31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482B-4CE4-4CCF-8D93-41374B28B34D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C79780-98C9-2139-C3DC-454986AE0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65DCC9-77A8-F913-A5DA-C9DFDB2B8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7BB1-F031-4689-9369-09B8F0BE16D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3085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2CB727-B740-62CD-1203-0AE9D3DA3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1DB294-8895-8ED3-2DB0-84660AB1FD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D53BFCA-4FFA-1D44-E924-8C675A443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FA16162-0797-AF40-3B51-15C20BC40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482B-4CE4-4CCF-8D93-41374B28B34D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6C4B226-EBAC-4B09-1757-123B8F8FA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2B6012B-BC6F-BA83-5653-2C9DDAAAE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7BB1-F031-4689-9369-09B8F0BE16D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2533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25DAA6-AE70-ADFB-8B81-98BE8C4D2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6B1B918-273A-E3EB-1ECD-5BB5612CD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81F0C91-4CD5-E780-D293-F8B98A3B92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18381B6-1EEE-D46A-20D1-7A2B7A260D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90DA46E-CA16-C1BE-4CA8-38D7B8208D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7101863-CCD6-1BFC-AF2C-5E08B9C56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482B-4CE4-4CCF-8D93-41374B28B34D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D633B42-C492-80F4-F8EE-0D3ED6528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78749AB-2909-9D2D-84F1-3F25EDAD5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7BB1-F031-4689-9369-09B8F0BE16D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7812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DFD1E4-5B75-3447-0684-5C7C9AD5E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1BEB93A-19D1-5234-70AE-F57E112CB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482B-4CE4-4CCF-8D93-41374B28B34D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A3384B5-2C48-28E2-78B1-5DB36048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48539CB-5067-4F60-73D6-09EFBDAB7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7BB1-F031-4689-9369-09B8F0BE16D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49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30D0287-05ED-150D-C8F4-E15B806C3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482B-4CE4-4CCF-8D93-41374B28B34D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292B061-0FC3-36BA-9B9D-441243F64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A337234-974A-4339-13AF-687B09560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7BB1-F031-4689-9369-09B8F0BE16D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3038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E6AEDB-6D7D-FE59-BA74-CA125130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8B31C4B-29F9-004E-8AD8-713874A0E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5CF0E6D-A261-64C2-8D1D-288487955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CD085F3-8663-F6EC-FD8B-DB36EE4A2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482B-4CE4-4CCF-8D93-41374B28B34D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F889406-1912-F6DB-604C-B6A7D9FD6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9F8C859-6757-EA7C-4389-F888B0BFC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7BB1-F031-4689-9369-09B8F0BE16D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896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6B5279-C806-3F4F-27C1-F141BDD3C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7B8831D-E678-99D3-9A22-5BDA59E6E2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54D132A-8DC0-034D-11C2-398B9CD7ED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54BFE68-6C08-1ECC-320B-1B8950259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482B-4CE4-4CCF-8D93-41374B28B34D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919BF54-805F-B19C-F876-15B6B09E7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257773E-B3B5-6A73-D0DD-1D150EC2F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7BB1-F031-4689-9369-09B8F0BE16D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8451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D225EA2-6C2B-ADB8-D44A-404819373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04E281D-4FCB-EC43-6038-A7B9594F0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CA77C3C-1E73-EE0B-ADB6-8DE9C8F43F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E482B-4CE4-4CCF-8D93-41374B28B34D}" type="datetimeFigureOut">
              <a:rPr lang="pt-BR" smtClean="0"/>
              <a:t>17/05/2023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2C117AF-6220-07CB-0D6F-C932773400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A30FBC5-4A58-235A-ADE4-8767BF9FD2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F7BB1-F031-4689-9369-09B8F0BE16D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44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18" Type="http://schemas.openxmlformats.org/officeDocument/2006/relationships/image" Target="../media/image20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17" Type="http://schemas.openxmlformats.org/officeDocument/2006/relationships/image" Target="../media/image19.png"/><Relationship Id="rId2" Type="http://schemas.openxmlformats.org/officeDocument/2006/relationships/image" Target="../media/image5.png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google.com/forms/d/e/1FAIpQLSfHusplvxb6u2XjMgPmiRlEkz-UqSVPVeCigUZHTEIe4H0dpA/viewform" TargetMode="External"/><Relationship Id="rId4" Type="http://schemas.openxmlformats.org/officeDocument/2006/relationships/hyperlink" Target="https://bvsalud.org/centros/?lang=pt&amp;q=user%3ASMS%2FSP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microsoft.com/office/2014/relationships/chartEx" Target="../charts/chartEx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ms.sp.bvs.br/sobre-a-bvs/criterios-de-selecao-de-documento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F40960-33E3-1A8A-BBFC-FE596BFFC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0431" y="158432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t-BR" sz="3600" dirty="0"/>
              <a:t>Rede Secretaria Municipal de Saúde de São Paulo</a:t>
            </a:r>
            <a:br>
              <a:rPr lang="pt-BR" sz="3600" dirty="0"/>
            </a:br>
            <a:r>
              <a:rPr lang="pt-BR" sz="3600" dirty="0"/>
              <a:t>16 e 23 de maio de 2023</a:t>
            </a:r>
            <a:br>
              <a:rPr lang="pt-BR" dirty="0"/>
            </a:br>
            <a:br>
              <a:rPr lang="pt-BR" dirty="0"/>
            </a:br>
            <a:br>
              <a:rPr lang="pt-BR" dirty="0"/>
            </a:br>
            <a:r>
              <a:rPr lang="pt-BR" dirty="0"/>
              <a:t>Metodologia LILACS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2314858-8559-27C9-875E-F1A961D816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4101" y="4377517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pt-BR" dirty="0"/>
              <a:t>Sueli Mitiko Yano Suga</a:t>
            </a:r>
          </a:p>
          <a:p>
            <a:r>
              <a:rPr lang="pt-BR" dirty="0"/>
              <a:t>Supervisora</a:t>
            </a:r>
          </a:p>
          <a:p>
            <a:r>
              <a:rPr lang="pt-BR" dirty="0"/>
              <a:t>Fontes de Informação Referenciais</a:t>
            </a:r>
          </a:p>
          <a:p>
            <a:r>
              <a:rPr lang="pt-BR" dirty="0"/>
              <a:t>BIREME/OPAS/OMS</a:t>
            </a:r>
          </a:p>
        </p:txBody>
      </p:sp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B36D453E-6277-52CD-E096-E814AC1163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18" y="350852"/>
            <a:ext cx="1951331" cy="2305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730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A6124BF9-897F-4AD6-A8E8-BA925BAE6854}"/>
              </a:ext>
            </a:extLst>
          </p:cNvPr>
          <p:cNvSpPr txBox="1"/>
          <p:nvPr/>
        </p:nvSpPr>
        <p:spPr>
          <a:xfrm>
            <a:off x="1200063" y="450733"/>
            <a:ext cx="105499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800" b="1" dirty="0">
                <a:solidFill>
                  <a:srgbClr val="002060"/>
                </a:solidFill>
              </a:rPr>
              <a:t>As Fontes de Informação</a:t>
            </a:r>
          </a:p>
        </p:txBody>
      </p:sp>
      <p:pic>
        <p:nvPicPr>
          <p:cNvPr id="2" name="Picture 3" descr="Logo&#10;&#10;Description automatically generated">
            <a:extLst>
              <a:ext uri="{FF2B5EF4-FFF2-40B4-BE49-F238E27FC236}">
                <a16:creationId xmlns:a16="http://schemas.microsoft.com/office/drawing/2014/main" id="{9A587DD3-B6AC-0CF5-CC41-2718B0F77E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907" y="1640849"/>
            <a:ext cx="2213675" cy="255599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3367549-55AD-39A0-C4D5-4926EB5DDB1F}"/>
              </a:ext>
            </a:extLst>
          </p:cNvPr>
          <p:cNvSpPr/>
          <p:nvPr/>
        </p:nvSpPr>
        <p:spPr>
          <a:xfrm>
            <a:off x="821410" y="5632341"/>
            <a:ext cx="4869050" cy="91698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cs typeface="Calibri"/>
              </a:rPr>
              <a:t>Catálogo</a:t>
            </a:r>
            <a:r>
              <a:rPr lang="en-US" sz="4000" b="1" dirty="0">
                <a:cs typeface="Calibri"/>
              </a:rPr>
              <a:t> </a:t>
            </a:r>
            <a:r>
              <a:rPr lang="en-US" sz="4000" b="1" dirty="0" err="1">
                <a:cs typeface="Calibri"/>
              </a:rPr>
              <a:t>Multimídia</a:t>
            </a:r>
            <a:endParaRPr lang="en-US" dirty="0"/>
          </a:p>
          <a:p>
            <a:pPr algn="ctr"/>
            <a:r>
              <a:rPr lang="en-US" sz="2000" b="1" dirty="0" err="1">
                <a:cs typeface="Calibri"/>
              </a:rPr>
              <a:t>Recursos</a:t>
            </a:r>
            <a:r>
              <a:rPr lang="en-US" sz="2000" b="1" dirty="0">
                <a:cs typeface="Calibri"/>
              </a:rPr>
              <a:t> de </a:t>
            </a:r>
            <a:r>
              <a:rPr lang="en-US" sz="2000" b="1" dirty="0" err="1">
                <a:cs typeface="Calibri"/>
              </a:rPr>
              <a:t>multimídia</a:t>
            </a:r>
            <a:endParaRPr lang="en-US" sz="2000" b="1" dirty="0">
              <a:cs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FA47A9-02B7-C6C8-421A-14FA549DD413}"/>
              </a:ext>
            </a:extLst>
          </p:cNvPr>
          <p:cNvSpPr/>
          <p:nvPr/>
        </p:nvSpPr>
        <p:spPr>
          <a:xfrm>
            <a:off x="5987510" y="5632340"/>
            <a:ext cx="3345050" cy="91698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4000" b="1" dirty="0">
                <a:cs typeface="Calibri"/>
              </a:rPr>
              <a:t>REA</a:t>
            </a:r>
          </a:p>
          <a:p>
            <a:pPr algn="ctr"/>
            <a:r>
              <a:rPr lang="en-US" b="1" dirty="0" err="1">
                <a:cs typeface="Calibri"/>
              </a:rPr>
              <a:t>Recursos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Educacionais</a:t>
            </a:r>
            <a:r>
              <a:rPr lang="en-US" b="1" dirty="0">
                <a:cs typeface="Calibri"/>
              </a:rPr>
              <a:t> </a:t>
            </a:r>
            <a:r>
              <a:rPr lang="en-US" b="1" dirty="0" err="1">
                <a:cs typeface="Calibri"/>
              </a:rPr>
              <a:t>Abertos</a:t>
            </a:r>
            <a:endParaRPr lang="en-US" b="1" dirty="0">
              <a:ea typeface="Calibri"/>
              <a:cs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0E5445-AD73-499F-EF61-671916975220}"/>
              </a:ext>
            </a:extLst>
          </p:cNvPr>
          <p:cNvSpPr/>
          <p:nvPr/>
        </p:nvSpPr>
        <p:spPr>
          <a:xfrm>
            <a:off x="6736595" y="2984711"/>
            <a:ext cx="2479729" cy="91698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cs typeface="Calibri"/>
              </a:rPr>
              <a:t>LIS</a:t>
            </a:r>
          </a:p>
          <a:p>
            <a:pPr algn="ctr"/>
            <a:r>
              <a:rPr lang="en-US" sz="2000" b="1" err="1">
                <a:cs typeface="Calibri"/>
              </a:rPr>
              <a:t>Recursos</a:t>
            </a:r>
            <a:r>
              <a:rPr lang="en-US" sz="2000" b="1">
                <a:cs typeface="Calibri"/>
              </a:rPr>
              <a:t> de internet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99B682-A2CD-0E41-722B-248FDCDBC1CB}"/>
              </a:ext>
            </a:extLst>
          </p:cNvPr>
          <p:cNvSpPr/>
          <p:nvPr/>
        </p:nvSpPr>
        <p:spPr>
          <a:xfrm>
            <a:off x="9487543" y="2984714"/>
            <a:ext cx="2492645" cy="916983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4000" b="1" dirty="0" err="1">
                <a:cs typeface="Calibri"/>
              </a:rPr>
              <a:t>DirEve</a:t>
            </a:r>
            <a:endParaRPr lang="en-US" sz="4000" b="1" dirty="0">
              <a:cs typeface="Calibri"/>
            </a:endParaRPr>
          </a:p>
          <a:p>
            <a:pPr algn="ctr"/>
            <a:r>
              <a:rPr lang="en-US" sz="2000" b="1" dirty="0" err="1">
                <a:cs typeface="Calibri"/>
              </a:rPr>
              <a:t>Diretório</a:t>
            </a:r>
            <a:r>
              <a:rPr lang="en-US" sz="2000" b="1" dirty="0">
                <a:cs typeface="Calibri"/>
              </a:rPr>
              <a:t> de </a:t>
            </a:r>
            <a:r>
              <a:rPr lang="en-US" sz="2000" b="1" dirty="0" err="1">
                <a:cs typeface="Calibri"/>
              </a:rPr>
              <a:t>Eventos</a:t>
            </a:r>
            <a:endParaRPr lang="en-US" sz="2000" b="1" dirty="0">
              <a:cs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87A4AE-8664-ACBF-90EB-D29692B136D8}"/>
              </a:ext>
            </a:extLst>
          </p:cNvPr>
          <p:cNvSpPr/>
          <p:nvPr/>
        </p:nvSpPr>
        <p:spPr>
          <a:xfrm>
            <a:off x="9487547" y="5632342"/>
            <a:ext cx="2428067" cy="916983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4000" b="1" dirty="0" err="1">
                <a:cs typeface="Calibri"/>
              </a:rPr>
              <a:t>Leyes</a:t>
            </a:r>
            <a:endParaRPr lang="en-US" dirty="0"/>
          </a:p>
          <a:p>
            <a:pPr algn="ctr"/>
            <a:r>
              <a:rPr lang="en-US" sz="2000" b="1" dirty="0" err="1">
                <a:cs typeface="Calibri"/>
              </a:rPr>
              <a:t>Legislação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em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Saúde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64CE2D-88BE-3190-11D4-C26E88A89C70}"/>
              </a:ext>
            </a:extLst>
          </p:cNvPr>
          <p:cNvSpPr/>
          <p:nvPr/>
        </p:nvSpPr>
        <p:spPr>
          <a:xfrm>
            <a:off x="3171986" y="2997629"/>
            <a:ext cx="3383796" cy="91698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4000" b="1" dirty="0" err="1">
                <a:cs typeface="Calibri"/>
              </a:rPr>
              <a:t>SeCS</a:t>
            </a:r>
            <a:endParaRPr lang="en-US" dirty="0"/>
          </a:p>
          <a:p>
            <a:pPr algn="ctr"/>
            <a:r>
              <a:rPr lang="en-US" sz="2000" b="1" dirty="0" err="1">
                <a:cs typeface="Calibri"/>
              </a:rPr>
              <a:t>Seriados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em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b="1" dirty="0" err="1">
                <a:cs typeface="Calibri"/>
              </a:rPr>
              <a:t>Ciências</a:t>
            </a:r>
            <a:r>
              <a:rPr lang="en-US" sz="2000" b="1" dirty="0">
                <a:cs typeface="Calibri"/>
              </a:rPr>
              <a:t> da </a:t>
            </a:r>
            <a:r>
              <a:rPr lang="en-US" sz="2000" b="1" dirty="0" err="1">
                <a:cs typeface="Calibri"/>
              </a:rPr>
              <a:t>Saúde</a:t>
            </a:r>
            <a:endParaRPr lang="en-US" sz="2000" b="1" dirty="0">
              <a:cs typeface="Calibri"/>
            </a:endParaRPr>
          </a:p>
        </p:txBody>
      </p:sp>
      <p:pic>
        <p:nvPicPr>
          <p:cNvPr id="11" name="Graphic 11" descr="Daily calendar with solid fill">
            <a:extLst>
              <a:ext uri="{FF2B5EF4-FFF2-40B4-BE49-F238E27FC236}">
                <a16:creationId xmlns:a16="http://schemas.microsoft.com/office/drawing/2014/main" id="{3C3713D3-4FEA-6182-0E92-FB03409EE2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14122" y="1925665"/>
            <a:ext cx="991891" cy="991892"/>
          </a:xfrm>
          <a:prstGeom prst="rect">
            <a:avLst/>
          </a:prstGeom>
        </p:spPr>
      </p:pic>
      <p:pic>
        <p:nvPicPr>
          <p:cNvPr id="12" name="Graphic 12" descr="Internet with solid fill">
            <a:extLst>
              <a:ext uri="{FF2B5EF4-FFF2-40B4-BE49-F238E27FC236}">
                <a16:creationId xmlns:a16="http://schemas.microsoft.com/office/drawing/2014/main" id="{EE5A2061-3120-1CEC-0A73-8D8CC504D6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395274" y="1925664"/>
            <a:ext cx="1172705" cy="1185620"/>
          </a:xfrm>
          <a:prstGeom prst="rect">
            <a:avLst/>
          </a:prstGeom>
        </p:spPr>
      </p:pic>
      <p:pic>
        <p:nvPicPr>
          <p:cNvPr id="13" name="Graphic 13" descr="Gavel with solid fill">
            <a:extLst>
              <a:ext uri="{FF2B5EF4-FFF2-40B4-BE49-F238E27FC236}">
                <a16:creationId xmlns:a16="http://schemas.microsoft.com/office/drawing/2014/main" id="{8467D1B8-3954-690E-5FF8-FCC9E433E14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249546" y="4586206"/>
            <a:ext cx="978976" cy="927316"/>
          </a:xfrm>
          <a:prstGeom prst="rect">
            <a:avLst/>
          </a:prstGeom>
        </p:spPr>
      </p:pic>
      <p:pic>
        <p:nvPicPr>
          <p:cNvPr id="16" name="Graphic 16" descr="Classroom with solid fill">
            <a:extLst>
              <a:ext uri="{FF2B5EF4-FFF2-40B4-BE49-F238E27FC236}">
                <a16:creationId xmlns:a16="http://schemas.microsoft.com/office/drawing/2014/main" id="{B9FDC692-B066-0764-2AAE-17497AC00E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228183" y="4599929"/>
            <a:ext cx="1030637" cy="1030638"/>
          </a:xfrm>
          <a:prstGeom prst="rect">
            <a:avLst/>
          </a:prstGeom>
        </p:spPr>
      </p:pic>
      <p:pic>
        <p:nvPicPr>
          <p:cNvPr id="17" name="Graphic 17" descr="Books on shelf with solid fill">
            <a:extLst>
              <a:ext uri="{FF2B5EF4-FFF2-40B4-BE49-F238E27FC236}">
                <a16:creationId xmlns:a16="http://schemas.microsoft.com/office/drawing/2014/main" id="{81B15484-B7C6-0FDD-F579-EBE39642099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334359" y="2067732"/>
            <a:ext cx="914400" cy="914400"/>
          </a:xfrm>
          <a:prstGeom prst="rect">
            <a:avLst/>
          </a:prstGeom>
        </p:spPr>
      </p:pic>
      <p:pic>
        <p:nvPicPr>
          <p:cNvPr id="10" name="Graphic 13" descr="Camera with solid fill">
            <a:extLst>
              <a:ext uri="{FF2B5EF4-FFF2-40B4-BE49-F238E27FC236}">
                <a16:creationId xmlns:a16="http://schemas.microsoft.com/office/drawing/2014/main" id="{1DCBF553-9A47-2020-D70F-8E26657E26B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719953" y="4599122"/>
            <a:ext cx="991891" cy="1030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686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A6124BF9-897F-4AD6-A8E8-BA925BAE6854}"/>
              </a:ext>
            </a:extLst>
          </p:cNvPr>
          <p:cNvSpPr txBox="1"/>
          <p:nvPr/>
        </p:nvSpPr>
        <p:spPr>
          <a:xfrm>
            <a:off x="1200063" y="450733"/>
            <a:ext cx="105499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800" b="1" dirty="0">
                <a:solidFill>
                  <a:srgbClr val="002060"/>
                </a:solidFill>
              </a:rPr>
              <a:t>As Fontes de Informação</a:t>
            </a: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E4D21A33-CE7E-7875-7AA9-0A5A47C79307}"/>
              </a:ext>
            </a:extLst>
          </p:cNvPr>
          <p:cNvGrpSpPr/>
          <p:nvPr/>
        </p:nvGrpSpPr>
        <p:grpSpPr>
          <a:xfrm>
            <a:off x="5600050" y="4147089"/>
            <a:ext cx="1226951" cy="1394845"/>
            <a:chOff x="5496728" y="4147089"/>
            <a:chExt cx="1226951" cy="139484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C99B682-A2CD-0E41-722B-248FDCDBC1CB}"/>
                </a:ext>
              </a:extLst>
            </p:cNvPr>
            <p:cNvSpPr/>
            <p:nvPr/>
          </p:nvSpPr>
          <p:spPr>
            <a:xfrm>
              <a:off x="5496728" y="4857425"/>
              <a:ext cx="1226951" cy="684509"/>
            </a:xfrm>
            <a:prstGeom prst="rect">
              <a:avLst/>
            </a:prstGeom>
            <a:solidFill>
              <a:srgbClr val="ED7D3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2400" b="1" err="1">
                  <a:cs typeface="Calibri"/>
                </a:rPr>
                <a:t>DirEve</a:t>
              </a:r>
              <a:endParaRPr lang="en-US" sz="1200" b="1" err="1">
                <a:cs typeface="Calibri"/>
              </a:endParaRPr>
            </a:p>
          </p:txBody>
        </p:sp>
        <p:pic>
          <p:nvPicPr>
            <p:cNvPr id="11" name="Graphic 11" descr="Daily calendar with solid fill">
              <a:extLst>
                <a:ext uri="{FF2B5EF4-FFF2-40B4-BE49-F238E27FC236}">
                  <a16:creationId xmlns:a16="http://schemas.microsoft.com/office/drawing/2014/main" id="{3C3713D3-4FEA-6182-0E92-FB03409EE2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742122" y="4147089"/>
              <a:ext cx="733586" cy="733587"/>
            </a:xfrm>
            <a:prstGeom prst="rect">
              <a:avLst/>
            </a:prstGeom>
          </p:spPr>
        </p:pic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9024BCA-8B57-5827-9A59-776F38F438EB}"/>
              </a:ext>
            </a:extLst>
          </p:cNvPr>
          <p:cNvGrpSpPr/>
          <p:nvPr/>
        </p:nvGrpSpPr>
        <p:grpSpPr>
          <a:xfrm>
            <a:off x="4114798" y="4082511"/>
            <a:ext cx="1214035" cy="1459420"/>
            <a:chOff x="4088967" y="4082511"/>
            <a:chExt cx="1214035" cy="145942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E0E5445-AD73-499F-EF61-671916975220}"/>
                </a:ext>
              </a:extLst>
            </p:cNvPr>
            <p:cNvSpPr/>
            <p:nvPr/>
          </p:nvSpPr>
          <p:spPr>
            <a:xfrm>
              <a:off x="4088967" y="4857422"/>
              <a:ext cx="1214035" cy="684509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2400" b="1">
                  <a:cs typeface="Calibri"/>
                </a:rPr>
                <a:t>LIS</a:t>
              </a:r>
              <a:endParaRPr lang="en-US" sz="1200" b="1">
                <a:cs typeface="Calibri"/>
              </a:endParaRPr>
            </a:p>
          </p:txBody>
        </p:sp>
        <p:pic>
          <p:nvPicPr>
            <p:cNvPr id="12" name="Graphic 12" descr="Internet with solid fill">
              <a:extLst>
                <a:ext uri="{FF2B5EF4-FFF2-40B4-BE49-F238E27FC236}">
                  <a16:creationId xmlns:a16="http://schemas.microsoft.com/office/drawing/2014/main" id="{EE5A2061-3120-1CEC-0A73-8D8CC504D6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243952" y="4082511"/>
              <a:ext cx="875655" cy="875654"/>
            </a:xfrm>
            <a:prstGeom prst="rect">
              <a:avLst/>
            </a:prstGeom>
          </p:spPr>
        </p:pic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207C652B-D24C-8A86-3942-661567598801}"/>
              </a:ext>
            </a:extLst>
          </p:cNvPr>
          <p:cNvGrpSpPr/>
          <p:nvPr/>
        </p:nvGrpSpPr>
        <p:grpSpPr>
          <a:xfrm>
            <a:off x="10766156" y="4147087"/>
            <a:ext cx="1188203" cy="1407764"/>
            <a:chOff x="10740326" y="4147087"/>
            <a:chExt cx="1188203" cy="140776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587A4AE-8664-ACBF-90EB-D29692B136D8}"/>
                </a:ext>
              </a:extLst>
            </p:cNvPr>
            <p:cNvSpPr/>
            <p:nvPr/>
          </p:nvSpPr>
          <p:spPr>
            <a:xfrm>
              <a:off x="10740326" y="4870342"/>
              <a:ext cx="1188203" cy="684509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2400" b="1">
                  <a:cs typeface="Calibri"/>
                </a:rPr>
                <a:t>Leyes</a:t>
              </a:r>
              <a:endParaRPr lang="en-US" sz="1100"/>
            </a:p>
          </p:txBody>
        </p:sp>
        <p:pic>
          <p:nvPicPr>
            <p:cNvPr id="13" name="Graphic 13" descr="Gavel with solid fill">
              <a:extLst>
                <a:ext uri="{FF2B5EF4-FFF2-40B4-BE49-F238E27FC236}">
                  <a16:creationId xmlns:a16="http://schemas.microsoft.com/office/drawing/2014/main" id="{8467D1B8-3954-690E-5FF8-FCC9E433E14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959884" y="4147087"/>
              <a:ext cx="733587" cy="681927"/>
            </a:xfrm>
            <a:prstGeom prst="rect">
              <a:avLst/>
            </a:prstGeom>
          </p:spPr>
        </p:pic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422513B0-508B-3807-F8E7-66944E07A8C8}"/>
              </a:ext>
            </a:extLst>
          </p:cNvPr>
          <p:cNvGrpSpPr/>
          <p:nvPr/>
        </p:nvGrpSpPr>
        <p:grpSpPr>
          <a:xfrm>
            <a:off x="8880527" y="4070404"/>
            <a:ext cx="1640237" cy="1471530"/>
            <a:chOff x="8906357" y="4070404"/>
            <a:chExt cx="1640237" cy="147153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1FA47A9-02B7-C6C8-421A-14FA549DD413}"/>
                </a:ext>
              </a:extLst>
            </p:cNvPr>
            <p:cNvSpPr/>
            <p:nvPr/>
          </p:nvSpPr>
          <p:spPr>
            <a:xfrm>
              <a:off x="8906357" y="4857425"/>
              <a:ext cx="1640237" cy="684509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2400" b="1">
                  <a:cs typeface="Calibri"/>
                </a:rPr>
                <a:t>REA</a:t>
              </a:r>
              <a:endParaRPr lang="en-US" sz="1200" b="1" err="1">
                <a:cs typeface="Calibri"/>
              </a:endParaRPr>
            </a:p>
          </p:txBody>
        </p:sp>
        <p:pic>
          <p:nvPicPr>
            <p:cNvPr id="16" name="Graphic 16" descr="Classroom with solid fill">
              <a:extLst>
                <a:ext uri="{FF2B5EF4-FFF2-40B4-BE49-F238E27FC236}">
                  <a16:creationId xmlns:a16="http://schemas.microsoft.com/office/drawing/2014/main" id="{B9FDC692-B066-0764-2AAE-17497AC00E8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9346284" y="4070404"/>
              <a:ext cx="772332" cy="759418"/>
            </a:xfrm>
            <a:prstGeom prst="rect">
              <a:avLst/>
            </a:prstGeom>
          </p:spPr>
        </p:pic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B3640E0-F810-DD8A-7B86-F1815873A3B1}"/>
              </a:ext>
            </a:extLst>
          </p:cNvPr>
          <p:cNvGrpSpPr/>
          <p:nvPr/>
        </p:nvGrpSpPr>
        <p:grpSpPr>
          <a:xfrm>
            <a:off x="2306662" y="4185833"/>
            <a:ext cx="1666068" cy="1356101"/>
            <a:chOff x="2280832" y="4185833"/>
            <a:chExt cx="1666068" cy="13561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164CE2D-88BE-3190-11D4-C26E88A89C70}"/>
                </a:ext>
              </a:extLst>
            </p:cNvPr>
            <p:cNvSpPr/>
            <p:nvPr/>
          </p:nvSpPr>
          <p:spPr>
            <a:xfrm>
              <a:off x="2280832" y="4857425"/>
              <a:ext cx="1666068" cy="684509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2400" b="1" err="1">
                  <a:cs typeface="Calibri"/>
                </a:rPr>
                <a:t>SeCS</a:t>
              </a:r>
              <a:endParaRPr lang="en-US" sz="1200" b="1">
                <a:cs typeface="Calibri"/>
              </a:endParaRPr>
            </a:p>
          </p:txBody>
        </p:sp>
        <p:pic>
          <p:nvPicPr>
            <p:cNvPr id="17" name="Graphic 17" descr="Books on shelf with solid fill">
              <a:extLst>
                <a:ext uri="{FF2B5EF4-FFF2-40B4-BE49-F238E27FC236}">
                  <a16:creationId xmlns:a16="http://schemas.microsoft.com/office/drawing/2014/main" id="{81B15484-B7C6-0FDD-F579-EBE39642099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745782" y="4185833"/>
              <a:ext cx="681926" cy="681926"/>
            </a:xfrm>
            <a:prstGeom prst="rect">
              <a:avLst/>
            </a:prstGeom>
          </p:spPr>
        </p:pic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21344C86-8B57-B301-BDBF-269A478A1385}"/>
              </a:ext>
            </a:extLst>
          </p:cNvPr>
          <p:cNvGrpSpPr/>
          <p:nvPr/>
        </p:nvGrpSpPr>
        <p:grpSpPr>
          <a:xfrm>
            <a:off x="6981985" y="4108342"/>
            <a:ext cx="1821051" cy="1433592"/>
            <a:chOff x="6891578" y="4108342"/>
            <a:chExt cx="1821051" cy="143359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3367549-55AD-39A0-C4D5-4926EB5DDB1F}"/>
                </a:ext>
              </a:extLst>
            </p:cNvPr>
            <p:cNvSpPr/>
            <p:nvPr/>
          </p:nvSpPr>
          <p:spPr>
            <a:xfrm>
              <a:off x="6891578" y="4870340"/>
              <a:ext cx="1821051" cy="67159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2400" b="1">
                  <a:cs typeface="Calibri"/>
                </a:rPr>
                <a:t>Multimedia</a:t>
              </a:r>
              <a:endParaRPr lang="en-US" sz="1100"/>
            </a:p>
          </p:txBody>
        </p:sp>
        <p:pic>
          <p:nvPicPr>
            <p:cNvPr id="10" name="Graphic 13" descr="Camera with solid fill">
              <a:extLst>
                <a:ext uri="{FF2B5EF4-FFF2-40B4-BE49-F238E27FC236}">
                  <a16:creationId xmlns:a16="http://schemas.microsoft.com/office/drawing/2014/main" id="{D86BBBDF-2EC2-2736-37B3-FD510A4F02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7408190" y="4108342"/>
              <a:ext cx="785247" cy="811078"/>
            </a:xfrm>
            <a:prstGeom prst="rect">
              <a:avLst/>
            </a:prstGeom>
          </p:spPr>
        </p:pic>
      </p:grpSp>
      <p:pic>
        <p:nvPicPr>
          <p:cNvPr id="15" name="Graphic 3" descr="Filter outline">
            <a:extLst>
              <a:ext uri="{FF2B5EF4-FFF2-40B4-BE49-F238E27FC236}">
                <a16:creationId xmlns:a16="http://schemas.microsoft.com/office/drawing/2014/main" id="{55AFEC69-F9BC-05BC-CA48-7CCF4C503F3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66794" y="2310542"/>
            <a:ext cx="2167179" cy="2193009"/>
          </a:xfrm>
          <a:prstGeom prst="rect">
            <a:avLst/>
          </a:prstGeom>
        </p:spPr>
      </p:pic>
      <p:pic>
        <p:nvPicPr>
          <p:cNvPr id="26" name="Graphic 3" descr="Filter outline">
            <a:extLst>
              <a:ext uri="{FF2B5EF4-FFF2-40B4-BE49-F238E27FC236}">
                <a16:creationId xmlns:a16="http://schemas.microsoft.com/office/drawing/2014/main" id="{4BBD05BE-3731-3858-DFD0-BFA877AEEC4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899329" y="2282129"/>
            <a:ext cx="2167179" cy="2193009"/>
          </a:xfrm>
          <a:prstGeom prst="rect">
            <a:avLst/>
          </a:prstGeom>
        </p:spPr>
      </p:pic>
      <p:pic>
        <p:nvPicPr>
          <p:cNvPr id="28" name="Graphic 3" descr="Filter outline">
            <a:extLst>
              <a:ext uri="{FF2B5EF4-FFF2-40B4-BE49-F238E27FC236}">
                <a16:creationId xmlns:a16="http://schemas.microsoft.com/office/drawing/2014/main" id="{1653F9C5-0C55-6D19-C10F-602EE12AE7B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614474" y="2292460"/>
            <a:ext cx="2167179" cy="2193009"/>
          </a:xfrm>
          <a:prstGeom prst="rect">
            <a:avLst/>
          </a:prstGeom>
        </p:spPr>
      </p:pic>
      <p:pic>
        <p:nvPicPr>
          <p:cNvPr id="30" name="Graphic 3" descr="Filter outline">
            <a:extLst>
              <a:ext uri="{FF2B5EF4-FFF2-40B4-BE49-F238E27FC236}">
                <a16:creationId xmlns:a16="http://schemas.microsoft.com/office/drawing/2014/main" id="{44FFD56C-A344-B704-9552-2A8D9B1C04A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265044" y="2315708"/>
            <a:ext cx="2167179" cy="2193009"/>
          </a:xfrm>
          <a:prstGeom prst="rect">
            <a:avLst/>
          </a:prstGeom>
        </p:spPr>
      </p:pic>
      <p:pic>
        <p:nvPicPr>
          <p:cNvPr id="32" name="Graphic 3" descr="Filter outline">
            <a:extLst>
              <a:ext uri="{FF2B5EF4-FFF2-40B4-BE49-F238E27FC236}">
                <a16:creationId xmlns:a16="http://schemas.microsoft.com/office/drawing/2014/main" id="{556A382D-D141-B623-0A85-A46274288DE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004447" y="2307959"/>
            <a:ext cx="2167179" cy="2193009"/>
          </a:xfrm>
          <a:prstGeom prst="rect">
            <a:avLst/>
          </a:prstGeom>
        </p:spPr>
      </p:pic>
      <p:pic>
        <p:nvPicPr>
          <p:cNvPr id="34" name="Graphic 3" descr="Filter outline">
            <a:extLst>
              <a:ext uri="{FF2B5EF4-FFF2-40B4-BE49-F238E27FC236}">
                <a16:creationId xmlns:a16="http://schemas.microsoft.com/office/drawing/2014/main" id="{012A77F5-6232-9F64-3352-7ADD6BDE2A6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642102" y="2318291"/>
            <a:ext cx="2167179" cy="2193009"/>
          </a:xfrm>
          <a:prstGeom prst="rect">
            <a:avLst/>
          </a:prstGeom>
        </p:spPr>
      </p:pic>
      <p:pic>
        <p:nvPicPr>
          <p:cNvPr id="36" name="Graphic 3" descr="Filter outline">
            <a:extLst>
              <a:ext uri="{FF2B5EF4-FFF2-40B4-BE49-F238E27FC236}">
                <a16:creationId xmlns:a16="http://schemas.microsoft.com/office/drawing/2014/main" id="{669D6F0D-A972-27F2-DD5A-35C8D59D5C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02265" y="2315708"/>
            <a:ext cx="2167179" cy="2193009"/>
          </a:xfrm>
          <a:prstGeom prst="rect">
            <a:avLst/>
          </a:prstGeom>
        </p:spPr>
      </p:pic>
      <p:grpSp>
        <p:nvGrpSpPr>
          <p:cNvPr id="64" name="Group 63">
            <a:extLst>
              <a:ext uri="{FF2B5EF4-FFF2-40B4-BE49-F238E27FC236}">
                <a16:creationId xmlns:a16="http://schemas.microsoft.com/office/drawing/2014/main" id="{8E20AF0C-4673-B5D0-64B3-6EF808FB665B}"/>
              </a:ext>
            </a:extLst>
          </p:cNvPr>
          <p:cNvGrpSpPr/>
          <p:nvPr/>
        </p:nvGrpSpPr>
        <p:grpSpPr>
          <a:xfrm>
            <a:off x="472695" y="4056681"/>
            <a:ext cx="1666068" cy="2684470"/>
            <a:chOff x="472695" y="4056681"/>
            <a:chExt cx="1666068" cy="2684470"/>
          </a:xfrm>
        </p:grpSpPr>
        <p:pic>
          <p:nvPicPr>
            <p:cNvPr id="2" name="Picture 3" descr="Logo&#10;&#10;Description automatically generated">
              <a:extLst>
                <a:ext uri="{FF2B5EF4-FFF2-40B4-BE49-F238E27FC236}">
                  <a16:creationId xmlns:a16="http://schemas.microsoft.com/office/drawing/2014/main" id="{9A587DD3-B6AC-0CF5-CC41-2718B0F77EB5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785246" y="5541254"/>
              <a:ext cx="1038388" cy="1199897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ECAE649-6E1B-9DA6-6566-713E1447F5F1}"/>
                </a:ext>
              </a:extLst>
            </p:cNvPr>
            <p:cNvSpPr/>
            <p:nvPr/>
          </p:nvSpPr>
          <p:spPr>
            <a:xfrm>
              <a:off x="472695" y="4857425"/>
              <a:ext cx="1666068" cy="684509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2400" b="1" dirty="0">
                  <a:cs typeface="Calibri"/>
                </a:rPr>
                <a:t>LILACS e bases BVS</a:t>
              </a:r>
              <a:endParaRPr lang="en-US" dirty="0"/>
            </a:p>
          </p:txBody>
        </p:sp>
        <p:pic>
          <p:nvPicPr>
            <p:cNvPr id="37" name="Graphic 37" descr="Books with solid fill">
              <a:extLst>
                <a:ext uri="{FF2B5EF4-FFF2-40B4-BE49-F238E27FC236}">
                  <a16:creationId xmlns:a16="http://schemas.microsoft.com/office/drawing/2014/main" id="{7DE3D2F4-87E9-F461-D0BA-1FF3510527A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89308" y="4056681"/>
              <a:ext cx="759417" cy="811078"/>
            </a:xfrm>
            <a:prstGeom prst="rect">
              <a:avLst/>
            </a:prstGeom>
          </p:spPr>
        </p:pic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EF68EF98-4EFB-9F6C-C02E-A7A6FF8BA6A7}"/>
              </a:ext>
            </a:extLst>
          </p:cNvPr>
          <p:cNvGrpSpPr/>
          <p:nvPr/>
        </p:nvGrpSpPr>
        <p:grpSpPr>
          <a:xfrm>
            <a:off x="6932908" y="1366432"/>
            <a:ext cx="1890793" cy="1237676"/>
            <a:chOff x="6907078" y="1366432"/>
            <a:chExt cx="1890793" cy="1237676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9EB55C0-3D3C-F891-94C5-6FE983365822}"/>
                </a:ext>
              </a:extLst>
            </p:cNvPr>
            <p:cNvSpPr txBox="1"/>
            <p:nvPr/>
          </p:nvSpPr>
          <p:spPr>
            <a:xfrm rot="1260000">
              <a:off x="7036231" y="1999280"/>
              <a:ext cx="121920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/>
                <a:t>flyers</a:t>
              </a:r>
              <a:endParaRPr lang="en-US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7E18700-12C3-4F5C-D09E-B8D3BC5717FE}"/>
                </a:ext>
              </a:extLst>
            </p:cNvPr>
            <p:cNvSpPr txBox="1"/>
            <p:nvPr/>
          </p:nvSpPr>
          <p:spPr>
            <a:xfrm rot="-1080000">
              <a:off x="7578671" y="1844298"/>
              <a:ext cx="121920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/>
                <a:t>imagens</a:t>
              </a:r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9A24669-E607-08C7-D941-6B1DDBC81436}"/>
                </a:ext>
              </a:extLst>
            </p:cNvPr>
            <p:cNvSpPr txBox="1"/>
            <p:nvPr/>
          </p:nvSpPr>
          <p:spPr>
            <a:xfrm rot="1080000">
              <a:off x="6907078" y="2296331"/>
              <a:ext cx="1348352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 err="1"/>
                <a:t>apresentações</a:t>
              </a:r>
              <a:endParaRPr lang="en-US" dirty="0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F7570D71-CD00-3055-A690-C02755F7C156}"/>
                </a:ext>
              </a:extLst>
            </p:cNvPr>
            <p:cNvSpPr txBox="1"/>
            <p:nvPr/>
          </p:nvSpPr>
          <p:spPr>
            <a:xfrm rot="1140000">
              <a:off x="7036230" y="1547246"/>
              <a:ext cx="121920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err="1"/>
                <a:t>áudios</a:t>
              </a:r>
              <a:endParaRPr lang="en-US" err="1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954CCAB-FB62-B6F3-E0F7-E065584F1285}"/>
                </a:ext>
              </a:extLst>
            </p:cNvPr>
            <p:cNvSpPr txBox="1"/>
            <p:nvPr/>
          </p:nvSpPr>
          <p:spPr>
            <a:xfrm rot="-960000">
              <a:off x="7462433" y="1366432"/>
              <a:ext cx="121920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 err="1"/>
                <a:t>vídeos</a:t>
              </a:r>
              <a:endParaRPr lang="en-US" sz="1400" dirty="0">
                <a:cs typeface="Calibri"/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17712715-1998-D614-BB50-BC47C70E9A69}"/>
              </a:ext>
            </a:extLst>
          </p:cNvPr>
          <p:cNvGrpSpPr/>
          <p:nvPr/>
        </p:nvGrpSpPr>
        <p:grpSpPr>
          <a:xfrm>
            <a:off x="8689382" y="1172704"/>
            <a:ext cx="1890794" cy="1388542"/>
            <a:chOff x="8663551" y="1172704"/>
            <a:chExt cx="1890794" cy="1388542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4626FFF4-2328-B750-1D10-8C57DBB30E94}"/>
                </a:ext>
              </a:extLst>
            </p:cNvPr>
            <p:cNvSpPr txBox="1"/>
            <p:nvPr/>
          </p:nvSpPr>
          <p:spPr>
            <a:xfrm rot="-660000">
              <a:off x="9038095" y="1172704"/>
              <a:ext cx="121920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/>
                <a:t>aulas</a:t>
              </a:r>
              <a:endParaRPr lang="en-US" sz="1400" dirty="0">
                <a:cs typeface="Calibri" panose="020F0502020204030204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51C2396-480F-0962-F781-CEE492A3E15C}"/>
                </a:ext>
              </a:extLst>
            </p:cNvPr>
            <p:cNvSpPr txBox="1"/>
            <p:nvPr/>
          </p:nvSpPr>
          <p:spPr>
            <a:xfrm rot="720000">
              <a:off x="8844366" y="2038026"/>
              <a:ext cx="1219200" cy="52322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 err="1"/>
                <a:t>Vídeos</a:t>
              </a:r>
              <a:r>
                <a:rPr lang="en-US" sz="1400" dirty="0"/>
                <a:t> </a:t>
              </a:r>
              <a:r>
                <a:rPr lang="en-US" sz="1400" dirty="0" err="1"/>
                <a:t>educativos</a:t>
              </a:r>
              <a:endParaRPr lang="en-US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1EE8A59-9ACC-1470-BF94-A7E5C6D496ED}"/>
                </a:ext>
              </a:extLst>
            </p:cNvPr>
            <p:cNvSpPr txBox="1"/>
            <p:nvPr/>
          </p:nvSpPr>
          <p:spPr>
            <a:xfrm rot="-780000">
              <a:off x="9335145" y="1560161"/>
              <a:ext cx="121920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 err="1"/>
                <a:t>jogos</a:t>
              </a:r>
              <a:endParaRPr lang="en-US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A36BFC86-0F81-BA29-3E68-3E560C826BA2}"/>
                </a:ext>
              </a:extLst>
            </p:cNvPr>
            <p:cNvSpPr txBox="1"/>
            <p:nvPr/>
          </p:nvSpPr>
          <p:spPr>
            <a:xfrm rot="720000">
              <a:off x="8663551" y="1702228"/>
              <a:ext cx="121920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 err="1">
                  <a:cs typeface="Calibri"/>
                </a:rPr>
                <a:t>questionários</a:t>
              </a:r>
              <a:endParaRPr lang="en-US" sz="1400" dirty="0">
                <a:cs typeface="Calibri"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BAB3A928-4B39-01C3-BD81-5119052A5C69}"/>
              </a:ext>
            </a:extLst>
          </p:cNvPr>
          <p:cNvGrpSpPr/>
          <p:nvPr/>
        </p:nvGrpSpPr>
        <p:grpSpPr>
          <a:xfrm>
            <a:off x="10497516" y="1198534"/>
            <a:ext cx="1516253" cy="1405574"/>
            <a:chOff x="10471685" y="1198534"/>
            <a:chExt cx="1516253" cy="1405574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5C64ECBA-0A53-6180-B38F-4B31E939FCC0}"/>
                </a:ext>
              </a:extLst>
            </p:cNvPr>
            <p:cNvSpPr txBox="1"/>
            <p:nvPr/>
          </p:nvSpPr>
          <p:spPr>
            <a:xfrm rot="-1080000">
              <a:off x="10768738" y="1482670"/>
              <a:ext cx="121920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err="1"/>
                <a:t>decretos</a:t>
              </a:r>
              <a:endParaRPr lang="en-US" err="1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4584721-2843-FE33-B80D-7603D5168036}"/>
                </a:ext>
              </a:extLst>
            </p:cNvPr>
            <p:cNvSpPr txBox="1"/>
            <p:nvPr/>
          </p:nvSpPr>
          <p:spPr>
            <a:xfrm rot="780000">
              <a:off x="10587923" y="1198534"/>
              <a:ext cx="121920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/>
                <a:t>leis</a:t>
              </a:r>
              <a:endParaRPr lang="en-US" dirty="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E39FCEEC-1DE8-6657-5349-1535208717CA}"/>
                </a:ext>
              </a:extLst>
            </p:cNvPr>
            <p:cNvSpPr txBox="1"/>
            <p:nvPr/>
          </p:nvSpPr>
          <p:spPr>
            <a:xfrm rot="720000">
              <a:off x="10484601" y="2296331"/>
              <a:ext cx="121920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/>
                <a:t>circulares</a:t>
              </a:r>
              <a:endParaRPr lang="en-US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714CF336-27F6-7D33-A9BC-967693646EA8}"/>
                </a:ext>
              </a:extLst>
            </p:cNvPr>
            <p:cNvSpPr txBox="1"/>
            <p:nvPr/>
          </p:nvSpPr>
          <p:spPr>
            <a:xfrm rot="840000">
              <a:off x="10471685" y="1831380"/>
              <a:ext cx="121920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 err="1"/>
                <a:t>normas</a:t>
              </a:r>
              <a:endParaRPr lang="en-US" dirty="0"/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0B101A51-4CD2-F9EB-F492-B0A1A3335EE8}"/>
              </a:ext>
            </a:extLst>
          </p:cNvPr>
          <p:cNvGrpSpPr/>
          <p:nvPr/>
        </p:nvGrpSpPr>
        <p:grpSpPr>
          <a:xfrm>
            <a:off x="475282" y="1366432"/>
            <a:ext cx="2174927" cy="1272306"/>
            <a:chOff x="475282" y="1366432"/>
            <a:chExt cx="2174927" cy="1272306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7FFD08D-0A4A-BA6B-CFA8-6F8A25763886}"/>
                </a:ext>
              </a:extLst>
            </p:cNvPr>
            <p:cNvSpPr txBox="1"/>
            <p:nvPr/>
          </p:nvSpPr>
          <p:spPr>
            <a:xfrm rot="1800000">
              <a:off x="475282" y="2115518"/>
              <a:ext cx="1219200" cy="52322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 err="1"/>
                <a:t>teses</a:t>
              </a:r>
              <a:r>
                <a:rPr lang="en-US" sz="1400" dirty="0"/>
                <a:t> e </a:t>
              </a:r>
              <a:r>
                <a:rPr lang="en-US" sz="1400" dirty="0" err="1"/>
                <a:t>dissertações</a:t>
              </a:r>
              <a:endParaRPr lang="en-US" sz="1400" dirty="0">
                <a:cs typeface="Calibri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8FB5B5CF-6D97-DDF7-CB5C-3ABFCB3B5B90}"/>
                </a:ext>
              </a:extLst>
            </p:cNvPr>
            <p:cNvSpPr txBox="1"/>
            <p:nvPr/>
          </p:nvSpPr>
          <p:spPr>
            <a:xfrm rot="900000">
              <a:off x="526943" y="1366432"/>
              <a:ext cx="1219200" cy="52322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 err="1"/>
                <a:t>livros</a:t>
              </a:r>
              <a:r>
                <a:rPr lang="en-US" sz="1400" dirty="0"/>
                <a:t> e </a:t>
              </a:r>
              <a:r>
                <a:rPr lang="en-US" sz="1400" dirty="0" err="1"/>
                <a:t>capítulos</a:t>
              </a:r>
              <a:endParaRPr lang="en-US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CDA848A8-1DF0-A395-2D70-1F807F1D9F3F}"/>
                </a:ext>
              </a:extLst>
            </p:cNvPr>
            <p:cNvSpPr txBox="1"/>
            <p:nvPr/>
          </p:nvSpPr>
          <p:spPr>
            <a:xfrm rot="-600000">
              <a:off x="1314772" y="1573077"/>
              <a:ext cx="1219200" cy="52322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 err="1"/>
                <a:t>artigos</a:t>
              </a:r>
              <a:r>
                <a:rPr lang="en-US" sz="1400" dirty="0"/>
                <a:t> de </a:t>
              </a:r>
              <a:r>
                <a:rPr lang="en-US" sz="1400" dirty="0" err="1"/>
                <a:t>periódicos</a:t>
              </a:r>
              <a:endParaRPr lang="en-US" dirty="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FACB0398-5D0D-B4B1-2372-4FB15F110E03}"/>
                </a:ext>
              </a:extLst>
            </p:cNvPr>
            <p:cNvSpPr txBox="1"/>
            <p:nvPr/>
          </p:nvSpPr>
          <p:spPr>
            <a:xfrm rot="20160000">
              <a:off x="1431009" y="2020712"/>
              <a:ext cx="1219200" cy="52322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 err="1"/>
                <a:t>literatura</a:t>
              </a:r>
              <a:r>
                <a:rPr lang="en-US" sz="1400" dirty="0"/>
                <a:t> </a:t>
              </a:r>
              <a:r>
                <a:rPr lang="en-US" sz="1400" dirty="0" err="1"/>
                <a:t>cinzenta</a:t>
              </a:r>
              <a:endParaRPr lang="en-US" sz="1400" dirty="0">
                <a:cs typeface="Calibri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E51BCF25-43A8-8C76-6406-F2B5D31AB090}"/>
              </a:ext>
            </a:extLst>
          </p:cNvPr>
          <p:cNvGrpSpPr/>
          <p:nvPr/>
        </p:nvGrpSpPr>
        <p:grpSpPr>
          <a:xfrm>
            <a:off x="5512230" y="1418092"/>
            <a:ext cx="1567911" cy="1186016"/>
            <a:chOff x="5512230" y="1418092"/>
            <a:chExt cx="1567911" cy="1186016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778256D-3C1F-D417-BFA9-D84C9A553BB7}"/>
                </a:ext>
              </a:extLst>
            </p:cNvPr>
            <p:cNvSpPr txBox="1"/>
            <p:nvPr/>
          </p:nvSpPr>
          <p:spPr>
            <a:xfrm rot="1140000">
              <a:off x="5512230" y="2296331"/>
              <a:ext cx="121920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 err="1"/>
                <a:t>congressos</a:t>
              </a:r>
              <a:endParaRPr lang="en-US" dirty="0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0B8E0C2-B0B6-B46B-BCB9-D15DE2F8D3ED}"/>
                </a:ext>
              </a:extLst>
            </p:cNvPr>
            <p:cNvSpPr txBox="1"/>
            <p:nvPr/>
          </p:nvSpPr>
          <p:spPr>
            <a:xfrm rot="600000">
              <a:off x="5512230" y="1418092"/>
              <a:ext cx="121920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 err="1"/>
                <a:t>simpósios</a:t>
              </a:r>
              <a:endParaRPr lang="en-US" dirty="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3C52D63C-2DB6-CEB1-0AC7-9769478FD3D0}"/>
                </a:ext>
              </a:extLst>
            </p:cNvPr>
            <p:cNvSpPr txBox="1"/>
            <p:nvPr/>
          </p:nvSpPr>
          <p:spPr>
            <a:xfrm rot="-840000">
              <a:off x="5860941" y="1715143"/>
              <a:ext cx="121920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>
                  <a:cs typeface="Calibri"/>
                </a:rPr>
                <a:t>webinars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B45EA367-FBBF-72FF-545A-71AD0C4F97F3}"/>
                </a:ext>
              </a:extLst>
            </p:cNvPr>
            <p:cNvSpPr txBox="1"/>
            <p:nvPr/>
          </p:nvSpPr>
          <p:spPr>
            <a:xfrm rot="1140000">
              <a:off x="5654297" y="1999279"/>
              <a:ext cx="121920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 err="1"/>
                <a:t>reuniões</a:t>
              </a:r>
              <a:endParaRPr lang="en-US" dirty="0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41921C3-28DD-FD67-4FA7-78ABF752C572}"/>
              </a:ext>
            </a:extLst>
          </p:cNvPr>
          <p:cNvGrpSpPr/>
          <p:nvPr/>
        </p:nvGrpSpPr>
        <p:grpSpPr>
          <a:xfrm>
            <a:off x="2399653" y="1428197"/>
            <a:ext cx="1629905" cy="1268419"/>
            <a:chOff x="2373823" y="1428197"/>
            <a:chExt cx="1629905" cy="1268419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CDBB3CEB-D010-ED72-CFCD-3D30A1D67EE9}"/>
                </a:ext>
              </a:extLst>
            </p:cNvPr>
            <p:cNvSpPr txBox="1"/>
            <p:nvPr/>
          </p:nvSpPr>
          <p:spPr>
            <a:xfrm rot="1440000">
              <a:off x="2373823" y="1428197"/>
              <a:ext cx="1219200" cy="52322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/>
                <a:t>Dados </a:t>
              </a:r>
              <a:r>
                <a:rPr lang="en-US" sz="1400" dirty="0" err="1"/>
                <a:t>sobre</a:t>
              </a:r>
              <a:r>
                <a:rPr lang="en-US" sz="1400" dirty="0"/>
                <a:t> </a:t>
              </a:r>
              <a:r>
                <a:rPr lang="en-US" sz="1400" dirty="0" err="1"/>
                <a:t>os</a:t>
              </a:r>
              <a:r>
                <a:rPr lang="en-US" sz="1400" dirty="0"/>
                <a:t> </a:t>
              </a:r>
              <a:r>
                <a:rPr lang="en-US" sz="1400" dirty="0" err="1"/>
                <a:t>periódicos</a:t>
              </a:r>
              <a:endParaRPr lang="en-US" dirty="0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A4F092A0-7070-8881-C673-811320E05CE7}"/>
                </a:ext>
              </a:extLst>
            </p:cNvPr>
            <p:cNvSpPr txBox="1"/>
            <p:nvPr/>
          </p:nvSpPr>
          <p:spPr>
            <a:xfrm rot="20580000">
              <a:off x="2784528" y="1957952"/>
              <a:ext cx="1219200" cy="73866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/>
                <a:t>Dados </a:t>
              </a:r>
              <a:r>
                <a:rPr lang="en-US" sz="1400" dirty="0" err="1"/>
                <a:t>sobre</a:t>
              </a:r>
              <a:r>
                <a:rPr lang="en-US" sz="1400" dirty="0"/>
                <a:t> a </a:t>
              </a:r>
              <a:r>
                <a:rPr lang="en-US" sz="1400" dirty="0" err="1"/>
                <a:t>coleção</a:t>
              </a:r>
              <a:r>
                <a:rPr lang="en-US" sz="1400" dirty="0"/>
                <a:t> de </a:t>
              </a:r>
              <a:r>
                <a:rPr lang="en-US" sz="1400" dirty="0" err="1"/>
                <a:t>Periódicos</a:t>
              </a:r>
              <a:endParaRPr lang="en-US" dirty="0"/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D730AAAF-727D-DA89-7B4E-B27BF9ABCFB1}"/>
              </a:ext>
            </a:extLst>
          </p:cNvPr>
          <p:cNvGrpSpPr/>
          <p:nvPr/>
        </p:nvGrpSpPr>
        <p:grpSpPr>
          <a:xfrm>
            <a:off x="3678262" y="1379348"/>
            <a:ext cx="2071609" cy="1190415"/>
            <a:chOff x="3652431" y="1379348"/>
            <a:chExt cx="2071609" cy="1190415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5B52DB6-F1FD-E164-922E-D00B07E2EB95}"/>
                </a:ext>
              </a:extLst>
            </p:cNvPr>
            <p:cNvSpPr txBox="1"/>
            <p:nvPr/>
          </p:nvSpPr>
          <p:spPr>
            <a:xfrm rot="20160000">
              <a:off x="4504840" y="2046543"/>
              <a:ext cx="1219200" cy="52322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 err="1"/>
                <a:t>portais</a:t>
              </a:r>
              <a:r>
                <a:rPr lang="en-US" sz="1400" dirty="0"/>
                <a:t> </a:t>
              </a:r>
              <a:r>
                <a:rPr lang="en-US" sz="1400" dirty="0" err="1"/>
                <a:t>institucionais</a:t>
              </a:r>
              <a:endParaRPr lang="en-US" dirty="0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ED7A7A69-E9A8-AEC1-7174-E02E8278510C}"/>
                </a:ext>
              </a:extLst>
            </p:cNvPr>
            <p:cNvSpPr txBox="1"/>
            <p:nvPr/>
          </p:nvSpPr>
          <p:spPr>
            <a:xfrm rot="20040000">
              <a:off x="4414432" y="1379348"/>
              <a:ext cx="1219200" cy="52322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/>
                <a:t>Banco de imagens</a:t>
              </a:r>
              <a:endParaRPr lang="en-US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4D194DD2-D39E-8282-A024-02E20152C2A4}"/>
                </a:ext>
              </a:extLst>
            </p:cNvPr>
            <p:cNvSpPr txBox="1"/>
            <p:nvPr/>
          </p:nvSpPr>
          <p:spPr>
            <a:xfrm rot="960000">
              <a:off x="3691178" y="2261984"/>
              <a:ext cx="121920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/>
                <a:t>Redes </a:t>
              </a:r>
              <a:r>
                <a:rPr lang="en-US" sz="1400" dirty="0" err="1"/>
                <a:t>sociais</a:t>
              </a:r>
              <a:endParaRPr lang="en-US" dirty="0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FBC8BB43-2809-276C-06FB-EEE73C71D0D8}"/>
                </a:ext>
              </a:extLst>
            </p:cNvPr>
            <p:cNvSpPr txBox="1"/>
            <p:nvPr/>
          </p:nvSpPr>
          <p:spPr>
            <a:xfrm rot="960000">
              <a:off x="3652431" y="1629136"/>
              <a:ext cx="1219200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 err="1"/>
                <a:t>Diretórios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3836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B36D453E-6277-52CD-E096-E814AC1163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18" y="350853"/>
            <a:ext cx="1423985" cy="1682134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8931B7E0-7591-4398-C5C8-D9F3AE22E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310" y="365125"/>
            <a:ext cx="9489489" cy="1325563"/>
          </a:xfrm>
        </p:spPr>
        <p:txBody>
          <a:bodyPr>
            <a:normAutofit/>
          </a:bodyPr>
          <a:lstStyle/>
          <a:p>
            <a:r>
              <a:rPr lang="pt-BR" dirty="0"/>
              <a:t>Registro no Diretório da Rede BVS</a:t>
            </a:r>
            <a:endParaRPr lang="es-419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61C9B47-FF99-E572-E35E-D12D465AC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4007"/>
            <a:ext cx="10515600" cy="4072955"/>
          </a:xfrm>
        </p:spPr>
        <p:txBody>
          <a:bodyPr>
            <a:normAutofit/>
          </a:bodyPr>
          <a:lstStyle/>
          <a:p>
            <a:r>
              <a:rPr lang="es-419" dirty="0" err="1"/>
              <a:t>Há</a:t>
            </a:r>
            <a:r>
              <a:rPr lang="es-419" dirty="0"/>
              <a:t> 26 </a:t>
            </a:r>
            <a:r>
              <a:rPr lang="es-419" dirty="0" err="1"/>
              <a:t>instituições</a:t>
            </a:r>
            <a:r>
              <a:rPr lang="es-419" dirty="0"/>
              <a:t> registradas </a:t>
            </a:r>
            <a:r>
              <a:rPr lang="es-419" dirty="0" err="1"/>
              <a:t>na</a:t>
            </a:r>
            <a:r>
              <a:rPr lang="es-419" dirty="0"/>
              <a:t> rede BVS SMS/SP</a:t>
            </a:r>
          </a:p>
          <a:p>
            <a:pPr marL="0" indent="0">
              <a:buNone/>
            </a:pPr>
            <a:r>
              <a:rPr lang="es-419" dirty="0">
                <a:hlinkClick r:id="rId4"/>
              </a:rPr>
              <a:t>https://bvsalud.org/centros/?lang=pt&amp;q=user%3ASMS%2FSP</a:t>
            </a:r>
            <a:r>
              <a:rPr lang="es-419" dirty="0"/>
              <a:t>  </a:t>
            </a:r>
          </a:p>
          <a:p>
            <a:endParaRPr lang="es-419" dirty="0"/>
          </a:p>
          <a:p>
            <a:r>
              <a:rPr lang="es-419" dirty="0"/>
              <a:t>Caso </a:t>
            </a:r>
            <a:r>
              <a:rPr lang="es-419" dirty="0" err="1"/>
              <a:t>sua</a:t>
            </a:r>
            <a:r>
              <a:rPr lang="es-419" dirty="0"/>
              <a:t> </a:t>
            </a:r>
            <a:r>
              <a:rPr lang="es-419" dirty="0" err="1"/>
              <a:t>instituição</a:t>
            </a:r>
            <a:r>
              <a:rPr lang="es-419" dirty="0"/>
              <a:t> </a:t>
            </a:r>
            <a:r>
              <a:rPr lang="es-419" dirty="0" err="1"/>
              <a:t>não</a:t>
            </a:r>
            <a:r>
              <a:rPr lang="es-419" dirty="0"/>
              <a:t> </a:t>
            </a:r>
            <a:r>
              <a:rPr lang="es-419" dirty="0" err="1"/>
              <a:t>esteja</a:t>
            </a:r>
            <a:r>
              <a:rPr lang="es-419" dirty="0"/>
              <a:t> registrada </a:t>
            </a:r>
            <a:r>
              <a:rPr lang="es-419" dirty="0" err="1"/>
              <a:t>ou</a:t>
            </a:r>
            <a:r>
              <a:rPr lang="es-419" dirty="0"/>
              <a:t> os dados </a:t>
            </a:r>
            <a:r>
              <a:rPr lang="es-419" dirty="0" err="1"/>
              <a:t>estejam</a:t>
            </a:r>
            <a:r>
              <a:rPr lang="es-419" dirty="0"/>
              <a:t> </a:t>
            </a:r>
            <a:r>
              <a:rPr lang="es-419" dirty="0" err="1"/>
              <a:t>desatualizados</a:t>
            </a:r>
            <a:r>
              <a:rPr lang="es-419" dirty="0"/>
              <a:t>, por favor solicitar registro enviando dados </a:t>
            </a:r>
            <a:r>
              <a:rPr lang="es-419" dirty="0" err="1"/>
              <a:t>via</a:t>
            </a:r>
            <a:r>
              <a:rPr lang="es-419" dirty="0"/>
              <a:t> formulario:</a:t>
            </a:r>
          </a:p>
          <a:p>
            <a:pPr marL="0" indent="0">
              <a:buNone/>
            </a:pPr>
            <a:r>
              <a:rPr lang="es-419" dirty="0">
                <a:hlinkClick r:id="rId5"/>
              </a:rPr>
              <a:t>https://docs.google.com/forms/d/e/1FAIpQLSfHusplvxb6u2XjMgPmiRlEkz-UqSVPVeCigUZHTEIe4H0dpA/viewform</a:t>
            </a:r>
            <a:r>
              <a:rPr lang="es-419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2326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B36D453E-6277-52CD-E096-E814AC1163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18" y="350853"/>
            <a:ext cx="1423985" cy="1682134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8931B7E0-7591-4398-C5C8-D9F3AE22E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310" y="365125"/>
            <a:ext cx="9489489" cy="1325563"/>
          </a:xfrm>
        </p:spPr>
        <p:txBody>
          <a:bodyPr>
            <a:normAutofit fontScale="90000"/>
          </a:bodyPr>
          <a:lstStyle/>
          <a:p>
            <a:r>
              <a:rPr lang="pt-BR" dirty="0"/>
              <a:t>Especificidades de catalogação da documentação na base de dados SMS/SP:</a:t>
            </a:r>
            <a:endParaRPr lang="es-419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61C9B47-FF99-E572-E35E-D12D465AC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4007"/>
            <a:ext cx="10515600" cy="4072955"/>
          </a:xfrm>
        </p:spPr>
        <p:txBody>
          <a:bodyPr>
            <a:normAutofit lnSpcReduction="10000"/>
          </a:bodyPr>
          <a:lstStyle/>
          <a:p>
            <a:r>
              <a:rPr lang="pt-BR" dirty="0"/>
              <a:t>Autoria institucional: a autoria é controlada. </a:t>
            </a:r>
          </a:p>
          <a:p>
            <a:pPr marL="0" indent="0">
              <a:buNone/>
            </a:pPr>
            <a:r>
              <a:rPr lang="pt-BR" dirty="0" err="1"/>
              <a:t>Ex</a:t>
            </a:r>
            <a:r>
              <a:rPr lang="pt-BR" dirty="0"/>
              <a:t>: São Paulo (Cidade). Secretaria da Saúde. Coordenação de Epidemiologia e Informação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Categorização da coleção no campo Base de dados da aba Biblioteca</a:t>
            </a:r>
          </a:p>
          <a:p>
            <a:pPr marL="0" indent="0">
              <a:buNone/>
            </a:pPr>
            <a:r>
              <a:rPr lang="pt-BR" dirty="0" err="1"/>
              <a:t>Ex</a:t>
            </a:r>
            <a:r>
              <a:rPr lang="pt-BR" dirty="0"/>
              <a:t>: CEINFO-Produção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Entrar em contato com a coordenação para checar forma de registro desses campos controlados: </a:t>
            </a:r>
            <a:r>
              <a:rPr lang="es-419" dirty="0"/>
              <a:t>marakaki@prefeitura.sp.gov.br</a:t>
            </a:r>
          </a:p>
        </p:txBody>
      </p:sp>
    </p:spTree>
    <p:extLst>
      <p:ext uri="{BB962C8B-B14F-4D97-AF65-F5344CB8AC3E}">
        <p14:creationId xmlns:p14="http://schemas.microsoft.com/office/powerpoint/2010/main" val="1222430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B36D453E-6277-52CD-E096-E814AC1163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18" y="350853"/>
            <a:ext cx="1423985" cy="1682134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8931B7E0-7591-4398-C5C8-D9F3AE22E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310" y="365125"/>
            <a:ext cx="9489489" cy="1325563"/>
          </a:xfrm>
        </p:spPr>
        <p:txBody>
          <a:bodyPr>
            <a:normAutofit/>
          </a:bodyPr>
          <a:lstStyle/>
          <a:p>
            <a:r>
              <a:rPr lang="pt-BR" dirty="0"/>
              <a:t>Muito obrigada!</a:t>
            </a:r>
            <a:endParaRPr lang="es-419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61C9B47-FF99-E572-E35E-D12D465AC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4007"/>
            <a:ext cx="10515600" cy="40729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dirty="0"/>
              <a:t>bir.lilacs@paho.org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456113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B36D453E-6277-52CD-E096-E814AC1163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18" y="350853"/>
            <a:ext cx="1423985" cy="1682134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40304AE7-CCDD-A6A7-1D67-DA0CF854653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841" y="350852"/>
            <a:ext cx="9466146" cy="5324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042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B36D453E-6277-52CD-E096-E814AC1163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18" y="350853"/>
            <a:ext cx="1423985" cy="1682134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8931B7E0-7591-4398-C5C8-D9F3AE22E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310" y="365125"/>
            <a:ext cx="9489489" cy="1325563"/>
          </a:xfrm>
        </p:spPr>
        <p:txBody>
          <a:bodyPr/>
          <a:lstStyle/>
          <a:p>
            <a:r>
              <a:rPr lang="pt-BR" dirty="0"/>
              <a:t>Objetivos da capacitação</a:t>
            </a:r>
            <a:endParaRPr lang="es-419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4BA1DD9-2102-F007-AB4A-B1E9BA250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242" y="1509202"/>
            <a:ext cx="10515600" cy="4037445"/>
          </a:xfrm>
        </p:spPr>
        <p:txBody>
          <a:bodyPr>
            <a:noAutofit/>
          </a:bodyPr>
          <a:lstStyle/>
          <a:p>
            <a:pPr marL="896938" indent="0">
              <a:buNone/>
            </a:pPr>
            <a:r>
              <a:rPr lang="pt-B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	Desenvolver capacidade dos membros da Rede SMS para análise documentária, registro e indexação da produção científica e técnica das instituições membro da Secretaria Municipal de Saúde de São Paulo para contribuição com fontes de informação da BVS</a:t>
            </a:r>
            <a:endParaRPr lang="en-US" sz="2000" b="0" i="0" dirty="0">
              <a:solidFill>
                <a:srgbClr val="000000"/>
              </a:solidFill>
              <a:effectLst/>
            </a:endParaRPr>
          </a:p>
          <a:p>
            <a:pPr marL="0" indent="0" fontAlgn="base">
              <a:buNone/>
            </a:pPr>
            <a:r>
              <a:rPr lang="en-US" sz="2000" b="1" dirty="0" err="1">
                <a:solidFill>
                  <a:srgbClr val="002060"/>
                </a:solidFill>
                <a:latin typeface="Calibri"/>
                <a:cs typeface="Calibri"/>
              </a:rPr>
              <a:t>Objetivos</a:t>
            </a:r>
            <a:r>
              <a:rPr lang="en-US" sz="2000" b="1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Calibri"/>
                <a:cs typeface="Calibri"/>
              </a:rPr>
              <a:t>específicos</a:t>
            </a:r>
            <a:endParaRPr lang="en-US" sz="2000" b="1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0" i="0" dirty="0" err="1">
                <a:solidFill>
                  <a:srgbClr val="000000"/>
                </a:solidFill>
                <a:effectLst/>
              </a:rPr>
              <a:t>Cada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Centro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Cooperante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realizar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contribuição</a:t>
            </a:r>
            <a:r>
              <a:rPr lang="en-US" sz="2000" dirty="0">
                <a:solidFill>
                  <a:srgbClr val="000000"/>
                </a:solidFill>
              </a:rPr>
              <a:t> com as </a:t>
            </a:r>
            <a:r>
              <a:rPr lang="en-US" sz="2000" dirty="0" err="1">
                <a:solidFill>
                  <a:srgbClr val="000000"/>
                </a:solidFill>
              </a:rPr>
              <a:t>fontes</a:t>
            </a:r>
            <a:r>
              <a:rPr lang="en-US" sz="2000" dirty="0">
                <a:solidFill>
                  <a:srgbClr val="000000"/>
                </a:solidFill>
              </a:rPr>
              <a:t> de </a:t>
            </a:r>
            <a:r>
              <a:rPr lang="en-US" sz="2000" dirty="0" err="1">
                <a:solidFill>
                  <a:srgbClr val="000000"/>
                </a:solidFill>
              </a:rPr>
              <a:t>informação</a:t>
            </a:r>
            <a:r>
              <a:rPr lang="en-US" sz="2000" dirty="0">
                <a:solidFill>
                  <a:srgbClr val="000000"/>
                </a:solidFill>
              </a:rPr>
              <a:t> da BVS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mensalmente</a:t>
            </a:r>
            <a:endParaRPr lang="en-US" sz="2000" b="0" i="0" dirty="0">
              <a:solidFill>
                <a:srgbClr val="000000"/>
              </a:solidFill>
              <a:effectLst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0" i="0" dirty="0" err="1">
                <a:solidFill>
                  <a:srgbClr val="000000"/>
                </a:solidFill>
                <a:effectLst/>
              </a:rPr>
              <a:t>Visibilidade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da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produção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científica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e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técnica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desconhecida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dentro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e for a da propria SMS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0" i="0" dirty="0" err="1">
                <a:solidFill>
                  <a:srgbClr val="000000"/>
                </a:solidFill>
                <a:effectLst/>
              </a:rPr>
              <a:t>Completude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a gaps de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informação</a:t>
            </a:r>
            <a:endParaRPr lang="en-US" sz="2000" b="0" i="0" dirty="0">
              <a:solidFill>
                <a:srgbClr val="000000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0" i="0" dirty="0" err="1">
                <a:solidFill>
                  <a:srgbClr val="000000"/>
                </a:solidFill>
                <a:effectLst/>
              </a:rPr>
              <a:t>Cada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tipo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de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documento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em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sua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</a:rPr>
              <a:t>fonte</a:t>
            </a:r>
            <a:r>
              <a:rPr lang="en-US" sz="2000" b="1" i="0" dirty="0">
                <a:solidFill>
                  <a:srgbClr val="000000"/>
                </a:solidFill>
                <a:effectLst/>
              </a:rPr>
              <a:t> de </a:t>
            </a:r>
            <a:r>
              <a:rPr lang="en-US" sz="2000" b="1" i="0" dirty="0" err="1">
                <a:solidFill>
                  <a:srgbClr val="000000"/>
                </a:solidFill>
                <a:effectLst/>
              </a:rPr>
              <a:t>informação</a:t>
            </a:r>
            <a:r>
              <a:rPr lang="en-US" sz="2000" b="1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correspondente</a:t>
            </a:r>
            <a:endParaRPr lang="en-US" sz="2000" b="0" i="0" dirty="0">
              <a:solidFill>
                <a:srgbClr val="000000"/>
              </a:solidFill>
              <a:effectLst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00000"/>
                </a:solidFill>
              </a:rPr>
              <a:t>Correção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metodológica</a:t>
            </a:r>
            <a:endParaRPr lang="en-US" sz="2000" dirty="0">
              <a:solidFill>
                <a:srgbClr val="00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0" i="0" dirty="0" err="1">
                <a:solidFill>
                  <a:srgbClr val="000000"/>
                </a:solidFill>
                <a:effectLst/>
              </a:rPr>
              <a:t>Qualidade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dos dados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000000"/>
                </a:solidFill>
              </a:rPr>
              <a:t>Cada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fonte</a:t>
            </a:r>
            <a:r>
              <a:rPr lang="en-US" sz="2000" dirty="0">
                <a:solidFill>
                  <a:srgbClr val="000000"/>
                </a:solidFill>
              </a:rPr>
              <a:t> de </a:t>
            </a:r>
            <a:r>
              <a:rPr lang="en-US" sz="2000" dirty="0" err="1">
                <a:solidFill>
                  <a:srgbClr val="000000"/>
                </a:solidFill>
              </a:rPr>
              <a:t>informação</a:t>
            </a:r>
            <a:r>
              <a:rPr lang="en-US" sz="2000" dirty="0">
                <a:solidFill>
                  <a:srgbClr val="000000"/>
                </a:solidFill>
              </a:rPr>
              <a:t> com </a:t>
            </a:r>
            <a:r>
              <a:rPr lang="en-US" sz="2000" dirty="0" err="1">
                <a:solidFill>
                  <a:srgbClr val="000000"/>
                </a:solidFill>
              </a:rPr>
              <a:t>uso</a:t>
            </a:r>
            <a:r>
              <a:rPr lang="en-US" sz="2000" dirty="0">
                <a:solidFill>
                  <a:srgbClr val="000000"/>
                </a:solidFill>
              </a:rPr>
              <a:t> de </a:t>
            </a:r>
            <a:r>
              <a:rPr lang="en-US" sz="2000" dirty="0" err="1">
                <a:solidFill>
                  <a:srgbClr val="000000"/>
                </a:solidFill>
              </a:rPr>
              <a:t>sua</a:t>
            </a:r>
            <a:r>
              <a:rPr lang="en-US" sz="2000" dirty="0">
                <a:solidFill>
                  <a:srgbClr val="000000"/>
                </a:solidFill>
              </a:rPr>
              <a:t>  </a:t>
            </a:r>
            <a:r>
              <a:rPr lang="en-US" sz="2000" b="1" dirty="0" err="1">
                <a:solidFill>
                  <a:srgbClr val="000000"/>
                </a:solidFill>
              </a:rPr>
              <a:t>metodologia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correspondente</a:t>
            </a:r>
            <a:endParaRPr lang="en-US" sz="2000" dirty="0">
              <a:solidFill>
                <a:srgbClr val="00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0" i="0" dirty="0" err="1">
                <a:solidFill>
                  <a:srgbClr val="000000"/>
                </a:solidFill>
                <a:effectLst/>
              </a:rPr>
              <a:t>Correção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metodológica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–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leitura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e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análise</a:t>
            </a:r>
            <a:endParaRPr lang="en-US" sz="2000" b="0" i="0" dirty="0">
              <a:solidFill>
                <a:srgbClr val="000000"/>
              </a:solidFill>
              <a:effectLst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0" i="0" dirty="0" err="1">
                <a:solidFill>
                  <a:srgbClr val="000000"/>
                </a:solidFill>
                <a:effectLst/>
              </a:rPr>
              <a:t>Qualidade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dos dados -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precisão</a:t>
            </a:r>
            <a:endParaRPr lang="es-419" sz="20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36E60AD-A2B2-859B-6D78-59116A4971E3}"/>
              </a:ext>
            </a:extLst>
          </p:cNvPr>
          <p:cNvSpPr txBox="1"/>
          <p:nvPr/>
        </p:nvSpPr>
        <p:spPr>
          <a:xfrm>
            <a:off x="6086387" y="3598945"/>
            <a:ext cx="5378139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sz="1600" dirty="0"/>
              <a:t>Como saber o que não se tem se não se conhece o que existe?</a:t>
            </a:r>
            <a:endParaRPr lang="es-419" sz="16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BBF2BAF-F829-C11D-8193-71AC53FFC1CC}"/>
              </a:ext>
            </a:extLst>
          </p:cNvPr>
          <p:cNvSpPr txBox="1"/>
          <p:nvPr/>
        </p:nvSpPr>
        <p:spPr>
          <a:xfrm>
            <a:off x="5210032" y="4290862"/>
            <a:ext cx="6755375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dirty="0"/>
              <a:t>Acesso e uso da evidencia científica pela SMS/SP no formato desejado</a:t>
            </a:r>
            <a:endParaRPr lang="es-419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5541773-42B2-F650-886B-EF24FF4FF871}"/>
              </a:ext>
            </a:extLst>
          </p:cNvPr>
          <p:cNvSpPr txBox="1"/>
          <p:nvPr/>
        </p:nvSpPr>
        <p:spPr>
          <a:xfrm>
            <a:off x="7116641" y="5442700"/>
            <a:ext cx="4744825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dirty="0"/>
              <a:t>Acesso e uso da evidencia científica pela SMS/SP</a:t>
            </a:r>
            <a:endParaRPr lang="es-419" dirty="0"/>
          </a:p>
        </p:txBody>
      </p:sp>
      <p:sp>
        <p:nvSpPr>
          <p:cNvPr id="9" name="Seta: para a Direita 8">
            <a:extLst>
              <a:ext uri="{FF2B5EF4-FFF2-40B4-BE49-F238E27FC236}">
                <a16:creationId xmlns:a16="http://schemas.microsoft.com/office/drawing/2014/main" id="{D88C8EC0-F057-A85D-1E8C-F0371F3BD70A}"/>
              </a:ext>
            </a:extLst>
          </p:cNvPr>
          <p:cNvSpPr/>
          <p:nvPr/>
        </p:nvSpPr>
        <p:spPr>
          <a:xfrm>
            <a:off x="4371884" y="4280159"/>
            <a:ext cx="793758" cy="4083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10" name="Seta: para a Direita 9">
            <a:extLst>
              <a:ext uri="{FF2B5EF4-FFF2-40B4-BE49-F238E27FC236}">
                <a16:creationId xmlns:a16="http://schemas.microsoft.com/office/drawing/2014/main" id="{41A3D93B-A1D9-B4AC-9997-9990A0BDFF56}"/>
              </a:ext>
            </a:extLst>
          </p:cNvPr>
          <p:cNvSpPr/>
          <p:nvPr/>
        </p:nvSpPr>
        <p:spPr>
          <a:xfrm>
            <a:off x="6237566" y="5416066"/>
            <a:ext cx="793758" cy="4083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95BA283B-0243-D385-91C9-0B7E82510A71}"/>
              </a:ext>
            </a:extLst>
          </p:cNvPr>
          <p:cNvSpPr/>
          <p:nvPr/>
        </p:nvSpPr>
        <p:spPr>
          <a:xfrm>
            <a:off x="5484361" y="3539830"/>
            <a:ext cx="531473" cy="4083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6384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>
            <a:extLst>
              <a:ext uri="{FF2B5EF4-FFF2-40B4-BE49-F238E27FC236}">
                <a16:creationId xmlns:a16="http://schemas.microsoft.com/office/drawing/2014/main" id="{55AB6EFF-4987-5A98-B959-45A12D467931}"/>
              </a:ext>
            </a:extLst>
          </p:cNvPr>
          <p:cNvSpPr/>
          <p:nvPr/>
        </p:nvSpPr>
        <p:spPr>
          <a:xfrm>
            <a:off x="8708994" y="5748291"/>
            <a:ext cx="4483223" cy="110970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419"/>
          </a:p>
        </p:txBody>
      </p:sp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B36D453E-6277-52CD-E096-E814AC1163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18" y="350853"/>
            <a:ext cx="1423985" cy="1682134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8931B7E0-7591-4398-C5C8-D9F3AE22E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310" y="365126"/>
            <a:ext cx="9489489" cy="620296"/>
          </a:xfrm>
        </p:spPr>
        <p:txBody>
          <a:bodyPr>
            <a:normAutofit fontScale="90000"/>
          </a:bodyPr>
          <a:lstStyle/>
          <a:p>
            <a:r>
              <a:rPr lang="pt-BR" dirty="0"/>
              <a:t>Produção cientifica e técnica da SMS</a:t>
            </a:r>
            <a:endParaRPr lang="es-419" dirty="0"/>
          </a:p>
        </p:txBody>
      </p:sp>
      <p:graphicFrame>
        <p:nvGraphicFramePr>
          <p:cNvPr id="13" name="Espaço Reservado para Conteúdo 12">
            <a:extLst>
              <a:ext uri="{FF2B5EF4-FFF2-40B4-BE49-F238E27FC236}">
                <a16:creationId xmlns:a16="http://schemas.microsoft.com/office/drawing/2014/main" id="{E4000C77-F63F-68A7-12B6-97D59427E9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6156364"/>
              </p:ext>
            </p:extLst>
          </p:nvPr>
        </p:nvGraphicFramePr>
        <p:xfrm>
          <a:off x="292963" y="683576"/>
          <a:ext cx="11993732" cy="6276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49475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B36D453E-6277-52CD-E096-E814AC1163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18" y="350853"/>
            <a:ext cx="1423985" cy="1682134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8931B7E0-7591-4398-C5C8-D9F3AE22E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310" y="365126"/>
            <a:ext cx="9489489" cy="620296"/>
          </a:xfrm>
        </p:spPr>
        <p:txBody>
          <a:bodyPr>
            <a:normAutofit fontScale="90000"/>
          </a:bodyPr>
          <a:lstStyle/>
          <a:p>
            <a:r>
              <a:rPr lang="pt-BR" dirty="0"/>
              <a:t>Produção cientifica e técnica da SMS</a:t>
            </a:r>
            <a:endParaRPr lang="es-419" dirty="0"/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AB7F6868-7AB0-BD2F-2DB7-0E4576C16B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391576"/>
              </p:ext>
            </p:extLst>
          </p:nvPr>
        </p:nvGraphicFramePr>
        <p:xfrm>
          <a:off x="838200" y="985422"/>
          <a:ext cx="10515600" cy="5191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96902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B36D453E-6277-52CD-E096-E814AC1163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18" y="350853"/>
            <a:ext cx="1423985" cy="1682134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8931B7E0-7591-4398-C5C8-D9F3AE22E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310" y="365126"/>
            <a:ext cx="9489489" cy="620296"/>
          </a:xfrm>
        </p:spPr>
        <p:txBody>
          <a:bodyPr>
            <a:normAutofit fontScale="90000"/>
          </a:bodyPr>
          <a:lstStyle/>
          <a:p>
            <a:r>
              <a:rPr lang="pt-BR" dirty="0"/>
              <a:t>Produção cientifica e técnica da SMS</a:t>
            </a:r>
            <a:endParaRPr lang="es-419" dirty="0"/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D42D931C-2CF4-9987-C075-F8A592DE16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03171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44720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B36D453E-6277-52CD-E096-E814AC1163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18" y="350853"/>
            <a:ext cx="1423985" cy="1682134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8931B7E0-7591-4398-C5C8-D9F3AE22E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310" y="365125"/>
            <a:ext cx="9489489" cy="1325563"/>
          </a:xfrm>
        </p:spPr>
        <p:txBody>
          <a:bodyPr/>
          <a:lstStyle/>
          <a:p>
            <a:r>
              <a:rPr lang="pt-BR" dirty="0"/>
              <a:t>Produção cientifica e técnica da SMS</a:t>
            </a:r>
            <a:endParaRPr lang="es-419"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7" name="Espaço Reservado para Conteúdo 6">
                <a:extLst>
                  <a:ext uri="{FF2B5EF4-FFF2-40B4-BE49-F238E27FC236}">
                    <a16:creationId xmlns:a16="http://schemas.microsoft.com/office/drawing/2014/main" id="{1CC2BD33-56CA-041E-44B0-C67779934DC2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470060757"/>
                  </p:ext>
                </p:extLst>
              </p:nvPr>
            </p:nvGraphicFramePr>
            <p:xfrm>
              <a:off x="0" y="1349406"/>
              <a:ext cx="12192000" cy="482755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4"/>
              </a:graphicData>
            </a:graphic>
          </p:graphicFrame>
        </mc:Choice>
        <mc:Fallback xmlns="">
          <p:pic>
            <p:nvPicPr>
              <p:cNvPr id="7" name="Espaço Reservado para Conteúdo 6">
                <a:extLst>
                  <a:ext uri="{FF2B5EF4-FFF2-40B4-BE49-F238E27FC236}">
                    <a16:creationId xmlns:a16="http://schemas.microsoft.com/office/drawing/2014/main" id="{1CC2BD33-56CA-041E-44B0-C67779934DC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0" y="1349406"/>
                <a:ext cx="12192000" cy="482755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11408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B36D453E-6277-52CD-E096-E814AC1163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18" y="350853"/>
            <a:ext cx="1423985" cy="1682134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8931B7E0-7591-4398-C5C8-D9F3AE22E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310" y="365125"/>
            <a:ext cx="9489489" cy="1325563"/>
          </a:xfrm>
        </p:spPr>
        <p:txBody>
          <a:bodyPr/>
          <a:lstStyle/>
          <a:p>
            <a:r>
              <a:rPr lang="pt-BR" dirty="0"/>
              <a:t>Produção cientifica e técnica da SMS</a:t>
            </a:r>
            <a:endParaRPr lang="es-419" dirty="0"/>
          </a:p>
        </p:txBody>
      </p:sp>
      <p:graphicFrame>
        <p:nvGraphicFramePr>
          <p:cNvPr id="2" name="Espaço Reservado para Conteúdo 1">
            <a:extLst>
              <a:ext uri="{FF2B5EF4-FFF2-40B4-BE49-F238E27FC236}">
                <a16:creationId xmlns:a16="http://schemas.microsoft.com/office/drawing/2014/main" id="{0BEA2F57-D884-A083-3288-F8AE35B207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495804"/>
              </p:ext>
            </p:extLst>
          </p:nvPr>
        </p:nvGraphicFramePr>
        <p:xfrm>
          <a:off x="838200" y="1562470"/>
          <a:ext cx="10515600" cy="4614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84418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B36D453E-6277-52CD-E096-E814AC1163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18" y="350853"/>
            <a:ext cx="1423985" cy="1682134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8931B7E0-7591-4398-C5C8-D9F3AE22E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310" y="365125"/>
            <a:ext cx="9489489" cy="1325563"/>
          </a:xfrm>
        </p:spPr>
        <p:txBody>
          <a:bodyPr/>
          <a:lstStyle/>
          <a:p>
            <a:r>
              <a:rPr lang="pt-BR" dirty="0"/>
              <a:t>Critérios LILACS e SMS/SP</a:t>
            </a:r>
            <a:endParaRPr lang="es-419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61C9B47-FF99-E572-E35E-D12D465AC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4007"/>
            <a:ext cx="10515600" cy="4072955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Livros e capítulos com título e autoria própria, relatórios, documentos técnicos, artigos de periódicos e teses e dissertações (Saúde Pública e Enfermagem)</a:t>
            </a:r>
          </a:p>
          <a:p>
            <a:pPr lvl="1"/>
            <a:r>
              <a:rPr lang="pt-BR" sz="2800" dirty="0"/>
              <a:t>SMS/SP: Monografias de especialização</a:t>
            </a:r>
          </a:p>
          <a:p>
            <a:r>
              <a:rPr lang="pt-BR" dirty="0"/>
              <a:t>Sem restrição de ano de publicação</a:t>
            </a:r>
          </a:p>
          <a:p>
            <a:r>
              <a:rPr lang="pt-BR" dirty="0"/>
              <a:t>Publicado nos países da América Latina e Caribe</a:t>
            </a:r>
          </a:p>
          <a:p>
            <a:pPr lvl="1"/>
            <a:r>
              <a:rPr lang="es-419" sz="2800" dirty="0"/>
              <a:t>SMS/SP: </a:t>
            </a:r>
            <a:r>
              <a:rPr lang="es-419" sz="2800" dirty="0" err="1"/>
              <a:t>Sem</a:t>
            </a:r>
            <a:r>
              <a:rPr lang="es-419" sz="2800" dirty="0"/>
              <a:t> </a:t>
            </a:r>
            <a:r>
              <a:rPr lang="es-419" sz="2800" dirty="0" err="1"/>
              <a:t>restrição</a:t>
            </a:r>
            <a:r>
              <a:rPr lang="es-419" sz="2800" dirty="0"/>
              <a:t> de país de </a:t>
            </a:r>
            <a:r>
              <a:rPr lang="es-419" sz="2800" dirty="0" err="1"/>
              <a:t>publicação</a:t>
            </a:r>
            <a:endParaRPr lang="es-419" sz="2800" dirty="0"/>
          </a:p>
          <a:p>
            <a:pPr lvl="1"/>
            <a:endParaRPr lang="es-419" sz="2800" dirty="0"/>
          </a:p>
          <a:p>
            <a:r>
              <a:rPr lang="es-419" dirty="0" err="1"/>
              <a:t>Critérios</a:t>
            </a:r>
            <a:r>
              <a:rPr lang="es-419" dirty="0"/>
              <a:t> SMS/SP:</a:t>
            </a:r>
          </a:p>
          <a:p>
            <a:pPr lvl="1"/>
            <a:r>
              <a:rPr lang="pt-BR" sz="2800" dirty="0">
                <a:hlinkClick r:id="rId4"/>
              </a:rPr>
              <a:t>Critérios de Seleção de Documentos | BVS SMS</a:t>
            </a:r>
            <a:endParaRPr lang="es-419" sz="2800" dirty="0"/>
          </a:p>
        </p:txBody>
      </p:sp>
    </p:spTree>
    <p:extLst>
      <p:ext uri="{BB962C8B-B14F-4D97-AF65-F5344CB8AC3E}">
        <p14:creationId xmlns:p14="http://schemas.microsoft.com/office/powerpoint/2010/main" val="1794374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rtugues1" id="{6B01807A-F19D-4EF3-81CB-AA3044D8B329}" vid="{A4361FB0-9C3B-4331-B373-C971F19119B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 OPAS" ma:contentTypeID="0x010100D9D66CEC5F2C404782F911C86DB1F77300943D3F739B659647BD5CFC479406D26F" ma:contentTypeVersion="32" ma:contentTypeDescription="Tipo de conteúdo para documento OPAS" ma:contentTypeScope="" ma:versionID="60d8623862cd0b106c685c7c0f62e0c4">
  <xsd:schema xmlns:xsd="http://www.w3.org/2001/XMLSchema" xmlns:xs="http://www.w3.org/2001/XMLSchema" xmlns:p="http://schemas.microsoft.com/office/2006/metadata/properties" xmlns:ns2="82b74cde-721b-4900-965b-f4b64e850898" xmlns:ns3="d0b062d6-04b0-42b2-8da4-328e5eddc887" xmlns:ns4="ce88b3b2-2283-476c-a42e-f70cbf0d0ea2" xmlns:ns5="5e13aadc-de86-43ee-b386-40c01ba74c80" targetNamespace="http://schemas.microsoft.com/office/2006/metadata/properties" ma:root="true" ma:fieldsID="1938b88b9ce1f0ee7eeba2b6a4fb1799" ns2:_="" ns3:_="" ns4:_="" ns5:_="">
    <xsd:import namespace="82b74cde-721b-4900-965b-f4b64e850898"/>
    <xsd:import namespace="d0b062d6-04b0-42b2-8da4-328e5eddc887"/>
    <xsd:import namespace="ce88b3b2-2283-476c-a42e-f70cbf0d0ea2"/>
    <xsd:import namespace="5e13aadc-de86-43ee-b386-40c01ba74c80"/>
    <xsd:element name="properties">
      <xsd:complexType>
        <xsd:sequence>
          <xsd:element name="documentManagement">
            <xsd:complexType>
              <xsd:all>
                <xsd:element ref="ns2:DocumentID" minOccurs="0"/>
                <xsd:element ref="ns3:SecurityClearanc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3:MediaServiceAutoKeyPoints" minOccurs="0"/>
                <xsd:element ref="ns3:MediaServiceKeyPoints" minOccurs="0"/>
                <xsd:element ref="ns3:Lilian" minOccurs="0"/>
                <xsd:element ref="ns3:_Flow_SignoffStatus" minOccurs="0"/>
                <xsd:element ref="ns3:MediaLengthInSeconds" minOccurs="0"/>
                <xsd:element ref="ns3:lcf76f155ced4ddcb4097134ff3c332f" minOccurs="0"/>
                <xsd:element ref="ns5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b74cde-721b-4900-965b-f4b64e850898" elementFormDefault="qualified">
    <xsd:import namespace="http://schemas.microsoft.com/office/2006/documentManagement/types"/>
    <xsd:import namespace="http://schemas.microsoft.com/office/infopath/2007/PartnerControls"/>
    <xsd:element name="DocumentID" ma:index="8" nillable="true" ma:displayName="Número de documento" ma:internalName="DocumentID" ma:readOnly="false">
      <xsd:simpleType>
        <xsd:restriction base="dms:Text">
          <xsd:maxLength value="16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b062d6-04b0-42b2-8da4-328e5eddc887" elementFormDefault="qualified">
    <xsd:import namespace="http://schemas.microsoft.com/office/2006/documentManagement/types"/>
    <xsd:import namespace="http://schemas.microsoft.com/office/infopath/2007/PartnerControls"/>
    <xsd:element name="SecurityClearance" ma:index="9" nillable="true" ma:displayName="Classificação de segurança" ma:list="{49e70423-32a3-45ac-85d6-aaeec80bf6dc}" ma:internalName="SecurityClearance" ma:readOnly="false" ma:showField="PT_x002d_BR" ma:web="82b74cde-721b-4900-965b-f4b64e850898">
      <xsd:simpleType>
        <xsd:restriction base="dms:Lookup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ilian" ma:index="22" nillable="true" ma:displayName="Lilian" ma:description="Date of creation&#10;" ma:format="DateOnly" ma:internalName="Lilian">
      <xsd:simpleType>
        <xsd:restriction base="dms:DateTime"/>
      </xsd:simple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c0f44cca-6aff-4d49-827c-e4b3bc2e3f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88b3b2-2283-476c-a42e-f70cbf0d0ea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13aadc-de86-43ee-b386-40c01ba74c80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38120fef-ded7-4458-906f-dad16e4e57b9}" ma:internalName="TaxCatchAll" ma:showField="CatchAllData" ma:web="82b74cde-721b-4900-965b-f4b64e85089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d0b062d6-04b0-42b2-8da4-328e5eddc887" xsi:nil="true"/>
    <lcf76f155ced4ddcb4097134ff3c332f xmlns="d0b062d6-04b0-42b2-8da4-328e5eddc887">
      <Terms xmlns="http://schemas.microsoft.com/office/infopath/2007/PartnerControls"/>
    </lcf76f155ced4ddcb4097134ff3c332f>
    <SecurityClearance xmlns="d0b062d6-04b0-42b2-8da4-328e5eddc887" xsi:nil="true"/>
    <Lilian xmlns="d0b062d6-04b0-42b2-8da4-328e5eddc887" xsi:nil="true"/>
    <TaxCatchAll xmlns="5e13aadc-de86-43ee-b386-40c01ba74c80" xsi:nil="true"/>
    <DocumentID xmlns="82b74cde-721b-4900-965b-f4b64e850898" xsi:nil="true"/>
  </documentManagement>
</p:properties>
</file>

<file path=customXml/itemProps1.xml><?xml version="1.0" encoding="utf-8"?>
<ds:datastoreItem xmlns:ds="http://schemas.openxmlformats.org/officeDocument/2006/customXml" ds:itemID="{D3D2FDE7-F6D2-4728-9E34-0B683E2850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b74cde-721b-4900-965b-f4b64e850898"/>
    <ds:schemaRef ds:uri="d0b062d6-04b0-42b2-8da4-328e5eddc887"/>
    <ds:schemaRef ds:uri="ce88b3b2-2283-476c-a42e-f70cbf0d0ea2"/>
    <ds:schemaRef ds:uri="5e13aadc-de86-43ee-b386-40c01ba74c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EDFDCC-510C-41FD-A64C-A559F2D873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AFE783-7DD5-45B5-86E8-441D21E439D5}">
  <ds:schemaRefs>
    <ds:schemaRef ds:uri="http://www.w3.org/XML/1998/namespace"/>
    <ds:schemaRef ds:uri="http://schemas.microsoft.com/office/2006/documentManagement/types"/>
    <ds:schemaRef ds:uri="82b74cde-721b-4900-965b-f4b64e850898"/>
    <ds:schemaRef ds:uri="http://schemas.microsoft.com/office/2006/metadata/properties"/>
    <ds:schemaRef ds:uri="http://purl.org/dc/elements/1.1/"/>
    <ds:schemaRef ds:uri="5e13aadc-de86-43ee-b386-40c01ba74c80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d0b062d6-04b0-42b2-8da4-328e5eddc887"/>
    <ds:schemaRef ds:uri="ce88b3b2-2283-476c-a42e-f70cbf0d0ea2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Portugues1</Template>
  <TotalTime>1547</TotalTime>
  <Words>559</Words>
  <Application>Microsoft Office PowerPoint</Application>
  <PresentationFormat>Widescreen</PresentationFormat>
  <Paragraphs>102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Tema do Office</vt:lpstr>
      <vt:lpstr>Rede Secretaria Municipal de Saúde de São Paulo 16 e 23 de maio de 2023   Metodologia LILACS</vt:lpstr>
      <vt:lpstr>PowerPoint Presentation</vt:lpstr>
      <vt:lpstr>Objetivos da capacitação</vt:lpstr>
      <vt:lpstr>Produção cientifica e técnica da SMS</vt:lpstr>
      <vt:lpstr>Produção cientifica e técnica da SMS</vt:lpstr>
      <vt:lpstr>Produção cientifica e técnica da SMS</vt:lpstr>
      <vt:lpstr>Produção cientifica e técnica da SMS</vt:lpstr>
      <vt:lpstr>Produção cientifica e técnica da SMS</vt:lpstr>
      <vt:lpstr>Critérios LILACS e SMS/SP</vt:lpstr>
      <vt:lpstr>PowerPoint Presentation</vt:lpstr>
      <vt:lpstr>PowerPoint Presentation</vt:lpstr>
      <vt:lpstr>Registro no Diretório da Rede BVS</vt:lpstr>
      <vt:lpstr>Especificidades de catalogação da documentação na base de dados SMS/SP:</vt:lpstr>
      <vt:lpstr>Muito obrigada!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 Secretaria Municipal de Saúde de São Paulo 16 e 23 de maio de 2023   Metodologia LILACS</dc:title>
  <dc:creator>Suga, Sueli Mitiko Yano (BIR)</dc:creator>
  <cp:lastModifiedBy>Suga, Sueli Mitiko Yano (BIR)</cp:lastModifiedBy>
  <cp:revision>2</cp:revision>
  <dcterms:created xsi:type="dcterms:W3CDTF">2023-05-16T11:29:11Z</dcterms:created>
  <dcterms:modified xsi:type="dcterms:W3CDTF">2023-05-17T18:40:49Z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0x010100D9D66CEC5F2C404782F911C86DB1F77300943D3F739B659647BD5CFC479406D26F</vt:lpwstr>
  </property>
  <property fmtid="{D5CDD505-2E9C-101B-9397-08002B2CF9AE}" pid="3" name="MediaServiceImageTags">
    <vt:lpwstr/>
  </property>
</Properties>
</file>