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4" r:id="rId2"/>
    <p:sldId id="278" r:id="rId3"/>
    <p:sldId id="269" r:id="rId4"/>
    <p:sldId id="271" r:id="rId5"/>
    <p:sldId id="280" r:id="rId6"/>
    <p:sldId id="279" r:id="rId7"/>
    <p:sldId id="263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46B"/>
    <a:srgbClr val="1B4685"/>
    <a:srgbClr val="1C476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18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notesMaster" Target="notesMasters/notesMaster1.xml" /><Relationship Id="rId14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6427F3-134A-4FFB-858F-CE24B0CB3519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1B7ED-EBE3-41CC-B0F5-B226B3FBC1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22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E53E9-0DC6-48A1-AD43-315F7B10A02A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E804C-E1BB-4E1F-96D4-238CD75362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4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5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1.xml" /><Relationship Id="rId4" Type="http://schemas.openxmlformats.org/officeDocument/2006/relationships/image" Target="../media/image8.png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7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5.png" /><Relationship Id="rId1" Type="http://schemas.openxmlformats.org/officeDocument/2006/relationships/slideMaster" Target="../slideMasters/slideMaster1.xml" /><Relationship Id="rId4" Type="http://schemas.openxmlformats.org/officeDocument/2006/relationships/image" Target="../media/image6.png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7251"/>
            <a:ext cx="7772400" cy="1972711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50364"/>
            <a:ext cx="6858000" cy="150743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5642" y="5653018"/>
            <a:ext cx="2057400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653018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10958" y="5653018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895890" y="401018"/>
            <a:ext cx="1814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UNIVERSITAS MUHAMMADIYAH SIDOARJO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539658" y="6122504"/>
            <a:ext cx="1458568" cy="735496"/>
          </a:xfrm>
          <a:prstGeom prst="rect">
            <a:avLst/>
          </a:prstGeom>
          <a:solidFill>
            <a:srgbClr val="1B468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97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108505" y="1232452"/>
            <a:ext cx="8889721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08505" y="113336"/>
            <a:ext cx="8853691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772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45775" y="1126435"/>
            <a:ext cx="8852452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32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093843" y="113335"/>
            <a:ext cx="6868352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91" y="128927"/>
            <a:ext cx="1616765" cy="767065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776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  <a:gs pos="11000">
              <a:srgbClr val="0087E6"/>
            </a:gs>
            <a:gs pos="60000">
              <a:srgbClr val="005CB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  <a14:imgEffect>
                      <a14:brightnessContrast bright="59000" contrast="6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897" y="4776523"/>
            <a:ext cx="4083983" cy="2121233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9026" y="113335"/>
            <a:ext cx="8803169" cy="891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59026" y="1139687"/>
            <a:ext cx="8803169" cy="5399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5289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007" y="1285462"/>
            <a:ext cx="4338843" cy="489150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85462"/>
            <a:ext cx="4369076" cy="48915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6952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4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068" y="1269207"/>
            <a:ext cx="4373114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068" y="2213390"/>
            <a:ext cx="4373114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9207"/>
            <a:ext cx="4369076" cy="823912"/>
          </a:xfrm>
          <a:solidFill>
            <a:srgbClr val="FFC000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213390"/>
            <a:ext cx="4369076" cy="39762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3867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7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solidFill>
            <a:srgbClr val="1B4685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solidFill>
            <a:srgbClr val="FFC000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44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3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1298713"/>
            <a:ext cx="8873158" cy="4878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35601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5780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0753" y="365124"/>
            <a:ext cx="1971675" cy="5571849"/>
          </a:xfrm>
          <a:solidFill>
            <a:srgbClr val="1B4685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068" y="365125"/>
            <a:ext cx="6739558" cy="557184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69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13335"/>
            <a:ext cx="8873158" cy="1042123"/>
          </a:xfrm>
          <a:solidFill>
            <a:srgbClr val="1B4685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18597" y="596334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25068" y="1238732"/>
            <a:ext cx="8873158" cy="5089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4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908602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19457" y="6356351"/>
            <a:ext cx="378515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2174465" cy="1537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895889" y="403038"/>
            <a:ext cx="2172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Alexon RR" panose="02000300000000000000" pitchFamily="50" charset="0"/>
              </a:rPr>
              <a:t>UNIVERSITAS MUHAMMADIYAH SIDOARJO</a:t>
            </a:r>
          </a:p>
        </p:txBody>
      </p:sp>
    </p:spTree>
    <p:extLst>
      <p:ext uri="{BB962C8B-B14F-4D97-AF65-F5344CB8AC3E}">
        <p14:creationId xmlns:p14="http://schemas.microsoft.com/office/powerpoint/2010/main" val="321601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" y="-9938"/>
            <a:ext cx="9157251" cy="68679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068" y="17876"/>
            <a:ext cx="8873158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125068" y="1417982"/>
            <a:ext cx="8873158" cy="4910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43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" y="0"/>
            <a:ext cx="9144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29250" y="6432205"/>
            <a:ext cx="2057400" cy="365125"/>
          </a:xfrm>
        </p:spPr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1pPr>
            <a:lvl2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2pPr>
            <a:lvl3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3pPr>
            <a:lvl4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4pPr>
            <a:lvl5pPr>
              <a:defRPr>
                <a:solidFill>
                  <a:schemeClr val="bg1"/>
                </a:solidFill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0428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278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5" y="113335"/>
            <a:ext cx="8889721" cy="6667291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742633" y="6341718"/>
            <a:ext cx="884531" cy="365125"/>
          </a:xfrm>
        </p:spPr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10" name="Slide Number Placeholder 8"/>
          <p:cNvSpPr txBox="1">
            <a:spLocks/>
          </p:cNvSpPr>
          <p:nvPr userDrawn="1"/>
        </p:nvSpPr>
        <p:spPr>
          <a:xfrm>
            <a:off x="8570429" y="6332227"/>
            <a:ext cx="39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5530" y="113336"/>
            <a:ext cx="8776665" cy="99984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172279" y="1232452"/>
            <a:ext cx="8789917" cy="5221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764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879075"/>
            <a:ext cx="3810000" cy="1978925"/>
          </a:xfrm>
          <a:prstGeom prst="rect">
            <a:avLst/>
          </a:prstGeom>
          <a:noFill/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147D-8531-4EF9-A41A-7503F0AF64C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3" y="76200"/>
            <a:ext cx="1701737" cy="762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68556" y="113335"/>
            <a:ext cx="7093639" cy="8912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51791" y="1126435"/>
            <a:ext cx="8746435" cy="5327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Alexon RR" panose="02000300000000000000" pitchFamily="50" charset="0"/>
              </a:defRPr>
            </a:lvl1pPr>
            <a:lvl2pPr>
              <a:defRPr>
                <a:latin typeface="Alexon RR" panose="02000300000000000000" pitchFamily="50" charset="0"/>
              </a:defRPr>
            </a:lvl2pPr>
            <a:lvl3pPr>
              <a:defRPr>
                <a:latin typeface="Alexon RR" panose="02000300000000000000" pitchFamily="50" charset="0"/>
              </a:defRPr>
            </a:lvl3pPr>
            <a:lvl4pPr>
              <a:defRPr>
                <a:latin typeface="Alexon RR" panose="02000300000000000000" pitchFamily="50" charset="0"/>
              </a:defRPr>
            </a:lvl4pPr>
            <a:lvl5pPr>
              <a:defRPr>
                <a:latin typeface="Alexon RR" panose="02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966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theme" Target="../theme/theme1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147D-8531-4EF9-A41A-7503F0AF64C4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A636C-79B5-490E-A768-D9BE77AF6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9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9" r:id="rId3"/>
    <p:sldLayoutId id="2147483680" r:id="rId4"/>
    <p:sldLayoutId id="2147483681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83" r:id="rId11"/>
    <p:sldLayoutId id="2147483685" r:id="rId12"/>
    <p:sldLayoutId id="2147483686" r:id="rId13"/>
    <p:sldLayoutId id="2147483682" r:id="rId14"/>
    <p:sldLayoutId id="2147483678" r:id="rId15"/>
    <p:sldLayoutId id="2147483668" r:id="rId16"/>
    <p:sldLayoutId id="2147483669" r:id="rId17"/>
    <p:sldLayoutId id="2147483670" r:id="rId18"/>
    <p:sldLayoutId id="2147483671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lexon RR" panose="020003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lexon RR" panose="020003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2328" y="2103150"/>
            <a:ext cx="73869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Theme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rtl="0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Impact of The Halal Label On Purchasing For Non alcoholic 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Drinks: Learning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The “</a:t>
            </a:r>
            <a:r>
              <a:rPr lang="en-US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Fayrosuz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"Brand In Indonesia</a:t>
            </a:r>
          </a:p>
        </p:txBody>
      </p:sp>
      <p:sp>
        <p:nvSpPr>
          <p:cNvPr id="9" name="Rectangle 8"/>
          <p:cNvSpPr/>
          <p:nvPr/>
        </p:nvSpPr>
        <p:spPr>
          <a:xfrm>
            <a:off x="555811" y="4501203"/>
            <a:ext cx="8139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As'at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Rizal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1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RESEARCH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66" y="1623526"/>
            <a:ext cx="8328467" cy="1362266"/>
          </a:xfrm>
        </p:spPr>
        <p:txBody>
          <a:bodyPr>
            <a:normAutofit/>
          </a:bodyPr>
          <a:lstStyle/>
          <a:p>
            <a:pPr marL="0" lvl="0" indent="0" algn="l" rtl="0"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n">
                <a:latin typeface="Times New Roman" panose="02020603050405020304" pitchFamily="18" charset="0"/>
                <a:cs typeface="Times New Roman" panose="02020603050405020304" pitchFamily="18" charset="0"/>
              </a:rPr>
              <a:t>I a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influence of halal label and product quality on purchasing decisions with brand image as a mediator variable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1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ID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0571" y="1452282"/>
            <a:ext cx="8516908" cy="364223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 causal research using quantitative methods, namely research with the characteristics of the problem in the form of a causal relationship between two or more variables.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male approach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buNone/>
            </a:pPr>
            <a:r>
              <a:rPr lang="id-ID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and Sample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buNone/>
            </a:pPr>
            <a:r>
              <a:rPr lang="in" sz="240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 amount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 that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technique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nonprobability sampling.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opportunity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 over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96 people</a:t>
            </a:r>
          </a:p>
        </p:txBody>
      </p:sp>
    </p:spTree>
    <p:extLst>
      <p:ext uri="{BB962C8B-B14F-4D97-AF65-F5344CB8AC3E}">
        <p14:creationId xmlns:p14="http://schemas.microsoft.com/office/powerpoint/2010/main" val="327109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 rtl="0"/>
            <a:br>
              <a:rPr lang="en-ID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D" sz="3200" b="1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br>
              <a:rPr lang="en-US" sz="32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12376" y="1219854"/>
            <a:ext cx="8265459" cy="4901028"/>
          </a:xfrm>
        </p:spPr>
        <p:txBody>
          <a:bodyPr>
            <a:noAutofit/>
          </a:bodyPr>
          <a:lstStyle/>
          <a:p>
            <a:pPr algn="l" rtl="0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results of the Path Coefficient on the Halal Label (X1) -&gt; Purchase Decision (Y), the T-Statistics value is 0.340 (&lt;1.96), the original sample shows the number 0.029 (positive), and P-Values ​​0.734 (&gt; 0.05)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Halal label has no effect on purchasing decisions H1 is rejected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results of the Path Coefficient above on Product Quality (X2) -&gt; Purchase Decision (Y), the T-Statistical value is 5,592 (&gt; 1.96), the original sample shows the number 0.486 (positive), and P-Values ​​0.000 (&lt;0.05) Product quality affects H2 purchase decision accepted.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rtl="0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results of the Path Coefficient above on the Halal Label (X1) -&gt;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(Z) the T-statistic value is 3.396 (&gt; 1.96), the original sample shows the number 0.228 (positive), and the P-Values ​​0.001 (&lt;0.05) means that the Halal label affects the Brand Image H3 is accepted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results of the Path Coefficient above on Product Quality (X2) -&gt;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(Z) the T-statistic value is 11,189 (&gt; 1.96), the original sample shows the number 0.663 (positive), and the P-Values ​​0.000 (&lt;0.05) means that product quality affects the brand image H4 is accepted.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 rtl="0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00000"/>
              </a:lnSpc>
              <a:spcBef>
                <a:spcPts val="0"/>
              </a:spcBef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99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results of the path coefficient above on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(Z) -&gt; Purchase Decision (Y) T-statistical value of 3,971 (&gt; 1.96), the original sample shows the number 0.380 (positive), and P-Values ​​0.000 (&lt;0.05) means that Brand Image affects Purchase Decisions H5 is accepted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results of the Specific Indirect Effects above on the Halal Label (X1) -&gt;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-&gt; Purchase Decision (Y) T-statistic value of 2.574 (&gt; 1.96), the original sample shows the number 0.087 (positive), and the P-Values ​​0.000 (&lt;0.05) means, H6 is accepted where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/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results of the Specific Indirect Effects above on Product Quality (X2) -&gt;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-&gt; Purchase Decision (Y) T-statistic value 3,923 (&gt; 1.96), the original sample shows the number 0.252 (positive), and P-Values ​​0.000 (&lt;0.05) that is, H7 is accepted where Product Quality affects the Purchase Decision by </a:t>
            </a:r>
            <a:r>
              <a:rPr 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mediator variable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9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testing the first hypothesis states that the halal label has no effect on purchasing decisions. Testing the second hypothesis that product quality has a positive and significant effect on purchasing decisions. Testing the third hypothesis that the halal label has a positive and significant effect on</a:t>
            </a:r>
            <a:r>
              <a:rPr lang="id-ID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Testing the fourth hypothesis between product quality against</a:t>
            </a:r>
            <a:r>
              <a:rPr lang="id-ID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and significant effect. The fifth hypothesis states</a:t>
            </a:r>
            <a:r>
              <a:rPr lang="id-ID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and significant effect on purchasing decisions. The sixth hypothesis states that the halal label has a positive and significant effect on purchasing decisions with</a:t>
            </a:r>
            <a:r>
              <a:rPr lang="id-ID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mediator variable. In testing the next seventh hypothesis states that product quality has a positive and significant effect on purchasing decisions with</a:t>
            </a:r>
            <a:r>
              <a:rPr lang="id-ID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image</a:t>
            </a:r>
            <a:r>
              <a:rPr lang="id-ID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mediator variable.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553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3292" y="2622132"/>
            <a:ext cx="7772400" cy="1071327"/>
          </a:xfrm>
        </p:spPr>
        <p:txBody>
          <a:bodyPr>
            <a:normAutofit/>
          </a:bodyPr>
          <a:lstStyle/>
          <a:p>
            <a:pPr algn="l" rtl="0"/>
            <a:r>
              <a:rPr lang="en-US">
                <a:latin typeface="Broadway" panose="04040905080B02020502" pitchFamily="82" charset="0"/>
                <a:cs typeface="Times New Roman" panose="02020603050405020304" pitchFamily="18" charset="0"/>
              </a:rPr>
              <a:t>T</a:t>
            </a:r>
            <a:r>
              <a:rPr lang="in">
                <a:latin typeface="Broadway" panose="04040905080B02020502" pitchFamily="82" charset="0"/>
                <a:cs typeface="Times New Roman" panose="02020603050405020304" pitchFamily="18" charset="0"/>
              </a:rPr>
              <a:t>h</a:t>
            </a:r>
            <a:r>
              <a:rPr lang="en-US">
                <a:latin typeface="Broadway" panose="04040905080B02020502" pitchFamily="82" charset="0"/>
                <a:cs typeface="Times New Roman" panose="02020603050405020304" pitchFamily="18" charset="0"/>
              </a:rPr>
              <a:t>ank </a:t>
            </a:r>
            <a:r>
              <a:rPr lang="en-US" dirty="0">
                <a:latin typeface="Broadway" panose="04040905080B02020502" pitchFamily="82" charset="0"/>
                <a:cs typeface="Times New Roman" panose="02020603050405020304" pitchFamily="18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99036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12812</TotalTime>
  <Words>228</Words>
  <Application>Microsoft Office PowerPoint</Application>
  <PresentationFormat>Tampilan Layar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7</vt:i4>
      </vt:variant>
    </vt:vector>
  </HeadingPairs>
  <TitlesOfParts>
    <vt:vector size="8" baseType="lpstr">
      <vt:lpstr>Office Theme</vt:lpstr>
      <vt:lpstr>Presentasi PowerPoint</vt:lpstr>
      <vt:lpstr> RESEARCH PURPOSES</vt:lpstr>
      <vt:lpstr>RESEARCH METHODS</vt:lpstr>
      <vt:lpstr> discussion </vt:lpstr>
      <vt:lpstr>Presentasi PowerPoint</vt:lpstr>
      <vt:lpstr>CONCLUSION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Umsida</dc:creator>
  <cp:lastModifiedBy>harun al</cp:lastModifiedBy>
  <cp:revision>110</cp:revision>
  <dcterms:created xsi:type="dcterms:W3CDTF">2020-02-15T07:43:23Z</dcterms:created>
  <dcterms:modified xsi:type="dcterms:W3CDTF">2020-10-17T17:19:17Z</dcterms:modified>
</cp:coreProperties>
</file>