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y Davidson" initials="JD" lastIdx="1" clrIdx="0">
    <p:extLst>
      <p:ext uri="{19B8F6BF-5375-455C-9EA6-DF929625EA0E}">
        <p15:presenceInfo xmlns:p15="http://schemas.microsoft.com/office/powerpoint/2012/main" userId="S::Joy.Davidson@glasgow.ac.uk::24b35fd0-d950-478e-8aa5-b44effd7f3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9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33FA-4A6A-49CD-8956-728BE9E26759}" type="datetimeFigureOut">
              <a:rPr lang="en-GB" smtClean="0"/>
              <a:t>10/09/2021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058CA-C29D-4F10-B4E7-AA09A60DBE5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174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33FA-4A6A-49CD-8956-728BE9E26759}" type="datetimeFigureOut">
              <a:rPr lang="en-GB" smtClean="0"/>
              <a:t>10/09/2021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058CA-C29D-4F10-B4E7-AA09A60DBE5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8603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33FA-4A6A-49CD-8956-728BE9E26759}" type="datetimeFigureOut">
              <a:rPr lang="en-GB" smtClean="0"/>
              <a:t>10/09/2021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058CA-C29D-4F10-B4E7-AA09A60DBE5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7279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33FA-4A6A-49CD-8956-728BE9E26759}" type="datetimeFigureOut">
              <a:rPr lang="en-GB" smtClean="0"/>
              <a:t>10/09/2021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058CA-C29D-4F10-B4E7-AA09A60DBE5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2116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33FA-4A6A-49CD-8956-728BE9E26759}" type="datetimeFigureOut">
              <a:rPr lang="en-GB" smtClean="0"/>
              <a:t>10/09/2021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058CA-C29D-4F10-B4E7-AA09A60DBE5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4028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33FA-4A6A-49CD-8956-728BE9E26759}" type="datetimeFigureOut">
              <a:rPr lang="en-GB" smtClean="0"/>
              <a:t>10/09/2021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058CA-C29D-4F10-B4E7-AA09A60DBE5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9676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33FA-4A6A-49CD-8956-728BE9E26759}" type="datetimeFigureOut">
              <a:rPr lang="en-GB" smtClean="0"/>
              <a:t>10/09/2021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058CA-C29D-4F10-B4E7-AA09A60DBE5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009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33FA-4A6A-49CD-8956-728BE9E26759}" type="datetimeFigureOut">
              <a:rPr lang="en-GB" smtClean="0"/>
              <a:t>10/09/2021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058CA-C29D-4F10-B4E7-AA09A60DBE5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3061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33FA-4A6A-49CD-8956-728BE9E26759}" type="datetimeFigureOut">
              <a:rPr lang="en-GB" smtClean="0"/>
              <a:t>10/09/2021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058CA-C29D-4F10-B4E7-AA09A60DBE5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2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33FA-4A6A-49CD-8956-728BE9E26759}" type="datetimeFigureOut">
              <a:rPr lang="en-GB" smtClean="0"/>
              <a:t>10/09/2021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058CA-C29D-4F10-B4E7-AA09A60DBE5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318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33FA-4A6A-49CD-8956-728BE9E26759}" type="datetimeFigureOut">
              <a:rPr lang="en-GB" smtClean="0"/>
              <a:t>10/09/2021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058CA-C29D-4F10-B4E7-AA09A60DBE5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4437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833FA-4A6A-49CD-8956-728BE9E26759}" type="datetimeFigureOut">
              <a:rPr lang="en-GB" smtClean="0"/>
              <a:t>10/09/2021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058CA-C29D-4F10-B4E7-AA09A60DBE5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9804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83A5C14-ED91-4CD1-809E-D29FF97C9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2" name="Freeform: Shape 18">
            <a:extLst>
              <a:ext uri="{FF2B5EF4-FFF2-40B4-BE49-F238E27FC236}">
                <a16:creationId xmlns:a16="http://schemas.microsoft.com/office/drawing/2014/main" id="{56065185-5C34-4F86-AA96-AA4D065B0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01600" sx="102000" sy="102000" algn="ctr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26D5BD-A4E5-4941-931B-5628DA0978F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1000"/>
          </a:blip>
          <a:srcRect r="13924" b="1"/>
          <a:stretch/>
        </p:blipFill>
        <p:spPr>
          <a:xfrm>
            <a:off x="1114426" y="75314"/>
            <a:ext cx="9963149" cy="6857990"/>
          </a:xfrm>
          <a:custGeom>
            <a:avLst/>
            <a:gdLst/>
            <a:ahLst/>
            <a:cxnLst/>
            <a:rect l="l" t="t" r="r" b="b"/>
            <a:pathLst>
              <a:path w="9948672" h="6858000">
                <a:moveTo>
                  <a:pt x="1593452" y="0"/>
                </a:moveTo>
                <a:lnTo>
                  <a:pt x="8355220" y="0"/>
                </a:lnTo>
                <a:lnTo>
                  <a:pt x="8491722" y="130333"/>
                </a:lnTo>
                <a:cubicBezTo>
                  <a:pt x="9391900" y="1031820"/>
                  <a:pt x="9948672" y="2277214"/>
                  <a:pt x="9948672" y="3652838"/>
                </a:cubicBezTo>
                <a:cubicBezTo>
                  <a:pt x="9948672" y="4856509"/>
                  <a:pt x="9522393" y="5960473"/>
                  <a:pt x="8812775" y="6821583"/>
                </a:cubicBezTo>
                <a:lnTo>
                  <a:pt x="8781276" y="6858000"/>
                </a:lnTo>
                <a:lnTo>
                  <a:pt x="1167397" y="6858000"/>
                </a:lnTo>
                <a:lnTo>
                  <a:pt x="1135897" y="6821583"/>
                </a:lnTo>
                <a:cubicBezTo>
                  <a:pt x="426279" y="5960473"/>
                  <a:pt x="0" y="4856509"/>
                  <a:pt x="0" y="3652838"/>
                </a:cubicBezTo>
                <a:cubicBezTo>
                  <a:pt x="0" y="2277214"/>
                  <a:pt x="556772" y="1031820"/>
                  <a:pt x="1456950" y="130333"/>
                </a:cubicBezTo>
                <a:close/>
              </a:path>
            </a:pathLst>
          </a:cu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69FA4C2-322B-4287-8315-AFC5935059A6}"/>
              </a:ext>
            </a:extLst>
          </p:cNvPr>
          <p:cNvSpPr txBox="1"/>
          <p:nvPr/>
        </p:nvSpPr>
        <p:spPr>
          <a:xfrm>
            <a:off x="2650795" y="330848"/>
            <a:ext cx="26287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Spot legal, ethical and intellectual property issues early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7A34A9-2BD3-4A14-8822-FFACE3C421E1}"/>
              </a:ext>
            </a:extLst>
          </p:cNvPr>
          <p:cNvSpPr txBox="1"/>
          <p:nvPr/>
        </p:nvSpPr>
        <p:spPr>
          <a:xfrm>
            <a:off x="4852267" y="1654048"/>
            <a:ext cx="2751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Assess preservation condition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4E75D0-DFAA-490F-AB5B-491552E93CA5}"/>
              </a:ext>
            </a:extLst>
          </p:cNvPr>
          <p:cNvSpPr txBox="1"/>
          <p:nvPr/>
        </p:nvSpPr>
        <p:spPr>
          <a:xfrm>
            <a:off x="9460739" y="1265873"/>
            <a:ext cx="2040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Plan for data access mechanisms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5A7BC1-D59D-4D28-96CD-57AF92759006}"/>
              </a:ext>
            </a:extLst>
          </p:cNvPr>
          <p:cNvSpPr txBox="1"/>
          <p:nvPr/>
        </p:nvSpPr>
        <p:spPr>
          <a:xfrm>
            <a:off x="635552" y="1268932"/>
            <a:ext cx="1810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Identify data of enduring value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D1000DE-865E-48F3-A678-BC9247A39B76}"/>
              </a:ext>
            </a:extLst>
          </p:cNvPr>
          <p:cNvSpPr txBox="1"/>
          <p:nvPr/>
        </p:nvSpPr>
        <p:spPr>
          <a:xfrm>
            <a:off x="8300314" y="3221483"/>
            <a:ext cx="1810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Consider costs  of curation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C6E14AA-A00E-4AAE-875E-016F1E398055}"/>
              </a:ext>
            </a:extLst>
          </p:cNvPr>
          <p:cNvSpPr txBox="1"/>
          <p:nvPr/>
        </p:nvSpPr>
        <p:spPr>
          <a:xfrm>
            <a:off x="8682186" y="6197911"/>
            <a:ext cx="2579915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Digital Curation Centre </a:t>
            </a:r>
          </a:p>
          <a:p>
            <a:pPr algn="ctr"/>
            <a:r>
              <a:rPr lang="en-GB" sz="1600" b="1" dirty="0">
                <a:solidFill>
                  <a:schemeClr val="bg1">
                    <a:lumMod val="50000"/>
                  </a:schemeClr>
                </a:solidFill>
              </a:rPr>
              <a:t>https://dcc.ac.uk/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CAFCD5B-E9BE-4726-BF6D-41FA2219017D}"/>
              </a:ext>
            </a:extLst>
          </p:cNvPr>
          <p:cNvSpPr txBox="1"/>
          <p:nvPr/>
        </p:nvSpPr>
        <p:spPr>
          <a:xfrm>
            <a:off x="267573" y="3505462"/>
            <a:ext cx="688288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2">
                    <a:lumMod val="50000"/>
                  </a:schemeClr>
                </a:solidFill>
              </a:rPr>
              <a:t>Using DMPonline to support a collaborative approach to data acquisition  </a:t>
            </a:r>
            <a:endParaRPr lang="en-GB" sz="28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19" name="Table 19">
            <a:extLst>
              <a:ext uri="{FF2B5EF4-FFF2-40B4-BE49-F238E27FC236}">
                <a16:creationId xmlns:a16="http://schemas.microsoft.com/office/drawing/2014/main" id="{197007B4-F3B3-4A7E-B439-915469A9FF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029253"/>
              </p:ext>
            </p:extLst>
          </p:nvPr>
        </p:nvGraphicFramePr>
        <p:xfrm>
          <a:off x="324444" y="4534883"/>
          <a:ext cx="6778689" cy="1758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977">
                  <a:extLst>
                    <a:ext uri="{9D8B030D-6E8A-4147-A177-3AD203B41FA5}">
                      <a16:colId xmlns:a16="http://schemas.microsoft.com/office/drawing/2014/main" val="3010088327"/>
                    </a:ext>
                  </a:extLst>
                </a:gridCol>
                <a:gridCol w="2285385">
                  <a:extLst>
                    <a:ext uri="{9D8B030D-6E8A-4147-A177-3AD203B41FA5}">
                      <a16:colId xmlns:a16="http://schemas.microsoft.com/office/drawing/2014/main" val="3080311521"/>
                    </a:ext>
                  </a:extLst>
                </a:gridCol>
                <a:gridCol w="2250327">
                  <a:extLst>
                    <a:ext uri="{9D8B030D-6E8A-4147-A177-3AD203B41FA5}">
                      <a16:colId xmlns:a16="http://schemas.microsoft.com/office/drawing/2014/main" val="2541403603"/>
                    </a:ext>
                  </a:extLst>
                </a:gridCol>
              </a:tblGrid>
              <a:tr h="691592">
                <a:tc gridSpan="3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DMPonline is a freely available browser-based tool for creating data management plans (DMPs). Benefits:</a:t>
                      </a:r>
                      <a:endParaRPr lang="en-GB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309071"/>
                  </a:ext>
                </a:extLst>
              </a:tr>
              <a:tr h="978290"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>
                          <a:solidFill>
                            <a:schemeClr val="accent2"/>
                          </a:solidFill>
                        </a:rPr>
                        <a:t>Templates covering key issues with guidance </a:t>
                      </a:r>
                      <a:endParaRPr lang="en-GB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>
                          <a:solidFill>
                            <a:schemeClr val="accent2"/>
                          </a:solidFill>
                        </a:rPr>
                        <a:t>Permission rights to collaboratively develop and update DMPs</a:t>
                      </a:r>
                      <a:endParaRPr lang="en-GB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>
                          <a:solidFill>
                            <a:schemeClr val="accent2"/>
                          </a:solidFill>
                        </a:rPr>
                        <a:t>Ability to customize templates to meet organisational contexts</a:t>
                      </a:r>
                      <a:endParaRPr lang="en-GB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322482"/>
                  </a:ext>
                </a:extLst>
              </a:tr>
            </a:tbl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6595BFF0-508A-4EBC-9AB1-DA790F70B92B}"/>
              </a:ext>
            </a:extLst>
          </p:cNvPr>
          <p:cNvSpPr txBox="1"/>
          <p:nvPr/>
        </p:nvSpPr>
        <p:spPr>
          <a:xfrm>
            <a:off x="0" y="661734"/>
            <a:ext cx="268410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>
                    <a:lumMod val="50000"/>
                  </a:schemeClr>
                </a:solidFill>
              </a:rPr>
              <a:t>https://dmponline.dcc.ac.uk/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E412E9C3-474F-42B1-ABDE-8AB076BDC0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5459" y="5177094"/>
            <a:ext cx="4158968" cy="103762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28" name="Picture 2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B1D41B9-D1AA-47A5-9E80-A0B7DFA9C8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573" y="94861"/>
            <a:ext cx="2086068" cy="55915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62CB9DF-CF96-409E-BE84-D3B35FEB0614}"/>
              </a:ext>
            </a:extLst>
          </p:cNvPr>
          <p:cNvSpPr txBox="1"/>
          <p:nvPr/>
        </p:nvSpPr>
        <p:spPr>
          <a:xfrm>
            <a:off x="7314984" y="267229"/>
            <a:ext cx="2405899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accent2"/>
                </a:solidFill>
              </a:rPr>
              <a:t>Identify significant properties and preservation actions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5EBAC20-322C-43B7-B120-C6BF5926C6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5268" y="6315504"/>
            <a:ext cx="995448" cy="324603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62762319-0FFE-4A7A-92E0-CF322B42985A}"/>
              </a:ext>
            </a:extLst>
          </p:cNvPr>
          <p:cNvSpPr txBox="1"/>
          <p:nvPr/>
        </p:nvSpPr>
        <p:spPr>
          <a:xfrm>
            <a:off x="0" y="6631002"/>
            <a:ext cx="6096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/>
              <a:t>https://doi.org/10.5281/zenodo.5499808</a:t>
            </a:r>
          </a:p>
        </p:txBody>
      </p:sp>
    </p:spTree>
    <p:extLst>
      <p:ext uri="{BB962C8B-B14F-4D97-AF65-F5344CB8AC3E}">
        <p14:creationId xmlns:p14="http://schemas.microsoft.com/office/powerpoint/2010/main" val="3451208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916</TotalTime>
  <Words>113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 Davidson</dc:creator>
  <cp:lastModifiedBy>Joy Davidson</cp:lastModifiedBy>
  <cp:revision>19</cp:revision>
  <dcterms:created xsi:type="dcterms:W3CDTF">2021-09-07T15:18:55Z</dcterms:created>
  <dcterms:modified xsi:type="dcterms:W3CDTF">2021-09-10T09:50:21Z</dcterms:modified>
</cp:coreProperties>
</file>