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261" r:id="rId5"/>
    <p:sldId id="260" r:id="rId6"/>
    <p:sldId id="262" r:id="rId7"/>
  </p:sldIdLst>
  <p:sldSz cx="9144000" cy="5143500" type="screen16x9"/>
  <p:notesSz cx="6858000" cy="9144000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A7C2"/>
    <a:srgbClr val="99CCFF"/>
    <a:srgbClr val="413C3A"/>
    <a:srgbClr val="9467BD"/>
    <a:srgbClr val="8C564B"/>
    <a:srgbClr val="E377C2"/>
    <a:srgbClr val="D62627"/>
    <a:srgbClr val="2CA02C"/>
    <a:srgbClr val="FF7700"/>
    <a:srgbClr val="1D7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51" autoAdjust="0"/>
    <p:restoredTop sz="97404" autoAdjust="0"/>
  </p:normalViewPr>
  <p:slideViewPr>
    <p:cSldViewPr snapToGrid="0" snapToObjects="1" showGuides="1">
      <p:cViewPr varScale="1">
        <p:scale>
          <a:sx n="100" d="100"/>
          <a:sy n="100" d="100"/>
        </p:scale>
        <p:origin x="295" y="5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08.11.2022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‹#›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08/11/2022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6535A482-EC85-1C41-A1E4-7882A0E39F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647" y="80283"/>
            <a:ext cx="1175301" cy="508655"/>
          </a:xfrm>
          <a:prstGeom prst="rect">
            <a:avLst/>
          </a:prstGeom>
        </p:spPr>
      </p:pic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550" y="4440264"/>
            <a:ext cx="698500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3"/>
              </a:buBlip>
              <a:tabLst/>
              <a:defRPr sz="7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4875" y="131032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>
                <a:solidFill>
                  <a:schemeClr val="accent1"/>
                </a:solidFill>
                <a:latin typeface="Arial" panose="020B0604020202020204" pitchFamily="34" charset="0"/>
              </a:defRPr>
            </a:lvl1pPr>
          </a:lstStyle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717E6E68-87EB-C34E-85D5-C26372DFEC9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130273" y="132334"/>
            <a:ext cx="653952" cy="28302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58941-E7E1-CBD5-55C0-CB972AA8C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Whole droplet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E3524F-CF04-5C64-5443-48D66DABA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A9F732-E73E-E9AF-7E4E-D9CE49779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C84BE-0642-0C15-654B-9383291FD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F9553-6C4B-BE52-613D-6EA47B537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667408"/>
            <a:ext cx="5417938" cy="4160202"/>
          </a:xfrm>
          <a:prstGeom prst="rect">
            <a:avLst/>
          </a:prstGeom>
        </p:spPr>
      </p:pic>
      <p:sp>
        <p:nvSpPr>
          <p:cNvPr id="108" name="TextBox 107">
            <a:extLst>
              <a:ext uri="{FF2B5EF4-FFF2-40B4-BE49-F238E27FC236}">
                <a16:creationId xmlns:a16="http://schemas.microsoft.com/office/drawing/2014/main" id="{82499583-C30B-9AB3-B123-1E3F55C93E41}"/>
              </a:ext>
            </a:extLst>
          </p:cNvPr>
          <p:cNvSpPr txBox="1"/>
          <p:nvPr/>
        </p:nvSpPr>
        <p:spPr>
          <a:xfrm>
            <a:off x="5935132" y="1611438"/>
            <a:ext cx="230399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ions and Ca2+ display a different behaviour compared to the other samples. </a:t>
            </a:r>
          </a:p>
          <a:p>
            <a:endParaRPr lang="en-GB" dirty="0"/>
          </a:p>
          <a:p>
            <a:r>
              <a:rPr lang="en-GB" dirty="0"/>
              <a:t>There is a less sharp interface between oil and water. We expect no membrane from these two samples. </a:t>
            </a:r>
          </a:p>
        </p:txBody>
      </p:sp>
    </p:spTree>
    <p:extLst>
      <p:ext uri="{BB962C8B-B14F-4D97-AF65-F5344CB8AC3E}">
        <p14:creationId xmlns:p14="http://schemas.microsoft.com/office/powerpoint/2010/main" val="35264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5" y="131032"/>
            <a:ext cx="5555690" cy="1072753"/>
          </a:xfrm>
        </p:spPr>
        <p:txBody>
          <a:bodyPr/>
          <a:lstStyle/>
          <a:p>
            <a:r>
              <a:rPr lang="fr-FR" dirty="0"/>
              <a:t>Shell </a:t>
            </a:r>
            <a:r>
              <a:rPr lang="fr-FR" dirty="0" err="1"/>
              <a:t>thickness</a:t>
            </a:r>
            <a:r>
              <a:rPr lang="fr-FR" dirty="0"/>
              <a:t> – oil </a:t>
            </a:r>
            <a:r>
              <a:rPr lang="fr-FR" dirty="0" err="1"/>
              <a:t>matched</a:t>
            </a: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AD287-D36E-824B-97DA-B5B92B429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 dirty="0"/>
              <a:t>GROUP MEETING / 1-2-1 MEETING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Gaia De Angelis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2</a:t>
            </a:fld>
            <a:endParaRPr lang="fr-FR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A292CBAA-3517-4152-A260-0BCB261AB6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588" y="475769"/>
            <a:ext cx="781050" cy="7810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06393BD-6D4D-61AB-8298-AF8526A18C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130" y="410671"/>
            <a:ext cx="5908259" cy="4536699"/>
          </a:xfrm>
          <a:prstGeom prst="rect">
            <a:avLst/>
          </a:prstGeom>
        </p:spPr>
      </p:pic>
      <p:sp>
        <p:nvSpPr>
          <p:cNvPr id="98" name="TextBox 97">
            <a:extLst>
              <a:ext uri="{FF2B5EF4-FFF2-40B4-BE49-F238E27FC236}">
                <a16:creationId xmlns:a16="http://schemas.microsoft.com/office/drawing/2014/main" id="{E5A956AA-A80A-2AE4-E68F-850287311D97}"/>
              </a:ext>
            </a:extLst>
          </p:cNvPr>
          <p:cNvSpPr txBox="1"/>
          <p:nvPr/>
        </p:nvSpPr>
        <p:spPr>
          <a:xfrm>
            <a:off x="5936545" y="2282144"/>
            <a:ext cx="3071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No ions – different behaviour, thickness of surfactant shell around 50 nm. This could be the case C in the sketch.</a:t>
            </a:r>
          </a:p>
          <a:p>
            <a:endParaRPr lang="en-GB" sz="1200" dirty="0"/>
          </a:p>
          <a:p>
            <a:r>
              <a:rPr lang="en-GB" sz="1200" dirty="0"/>
              <a:t>Calcium – case B in the sketch. 16 nm. Low affinity structures the surfactants more than if we had no ion, but not as much as if we had iron.</a:t>
            </a:r>
          </a:p>
          <a:p>
            <a:endParaRPr lang="en-GB" sz="1200" dirty="0"/>
          </a:p>
          <a:p>
            <a:r>
              <a:rPr lang="en-GB" sz="1200" dirty="0"/>
              <a:t>Iron and Cobalt – we get 11 and 13 nm, case A in the sketch.</a:t>
            </a:r>
          </a:p>
          <a:p>
            <a:endParaRPr lang="en-GB" sz="1200" dirty="0"/>
          </a:p>
          <a:p>
            <a:r>
              <a:rPr lang="en-GB" sz="1200" dirty="0"/>
              <a:t>Copper and Nickel – measurements to be repeated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60C3C78-F7F8-FE11-0142-E7B8153D5857}"/>
              </a:ext>
            </a:extLst>
          </p:cNvPr>
          <p:cNvGrpSpPr/>
          <p:nvPr/>
        </p:nvGrpSpPr>
        <p:grpSpPr>
          <a:xfrm>
            <a:off x="4367169" y="314377"/>
            <a:ext cx="3784991" cy="3340863"/>
            <a:chOff x="4367169" y="314377"/>
            <a:chExt cx="3784991" cy="3340863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DAA2FA4-356C-A30F-416B-59B941B71B33}"/>
                </a:ext>
              </a:extLst>
            </p:cNvPr>
            <p:cNvGrpSpPr/>
            <p:nvPr/>
          </p:nvGrpSpPr>
          <p:grpSpPr>
            <a:xfrm>
              <a:off x="4367169" y="314377"/>
              <a:ext cx="3784991" cy="3340863"/>
              <a:chOff x="4451420" y="1515263"/>
              <a:chExt cx="3784991" cy="3340863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1CE89C9B-CE0C-2E7B-5431-454244CA890F}"/>
                  </a:ext>
                </a:extLst>
              </p:cNvPr>
              <p:cNvSpPr/>
              <p:nvPr/>
            </p:nvSpPr>
            <p:spPr>
              <a:xfrm>
                <a:off x="6234873" y="1515263"/>
                <a:ext cx="1985587" cy="1765782"/>
              </a:xfrm>
              <a:prstGeom prst="rect">
                <a:avLst/>
              </a:prstGeom>
              <a:solidFill>
                <a:srgbClr val="92D050">
                  <a:alpha val="20000"/>
                </a:srgbClr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7" name="Partial Circle 16">
                <a:extLst>
                  <a:ext uri="{FF2B5EF4-FFF2-40B4-BE49-F238E27FC236}">
                    <a16:creationId xmlns:a16="http://schemas.microsoft.com/office/drawing/2014/main" id="{9FC85B48-4DF9-8235-92AD-7B6687DFE1E2}"/>
                  </a:ext>
                </a:extLst>
              </p:cNvPr>
              <p:cNvSpPr/>
              <p:nvPr/>
            </p:nvSpPr>
            <p:spPr>
              <a:xfrm rot="16200000">
                <a:off x="4659923" y="1477368"/>
                <a:ext cx="3170255" cy="3587261"/>
              </a:xfrm>
              <a:prstGeom prst="pie">
                <a:avLst>
                  <a:gd name="adj1" fmla="val 0"/>
                  <a:gd name="adj2" fmla="val 5404913"/>
                </a:avLst>
              </a:prstGeom>
              <a:gradFill flip="none" rotWithShape="1">
                <a:gsLst>
                  <a:gs pos="0">
                    <a:schemeClr val="accent4">
                      <a:lumMod val="20000"/>
                      <a:lumOff val="80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89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F9A21574-E712-884B-2B60-13A2AC6A6EA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22167" y="1575337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D9D0008B-F566-CEB7-67C8-519F4AD45C4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0002" y="1594854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27A43D61-D097-84EC-8D3C-328387EF38CB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9520" y="1630022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B7B32359-AC76-3C1A-7CCA-3648B142B43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9698" y="1666287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39B76601-418D-AAED-1B45-C2908F0841C7}"/>
                  </a:ext>
                </a:extLst>
              </p:cNvPr>
              <p:cNvGrpSpPr/>
              <p:nvPr/>
            </p:nvGrpSpPr>
            <p:grpSpPr>
              <a:xfrm>
                <a:off x="7004634" y="1638976"/>
                <a:ext cx="541160" cy="587642"/>
                <a:chOff x="7004634" y="1638976"/>
                <a:chExt cx="541160" cy="587642"/>
              </a:xfrm>
            </p:grpSpPr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49C3B4AE-1623-2AC8-8CC2-BE0E07429A1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7E9704D4-5FC0-775A-B17E-B2309C5D07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0637821E-6798-087F-D916-D1D5AC3C5D2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2" name="Straight Connector 91">
                  <a:extLst>
                    <a:ext uri="{FF2B5EF4-FFF2-40B4-BE49-F238E27FC236}">
                      <a16:creationId xmlns:a16="http://schemas.microsoft.com/office/drawing/2014/main" id="{49E33D40-DEC7-FAC7-40BC-7330A745395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Straight Connector 92">
                  <a:extLst>
                    <a:ext uri="{FF2B5EF4-FFF2-40B4-BE49-F238E27FC236}">
                      <a16:creationId xmlns:a16="http://schemas.microsoft.com/office/drawing/2014/main" id="{FB0D211E-A1F4-4D49-0955-F47D7768E1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4" name="Straight Connector 93">
                  <a:extLst>
                    <a:ext uri="{FF2B5EF4-FFF2-40B4-BE49-F238E27FC236}">
                      <a16:creationId xmlns:a16="http://schemas.microsoft.com/office/drawing/2014/main" id="{D25C213F-E811-7D1D-E791-1BD277CB6C0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5" name="Straight Connector 94">
                  <a:extLst>
                    <a:ext uri="{FF2B5EF4-FFF2-40B4-BE49-F238E27FC236}">
                      <a16:creationId xmlns:a16="http://schemas.microsoft.com/office/drawing/2014/main" id="{3AB3C90A-5D41-A9F0-CE65-EAE58A122C8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6" name="Straight Connector 95">
                  <a:extLst>
                    <a:ext uri="{FF2B5EF4-FFF2-40B4-BE49-F238E27FC236}">
                      <a16:creationId xmlns:a16="http://schemas.microsoft.com/office/drawing/2014/main" id="{B3F31D5E-EE8A-A345-294D-4012FF2A01A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Straight Connector 96">
                  <a:extLst>
                    <a:ext uri="{FF2B5EF4-FFF2-40B4-BE49-F238E27FC236}">
                      <a16:creationId xmlns:a16="http://schemas.microsoft.com/office/drawing/2014/main" id="{B4119A46-6DB5-14AC-42DA-CFA4874E98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7EA304B3-A6DD-491F-C7BE-AA334D98CD1D}"/>
                  </a:ext>
                </a:extLst>
              </p:cNvPr>
              <p:cNvGrpSpPr/>
              <p:nvPr/>
            </p:nvGrpSpPr>
            <p:grpSpPr>
              <a:xfrm rot="2348873">
                <a:off x="7400807" y="2389792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E7C0736F-5599-7872-8630-E8C3EEBA3E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97272A97-0888-EB25-67EE-C611CC38D65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4B7561B9-5911-A572-F3E1-70EE402A711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84E9FC89-33DC-49B1-254E-475F5C01267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04C1B679-9662-63E3-FDB7-747E54ADAC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5430A970-A436-BB0F-162A-601545F1F1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2F72FD41-4E92-963A-5BCC-841A7FF543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E19B9F21-2118-ABA0-2775-C9C6FEA569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300E8B9E-11B6-436B-45C0-81F462091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4" name="Group 23">
                <a:extLst>
                  <a:ext uri="{FF2B5EF4-FFF2-40B4-BE49-F238E27FC236}">
                    <a16:creationId xmlns:a16="http://schemas.microsoft.com/office/drawing/2014/main" id="{5B6F7DC1-41EB-8CA2-8032-7C1B44CF3183}"/>
                  </a:ext>
                </a:extLst>
              </p:cNvPr>
              <p:cNvGrpSpPr/>
              <p:nvPr/>
            </p:nvGrpSpPr>
            <p:grpSpPr>
              <a:xfrm rot="1442559">
                <a:off x="7558054" y="2185700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C83339CE-67C7-137C-B735-48BB40E33F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6C373B6F-6E74-EF46-BF6C-CD3AD738CC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0902A399-437D-1A49-D747-DEAC7E205B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110C2164-AB14-B015-2683-61AC9FA965E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9E36476B-45C1-39FC-379A-8C41D2AF5C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069C470C-5F40-2D9E-B65A-73F896A39C7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AB30E992-06F3-D407-BD7E-38DF1C3D2B7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CC7875FB-5CBE-22F3-B27C-A87A88DD4D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21A60A9A-384F-EC5E-59C5-59D65CF4BB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152F5087-F2E6-6C71-D64E-8129A3003708}"/>
                  </a:ext>
                </a:extLst>
              </p:cNvPr>
              <p:cNvGrpSpPr/>
              <p:nvPr/>
            </p:nvGrpSpPr>
            <p:grpSpPr>
              <a:xfrm rot="2348873">
                <a:off x="7734377" y="252235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1B06A504-5EE7-D04A-C9B6-DD37DBE421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7630C874-5505-4F7D-B75B-E7D1ED70E41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80D9BE9E-F013-D697-6ACB-821A6D823E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8166735F-90EA-76C7-DC78-60C15103DB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A3D202B6-3F72-00A3-7585-62F02CA981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0295A0C9-412E-6CBA-F463-D8B38AD01C3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B484BE8A-519A-EE3F-EA13-8000AF61540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C522927F-0564-BCA0-457D-4C74ABA8B1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0825284C-93D7-58CD-C75B-CBEB625A1B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013C7D96-9859-1CFF-22F8-8A5052F33B61}"/>
                  </a:ext>
                </a:extLst>
              </p:cNvPr>
              <p:cNvGrpSpPr/>
              <p:nvPr/>
            </p:nvGrpSpPr>
            <p:grpSpPr>
              <a:xfrm rot="777635">
                <a:off x="7570145" y="272846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CE15E42D-61AF-67FA-2811-D6441FD5AB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CC534825-D4A0-A712-A362-9EA4E8AA63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72913602-1379-420A-0800-7ADBFA67E8A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9C403652-FE9E-7AC5-0CDD-9DDA2E70717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7D3EFAE1-76D7-EF70-F024-092C4B777F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7A338BB-D3AC-C536-A226-D2573D2B157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37F74BFA-AA42-FA01-7AB4-D9B8C8DC528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A62823F6-D2FD-5CEB-B95B-E8686A4A95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631D1496-6910-18CE-CF6B-9291DBF946D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9D225D8C-32DA-EB3E-FD1C-C2372771FE55}"/>
                  </a:ext>
                </a:extLst>
              </p:cNvPr>
              <p:cNvGrpSpPr/>
              <p:nvPr/>
            </p:nvGrpSpPr>
            <p:grpSpPr>
              <a:xfrm rot="2348873">
                <a:off x="7789258" y="218054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66C480F2-45D7-0EB3-3B28-CE71C03D0F2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ECD23AA5-ED27-F6F5-034B-DCBC0E48D5A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6CDA1393-1180-5C46-EA92-A53090B1A0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7AE7D38F-749D-8552-FBA4-14B45B1E42B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EC4385EA-ECC6-5F43-010F-A709AB8E77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B48C5027-14C7-5DBE-DB08-C5ADD08010C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1D72C389-BC40-585C-B4BF-A96A5C1094C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4E64C01-C350-2FF7-89C4-BB12AF4663C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8157AAA-55E4-F14E-1E41-0026F37E19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5BB2431-A611-45D6-CA2E-6951258F97AE}"/>
                  </a:ext>
                </a:extLst>
              </p:cNvPr>
              <p:cNvGrpSpPr/>
              <p:nvPr/>
            </p:nvGrpSpPr>
            <p:grpSpPr>
              <a:xfrm rot="13971877">
                <a:off x="7765249" y="2567399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5F131D0F-64EE-A343-8FBA-5C89B7F3696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A420BEE9-5095-BB0F-59CC-45B5419B39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0ED9B552-2D33-DF33-3C8B-FC612E22671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C985F55-D96E-1B8B-884B-FCF881A4C10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E92BAAE0-17BA-CCEF-B1D0-F63B9E167C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1E6CF17C-EA0D-87A1-1DD4-21D7FD314B4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45B48FF9-DCC9-D6A8-2B7E-9E27D001D52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8668F27B-5A1B-C57A-A904-CD5CA7E931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59869D18-2A0F-56AD-1127-ADD5162A49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1242F0A1-894E-3EFD-A0F9-88E450EA216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4332" y="1562713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BA5C87FD-D9E6-36C8-3E90-9A8557B004E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62682" y="1545706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19683D40-9327-CB82-AC4A-DE5A600FF886}"/>
                  </a:ext>
                </a:extLst>
              </p:cNvPr>
              <p:cNvSpPr/>
              <p:nvPr/>
            </p:nvSpPr>
            <p:spPr>
              <a:xfrm>
                <a:off x="6359252" y="1836015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2" name="Oval 31">
                <a:extLst>
                  <a:ext uri="{FF2B5EF4-FFF2-40B4-BE49-F238E27FC236}">
                    <a16:creationId xmlns:a16="http://schemas.microsoft.com/office/drawing/2014/main" id="{81E033F7-E72A-9C4A-C49D-876E53DDBE96}"/>
                  </a:ext>
                </a:extLst>
              </p:cNvPr>
              <p:cNvSpPr/>
              <p:nvPr/>
            </p:nvSpPr>
            <p:spPr>
              <a:xfrm>
                <a:off x="6577022" y="1903552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3B0D9519-78B5-BEC8-3A1A-ECEA142E5BCD}"/>
                  </a:ext>
                </a:extLst>
              </p:cNvPr>
              <p:cNvSpPr/>
              <p:nvPr/>
            </p:nvSpPr>
            <p:spPr>
              <a:xfrm>
                <a:off x="6912483" y="2163981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DE1DDB11-5CFC-031A-CEFD-959441C65CB0}"/>
                  </a:ext>
                </a:extLst>
              </p:cNvPr>
              <p:cNvSpPr/>
              <p:nvPr/>
            </p:nvSpPr>
            <p:spPr>
              <a:xfrm>
                <a:off x="7057042" y="2261332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9043E8F-3F2E-FEE0-FB6E-C2BB30E7229A}"/>
                </a:ext>
              </a:extLst>
            </p:cNvPr>
            <p:cNvSpPr txBox="1"/>
            <p:nvPr/>
          </p:nvSpPr>
          <p:spPr>
            <a:xfrm>
              <a:off x="6704395" y="1597709"/>
              <a:ext cx="8194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No ions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011F479F-F081-D75B-FBEA-97D90DCD2B3D}"/>
                </a:ext>
              </a:extLst>
            </p:cNvPr>
            <p:cNvSpPr txBox="1"/>
            <p:nvPr/>
          </p:nvSpPr>
          <p:spPr>
            <a:xfrm>
              <a:off x="6724339" y="1109384"/>
              <a:ext cx="30970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B</a:t>
              </a:r>
              <a:endParaRPr lang="en-GB" b="1" baseline="300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6594BA1-D13C-0B57-4C0B-50FB8D6D855C}"/>
                </a:ext>
              </a:extLst>
            </p:cNvPr>
            <p:cNvSpPr txBox="1"/>
            <p:nvPr/>
          </p:nvSpPr>
          <p:spPr>
            <a:xfrm>
              <a:off x="6249154" y="760364"/>
              <a:ext cx="30970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</a:t>
              </a:r>
              <a:endParaRPr lang="en-GB" b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3CEE6-CFB2-043A-3E83-C462C6E75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CH"/>
              <a:t>NAME EVENT / NAME PRESENTATION</a:t>
            </a:r>
            <a:endParaRPr lang="fr-FR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79F091-BC05-42CF-3B3B-8B17A32A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1C88F5-9F6F-6636-C20F-A33C2D0E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8055561-5058-760C-43B0-4B4F62783BE4}"/>
              </a:ext>
            </a:extLst>
          </p:cNvPr>
          <p:cNvGrpSpPr/>
          <p:nvPr/>
        </p:nvGrpSpPr>
        <p:grpSpPr>
          <a:xfrm>
            <a:off x="1232083" y="941887"/>
            <a:ext cx="3784991" cy="3340863"/>
            <a:chOff x="4367169" y="314377"/>
            <a:chExt cx="3784991" cy="3340863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624394B-DDDE-F396-C80D-EE5B44F9B459}"/>
                </a:ext>
              </a:extLst>
            </p:cNvPr>
            <p:cNvGrpSpPr/>
            <p:nvPr/>
          </p:nvGrpSpPr>
          <p:grpSpPr>
            <a:xfrm>
              <a:off x="4367169" y="314377"/>
              <a:ext cx="3784991" cy="3340863"/>
              <a:chOff x="4451420" y="1515263"/>
              <a:chExt cx="3784991" cy="3340863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49FDB866-C9DA-5A13-486B-D28A4EA26BBC}"/>
                  </a:ext>
                </a:extLst>
              </p:cNvPr>
              <p:cNvSpPr/>
              <p:nvPr/>
            </p:nvSpPr>
            <p:spPr>
              <a:xfrm>
                <a:off x="6234873" y="1515263"/>
                <a:ext cx="1985587" cy="1765782"/>
              </a:xfrm>
              <a:prstGeom prst="rect">
                <a:avLst/>
              </a:prstGeom>
              <a:solidFill>
                <a:srgbClr val="92D050">
                  <a:alpha val="20000"/>
                </a:srgbClr>
              </a:solidFill>
              <a:ln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/>
              </a:p>
            </p:txBody>
          </p:sp>
          <p:sp>
            <p:nvSpPr>
              <p:cNvPr id="11" name="Partial Circle 10">
                <a:extLst>
                  <a:ext uri="{FF2B5EF4-FFF2-40B4-BE49-F238E27FC236}">
                    <a16:creationId xmlns:a16="http://schemas.microsoft.com/office/drawing/2014/main" id="{B0F6E0AA-42E7-962E-E3C7-49E9B4CCF24D}"/>
                  </a:ext>
                </a:extLst>
              </p:cNvPr>
              <p:cNvSpPr/>
              <p:nvPr/>
            </p:nvSpPr>
            <p:spPr>
              <a:xfrm rot="16200000">
                <a:off x="4659923" y="1477368"/>
                <a:ext cx="3170255" cy="3587261"/>
              </a:xfrm>
              <a:prstGeom prst="pie">
                <a:avLst>
                  <a:gd name="adj1" fmla="val 0"/>
                  <a:gd name="adj2" fmla="val 5404913"/>
                </a:avLst>
              </a:prstGeom>
              <a:gradFill flip="none" rotWithShape="1">
                <a:gsLst>
                  <a:gs pos="0">
                    <a:srgbClr val="8CA7C2"/>
                  </a:gs>
                  <a:gs pos="100000">
                    <a:srgbClr val="99CCFF">
                      <a:shade val="100000"/>
                      <a:satMod val="115000"/>
                    </a:srgb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8B954D4E-057C-3917-69E0-469CC36335E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522167" y="1575337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id="{85CED63A-8F87-48C0-2DA0-EFFB39539C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00002" y="1594854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559B6EDD-ABE2-B625-FD00-EB905092A69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689520" y="1630022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39AA2E36-8A33-9574-5033-11B2C242D6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89698" y="1666287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840A399-EC0D-9615-C88C-ED1C48F88913}"/>
                  </a:ext>
                </a:extLst>
              </p:cNvPr>
              <p:cNvGrpSpPr/>
              <p:nvPr/>
            </p:nvGrpSpPr>
            <p:grpSpPr>
              <a:xfrm>
                <a:off x="7004634" y="1638976"/>
                <a:ext cx="541160" cy="587642"/>
                <a:chOff x="7004634" y="1638976"/>
                <a:chExt cx="541160" cy="587642"/>
              </a:xfrm>
            </p:grpSpPr>
            <p:cxnSp>
              <p:nvCxnSpPr>
                <p:cNvPr id="83" name="Straight Connector 82">
                  <a:extLst>
                    <a:ext uri="{FF2B5EF4-FFF2-40B4-BE49-F238E27FC236}">
                      <a16:creationId xmlns:a16="http://schemas.microsoft.com/office/drawing/2014/main" id="{FD81E7AB-5984-7F13-5410-5A6D68E820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4" name="Straight Connector 83">
                  <a:extLst>
                    <a:ext uri="{FF2B5EF4-FFF2-40B4-BE49-F238E27FC236}">
                      <a16:creationId xmlns:a16="http://schemas.microsoft.com/office/drawing/2014/main" id="{88B2F76F-8094-5763-8794-4C0C0BC448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Straight Connector 84">
                  <a:extLst>
                    <a:ext uri="{FF2B5EF4-FFF2-40B4-BE49-F238E27FC236}">
                      <a16:creationId xmlns:a16="http://schemas.microsoft.com/office/drawing/2014/main" id="{10A3EECB-76CC-6DDC-B2DE-5CB46C957CF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Connector 85">
                  <a:extLst>
                    <a:ext uri="{FF2B5EF4-FFF2-40B4-BE49-F238E27FC236}">
                      <a16:creationId xmlns:a16="http://schemas.microsoft.com/office/drawing/2014/main" id="{6E56C02C-BFFB-87D8-564E-624A2B4E190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Straight Connector 86">
                  <a:extLst>
                    <a:ext uri="{FF2B5EF4-FFF2-40B4-BE49-F238E27FC236}">
                      <a16:creationId xmlns:a16="http://schemas.microsoft.com/office/drawing/2014/main" id="{ED399472-14B6-AC21-4C40-11EE5A6C5BC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Straight Connector 87">
                  <a:extLst>
                    <a:ext uri="{FF2B5EF4-FFF2-40B4-BE49-F238E27FC236}">
                      <a16:creationId xmlns:a16="http://schemas.microsoft.com/office/drawing/2014/main" id="{EFAA0D5E-D033-D41C-A5EC-859996B5ACE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Connector 88">
                  <a:extLst>
                    <a:ext uri="{FF2B5EF4-FFF2-40B4-BE49-F238E27FC236}">
                      <a16:creationId xmlns:a16="http://schemas.microsoft.com/office/drawing/2014/main" id="{EE748957-2131-9CE1-0FE2-E25BF64A2AC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Connector 89">
                  <a:extLst>
                    <a:ext uri="{FF2B5EF4-FFF2-40B4-BE49-F238E27FC236}">
                      <a16:creationId xmlns:a16="http://schemas.microsoft.com/office/drawing/2014/main" id="{31BC37B8-0AA7-F908-CBC7-29D2ED20C4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Straight Connector 90">
                  <a:extLst>
                    <a:ext uri="{FF2B5EF4-FFF2-40B4-BE49-F238E27FC236}">
                      <a16:creationId xmlns:a16="http://schemas.microsoft.com/office/drawing/2014/main" id="{24060B77-0F0E-3107-E4A2-D09B9CFD43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5A8FC0FB-B298-0062-73D3-8DF7F8735BB0}"/>
                  </a:ext>
                </a:extLst>
              </p:cNvPr>
              <p:cNvGrpSpPr/>
              <p:nvPr/>
            </p:nvGrpSpPr>
            <p:grpSpPr>
              <a:xfrm rot="2348873">
                <a:off x="7400807" y="2389792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74" name="Straight Connector 73">
                  <a:extLst>
                    <a:ext uri="{FF2B5EF4-FFF2-40B4-BE49-F238E27FC236}">
                      <a16:creationId xmlns:a16="http://schemas.microsoft.com/office/drawing/2014/main" id="{761211B1-8948-863E-DAA6-D58F6F1D641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Straight Connector 74">
                  <a:extLst>
                    <a:ext uri="{FF2B5EF4-FFF2-40B4-BE49-F238E27FC236}">
                      <a16:creationId xmlns:a16="http://schemas.microsoft.com/office/drawing/2014/main" id="{DD94F023-01BF-977B-45DA-89BBEAE1934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6" name="Straight Connector 75">
                  <a:extLst>
                    <a:ext uri="{FF2B5EF4-FFF2-40B4-BE49-F238E27FC236}">
                      <a16:creationId xmlns:a16="http://schemas.microsoft.com/office/drawing/2014/main" id="{B4B301A7-A650-0B4A-4432-3D92CB22772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Straight Connector 76">
                  <a:extLst>
                    <a:ext uri="{FF2B5EF4-FFF2-40B4-BE49-F238E27FC236}">
                      <a16:creationId xmlns:a16="http://schemas.microsoft.com/office/drawing/2014/main" id="{37104B64-5D48-EA28-65D9-C17CBBB10AB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Straight Connector 77">
                  <a:extLst>
                    <a:ext uri="{FF2B5EF4-FFF2-40B4-BE49-F238E27FC236}">
                      <a16:creationId xmlns:a16="http://schemas.microsoft.com/office/drawing/2014/main" id="{B75BC2ED-A50C-9905-084F-9E04DC770A3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Straight Connector 78">
                  <a:extLst>
                    <a:ext uri="{FF2B5EF4-FFF2-40B4-BE49-F238E27FC236}">
                      <a16:creationId xmlns:a16="http://schemas.microsoft.com/office/drawing/2014/main" id="{09B11568-6855-F751-203C-1BE4BEBCBC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Straight Connector 79">
                  <a:extLst>
                    <a:ext uri="{FF2B5EF4-FFF2-40B4-BE49-F238E27FC236}">
                      <a16:creationId xmlns:a16="http://schemas.microsoft.com/office/drawing/2014/main" id="{1028867E-27BD-621F-DF2B-2DF8E0800B3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Straight Connector 80">
                  <a:extLst>
                    <a:ext uri="{FF2B5EF4-FFF2-40B4-BE49-F238E27FC236}">
                      <a16:creationId xmlns:a16="http://schemas.microsoft.com/office/drawing/2014/main" id="{DFE193A9-57B4-E5C0-122D-E22430E869E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2" name="Straight Connector 81">
                  <a:extLst>
                    <a:ext uri="{FF2B5EF4-FFF2-40B4-BE49-F238E27FC236}">
                      <a16:creationId xmlns:a16="http://schemas.microsoft.com/office/drawing/2014/main" id="{64D637A3-E826-654B-807F-95D4906B7AF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>
                <a:extLst>
                  <a:ext uri="{FF2B5EF4-FFF2-40B4-BE49-F238E27FC236}">
                    <a16:creationId xmlns:a16="http://schemas.microsoft.com/office/drawing/2014/main" id="{CF6D6B83-0323-BA2B-ADDE-D81D9DD37CE6}"/>
                  </a:ext>
                </a:extLst>
              </p:cNvPr>
              <p:cNvGrpSpPr/>
              <p:nvPr/>
            </p:nvGrpSpPr>
            <p:grpSpPr>
              <a:xfrm rot="1442559">
                <a:off x="7558054" y="2185700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65" name="Straight Connector 64">
                  <a:extLst>
                    <a:ext uri="{FF2B5EF4-FFF2-40B4-BE49-F238E27FC236}">
                      <a16:creationId xmlns:a16="http://schemas.microsoft.com/office/drawing/2014/main" id="{A7A4C199-E1C9-C962-3B6C-1A0B040FED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>
                  <a:extLst>
                    <a:ext uri="{FF2B5EF4-FFF2-40B4-BE49-F238E27FC236}">
                      <a16:creationId xmlns:a16="http://schemas.microsoft.com/office/drawing/2014/main" id="{A6BABBAA-A49F-3792-9F6B-2D939CEEF3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>
                  <a:extLst>
                    <a:ext uri="{FF2B5EF4-FFF2-40B4-BE49-F238E27FC236}">
                      <a16:creationId xmlns:a16="http://schemas.microsoft.com/office/drawing/2014/main" id="{A628B362-F0F0-95A0-CCD2-07C5EB1B839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>
                  <a:extLst>
                    <a:ext uri="{FF2B5EF4-FFF2-40B4-BE49-F238E27FC236}">
                      <a16:creationId xmlns:a16="http://schemas.microsoft.com/office/drawing/2014/main" id="{981AB408-9CDB-414B-9E2D-72F6450693D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9" name="Straight Connector 68">
                  <a:extLst>
                    <a:ext uri="{FF2B5EF4-FFF2-40B4-BE49-F238E27FC236}">
                      <a16:creationId xmlns:a16="http://schemas.microsoft.com/office/drawing/2014/main" id="{B12D7BA7-6FDE-F90F-CFE4-4F93BB98B5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>
                  <a:extLst>
                    <a:ext uri="{FF2B5EF4-FFF2-40B4-BE49-F238E27FC236}">
                      <a16:creationId xmlns:a16="http://schemas.microsoft.com/office/drawing/2014/main" id="{EBEE8F38-2B4A-559C-F3DE-CEB606AF43C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>
                  <a:extLst>
                    <a:ext uri="{FF2B5EF4-FFF2-40B4-BE49-F238E27FC236}">
                      <a16:creationId xmlns:a16="http://schemas.microsoft.com/office/drawing/2014/main" id="{5BD5779A-97C6-615B-30AB-9013CE0AE13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Straight Connector 71">
                  <a:extLst>
                    <a:ext uri="{FF2B5EF4-FFF2-40B4-BE49-F238E27FC236}">
                      <a16:creationId xmlns:a16="http://schemas.microsoft.com/office/drawing/2014/main" id="{870EB3CC-E0ED-9221-1476-98A2C526C3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>
                  <a:extLst>
                    <a:ext uri="{FF2B5EF4-FFF2-40B4-BE49-F238E27FC236}">
                      <a16:creationId xmlns:a16="http://schemas.microsoft.com/office/drawing/2014/main" id="{DE3F9C22-1856-1E70-BD26-6A660930B86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2B0DC2B6-9C90-E713-D1FB-FB208288CD26}"/>
                  </a:ext>
                </a:extLst>
              </p:cNvPr>
              <p:cNvGrpSpPr/>
              <p:nvPr/>
            </p:nvGrpSpPr>
            <p:grpSpPr>
              <a:xfrm rot="2348873">
                <a:off x="7734377" y="252235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1D0B7AA0-EF19-7272-13B8-1C5D8CFFFC6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8D0D09A7-EDF4-6E97-937B-ADFAF3B88C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BFFD55A6-62D1-DF02-FFA8-AFCECA886B3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77E65632-43AD-8457-DC98-E1053D07FFF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>
                  <a:extLst>
                    <a:ext uri="{FF2B5EF4-FFF2-40B4-BE49-F238E27FC236}">
                      <a16:creationId xmlns:a16="http://schemas.microsoft.com/office/drawing/2014/main" id="{440FDE9D-1BA5-DE92-04A0-DD969432364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>
                  <a:extLst>
                    <a:ext uri="{FF2B5EF4-FFF2-40B4-BE49-F238E27FC236}">
                      <a16:creationId xmlns:a16="http://schemas.microsoft.com/office/drawing/2014/main" id="{5EC62221-E885-E80C-13B9-742A12FFE8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>
                  <a:extLst>
                    <a:ext uri="{FF2B5EF4-FFF2-40B4-BE49-F238E27FC236}">
                      <a16:creationId xmlns:a16="http://schemas.microsoft.com/office/drawing/2014/main" id="{09D2C79A-C530-7717-F65E-D10FF2C7FAC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>
                  <a:extLst>
                    <a:ext uri="{FF2B5EF4-FFF2-40B4-BE49-F238E27FC236}">
                      <a16:creationId xmlns:a16="http://schemas.microsoft.com/office/drawing/2014/main" id="{F0884DDC-221B-DADD-EE25-B58D8E11103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>
                  <a:extLst>
                    <a:ext uri="{FF2B5EF4-FFF2-40B4-BE49-F238E27FC236}">
                      <a16:creationId xmlns:a16="http://schemas.microsoft.com/office/drawing/2014/main" id="{D70BFFBB-14D0-D3FD-BA03-D28D23C5F2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BE68674F-57B7-9D7E-2974-6A400C068CE2}"/>
                  </a:ext>
                </a:extLst>
              </p:cNvPr>
              <p:cNvGrpSpPr/>
              <p:nvPr/>
            </p:nvGrpSpPr>
            <p:grpSpPr>
              <a:xfrm rot="777635">
                <a:off x="7570145" y="272846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C6D53D11-752F-4DC5-DF7B-053809BDEC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C816BF96-504B-B35A-1BF0-119D4A260F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3764A31-1ABD-89E6-A611-5DBE4737F9E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94C0BEC2-1094-C44D-3DDD-B232C661AC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702E6C3A-ED4A-C24F-DF1E-E2209CA836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FDC434F4-6B89-F390-C65B-B4C4981D911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9E0841A1-F496-5BDE-A6BD-59491A7AC97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88CD0568-6475-D6F4-C77C-0E45238950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7638DF67-4E8A-D6E4-8572-3EC3A3F76EC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25248EE8-D919-7C6D-AC30-821157A9AFFE}"/>
                  </a:ext>
                </a:extLst>
              </p:cNvPr>
              <p:cNvGrpSpPr/>
              <p:nvPr/>
            </p:nvGrpSpPr>
            <p:grpSpPr>
              <a:xfrm rot="2348873">
                <a:off x="7789258" y="2180545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48420A5B-CCEA-15C2-6005-4AFFB70AFBB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DE54F78F-2405-1195-B26E-9C57550802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41B72B78-51B9-72CA-836C-5207AADC46B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8E784F93-5CB8-E82D-9EF6-46874B33C0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278C27FD-463B-55E6-E984-B336E3D4552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43E5441-A456-8DC8-48F1-49D6BA1EF10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CB905EC3-E658-DB36-1C51-F020A2829D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8855E62B-E8E5-4895-C8DA-B14841463B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2BCDC507-8163-BBD2-76C6-0FCF7E98ADB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2" name="Group 21">
                <a:extLst>
                  <a:ext uri="{FF2B5EF4-FFF2-40B4-BE49-F238E27FC236}">
                    <a16:creationId xmlns:a16="http://schemas.microsoft.com/office/drawing/2014/main" id="{A4ACD029-CB0C-A444-5E38-721FE76960C6}"/>
                  </a:ext>
                </a:extLst>
              </p:cNvPr>
              <p:cNvGrpSpPr/>
              <p:nvPr/>
            </p:nvGrpSpPr>
            <p:grpSpPr>
              <a:xfrm rot="13971877">
                <a:off x="7765249" y="2567399"/>
                <a:ext cx="447153" cy="405095"/>
                <a:chOff x="7004634" y="1638976"/>
                <a:chExt cx="541160" cy="587642"/>
              </a:xfrm>
            </p:grpSpPr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FC17ED78-EA1A-5312-60E2-95C3A28B4D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04634" y="1821523"/>
                  <a:ext cx="15895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D95FCF2C-E1DB-60D5-CDAE-D12D2F98F10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845226"/>
                  <a:ext cx="172471" cy="1524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21CDD3BE-D369-268F-3C48-B1771003FA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64879" y="1670991"/>
                  <a:ext cx="24140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2A557F8D-E070-9701-66D8-CBAB376E216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123058" y="1638976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53BD24C7-345F-FC46-D152-ADE9870315F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2915" y="1880137"/>
                  <a:ext cx="68177" cy="24116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15CAAF8B-CED0-B317-11E1-45E6777314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076297" y="1968899"/>
                  <a:ext cx="117506" cy="204831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4F3C3265-6E92-1B25-1352-9E6430CD235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300204" y="1912152"/>
                  <a:ext cx="151583" cy="19678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36D407AA-C97B-14F6-C4D2-C9E2842444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219978" y="2131674"/>
                  <a:ext cx="248435" cy="94944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DA71A120-94CA-35CA-DA17-BFC588C71A1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7404988" y="1942103"/>
                  <a:ext cx="140806" cy="161100"/>
                </a:xfrm>
                <a:prstGeom prst="line">
                  <a:avLst/>
                </a:prstGeom>
                <a:ln w="38100">
                  <a:solidFill>
                    <a:srgbClr val="3366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A0CF9313-E333-F425-CDAD-C4A26CA96BD8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444332" y="1562713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B3168DCF-2F29-9B13-5ED5-EE07B4854E8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362682" y="1545706"/>
                <a:ext cx="68177" cy="241161"/>
              </a:xfrm>
              <a:prstGeom prst="line">
                <a:avLst/>
              </a:prstGeom>
              <a:ln w="38100">
                <a:solidFill>
                  <a:srgbClr val="3366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7EE43A05-5671-D5DF-B494-5FA3D0936140}"/>
                  </a:ext>
                </a:extLst>
              </p:cNvPr>
              <p:cNvSpPr/>
              <p:nvPr/>
            </p:nvSpPr>
            <p:spPr>
              <a:xfrm>
                <a:off x="6359252" y="1836015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C693BE66-B307-602E-A508-8F59A767D8CE}"/>
                  </a:ext>
                </a:extLst>
              </p:cNvPr>
              <p:cNvSpPr/>
              <p:nvPr/>
            </p:nvSpPr>
            <p:spPr>
              <a:xfrm>
                <a:off x="6577022" y="1903552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028E7496-3622-1877-F884-7D30CDA3F33D}"/>
                  </a:ext>
                </a:extLst>
              </p:cNvPr>
              <p:cNvSpPr/>
              <p:nvPr/>
            </p:nvSpPr>
            <p:spPr>
              <a:xfrm>
                <a:off x="6912483" y="2163981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8" name="Oval 27">
                <a:extLst>
                  <a:ext uri="{FF2B5EF4-FFF2-40B4-BE49-F238E27FC236}">
                    <a16:creationId xmlns:a16="http://schemas.microsoft.com/office/drawing/2014/main" id="{A2ABF6FB-2A4A-65FC-0276-F1BD4280007B}"/>
                  </a:ext>
                </a:extLst>
              </p:cNvPr>
              <p:cNvSpPr/>
              <p:nvPr/>
            </p:nvSpPr>
            <p:spPr>
              <a:xfrm>
                <a:off x="7057042" y="2261332"/>
                <a:ext cx="108046" cy="106088"/>
              </a:xfrm>
              <a:prstGeom prst="ellipse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384DE1BC-7327-E6A2-7771-33F88ED396B2}"/>
                </a:ext>
              </a:extLst>
            </p:cNvPr>
            <p:cNvSpPr txBox="1"/>
            <p:nvPr/>
          </p:nvSpPr>
          <p:spPr>
            <a:xfrm>
              <a:off x="6704395" y="1597709"/>
              <a:ext cx="819455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No ions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858D23E-ADCB-8D36-E70A-6383B6576B58}"/>
                </a:ext>
              </a:extLst>
            </p:cNvPr>
            <p:cNvSpPr txBox="1"/>
            <p:nvPr/>
          </p:nvSpPr>
          <p:spPr>
            <a:xfrm>
              <a:off x="6724339" y="1109384"/>
              <a:ext cx="30970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B</a:t>
              </a:r>
              <a:endParaRPr lang="en-GB" b="1" baseline="30000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4EAB2EF-08CE-0FD6-78C2-8CF92BE25FA9}"/>
                </a:ext>
              </a:extLst>
            </p:cNvPr>
            <p:cNvSpPr txBox="1"/>
            <p:nvPr/>
          </p:nvSpPr>
          <p:spPr>
            <a:xfrm>
              <a:off x="6249154" y="760364"/>
              <a:ext cx="309700" cy="3000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/>
                <a:t>A</a:t>
              </a:r>
              <a:endParaRPr lang="en-GB" b="1" baseline="30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173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48A6C70-7FF5-480A-B09B-7D0A19B2F4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428</TotalTime>
  <Words>156</Words>
  <Application>Microsoft Office PowerPoint</Application>
  <PresentationFormat>On-screen Show (16:9)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Demi Cond</vt:lpstr>
      <vt:lpstr>Wingdings</vt:lpstr>
      <vt:lpstr>Thème Office</vt:lpstr>
      <vt:lpstr>Whole droplet</vt:lpstr>
      <vt:lpstr>Shell thickness – oil matched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Gaia De Angelis</cp:lastModifiedBy>
  <cp:revision>59</cp:revision>
  <dcterms:created xsi:type="dcterms:W3CDTF">2019-04-02T06:24:35Z</dcterms:created>
  <dcterms:modified xsi:type="dcterms:W3CDTF">2022-11-08T13:59:54Z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