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3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embeddedFontLst>
    <p:embeddedFont>
      <p:font typeface="Questrial" panose="02000000000000000000" pitchFamily="2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/>
    <p:restoredTop sz="94586"/>
  </p:normalViewPr>
  <p:slideViewPr>
    <p:cSldViewPr snapToGrid="0" snapToObjects="1">
      <p:cViewPr varScale="1">
        <p:scale>
          <a:sx n="102" d="100"/>
          <a:sy n="102" d="100"/>
        </p:scale>
        <p:origin x="1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marR="0" lvl="5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Here to talk about a project at PLOS where we took on the task of improving manuscript to Academic Editor matching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Unique opportunity to improve AE matching, and engaging our audience with Jupyter notebooks.</a:t>
            </a:r>
            <a:endParaRPr/>
          </a:p>
        </p:txBody>
      </p:sp>
      <p:sp>
        <p:nvSpPr>
          <p:cNvPr id="75" name="Google Shape;75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23cfeff25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g423cfeff25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talk about p-value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7" name="Google Shape;167;g423cfeff25_0_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422788a4a1_2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g422788a4a1_2_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73" name="Google Shape;173;g422788a4a1_2_6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423cfeff2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423cfeff25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1" name="Google Shape;181;g423cfeff25_0_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CONTACT INFO</a:t>
            </a:r>
            <a:endParaRPr/>
          </a:p>
        </p:txBody>
      </p:sp>
      <p:sp>
        <p:nvSpPr>
          <p:cNvPr id="189" name="Google Shape;189;p6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bde58eb0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bde58eb02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Profile is built of the papers they’ve edited, abstracts and/or full text of those they’ve authored, and a series of notes and classifications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Too often, an AE declines an manuscripts as out-of-expertise.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Disproportionate number of assignments to a small number of AEs on the board</a:t>
            </a:r>
            <a:endParaRPr/>
          </a:p>
        </p:txBody>
      </p:sp>
      <p:sp>
        <p:nvSpPr>
          <p:cNvPr id="97" name="Google Shape;97;g3bde58eb02_1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22788a4a1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22788a4a1_2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422788a4a1_2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422788a4a1_2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422788a4a1_2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one of the most popular term-weighting schemes today – 83% of text-based recommender systems in digital libraries use tf–idf.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tf–idf value increases proportionally to the number of times a word appears in the document and is offset by the number of documents in the corpus that contain the word</a:t>
            </a:r>
            <a:endParaRPr/>
          </a:p>
        </p:txBody>
      </p:sp>
      <p:sp>
        <p:nvSpPr>
          <p:cNvPr id="116" name="Google Shape;116;g422788a4a1_2_4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6f13208d6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g36f13208d6_0_1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Easy on the jargon!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Pandas: data frames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NumPy: arrays of data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SciKit Learn: classifiers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Matplotlib: for graphing our results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3" name="Google Shape;123;g36f13208d6_0_1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2ef7347d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g42ef7347dd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Audience could view these on Confluence and dig in as much as they wanted to.</a:t>
            </a:r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0" name="Google Shape;130;g42ef7347dd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22788a4a1_2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422788a4a1_2_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Acceptance rate is not the same as precision classifier.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Precision equates more with the percentage of invitations within an editors AOE.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The framework lets us compare human and system- formulated matches through the evaluation of binary classifiers.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8" name="Google Shape;138;g422788a4a1_2_5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22788a4a1_2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g422788a4a1_2_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“Let’s keep this in mind as we look into a notebook.”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Explain TP, TN, FP, FN.      </a:t>
            </a:r>
            <a:r>
              <a:rPr lang="en-US" b="1"/>
              <a:t>“survey says”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Accuracy, Precision, Specificity, F1 score, Recall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Precision appeared to be a key metric: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It is the ratio of ground truth positive matches which the algorithm was able to correctly classify as good matches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as did Specificity: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The ratio of ground truth negative matches which the algorithm was able to correctly classify as bad matches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Recall: Of the true matches that should have been suggested, Recall is the number of these that were actually suggested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F1 score: A weighted average of the precision and recall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Accuracy: Measures the fraction of all instances that are correctly categorized; the ratio of the number of correct classifications to the total number of correct or incorrect classifications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7" name="Google Shape;147;g422788a4a1_2_6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a0a340c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a0a340c3b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Sections: OOE v1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 Collection: </a:t>
            </a:r>
            <a:endParaRPr/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Talk about collecting data on the manuscripts in our survey, in different indexes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Inspect Collected scores: </a:t>
            </a:r>
            <a:endParaRPr/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Manuscript matched to top 5 editors, and their TF-IDF scores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distribution of scores in baseline: talk about 17,000 invitations sent (we don’t know about all of these, </a:t>
            </a:r>
            <a:endParaRPr/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only 10K of them.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Join PLOS Match Scores with EQ Survey: Show example of LabeledSourceIsMatch vs. AeMatchisMatch, btw	</a:t>
            </a:r>
            <a:endParaRPr/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baseline and experiment (a new TP emerges in this small sample set)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Binary Classification: Cross examine scores between “new baseline” and experiment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Editorial Board Utilization: Briefly mention use of standard deviation in conjunction with determining how many</a:t>
            </a:r>
            <a:br>
              <a:rPr lang="en-US"/>
            </a:br>
            <a:r>
              <a:rPr lang="en-US"/>
              <a:t>	invitations were sent per AE, and noting that fewer per AE implies better utiliization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Delta rank: Briefly mention impact of experiment of AEs in queue, and their movement: non matches are pushed</a:t>
            </a:r>
            <a:br>
              <a:rPr lang="en-US"/>
            </a:br>
            <a:r>
              <a:rPr lang="en-US"/>
              <a:t>	further down the queue on average than matches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Population Trends: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Via classifiers, look at effect of experiment on AEs who had more or fewer OOE documents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Spot Checking: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Illustrate AE matches that were affected by the experiment: False Negatives Converted to True Positives,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False Positives Converted to True Negatives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Comparison to Other Experiments: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Mention Precision and Specificity scores as compared to other experiments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</a:t>
            </a:r>
            <a:endParaRPr/>
          </a:p>
        </p:txBody>
      </p:sp>
      <p:sp>
        <p:nvSpPr>
          <p:cNvPr id="160" name="Google Shape;160;g3a0a340c3b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with headline 1">
  <p:cSld name="Photo with headline 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2" descr="PLOS_imagebkgd1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952413" y="3721364"/>
            <a:ext cx="7285123" cy="1897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Questrial"/>
              <a:buNone/>
              <a:defRPr sz="40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16" name="Google Shape;16;p2" descr="logo-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6831" y="5955464"/>
            <a:ext cx="1458469" cy="4388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ighlight band 2">
  <p:cSld name="Highlight band 2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76" cy="73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Questrial"/>
              <a:buNone/>
              <a:defRPr sz="28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/>
          <p:nvPr/>
        </p:nvSpPr>
        <p:spPr>
          <a:xfrm>
            <a:off x="0" y="1574801"/>
            <a:ext cx="9144000" cy="1625600"/>
          </a:xfrm>
          <a:prstGeom prst="rect">
            <a:avLst/>
          </a:prstGeom>
          <a:solidFill>
            <a:srgbClr val="42B3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941762" y="1663701"/>
            <a:ext cx="7295776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228600" algn="ctr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Questrial"/>
              <a:buNone/>
              <a:defRPr sz="1400">
                <a:solidFill>
                  <a:srgbClr val="FFFFFF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 rtl="0">
              <a:spcBef>
                <a:spcPts val="100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 rtl="0">
              <a:spcBef>
                <a:spcPts val="800"/>
              </a:spcBef>
              <a:spcAft>
                <a:spcPts val="0"/>
              </a:spcAft>
              <a:buSzPts val="1400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2"/>
          </p:nvPr>
        </p:nvSpPr>
        <p:spPr>
          <a:xfrm>
            <a:off x="4810500" y="3361265"/>
            <a:ext cx="3427038" cy="264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69890"/>
              </a:buClr>
              <a:buSzPts val="1400"/>
              <a:buFont typeface="Questrial"/>
              <a:buNone/>
              <a:defRPr sz="1200" b="1">
                <a:solidFill>
                  <a:srgbClr val="369890"/>
                </a:solidFill>
              </a:defRPr>
            </a:lvl1pPr>
            <a:lvl2pPr marL="914400" lvl="1" indent="-317500" rtl="0">
              <a:lnSpc>
                <a:spcPct val="125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 sz="1200">
                <a:solidFill>
                  <a:schemeClr val="dk1"/>
                </a:solidFill>
              </a:defRPr>
            </a:lvl2pPr>
            <a:lvl3pPr marL="1371600" lvl="2" indent="-228600" rtl="0">
              <a:lnSpc>
                <a:spcPct val="12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Questrial"/>
              <a:buNone/>
              <a:defRPr sz="1200">
                <a:solidFill>
                  <a:schemeClr val="dk2"/>
                </a:solidFill>
              </a:defRPr>
            </a:lvl3pPr>
            <a:lvl4pPr marL="1828800" lvl="3" indent="-317500" rtl="0">
              <a:spcBef>
                <a:spcPts val="500"/>
              </a:spcBef>
              <a:spcAft>
                <a:spcPts val="0"/>
              </a:spcAft>
              <a:buSzPts val="1400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3"/>
          </p:nvPr>
        </p:nvSpPr>
        <p:spPr>
          <a:xfrm>
            <a:off x="941761" y="3361265"/>
            <a:ext cx="3427038" cy="264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69890"/>
              </a:buClr>
              <a:buSzPts val="1400"/>
              <a:buFont typeface="Questrial"/>
              <a:buNone/>
              <a:defRPr sz="1200" b="1">
                <a:solidFill>
                  <a:srgbClr val="369890"/>
                </a:solidFill>
              </a:defRPr>
            </a:lvl1pPr>
            <a:lvl2pPr marL="914400" lvl="1" indent="-317500" rtl="0">
              <a:lnSpc>
                <a:spcPct val="125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 sz="1200">
                <a:solidFill>
                  <a:schemeClr val="dk1"/>
                </a:solidFill>
              </a:defRPr>
            </a:lvl2pPr>
            <a:lvl3pPr marL="1371600" lvl="2" indent="-228600" rtl="0">
              <a:lnSpc>
                <a:spcPct val="12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Questrial"/>
              <a:buNone/>
              <a:defRPr sz="1200">
                <a:solidFill>
                  <a:schemeClr val="dk2"/>
                </a:solidFill>
              </a:defRPr>
            </a:lvl3pPr>
            <a:lvl4pPr marL="1828800" lvl="3" indent="-317500" rtl="0">
              <a:spcBef>
                <a:spcPts val="500"/>
              </a:spcBef>
              <a:spcAft>
                <a:spcPts val="0"/>
              </a:spcAft>
              <a:buSzPts val="1400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on white">
  <p:cSld name="Title only on whit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76" cy="73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Questrial"/>
              <a:buNone/>
              <a:defRPr sz="28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on black">
  <p:cSld name="Title only on blac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76" cy="73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60" name="Google Shape;60;p13" descr="logo-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56831" y="5955464"/>
            <a:ext cx="1458469" cy="4388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s and caption on black">
  <p:cSld name="Photos and caption on blac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76" cy="73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64" name="Google Shape;64;p14" descr="logo-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56831" y="5955464"/>
            <a:ext cx="1458469" cy="43889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941762" y="4699000"/>
            <a:ext cx="7295776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Questrial"/>
              <a:buNone/>
              <a:defRPr sz="1400">
                <a:solidFill>
                  <a:schemeClr val="accent2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 rtl="0">
              <a:spcBef>
                <a:spcPts val="100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 rtl="0">
              <a:spcBef>
                <a:spcPts val="800"/>
              </a:spcBef>
              <a:spcAft>
                <a:spcPts val="0"/>
              </a:spcAft>
              <a:buSzPts val="1400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s and caption on white">
  <p:cSld name="Photos and caption on white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76" cy="73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Questrial"/>
              <a:buNone/>
              <a:defRPr sz="28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941762" y="4699000"/>
            <a:ext cx="7295776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None/>
              <a:defRPr sz="1400">
                <a:solidFill>
                  <a:schemeClr val="dk1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 rtl="0">
              <a:spcBef>
                <a:spcPts val="100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 rtl="0">
              <a:spcBef>
                <a:spcPts val="800"/>
              </a:spcBef>
              <a:spcAft>
                <a:spcPts val="0"/>
              </a:spcAft>
              <a:buSzPts val="1400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s with text on right">
  <p:cSld name="Images with text on righ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5041900" y="802784"/>
            <a:ext cx="3195636" cy="1026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5041900" y="2090825"/>
            <a:ext cx="3195638" cy="373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None/>
              <a:defRPr sz="16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 rtl="0">
              <a:spcBef>
                <a:spcPts val="100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 rtl="0">
              <a:spcBef>
                <a:spcPts val="800"/>
              </a:spcBef>
              <a:spcAft>
                <a:spcPts val="0"/>
              </a:spcAft>
              <a:buSzPts val="1400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918995" y="4996753"/>
            <a:ext cx="7318542" cy="568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918995" y="2464464"/>
            <a:ext cx="7318543" cy="253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sz="2400" b="1">
                <a:solidFill>
                  <a:schemeClr val="accent1"/>
                </a:solidFill>
              </a:defRPr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rtl="0"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rtl="0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py block">
  <p:cSld name="Copy bloc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76" cy="73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Questrial"/>
              <a:buNone/>
              <a:defRPr sz="28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941762" y="2090825"/>
            <a:ext cx="7295776" cy="287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None/>
              <a:defRPr/>
            </a:lvl1pPr>
            <a:lvl2pPr marL="914400" lvl="1" indent="-317500" rtl="0">
              <a:spcBef>
                <a:spcPts val="150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 rtl="0">
              <a:spcBef>
                <a:spcPts val="100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 rtl="0">
              <a:spcBef>
                <a:spcPts val="800"/>
              </a:spcBef>
              <a:spcAft>
                <a:spcPts val="0"/>
              </a:spcAft>
              <a:buSzPts val="1400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2"/>
          </p:nvPr>
        </p:nvSpPr>
        <p:spPr>
          <a:xfrm>
            <a:off x="941762" y="4965700"/>
            <a:ext cx="7295776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algn="ctr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None/>
              <a:defRPr sz="1400">
                <a:solidFill>
                  <a:schemeClr val="dk1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 rtl="0">
              <a:spcBef>
                <a:spcPts val="100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 rtl="0">
              <a:spcBef>
                <a:spcPts val="800"/>
              </a:spcBef>
              <a:spcAft>
                <a:spcPts val="0"/>
              </a:spcAft>
              <a:buSzPts val="1400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 points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76" cy="73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Questrial"/>
              <a:buNone/>
              <a:defRPr sz="28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941762" y="2090825"/>
            <a:ext cx="7295776" cy="3917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20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lvl="1" indent="-317500" algn="l" rtl="0">
              <a:lnSpc>
                <a:spcPct val="166666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8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 algn="l" rtl="0">
              <a:lnSpc>
                <a:spcPct val="17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6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with headline 2">
  <p:cSld name="Photo with headline 2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 descr="PLOS_imagebkgd2-01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 txBox="1">
            <a:spLocks noGrp="1"/>
          </p:cNvSpPr>
          <p:nvPr>
            <p:ph type="ctrTitle"/>
          </p:nvPr>
        </p:nvSpPr>
        <p:spPr>
          <a:xfrm>
            <a:off x="952413" y="666701"/>
            <a:ext cx="7285123" cy="1897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Questrial"/>
              <a:buNone/>
              <a:defRPr sz="40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30" name="Google Shape;30;p6" descr="logo-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6831" y="5955464"/>
            <a:ext cx="1458469" cy="4388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break">
  <p:cSld name="Section brea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918995" y="2553364"/>
            <a:ext cx="7318543" cy="253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Questrial"/>
              <a:buNone/>
              <a:defRPr sz="3200" b="0">
                <a:solidFill>
                  <a:schemeClr val="accent2"/>
                </a:solidFill>
              </a:defRPr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rtl="0"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rtl="0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34" name="Google Shape;34;p7" descr="logo-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56831" y="5955464"/>
            <a:ext cx="1458469" cy="4388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text on white">
  <p:cSld name="Emphasis text on white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76" cy="73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Questrial"/>
              <a:buNone/>
              <a:defRPr sz="28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918995" y="2464464"/>
            <a:ext cx="7318543" cy="253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None/>
              <a:defRPr sz="2400" b="1">
                <a:solidFill>
                  <a:schemeClr val="accent1"/>
                </a:solidFill>
              </a:defRPr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rtl="0"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rtl="0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text on black">
  <p:cSld name="Emphasis text on blac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76" cy="73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918995" y="2464464"/>
            <a:ext cx="7318543" cy="253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Questrial"/>
              <a:buNone/>
              <a:defRPr sz="2400" b="0">
                <a:solidFill>
                  <a:schemeClr val="accent2"/>
                </a:solidFill>
              </a:defRPr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rtl="0"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rtl="0"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Questrial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42" name="Google Shape;42;p9" descr="logo-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56831" y="5955464"/>
            <a:ext cx="1458469" cy="4388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ighlight band 1">
  <p:cSld name="Highlight band 1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/>
          <p:nvPr/>
        </p:nvSpPr>
        <p:spPr>
          <a:xfrm>
            <a:off x="0" y="1574801"/>
            <a:ext cx="9144000" cy="1625600"/>
          </a:xfrm>
          <a:prstGeom prst="rect">
            <a:avLst/>
          </a:prstGeom>
          <a:solidFill>
            <a:srgbClr val="42B3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76" cy="73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Questrial"/>
              <a:buNone/>
              <a:defRPr sz="2800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941762" y="1663701"/>
            <a:ext cx="7295776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Questrial"/>
              <a:buNone/>
              <a:defRPr>
                <a:solidFill>
                  <a:srgbClr val="FFFFFF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 rtl="0">
              <a:spcBef>
                <a:spcPts val="100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 rtl="0">
              <a:spcBef>
                <a:spcPts val="800"/>
              </a:spcBef>
              <a:spcAft>
                <a:spcPts val="0"/>
              </a:spcAft>
              <a:buSzPts val="1400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941762" y="3361265"/>
            <a:ext cx="3427038" cy="264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None/>
              <a:defRPr sz="18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 rtl="0">
              <a:spcBef>
                <a:spcPts val="100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 rtl="0">
              <a:spcBef>
                <a:spcPts val="800"/>
              </a:spcBef>
              <a:spcAft>
                <a:spcPts val="0"/>
              </a:spcAft>
              <a:buSzPts val="1400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3"/>
          </p:nvPr>
        </p:nvSpPr>
        <p:spPr>
          <a:xfrm>
            <a:off x="4810500" y="3361265"/>
            <a:ext cx="3427038" cy="264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SzPts val="1400"/>
              <a:buFont typeface="Questrial"/>
              <a:buNone/>
              <a:defRPr sz="18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 rtl="0">
              <a:spcBef>
                <a:spcPts val="100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 rtl="0">
              <a:spcBef>
                <a:spcPts val="800"/>
              </a:spcBef>
              <a:spcAft>
                <a:spcPts val="0"/>
              </a:spcAft>
              <a:buSzPts val="1400"/>
              <a:buChar char="–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logo-gray.png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659372" y="5954948"/>
            <a:ext cx="1460499" cy="43950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76" cy="731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Questrial"/>
              <a:buNone/>
              <a:defRPr sz="2800" b="0" i="0" u="none" strike="noStrike" cap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941761" y="2090825"/>
            <a:ext cx="7412739" cy="3917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17500" algn="l" rtl="0">
              <a:lnSpc>
                <a:spcPct val="166666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17500" algn="l" rtl="0">
              <a:lnSpc>
                <a:spcPct val="17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175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marR="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marR="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marR="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marR="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78" name="Google Shape;7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84549" y="2912172"/>
            <a:ext cx="7143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7"/>
          <p:cNvSpPr/>
          <p:nvPr/>
        </p:nvSpPr>
        <p:spPr>
          <a:xfrm>
            <a:off x="6279169" y="1708533"/>
            <a:ext cx="1226100" cy="1226100"/>
          </a:xfrm>
          <a:prstGeom prst="rect">
            <a:avLst/>
          </a:prstGeom>
          <a:noFill/>
          <a:ln w="9525" cap="flat" cmpd="sng">
            <a:solidFill>
              <a:srgbClr val="3E3E3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7"/>
          <p:cNvSpPr/>
          <p:nvPr/>
        </p:nvSpPr>
        <p:spPr>
          <a:xfrm>
            <a:off x="6284759" y="1708533"/>
            <a:ext cx="610200" cy="610200"/>
          </a:xfrm>
          <a:prstGeom prst="rect">
            <a:avLst/>
          </a:prstGeom>
          <a:noFill/>
          <a:ln w="38100" cap="flat" cmpd="sng">
            <a:solidFill>
              <a:srgbClr val="3E3E3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7"/>
          <p:cNvSpPr/>
          <p:nvPr/>
        </p:nvSpPr>
        <p:spPr>
          <a:xfrm>
            <a:off x="6894947" y="2318722"/>
            <a:ext cx="610200" cy="610200"/>
          </a:xfrm>
          <a:prstGeom prst="rect">
            <a:avLst/>
          </a:prstGeom>
          <a:noFill/>
          <a:ln w="38100" cap="flat" cmpd="sng">
            <a:solidFill>
              <a:srgbClr val="3E3E3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7"/>
          <p:cNvSpPr/>
          <p:nvPr/>
        </p:nvSpPr>
        <p:spPr>
          <a:xfrm>
            <a:off x="6279169" y="1588324"/>
            <a:ext cx="610200" cy="120000"/>
          </a:xfrm>
          <a:prstGeom prst="rect">
            <a:avLst/>
          </a:prstGeom>
          <a:noFill/>
          <a:ln w="9525" cap="flat" cmpd="sng">
            <a:solidFill>
              <a:srgbClr val="3E3E3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7"/>
          <p:cNvSpPr/>
          <p:nvPr/>
        </p:nvSpPr>
        <p:spPr>
          <a:xfrm>
            <a:off x="6279169" y="1356042"/>
            <a:ext cx="1226100" cy="232200"/>
          </a:xfrm>
          <a:prstGeom prst="rect">
            <a:avLst/>
          </a:prstGeom>
          <a:noFill/>
          <a:ln w="19050" cap="flat" cmpd="sng">
            <a:solidFill>
              <a:srgbClr val="3E3E3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6894943" y="1588324"/>
            <a:ext cx="610200" cy="120000"/>
          </a:xfrm>
          <a:prstGeom prst="rect">
            <a:avLst/>
          </a:prstGeom>
          <a:noFill/>
          <a:ln w="9525" cap="flat" cmpd="sng">
            <a:solidFill>
              <a:srgbClr val="3E3E3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7"/>
          <p:cNvSpPr/>
          <p:nvPr/>
        </p:nvSpPr>
        <p:spPr>
          <a:xfrm>
            <a:off x="6086835" y="1708398"/>
            <a:ext cx="192300" cy="610200"/>
          </a:xfrm>
          <a:prstGeom prst="rect">
            <a:avLst/>
          </a:prstGeom>
          <a:noFill/>
          <a:ln w="9525" cap="flat" cmpd="sng">
            <a:solidFill>
              <a:srgbClr val="3E3E3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7"/>
          <p:cNvSpPr/>
          <p:nvPr/>
        </p:nvSpPr>
        <p:spPr>
          <a:xfrm>
            <a:off x="6086835" y="2318755"/>
            <a:ext cx="192300" cy="610200"/>
          </a:xfrm>
          <a:prstGeom prst="rect">
            <a:avLst/>
          </a:prstGeom>
          <a:noFill/>
          <a:ln w="19050" cap="flat" cmpd="sng">
            <a:solidFill>
              <a:srgbClr val="3E3E3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5894501" y="1708398"/>
            <a:ext cx="192300" cy="1226100"/>
          </a:xfrm>
          <a:prstGeom prst="rect">
            <a:avLst/>
          </a:prstGeom>
          <a:noFill/>
          <a:ln w="19050" cap="flat" cmpd="sng">
            <a:solidFill>
              <a:srgbClr val="3E3E3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7"/>
          <p:cNvSpPr/>
          <p:nvPr/>
        </p:nvSpPr>
        <p:spPr>
          <a:xfrm>
            <a:off x="5897123" y="1356042"/>
            <a:ext cx="381900" cy="352500"/>
          </a:xfrm>
          <a:prstGeom prst="rect">
            <a:avLst/>
          </a:prstGeom>
          <a:noFill/>
          <a:ln w="9525" cap="flat" cmpd="sng">
            <a:solidFill>
              <a:srgbClr val="3E3E3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7"/>
          <p:cNvSpPr txBox="1"/>
          <p:nvPr/>
        </p:nvSpPr>
        <p:spPr>
          <a:xfrm>
            <a:off x="3843080" y="5240558"/>
            <a:ext cx="2132400" cy="7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Fernando Cabrales, Ramzi Chair, John Fesenko, Jack LaBarba, Eric Lopatin – 2018-10-12 v3</a:t>
            </a:r>
            <a:endParaRPr sz="100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90" name="Google Shape;90;p17" descr="mark.png"/>
          <p:cNvPicPr preferRelativeResize="0"/>
          <p:nvPr/>
        </p:nvPicPr>
        <p:blipFill rotWithShape="1">
          <a:blip r:embed="rId4">
            <a:alphaModFix/>
          </a:blip>
          <a:srcRect l="22373" t="15161" r="-2080" b="-3259"/>
          <a:stretch/>
        </p:blipFill>
        <p:spPr>
          <a:xfrm>
            <a:off x="0" y="0"/>
            <a:ext cx="4343400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7"/>
          <p:cNvSpPr/>
          <p:nvPr/>
        </p:nvSpPr>
        <p:spPr>
          <a:xfrm>
            <a:off x="2501900" y="3811350"/>
            <a:ext cx="495300" cy="518700"/>
          </a:xfrm>
          <a:prstGeom prst="ellipse">
            <a:avLst/>
          </a:prstGeom>
          <a:gradFill>
            <a:gsLst>
              <a:gs pos="0">
                <a:srgbClr val="27A69C"/>
              </a:gs>
              <a:gs pos="100000">
                <a:srgbClr val="AFFFF8"/>
              </a:gs>
            </a:gsLst>
            <a:lin ang="16200038" scaled="0"/>
          </a:gradFill>
          <a:ln w="9525" cap="flat" cmpd="sng">
            <a:solidFill>
              <a:srgbClr val="3297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2" name="Google Shape;92;p17"/>
          <p:cNvSpPr/>
          <p:nvPr/>
        </p:nvSpPr>
        <p:spPr>
          <a:xfrm>
            <a:off x="3828500" y="2018359"/>
            <a:ext cx="381900" cy="399900"/>
          </a:xfrm>
          <a:prstGeom prst="ellipse">
            <a:avLst/>
          </a:prstGeom>
          <a:gradFill>
            <a:gsLst>
              <a:gs pos="0">
                <a:srgbClr val="27A69C"/>
              </a:gs>
              <a:gs pos="100000">
                <a:srgbClr val="AFFFF8"/>
              </a:gs>
            </a:gsLst>
            <a:lin ang="16200038" scaled="0"/>
          </a:gradFill>
          <a:ln w="9525" cap="flat" cmpd="sng">
            <a:solidFill>
              <a:srgbClr val="3297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2681775" y="3147950"/>
            <a:ext cx="5708400" cy="17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999999"/>
                </a:solidFill>
                <a:latin typeface="Questrial"/>
                <a:ea typeface="Questrial"/>
                <a:cs typeface="Questrial"/>
                <a:sym typeface="Questrial"/>
              </a:rPr>
              <a:t>Academic Editor </a:t>
            </a:r>
            <a:r>
              <a:rPr lang="en-US" sz="3600" b="1">
                <a:solidFill>
                  <a:srgbClr val="999999"/>
                </a:solidFill>
                <a:latin typeface="Questrial"/>
                <a:ea typeface="Questrial"/>
                <a:cs typeface="Questrial"/>
                <a:sym typeface="Questrial"/>
              </a:rPr>
              <a:t>Matching &amp; Jupyter </a:t>
            </a:r>
            <a:r>
              <a:rPr lang="en-US" sz="3600">
                <a:solidFill>
                  <a:srgbClr val="999999"/>
                </a:solidFill>
                <a:latin typeface="Questrial"/>
                <a:ea typeface="Questrial"/>
                <a:cs typeface="Questrial"/>
                <a:sym typeface="Questrial"/>
              </a:rPr>
              <a:t>Notebooks</a:t>
            </a:r>
            <a:endParaRPr sz="3600">
              <a:solidFill>
                <a:srgbClr val="999999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EXPERIMENTATION &amp; AUDIENCE ENGAGEMENT</a:t>
            </a:r>
            <a:endParaRPr sz="160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F3169F-192F-0940-A4B7-A7382E48F35E}"/>
              </a:ext>
            </a:extLst>
          </p:cNvPr>
          <p:cNvSpPr txBox="1"/>
          <p:nvPr/>
        </p:nvSpPr>
        <p:spPr>
          <a:xfrm>
            <a:off x="5574281" y="397694"/>
            <a:ext cx="30795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(NOTE: This presentation file omits portions of the discussion that review running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Jupyter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notebooks. Additionally, a minor amount of content was lost during export from Google Slides, due to transitions/effects.)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 txBox="1">
            <a:spLocks noGrp="1"/>
          </p:cNvSpPr>
          <p:nvPr>
            <p:ph type="title"/>
          </p:nvPr>
        </p:nvSpPr>
        <p:spPr>
          <a:xfrm>
            <a:off x="924150" y="2834547"/>
            <a:ext cx="7295700" cy="6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rPr lang="en-US"/>
              <a:t>Did this succeed in the real world?</a:t>
            </a:r>
            <a:endParaRPr sz="2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B5679C-C509-D842-8BF7-FCC650DD76B7}"/>
              </a:ext>
            </a:extLst>
          </p:cNvPr>
          <p:cNvSpPr txBox="1"/>
          <p:nvPr/>
        </p:nvSpPr>
        <p:spPr>
          <a:xfrm>
            <a:off x="3275556" y="3530937"/>
            <a:ext cx="2592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(A/B test notebook review)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7"/>
          <p:cNvSpPr txBox="1">
            <a:spLocks noGrp="1"/>
          </p:cNvSpPr>
          <p:nvPr>
            <p:ph type="title"/>
          </p:nvPr>
        </p:nvSpPr>
        <p:spPr>
          <a:xfrm>
            <a:off x="961386" y="802784"/>
            <a:ext cx="72957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rPr lang="en-US"/>
              <a:t> Evaluation Framework and ML</a:t>
            </a:r>
            <a:endParaRPr/>
          </a:p>
        </p:txBody>
      </p:sp>
      <p:sp>
        <p:nvSpPr>
          <p:cNvPr id="176" name="Google Shape;176;p27"/>
          <p:cNvSpPr txBox="1">
            <a:spLocks noGrp="1"/>
          </p:cNvSpPr>
          <p:nvPr>
            <p:ph type="body" idx="1"/>
          </p:nvPr>
        </p:nvSpPr>
        <p:spPr>
          <a:xfrm>
            <a:off x="961375" y="1688850"/>
            <a:ext cx="7219500" cy="14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</a:rPr>
              <a:t>If we were to replace our current solution with one that leverages machine learning, our survey data would be used as training data.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77" name="Google Shape;177;p27"/>
          <p:cNvSpPr txBox="1">
            <a:spLocks noGrp="1"/>
          </p:cNvSpPr>
          <p:nvPr>
            <p:ph type="body" idx="1"/>
          </p:nvPr>
        </p:nvSpPr>
        <p:spPr>
          <a:xfrm>
            <a:off x="961375" y="3365250"/>
            <a:ext cx="7219500" cy="16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</a:rPr>
              <a:t>The binary classifier approach that the framework uses is still applicable to the output of neural network-driven concept extraction.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8"/>
          <p:cNvSpPr txBox="1">
            <a:spLocks noGrp="1"/>
          </p:cNvSpPr>
          <p:nvPr>
            <p:ph type="title"/>
          </p:nvPr>
        </p:nvSpPr>
        <p:spPr>
          <a:xfrm>
            <a:off x="961386" y="802784"/>
            <a:ext cx="72957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rPr lang="en-US"/>
              <a:t> Evaluation Framework and ML</a:t>
            </a:r>
            <a:endParaRPr/>
          </a:p>
        </p:txBody>
      </p:sp>
      <p:sp>
        <p:nvSpPr>
          <p:cNvPr id="184" name="Google Shape;184;p28"/>
          <p:cNvSpPr txBox="1">
            <a:spLocks noGrp="1"/>
          </p:cNvSpPr>
          <p:nvPr>
            <p:ph type="body" idx="1"/>
          </p:nvPr>
        </p:nvSpPr>
        <p:spPr>
          <a:xfrm>
            <a:off x="961375" y="1688850"/>
            <a:ext cx="7219500" cy="35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</a:rPr>
              <a:t>To this end, we’ve wrapped up our Academic Editor survey data in a package, so we can work with potential partners who leverage concept extraction ML solutions.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85" name="Google Shape;185;p28"/>
          <p:cNvSpPr txBox="1">
            <a:spLocks noGrp="1"/>
          </p:cNvSpPr>
          <p:nvPr>
            <p:ph type="body" idx="1"/>
          </p:nvPr>
        </p:nvSpPr>
        <p:spPr>
          <a:xfrm>
            <a:off x="961375" y="3392761"/>
            <a:ext cx="7219500" cy="21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</a:rPr>
              <a:t>Output from a proof of concept is to be run through our analysis framework in order to judge its efficacy in contrast to our current application – all with a goal of comparing apples-to-apples.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29" descr="PLOS_icon_no_bkgd.a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2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193" name="Google Shape;193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15825" y="88075"/>
            <a:ext cx="6807126" cy="673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9" descr="mark.png"/>
          <p:cNvPicPr preferRelativeResize="0"/>
          <p:nvPr/>
        </p:nvPicPr>
        <p:blipFill rotWithShape="1">
          <a:blip r:embed="rId5">
            <a:alphaModFix/>
          </a:blip>
          <a:srcRect l="22374" t="15166" r="-2083" b="-3265"/>
          <a:stretch/>
        </p:blipFill>
        <p:spPr>
          <a:xfrm>
            <a:off x="0" y="0"/>
            <a:ext cx="4343400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9"/>
          <p:cNvSpPr/>
          <p:nvPr/>
        </p:nvSpPr>
        <p:spPr>
          <a:xfrm>
            <a:off x="2501900" y="3797300"/>
            <a:ext cx="495300" cy="518554"/>
          </a:xfrm>
          <a:prstGeom prst="ellipse">
            <a:avLst/>
          </a:prstGeom>
          <a:gradFill>
            <a:gsLst>
              <a:gs pos="0">
                <a:srgbClr val="27A69C"/>
              </a:gs>
              <a:gs pos="100000">
                <a:srgbClr val="AFFFF8"/>
              </a:gs>
            </a:gsLst>
            <a:lin ang="16200000" scaled="0"/>
          </a:gradFill>
          <a:ln w="9525" cap="flat" cmpd="sng">
            <a:solidFill>
              <a:srgbClr val="3297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96" name="Google Shape;196;p29"/>
          <p:cNvSpPr txBox="1"/>
          <p:nvPr/>
        </p:nvSpPr>
        <p:spPr>
          <a:xfrm>
            <a:off x="5351350" y="4282625"/>
            <a:ext cx="2358600" cy="10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Q &amp; A</a:t>
            </a:r>
            <a:endParaRPr sz="7200">
              <a:solidFill>
                <a:srgbClr val="EFEFE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00" cy="73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Problem</a:t>
            </a:r>
            <a:endParaRPr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941750" y="2090825"/>
            <a:ext cx="7295700" cy="108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Questrial"/>
              <a:buChar char="●"/>
            </a:pPr>
            <a:r>
              <a:rPr lang="en-US" sz="1900">
                <a:solidFill>
                  <a:srgbClr val="000000"/>
                </a:solidFill>
              </a:rPr>
              <a:t>Incoming PLOS ONE manuscripts must be matched to an Academic Editor (AE), at scale.</a:t>
            </a:r>
            <a:endParaRPr sz="1900">
              <a:solidFill>
                <a:srgbClr val="000000"/>
              </a:solidFill>
            </a:endParaRPr>
          </a:p>
        </p:txBody>
      </p:sp>
      <p:sp>
        <p:nvSpPr>
          <p:cNvPr id="101" name="Google Shape;101;p18"/>
          <p:cNvSpPr txBox="1">
            <a:spLocks noGrp="1"/>
          </p:cNvSpPr>
          <p:nvPr>
            <p:ph type="body" idx="1"/>
          </p:nvPr>
        </p:nvSpPr>
        <p:spPr>
          <a:xfrm>
            <a:off x="941750" y="3137178"/>
            <a:ext cx="7295700" cy="63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Questrial"/>
              <a:buChar char="●"/>
            </a:pPr>
            <a:r>
              <a:rPr lang="en-US" sz="1900">
                <a:solidFill>
                  <a:srgbClr val="000000"/>
                </a:solidFill>
              </a:rPr>
              <a:t>7500 AE’s on the editorial board &amp; 100 new manuscripts/day</a:t>
            </a:r>
            <a:endParaRPr sz="1900">
              <a:solidFill>
                <a:srgbClr val="000000"/>
              </a:solidFill>
            </a:endParaRPr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1"/>
          </p:nvPr>
        </p:nvSpPr>
        <p:spPr>
          <a:xfrm>
            <a:off x="941750" y="3767225"/>
            <a:ext cx="7295700" cy="57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Questrial"/>
              <a:buChar char="●"/>
            </a:pPr>
            <a:r>
              <a:rPr lang="en-US" sz="1900">
                <a:solidFill>
                  <a:srgbClr val="000000"/>
                </a:solidFill>
              </a:rPr>
              <a:t>Board composition and AE data is dynamic </a:t>
            </a:r>
            <a:endParaRPr sz="1900">
              <a:solidFill>
                <a:srgbClr val="000000"/>
              </a:solidFill>
            </a:endParaRPr>
          </a:p>
        </p:txBody>
      </p:sp>
      <p:sp>
        <p:nvSpPr>
          <p:cNvPr id="103" name="Google Shape;103;p18"/>
          <p:cNvSpPr txBox="1">
            <a:spLocks noGrp="1"/>
          </p:cNvSpPr>
          <p:nvPr>
            <p:ph type="body" idx="1"/>
          </p:nvPr>
        </p:nvSpPr>
        <p:spPr>
          <a:xfrm>
            <a:off x="941750" y="4376825"/>
            <a:ext cx="7295700" cy="9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Questrial"/>
              <a:buChar char="●"/>
            </a:pPr>
            <a:r>
              <a:rPr lang="en-US" sz="1900">
                <a:solidFill>
                  <a:srgbClr val="000000"/>
                </a:solidFill>
              </a:rPr>
              <a:t>How do we improve manuscript assignment, while ensuring the wellbeing of the editorial board?</a:t>
            </a:r>
            <a:endParaRPr sz="19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00" cy="73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Approach</a:t>
            </a:r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941750" y="2090825"/>
            <a:ext cx="7295700" cy="73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Questrial"/>
              <a:buChar char="●"/>
            </a:pPr>
            <a:r>
              <a:rPr lang="en-US" sz="1900">
                <a:solidFill>
                  <a:srgbClr val="000000"/>
                </a:solidFill>
              </a:rPr>
              <a:t>Leveraged an editorial board-wide survey on invitation quality.</a:t>
            </a:r>
            <a:endParaRPr sz="1900">
              <a:solidFill>
                <a:srgbClr val="000000"/>
              </a:solidFill>
            </a:endParaRPr>
          </a:p>
        </p:txBody>
      </p:sp>
      <p:sp>
        <p:nvSpPr>
          <p:cNvPr id="111" name="Google Shape;111;p19"/>
          <p:cNvSpPr txBox="1">
            <a:spLocks noGrp="1"/>
          </p:cNvSpPr>
          <p:nvPr>
            <p:ph type="body" idx="1"/>
          </p:nvPr>
        </p:nvSpPr>
        <p:spPr>
          <a:xfrm>
            <a:off x="941750" y="2790564"/>
            <a:ext cx="7295700" cy="73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Questrial"/>
              <a:buChar char="●"/>
            </a:pPr>
            <a:r>
              <a:rPr lang="en-US" sz="1900">
                <a:solidFill>
                  <a:srgbClr val="000000"/>
                </a:solidFill>
              </a:rPr>
              <a:t>Implemented an analysis framework that makes use of binary classifiers for scoring the matching algorithm.</a:t>
            </a:r>
            <a:endParaRPr sz="1900">
              <a:solidFill>
                <a:srgbClr val="000000"/>
              </a:solidFill>
            </a:endParaRPr>
          </a:p>
        </p:txBody>
      </p:sp>
      <p:sp>
        <p:nvSpPr>
          <p:cNvPr id="112" name="Google Shape;112;p19"/>
          <p:cNvSpPr txBox="1">
            <a:spLocks noGrp="1"/>
          </p:cNvSpPr>
          <p:nvPr>
            <p:ph type="body" idx="1"/>
          </p:nvPr>
        </p:nvSpPr>
        <p:spPr>
          <a:xfrm>
            <a:off x="941750" y="3933564"/>
            <a:ext cx="7295700" cy="98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Questrial"/>
              <a:buChar char="●"/>
            </a:pPr>
            <a:r>
              <a:rPr lang="en-US" sz="1900">
                <a:solidFill>
                  <a:srgbClr val="000000"/>
                </a:solidFill>
              </a:rPr>
              <a:t>Tested a variety of algorithm &amp; index changes, and displayed the results in Jupyter notebooks, which allowed our audience and stakeholders to dig in.</a:t>
            </a:r>
            <a:endParaRPr sz="19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>
            <a:spLocks noGrp="1"/>
          </p:cNvSpPr>
          <p:nvPr>
            <p:ph type="title"/>
          </p:nvPr>
        </p:nvSpPr>
        <p:spPr>
          <a:xfrm>
            <a:off x="941761" y="802784"/>
            <a:ext cx="7295700" cy="73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Editorial Board Survey</a:t>
            </a:r>
            <a:endParaRPr/>
          </a:p>
        </p:txBody>
      </p:sp>
      <p:sp>
        <p:nvSpPr>
          <p:cNvPr id="119" name="Google Shape;119;p20"/>
          <p:cNvSpPr txBox="1">
            <a:spLocks noGrp="1"/>
          </p:cNvSpPr>
          <p:nvPr>
            <p:ph type="body" idx="1"/>
          </p:nvPr>
        </p:nvSpPr>
        <p:spPr>
          <a:xfrm>
            <a:off x="941762" y="2090825"/>
            <a:ext cx="7295700" cy="39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-US" sz="1900">
                <a:solidFill>
                  <a:schemeClr val="dk1"/>
                </a:solidFill>
              </a:rPr>
              <a:t>We asked Academic Editors to comment on the quality of matches using a scale of 1-5.</a:t>
            </a:r>
            <a:endParaRPr sz="1900">
              <a:solidFill>
                <a:srgbClr val="0000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-US" sz="1900">
                <a:solidFill>
                  <a:srgbClr val="000000"/>
                </a:solidFill>
              </a:rPr>
              <a:t>Survey results enabled us to create a labeled data set:</a:t>
            </a:r>
            <a:endParaRPr sz="1900">
              <a:solidFill>
                <a:srgbClr val="000000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○"/>
            </a:pPr>
            <a:r>
              <a:rPr lang="en-US" sz="1900">
                <a:solidFill>
                  <a:srgbClr val="000000"/>
                </a:solidFill>
              </a:rPr>
              <a:t>1000 AE’s responded</a:t>
            </a:r>
            <a:endParaRPr sz="1900">
              <a:solidFill>
                <a:srgbClr val="000000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○"/>
            </a:pPr>
            <a:r>
              <a:rPr lang="en-US" sz="1900">
                <a:solidFill>
                  <a:srgbClr val="000000"/>
                </a:solidFill>
              </a:rPr>
              <a:t>5,000 manuscripts</a:t>
            </a:r>
            <a:endParaRPr sz="1900">
              <a:solidFill>
                <a:srgbClr val="000000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○"/>
            </a:pPr>
            <a:r>
              <a:rPr lang="en-US" sz="1900">
                <a:solidFill>
                  <a:srgbClr val="000000"/>
                </a:solidFill>
              </a:rPr>
              <a:t>11,000 data points</a:t>
            </a:r>
            <a:endParaRPr sz="1900">
              <a:solidFill>
                <a:srgbClr val="0000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-US" sz="1900">
                <a:solidFill>
                  <a:srgbClr val="000000"/>
                </a:solidFill>
              </a:rPr>
              <a:t>AE answers to match quality are “gold standard”</a:t>
            </a:r>
            <a:endParaRPr sz="1900">
              <a:solidFill>
                <a:srgbClr val="000000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-US" sz="1900">
                <a:solidFill>
                  <a:srgbClr val="000000"/>
                </a:solidFill>
              </a:rPr>
              <a:t>To make use of these...</a:t>
            </a:r>
            <a:endParaRPr sz="19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>
            <a:spLocks noGrp="1"/>
          </p:cNvSpPr>
          <p:nvPr>
            <p:ph type="title"/>
          </p:nvPr>
        </p:nvSpPr>
        <p:spPr>
          <a:xfrm>
            <a:off x="961386" y="802784"/>
            <a:ext cx="72957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rPr lang="en-US"/>
              <a:t> Established an Evaluation Framework</a:t>
            </a:r>
            <a:endParaRPr/>
          </a:p>
        </p:txBody>
      </p:sp>
      <p:sp>
        <p:nvSpPr>
          <p:cNvPr id="126" name="Google Shape;126;p21"/>
          <p:cNvSpPr txBox="1">
            <a:spLocks noGrp="1"/>
          </p:cNvSpPr>
          <p:nvPr>
            <p:ph type="body" idx="1"/>
          </p:nvPr>
        </p:nvSpPr>
        <p:spPr>
          <a:xfrm>
            <a:off x="941762" y="2090825"/>
            <a:ext cx="7295700" cy="39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>
                <a:solidFill>
                  <a:schemeClr val="dk1"/>
                </a:solidFill>
              </a:rPr>
              <a:t>We used Pandas, NumPy, SciKit Learn and Matplotlib for data handling, analysis, and graph generation in (iPython) Jupyter notebooks.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title"/>
          </p:nvPr>
        </p:nvSpPr>
        <p:spPr>
          <a:xfrm>
            <a:off x="961386" y="802784"/>
            <a:ext cx="72957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rPr lang="en-US"/>
              <a:t> Engagement with Jupyter Notebooks</a:t>
            </a:r>
            <a:endParaRPr/>
          </a:p>
        </p:txBody>
      </p:sp>
      <p:sp>
        <p:nvSpPr>
          <p:cNvPr id="133" name="Google Shape;133;p22"/>
          <p:cNvSpPr txBox="1">
            <a:spLocks noGrp="1"/>
          </p:cNvSpPr>
          <p:nvPr>
            <p:ph type="body" idx="1"/>
          </p:nvPr>
        </p:nvSpPr>
        <p:spPr>
          <a:xfrm>
            <a:off x="941762" y="2090825"/>
            <a:ext cx="7295700" cy="39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dirty="0">
                <a:solidFill>
                  <a:schemeClr val="dk1"/>
                </a:solidFill>
              </a:rPr>
              <a:t>A </a:t>
            </a:r>
            <a:r>
              <a:rPr lang="en-US" dirty="0" err="1">
                <a:solidFill>
                  <a:schemeClr val="dk1"/>
                </a:solidFill>
              </a:rPr>
              <a:t>Jupyter</a:t>
            </a:r>
            <a:r>
              <a:rPr lang="en-US" dirty="0">
                <a:solidFill>
                  <a:schemeClr val="dk1"/>
                </a:solidFill>
              </a:rPr>
              <a:t> Notebook is:</a:t>
            </a:r>
            <a:endParaRPr dirty="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○"/>
            </a:pPr>
            <a:r>
              <a:rPr lang="en-US" sz="1900" dirty="0">
                <a:solidFill>
                  <a:schemeClr val="dk1"/>
                </a:solidFill>
              </a:rPr>
              <a:t>“An open-source web application that allows you to create and share documents that contain live code, equations, visualizations and narrative text.”</a:t>
            </a:r>
            <a:br>
              <a:rPr lang="en-US" sz="1900" dirty="0">
                <a:solidFill>
                  <a:schemeClr val="dk1"/>
                </a:solidFill>
              </a:rPr>
            </a:br>
            <a:r>
              <a:rPr lang="en-US" sz="1900" dirty="0">
                <a:solidFill>
                  <a:schemeClr val="dk1"/>
                </a:solidFill>
              </a:rPr>
              <a:t>				</a:t>
            </a:r>
            <a:r>
              <a:rPr lang="en-US" sz="1900" i="1" dirty="0" err="1">
                <a:solidFill>
                  <a:srgbClr val="B7B7B7"/>
                </a:solidFill>
              </a:rPr>
              <a:t>jupyter.org</a:t>
            </a:r>
            <a:endParaRPr sz="1900" i="1" dirty="0">
              <a:solidFill>
                <a:srgbClr val="B7B7B7"/>
              </a:solidFill>
            </a:endParaRPr>
          </a:p>
        </p:txBody>
      </p:sp>
      <p:pic>
        <p:nvPicPr>
          <p:cNvPr id="134" name="Google Shape;13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2199" y="4233797"/>
            <a:ext cx="3065148" cy="2165509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>
            <a:spLocks noGrp="1"/>
          </p:cNvSpPr>
          <p:nvPr>
            <p:ph type="title"/>
          </p:nvPr>
        </p:nvSpPr>
        <p:spPr>
          <a:xfrm>
            <a:off x="961386" y="802784"/>
            <a:ext cx="72957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rPr lang="en-US"/>
              <a:t>Evaluation of Binary Classifiers</a:t>
            </a:r>
            <a:endParaRPr/>
          </a:p>
        </p:txBody>
      </p:sp>
      <p:sp>
        <p:nvSpPr>
          <p:cNvPr id="141" name="Google Shape;141;p23"/>
          <p:cNvSpPr txBox="1">
            <a:spLocks noGrp="1"/>
          </p:cNvSpPr>
          <p:nvPr>
            <p:ph type="body" idx="1"/>
          </p:nvPr>
        </p:nvSpPr>
        <p:spPr>
          <a:xfrm>
            <a:off x="941750" y="2090825"/>
            <a:ext cx="7295700" cy="73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>
                <a:solidFill>
                  <a:schemeClr val="dk1"/>
                </a:solidFill>
              </a:rPr>
              <a:t>Compare two methods of assigning a binary attribute.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2" name="Google Shape;142;p23"/>
          <p:cNvSpPr txBox="1">
            <a:spLocks noGrp="1"/>
          </p:cNvSpPr>
          <p:nvPr>
            <p:ph type="body" idx="1"/>
          </p:nvPr>
        </p:nvSpPr>
        <p:spPr>
          <a:xfrm>
            <a:off x="941750" y="2748747"/>
            <a:ext cx="7295700" cy="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>
                <a:solidFill>
                  <a:schemeClr val="dk1"/>
                </a:solidFill>
              </a:rPr>
              <a:t>In our case this attribute was: </a:t>
            </a:r>
            <a:br>
              <a:rPr lang="en-US">
                <a:solidFill>
                  <a:schemeClr val="dk1"/>
                </a:solidFill>
              </a:rPr>
            </a:br>
            <a:r>
              <a:rPr lang="en-US">
                <a:solidFill>
                  <a:schemeClr val="dk1"/>
                </a:solidFill>
              </a:rPr>
              <a:t>		good match, or bad match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3" name="Google Shape;143;p23"/>
          <p:cNvSpPr txBox="1">
            <a:spLocks noGrp="1"/>
          </p:cNvSpPr>
          <p:nvPr>
            <p:ph type="body" idx="1"/>
          </p:nvPr>
        </p:nvSpPr>
        <p:spPr>
          <a:xfrm>
            <a:off x="941750" y="3905669"/>
            <a:ext cx="7295700" cy="17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>
                <a:solidFill>
                  <a:schemeClr val="dk1"/>
                </a:solidFill>
              </a:rPr>
              <a:t>And the two methods at hand were: </a:t>
            </a:r>
            <a:endParaRPr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>
                <a:solidFill>
                  <a:schemeClr val="dk1"/>
                </a:solidFill>
              </a:rPr>
              <a:t>The application’s algorithm for matching, and </a:t>
            </a:r>
            <a:endParaRPr>
              <a:solidFill>
                <a:schemeClr val="dk1"/>
              </a:solidFill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>
                <a:solidFill>
                  <a:schemeClr val="dk1"/>
                </a:solidFill>
              </a:rPr>
              <a:t>the AE “gold standard”.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3720" y="1778459"/>
            <a:ext cx="3876775" cy="3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4"/>
          <p:cNvSpPr txBox="1">
            <a:spLocks noGrp="1"/>
          </p:cNvSpPr>
          <p:nvPr>
            <p:ph type="title"/>
          </p:nvPr>
        </p:nvSpPr>
        <p:spPr>
          <a:xfrm>
            <a:off x="961386" y="802784"/>
            <a:ext cx="72957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rPr lang="en-US"/>
              <a:t> True Positives, True Negatives, </a:t>
            </a:r>
            <a:br>
              <a:rPr lang="en-US"/>
            </a:br>
            <a:r>
              <a:rPr lang="en-US"/>
              <a:t>&amp; their Counterparts</a:t>
            </a:r>
            <a:endParaRPr/>
          </a:p>
        </p:txBody>
      </p:sp>
      <p:sp>
        <p:nvSpPr>
          <p:cNvPr id="152" name="Google Shape;152;p24"/>
          <p:cNvSpPr txBox="1"/>
          <p:nvPr/>
        </p:nvSpPr>
        <p:spPr>
          <a:xfrm>
            <a:off x="2496106" y="3260909"/>
            <a:ext cx="906000" cy="731700"/>
          </a:xfrm>
          <a:prstGeom prst="rect">
            <a:avLst/>
          </a:prstGeom>
          <a:noFill/>
          <a:ln>
            <a:noFill/>
          </a:ln>
          <a:effectLst>
            <a:outerShdw blurRad="42863" dist="19050" dir="3720000" algn="bl" rotWithShape="0">
              <a:srgbClr val="000000">
                <a:alpha val="34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TP</a:t>
            </a:r>
            <a:endParaRPr sz="4000"/>
          </a:p>
        </p:txBody>
      </p:sp>
      <p:sp>
        <p:nvSpPr>
          <p:cNvPr id="153" name="Google Shape;153;p24"/>
          <p:cNvSpPr txBox="1"/>
          <p:nvPr/>
        </p:nvSpPr>
        <p:spPr>
          <a:xfrm>
            <a:off x="3762884" y="3238525"/>
            <a:ext cx="906000" cy="731700"/>
          </a:xfrm>
          <a:prstGeom prst="rect">
            <a:avLst/>
          </a:prstGeom>
          <a:noFill/>
          <a:ln>
            <a:noFill/>
          </a:ln>
          <a:effectLst>
            <a:outerShdw blurRad="42863" dist="19050" dir="3720000" algn="bl" rotWithShape="0">
              <a:srgbClr val="000000">
                <a:alpha val="34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FN</a:t>
            </a:r>
            <a:endParaRPr sz="4000"/>
          </a:p>
        </p:txBody>
      </p:sp>
      <p:sp>
        <p:nvSpPr>
          <p:cNvPr id="154" name="Google Shape;154;p24"/>
          <p:cNvSpPr txBox="1"/>
          <p:nvPr/>
        </p:nvSpPr>
        <p:spPr>
          <a:xfrm>
            <a:off x="3762872" y="4519050"/>
            <a:ext cx="906000" cy="731700"/>
          </a:xfrm>
          <a:prstGeom prst="rect">
            <a:avLst/>
          </a:prstGeom>
          <a:noFill/>
          <a:ln>
            <a:noFill/>
          </a:ln>
          <a:effectLst>
            <a:outerShdw blurRad="42863" dist="19050" dir="3720000" algn="bl" rotWithShape="0">
              <a:srgbClr val="000000">
                <a:alpha val="34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TN</a:t>
            </a:r>
            <a:endParaRPr sz="4000"/>
          </a:p>
        </p:txBody>
      </p:sp>
      <p:sp>
        <p:nvSpPr>
          <p:cNvPr id="155" name="Google Shape;155;p24"/>
          <p:cNvSpPr txBox="1"/>
          <p:nvPr/>
        </p:nvSpPr>
        <p:spPr>
          <a:xfrm>
            <a:off x="2459105" y="4519059"/>
            <a:ext cx="906000" cy="731700"/>
          </a:xfrm>
          <a:prstGeom prst="rect">
            <a:avLst/>
          </a:prstGeom>
          <a:noFill/>
          <a:ln>
            <a:noFill/>
          </a:ln>
          <a:effectLst>
            <a:outerShdw blurRad="42863" dist="19050" dir="3720000" algn="bl" rotWithShape="0">
              <a:srgbClr val="000000">
                <a:alpha val="34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FP</a:t>
            </a:r>
            <a:endParaRPr sz="4000"/>
          </a:p>
        </p:txBody>
      </p:sp>
      <p:pic>
        <p:nvPicPr>
          <p:cNvPr id="156" name="Google Shape;156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26250" y="2489950"/>
            <a:ext cx="1924050" cy="222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/>
          <p:nvPr/>
        </p:nvSpPr>
        <p:spPr>
          <a:xfrm>
            <a:off x="742950" y="5426375"/>
            <a:ext cx="2514600" cy="9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5"/>
          <p:cNvSpPr txBox="1">
            <a:spLocks noGrp="1"/>
          </p:cNvSpPr>
          <p:nvPr>
            <p:ph type="title"/>
          </p:nvPr>
        </p:nvSpPr>
        <p:spPr>
          <a:xfrm>
            <a:off x="924150" y="2834538"/>
            <a:ext cx="7295700" cy="17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rPr lang="en-US"/>
              <a:t>Let’s take a look at a Jupyter Notebook </a:t>
            </a:r>
            <a:br>
              <a:rPr lang="en-US"/>
            </a:br>
            <a:r>
              <a:rPr lang="en-US"/>
              <a:t>for an experiment, and work our way towards these classifiers.</a:t>
            </a: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391467-7CAA-2A4C-B0BC-367B3CDB1B3E}"/>
              </a:ext>
            </a:extLst>
          </p:cNvPr>
          <p:cNvSpPr txBox="1"/>
          <p:nvPr/>
        </p:nvSpPr>
        <p:spPr>
          <a:xfrm>
            <a:off x="3275556" y="4482913"/>
            <a:ext cx="2592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(experiment notebook review)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Custom 45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69890"/>
      </a:accent1>
      <a:accent2>
        <a:srgbClr val="42B3AA"/>
      </a:accent2>
      <a:accent3>
        <a:srgbClr val="AFAFAF"/>
      </a:accent3>
      <a:accent4>
        <a:srgbClr val="97CCCC"/>
      </a:accent4>
      <a:accent5>
        <a:srgbClr val="333333"/>
      </a:accent5>
      <a:accent6>
        <a:srgbClr val="999999"/>
      </a:accent6>
      <a:hlink>
        <a:srgbClr val="369890"/>
      </a:hlink>
      <a:folHlink>
        <a:srgbClr val="6666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877</Words>
  <Application>Microsoft Macintosh PowerPoint</Application>
  <PresentationFormat>On-screen Show (4:3)</PresentationFormat>
  <Paragraphs>122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Questrial</vt:lpstr>
      <vt:lpstr>Arial</vt:lpstr>
      <vt:lpstr>Office Theme</vt:lpstr>
      <vt:lpstr>PowerPoint Presentation</vt:lpstr>
      <vt:lpstr>The Problem</vt:lpstr>
      <vt:lpstr>The Approach</vt:lpstr>
      <vt:lpstr>Editorial Board Survey</vt:lpstr>
      <vt:lpstr> Established an Evaluation Framework</vt:lpstr>
      <vt:lpstr> Engagement with Jupyter Notebooks</vt:lpstr>
      <vt:lpstr>Evaluation of Binary Classifiers</vt:lpstr>
      <vt:lpstr> True Positives, True Negatives,  &amp; their Counterparts</vt:lpstr>
      <vt:lpstr>Let’s take a look at a Jupyter Notebook  for an experiment, and work our way towards these classifiers.</vt:lpstr>
      <vt:lpstr>Did this succeed in the real world?</vt:lpstr>
      <vt:lpstr> Evaluation Framework and ML</vt:lpstr>
      <vt:lpstr> Evaluation Framework and ML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Eric Lopatin</cp:lastModifiedBy>
  <cp:revision>2</cp:revision>
  <dcterms:modified xsi:type="dcterms:W3CDTF">2018-10-08T19:55:47Z</dcterms:modified>
</cp:coreProperties>
</file>