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530" r:id="rId3"/>
    <p:sldId id="533" r:id="rId4"/>
    <p:sldId id="539" r:id="rId5"/>
    <p:sldId id="538" r:id="rId6"/>
    <p:sldId id="540" r:id="rId7"/>
    <p:sldId id="535" r:id="rId8"/>
    <p:sldId id="536" r:id="rId9"/>
  </p:sldIdLst>
  <p:sldSz cx="12192000" cy="6858000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'Neill, Dara" initials="OD" lastIdx="1" clrIdx="0">
    <p:extLst>
      <p:ext uri="{19B8F6BF-5375-455C-9EA6-DF929625EA0E}">
        <p15:presenceInfo xmlns:p15="http://schemas.microsoft.com/office/powerpoint/2012/main" userId="O'Neill, Dara" providerId="None"/>
      </p:ext>
    </p:extLst>
  </p:cmAuthor>
  <p:cmAuthor id="2" name="Rebecca Hardy" initials="RH" lastIdx="8" clrIdx="1">
    <p:extLst>
      <p:ext uri="{19B8F6BF-5375-455C-9EA6-DF929625EA0E}">
        <p15:presenceInfo xmlns:p15="http://schemas.microsoft.com/office/powerpoint/2012/main" userId="Rebecca Hardy" providerId="None"/>
      </p:ext>
    </p:extLst>
  </p:cmAuthor>
  <p:cmAuthor id="3" name="Jon Johnson" initials="JJ" lastIdx="7" clrIdx="2">
    <p:extLst>
      <p:ext uri="{19B8F6BF-5375-455C-9EA6-DF929625EA0E}">
        <p15:presenceInfo xmlns:p15="http://schemas.microsoft.com/office/powerpoint/2012/main" userId="S-1-5-21-2902265621-1063028621-2381561480-213660" providerId="AD"/>
      </p:ext>
    </p:extLst>
  </p:cmAuthor>
  <p:cmAuthor id="4" name="Hayley Mills" initials="HM" lastIdx="5" clrIdx="3">
    <p:extLst>
      <p:ext uri="{19B8F6BF-5375-455C-9EA6-DF929625EA0E}">
        <p15:presenceInfo xmlns:p15="http://schemas.microsoft.com/office/powerpoint/2012/main" userId="Hayley Mill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967272"/>
    <a:srgbClr val="65A0A3"/>
    <a:srgbClr val="F0FAF2"/>
    <a:srgbClr val="EFFAFF"/>
    <a:srgbClr val="FEF7EC"/>
    <a:srgbClr val="EDF9EF"/>
    <a:srgbClr val="F6FCF7"/>
    <a:srgbClr val="F8F3FB"/>
    <a:srgbClr val="FFF3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143" autoAdjust="0"/>
    <p:restoredTop sz="68413" autoAdjust="0"/>
  </p:normalViewPr>
  <p:slideViewPr>
    <p:cSldViewPr snapToGrid="0">
      <p:cViewPr varScale="1">
        <p:scale>
          <a:sx n="76" d="100"/>
          <a:sy n="76" d="100"/>
        </p:scale>
        <p:origin x="1734" y="84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399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451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B93CD4-8A1B-4F2D-82A5-0AA30EFB68F7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4562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451" y="944562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087B50-C406-4162-B83A-14E1D36215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07988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099" cy="4989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1"/>
            <a:ext cx="2949099" cy="4989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5FB493-2AA0-43BD-88D2-40EE250B7807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8EF53C-3DDB-4E8C-8741-5F14448100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8116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8EF53C-3DDB-4E8C-8741-5F14448100C9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86268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8EF53C-3DDB-4E8C-8741-5F14448100C9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05874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8EF53C-3DDB-4E8C-8741-5F14448100C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4718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0" baseline="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8EF53C-3DDB-4E8C-8741-5F14448100C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69600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8EF53C-3DDB-4E8C-8741-5F14448100C9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3464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creativecommons.org/licenses/by/4.0/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creativecommons.org/licenses/by/4.0/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creativecommons.org/licenses/by/4.0/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creativecommons.org/licenses/by/4.0/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creativecommons.org/licenses/by/4.0/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creativecommons.org/licenses/by/4.0/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creativecommons.org/licenses/by/4.0/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creativecommons.org/licenses/by/4.0/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creativecommons.org/licenses/by/4.0/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creativecommons.org/licenses/by/4.0/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9F31-7ED2-4660-85CF-EA4FA102EA32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58C5-8030-4342-A8E0-4582F792F3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2282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9F31-7ED2-4660-85CF-EA4FA102EA32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58C5-8030-4342-A8E0-4582F792F305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4">
            <a:hlinkClick r:id="rId2"/>
            <a:extLst>
              <a:ext uri="{FF2B5EF4-FFF2-40B4-BE49-F238E27FC236}">
                <a16:creationId xmlns:a16="http://schemas.microsoft.com/office/drawing/2014/main" id="{C245CA79-408A-B448-B7C5-7917D745E74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033362" y="6423472"/>
            <a:ext cx="843941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76C7BB5-46D1-4E8D-AD8A-A0893C1AAC0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7575" y="163517"/>
            <a:ext cx="95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735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9F31-7ED2-4660-85CF-EA4FA102EA32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58C5-8030-4342-A8E0-4582F792F305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4">
            <a:hlinkClick r:id="rId2"/>
            <a:extLst>
              <a:ext uri="{FF2B5EF4-FFF2-40B4-BE49-F238E27FC236}">
                <a16:creationId xmlns:a16="http://schemas.microsoft.com/office/drawing/2014/main" id="{C245CA79-408A-B448-B7C5-7917D745E74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033362" y="6423472"/>
            <a:ext cx="843941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76C7BB5-46D1-4E8D-AD8A-A0893C1AAC0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7575" y="163517"/>
            <a:ext cx="95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035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5A40-69E4-483A-AD55-D51397628374}" type="datetimeFigureOut">
              <a:rPr lang="en-US" smtClean="0"/>
              <a:t>9/27/2019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0F313-AC02-4C3E-8DA4-BB24950D8BED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hlinkClick r:id="rId2"/>
            <a:extLst>
              <a:ext uri="{FF2B5EF4-FFF2-40B4-BE49-F238E27FC236}">
                <a16:creationId xmlns:a16="http://schemas.microsoft.com/office/drawing/2014/main" id="{C245CA79-408A-B448-B7C5-7917D745E74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033362" y="6423472"/>
            <a:ext cx="843941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76C7BB5-46D1-4E8D-AD8A-A0893C1AAC0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7575" y="163517"/>
            <a:ext cx="95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10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9F31-7ED2-4660-85CF-EA4FA102EA32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58C5-8030-4342-A8E0-4582F792F305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4">
            <a:hlinkClick r:id="rId2"/>
            <a:extLst>
              <a:ext uri="{FF2B5EF4-FFF2-40B4-BE49-F238E27FC236}">
                <a16:creationId xmlns:a16="http://schemas.microsoft.com/office/drawing/2014/main" id="{C245CA79-408A-B448-B7C5-7917D745E74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033362" y="6423472"/>
            <a:ext cx="843941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76C7BB5-46D1-4E8D-AD8A-A0893C1AAC0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7575" y="163517"/>
            <a:ext cx="95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787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9F31-7ED2-4660-85CF-EA4FA102EA32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58C5-8030-4342-A8E0-4582F792F3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4251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9F31-7ED2-4660-85CF-EA4FA102EA32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58C5-8030-4342-A8E0-4582F792F305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4">
            <a:hlinkClick r:id="rId2"/>
            <a:extLst>
              <a:ext uri="{FF2B5EF4-FFF2-40B4-BE49-F238E27FC236}">
                <a16:creationId xmlns:a16="http://schemas.microsoft.com/office/drawing/2014/main" id="{C245CA79-408A-B448-B7C5-7917D745E74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033362" y="6423472"/>
            <a:ext cx="843941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76C7BB5-46D1-4E8D-AD8A-A0893C1AAC0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7575" y="163517"/>
            <a:ext cx="95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408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9F31-7ED2-4660-85CF-EA4FA102EA32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58C5-8030-4342-A8E0-4582F792F305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4">
            <a:hlinkClick r:id="rId2"/>
            <a:extLst>
              <a:ext uri="{FF2B5EF4-FFF2-40B4-BE49-F238E27FC236}">
                <a16:creationId xmlns:a16="http://schemas.microsoft.com/office/drawing/2014/main" id="{C245CA79-408A-B448-B7C5-7917D745E74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033362" y="6423472"/>
            <a:ext cx="843941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76C7BB5-46D1-4E8D-AD8A-A0893C1AAC0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7575" y="163517"/>
            <a:ext cx="95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597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9F31-7ED2-4660-85CF-EA4FA102EA32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58C5-8030-4342-A8E0-4582F792F305}" type="slidenum">
              <a:rPr lang="en-GB" smtClean="0"/>
              <a:t>‹#›</a:t>
            </a:fld>
            <a:endParaRPr lang="en-GB"/>
          </a:p>
        </p:txBody>
      </p:sp>
      <p:pic>
        <p:nvPicPr>
          <p:cNvPr id="6" name="Picture 4">
            <a:hlinkClick r:id="rId2"/>
            <a:extLst>
              <a:ext uri="{FF2B5EF4-FFF2-40B4-BE49-F238E27FC236}">
                <a16:creationId xmlns:a16="http://schemas.microsoft.com/office/drawing/2014/main" id="{C245CA79-408A-B448-B7C5-7917D745E74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033362" y="6423472"/>
            <a:ext cx="843941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76C7BB5-46D1-4E8D-AD8A-A0893C1AAC0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7575" y="163517"/>
            <a:ext cx="95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407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DBA82830-EA75-4F2A-B397-5E2B6D29C0A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7960" y="365332"/>
            <a:ext cx="11536081" cy="6127336"/>
          </a:xfrm>
        </p:spPr>
        <p:txBody>
          <a:bodyPr/>
          <a:lstStyle/>
          <a:p>
            <a:endParaRPr lang="en-GB"/>
          </a:p>
        </p:txBody>
      </p:sp>
      <p:pic>
        <p:nvPicPr>
          <p:cNvPr id="3" name="Picture 4">
            <a:hlinkClick r:id="rId2"/>
            <a:extLst>
              <a:ext uri="{FF2B5EF4-FFF2-40B4-BE49-F238E27FC236}">
                <a16:creationId xmlns:a16="http://schemas.microsoft.com/office/drawing/2014/main" id="{C245CA79-408A-B448-B7C5-7917D745E74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033362" y="6423472"/>
            <a:ext cx="843941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76C7BB5-46D1-4E8D-AD8A-A0893C1AAC0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7575" y="163517"/>
            <a:ext cx="95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10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9F31-7ED2-4660-85CF-EA4FA102EA32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58C5-8030-4342-A8E0-4582F792F305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4">
            <a:hlinkClick r:id="rId2"/>
            <a:extLst>
              <a:ext uri="{FF2B5EF4-FFF2-40B4-BE49-F238E27FC236}">
                <a16:creationId xmlns:a16="http://schemas.microsoft.com/office/drawing/2014/main" id="{C245CA79-408A-B448-B7C5-7917D745E74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033362" y="6423472"/>
            <a:ext cx="843941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76C7BB5-46D1-4E8D-AD8A-A0893C1AAC0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7575" y="163517"/>
            <a:ext cx="95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74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9F31-7ED2-4660-85CF-EA4FA102EA32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58C5-8030-4342-A8E0-4582F792F305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4">
            <a:hlinkClick r:id="rId2"/>
            <a:extLst>
              <a:ext uri="{FF2B5EF4-FFF2-40B4-BE49-F238E27FC236}">
                <a16:creationId xmlns:a16="http://schemas.microsoft.com/office/drawing/2014/main" id="{C245CA79-408A-B448-B7C5-7917D745E74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033362" y="6423472"/>
            <a:ext cx="843941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76C7BB5-46D1-4E8D-AD8A-A0893C1AAC0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7575" y="163517"/>
            <a:ext cx="95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28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49F31-7ED2-4660-85CF-EA4FA102EA32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A58C5-8030-4342-A8E0-4582F792F3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5540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emf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5317" y="1698356"/>
            <a:ext cx="11761365" cy="1551876"/>
          </a:xfrm>
        </p:spPr>
        <p:txBody>
          <a:bodyPr anchor="ctr">
            <a:normAutofit/>
          </a:bodyPr>
          <a:lstStyle/>
          <a:p>
            <a:r>
              <a:rPr lang="en-GB" sz="4400" b="1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Source Sans Pro" panose="020B0503030403020204" pitchFamily="34" charset="0"/>
              </a:rPr>
              <a:t>Metadata Management </a:t>
            </a:r>
            <a:br>
              <a:rPr lang="en-GB" sz="4400" b="1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Source Sans Pro" panose="020B0503030403020204" pitchFamily="34" charset="0"/>
              </a:rPr>
            </a:br>
            <a:r>
              <a:rPr lang="en-GB" sz="4400" b="1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Source Sans Pro" panose="020B0503030403020204" pitchFamily="34" charset="0"/>
              </a:rPr>
              <a:t>V</a:t>
            </a:r>
            <a:r>
              <a:rPr lang="en-GB" sz="3600" b="1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Source Sans Pro" panose="020B0503030403020204" pitchFamily="34" charset="0"/>
              </a:rPr>
              <a:t>ariables and </a:t>
            </a:r>
            <a:r>
              <a:rPr lang="en-GB" sz="4400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Source Sans Pro" panose="020B0503030403020204" pitchFamily="34" charset="0"/>
              </a:rPr>
              <a:t>Datasets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1523999" y="3383093"/>
            <a:ext cx="9144000" cy="1378225"/>
          </a:xfrm>
        </p:spPr>
        <p:txBody>
          <a:bodyPr>
            <a:noAutofit/>
          </a:bodyPr>
          <a:lstStyle/>
          <a:p>
            <a:r>
              <a:rPr lang="en-GB" dirty="0" smtClean="0"/>
              <a:t>Jon </a:t>
            </a:r>
            <a:r>
              <a:rPr lang="en-GB" smtClean="0"/>
              <a:t>Johnson </a:t>
            </a:r>
          </a:p>
          <a:p>
            <a:r>
              <a:rPr lang="en-GB" smtClean="0"/>
              <a:t>12 </a:t>
            </a:r>
            <a:r>
              <a:rPr lang="en-GB" dirty="0" smtClean="0"/>
              <a:t>September 2019</a:t>
            </a:r>
            <a:endParaRPr lang="en-GB" dirty="0" smtClean="0">
              <a:latin typeface="Calibri" panose="020F0502020204030204" pitchFamily="34" charset="0"/>
            </a:endParaRPr>
          </a:p>
          <a:p>
            <a:r>
              <a:rPr lang="en-GB" dirty="0" smtClean="0">
                <a:latin typeface="Calibri" panose="020F0502020204030204" pitchFamily="34" charset="0"/>
              </a:rPr>
              <a:t>CLOSER, UCL </a:t>
            </a:r>
            <a:r>
              <a:rPr lang="en-GB" dirty="0">
                <a:latin typeface="Calibri" panose="020F0502020204030204" pitchFamily="34" charset="0"/>
              </a:rPr>
              <a:t>Institute of Education</a:t>
            </a:r>
          </a:p>
        </p:txBody>
      </p:sp>
      <p:pic>
        <p:nvPicPr>
          <p:cNvPr id="5" name="Picture 7"/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9402" y="5934456"/>
            <a:ext cx="16764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/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19" y="5821743"/>
            <a:ext cx="1022350" cy="84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44" b="9690"/>
          <a:stretch/>
        </p:blipFill>
        <p:spPr>
          <a:xfrm>
            <a:off x="4892993" y="78431"/>
            <a:ext cx="2406015" cy="132218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74866" t="6551"/>
          <a:stretch/>
        </p:blipFill>
        <p:spPr>
          <a:xfrm>
            <a:off x="5218627" y="5934456"/>
            <a:ext cx="1754746" cy="718016"/>
          </a:xfrm>
          <a:prstGeom prst="rect">
            <a:avLst/>
          </a:prstGeom>
        </p:spPr>
      </p:pic>
      <p:sp>
        <p:nvSpPr>
          <p:cNvPr id="11" name="Oval 10"/>
          <p:cNvSpPr/>
          <p:nvPr/>
        </p:nvSpPr>
        <p:spPr>
          <a:xfrm>
            <a:off x="2320049" y="770643"/>
            <a:ext cx="432048" cy="432048"/>
          </a:xfrm>
          <a:prstGeom prst="ellipse">
            <a:avLst/>
          </a:prstGeom>
          <a:solidFill>
            <a:srgbClr val="38B449">
              <a:alpha val="54902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/>
          <p:cNvSpPr/>
          <p:nvPr/>
        </p:nvSpPr>
        <p:spPr>
          <a:xfrm>
            <a:off x="429978" y="1687941"/>
            <a:ext cx="432048" cy="432048"/>
          </a:xfrm>
          <a:prstGeom prst="ellipse">
            <a:avLst/>
          </a:prstGeom>
          <a:solidFill>
            <a:srgbClr val="FBAF3F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/>
          <p:cNvSpPr>
            <a:spLocks noChangeAspect="1"/>
          </p:cNvSpPr>
          <p:nvPr/>
        </p:nvSpPr>
        <p:spPr>
          <a:xfrm>
            <a:off x="11116577" y="5290410"/>
            <a:ext cx="241947" cy="241947"/>
          </a:xfrm>
          <a:prstGeom prst="ellipse">
            <a:avLst/>
          </a:prstGeom>
          <a:solidFill>
            <a:srgbClr val="00ADEF">
              <a:alpha val="35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/>
          <p:cNvSpPr/>
          <p:nvPr/>
        </p:nvSpPr>
        <p:spPr>
          <a:xfrm>
            <a:off x="545976" y="4666678"/>
            <a:ext cx="432048" cy="432048"/>
          </a:xfrm>
          <a:prstGeom prst="ellipse">
            <a:avLst/>
          </a:prstGeom>
          <a:solidFill>
            <a:srgbClr val="FAB2DC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Oval 15"/>
          <p:cNvSpPr>
            <a:spLocks noChangeAspect="1"/>
          </p:cNvSpPr>
          <p:nvPr/>
        </p:nvSpPr>
        <p:spPr>
          <a:xfrm>
            <a:off x="1191781" y="1317281"/>
            <a:ext cx="176400" cy="176400"/>
          </a:xfrm>
          <a:prstGeom prst="ellipse">
            <a:avLst/>
          </a:prstGeom>
          <a:solidFill>
            <a:srgbClr val="00ADEF">
              <a:alpha val="35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Oval 16"/>
          <p:cNvSpPr>
            <a:spLocks noChangeAspect="1"/>
          </p:cNvSpPr>
          <p:nvPr/>
        </p:nvSpPr>
        <p:spPr>
          <a:xfrm>
            <a:off x="11182124" y="3549062"/>
            <a:ext cx="176400" cy="176400"/>
          </a:xfrm>
          <a:prstGeom prst="ellipse">
            <a:avLst/>
          </a:prstGeom>
          <a:solidFill>
            <a:srgbClr val="652C90">
              <a:alpha val="35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Oval 20"/>
          <p:cNvSpPr/>
          <p:nvPr/>
        </p:nvSpPr>
        <p:spPr>
          <a:xfrm>
            <a:off x="11310740" y="1267400"/>
            <a:ext cx="432048" cy="432048"/>
          </a:xfrm>
          <a:prstGeom prst="ellipse">
            <a:avLst/>
          </a:prstGeom>
          <a:solidFill>
            <a:srgbClr val="00ADEF">
              <a:alpha val="35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Oval 21"/>
          <p:cNvSpPr/>
          <p:nvPr/>
        </p:nvSpPr>
        <p:spPr>
          <a:xfrm>
            <a:off x="11614172" y="2421616"/>
            <a:ext cx="176400" cy="176400"/>
          </a:xfrm>
          <a:prstGeom prst="ellipse">
            <a:avLst/>
          </a:prstGeom>
          <a:solidFill>
            <a:srgbClr val="FAB2DC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Oval 22"/>
          <p:cNvSpPr>
            <a:spLocks noChangeAspect="1"/>
          </p:cNvSpPr>
          <p:nvPr/>
        </p:nvSpPr>
        <p:spPr>
          <a:xfrm>
            <a:off x="1895164" y="1565799"/>
            <a:ext cx="176400" cy="176400"/>
          </a:xfrm>
          <a:prstGeom prst="ellipse">
            <a:avLst/>
          </a:prstGeom>
          <a:solidFill>
            <a:srgbClr val="F573BF">
              <a:alpha val="55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Oval 23"/>
          <p:cNvSpPr>
            <a:spLocks noChangeAspect="1"/>
          </p:cNvSpPr>
          <p:nvPr/>
        </p:nvSpPr>
        <p:spPr>
          <a:xfrm>
            <a:off x="459945" y="3367880"/>
            <a:ext cx="284400" cy="284400"/>
          </a:xfrm>
          <a:prstGeom prst="ellipse">
            <a:avLst/>
          </a:prstGeom>
          <a:solidFill>
            <a:srgbClr val="652C90">
              <a:alpha val="35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Oval 24"/>
          <p:cNvSpPr>
            <a:spLocks noChangeAspect="1"/>
          </p:cNvSpPr>
          <p:nvPr/>
        </p:nvSpPr>
        <p:spPr>
          <a:xfrm>
            <a:off x="9467205" y="5043663"/>
            <a:ext cx="176400" cy="176400"/>
          </a:xfrm>
          <a:prstGeom prst="ellipse">
            <a:avLst/>
          </a:prstGeom>
          <a:solidFill>
            <a:srgbClr val="38B449">
              <a:alpha val="55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Oval 26"/>
          <p:cNvSpPr/>
          <p:nvPr/>
        </p:nvSpPr>
        <p:spPr>
          <a:xfrm>
            <a:off x="10040903" y="914456"/>
            <a:ext cx="432048" cy="432048"/>
          </a:xfrm>
          <a:prstGeom prst="ellipse">
            <a:avLst/>
          </a:prstGeom>
          <a:solidFill>
            <a:srgbClr val="FAB2DC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Oval 27"/>
          <p:cNvSpPr/>
          <p:nvPr/>
        </p:nvSpPr>
        <p:spPr>
          <a:xfrm>
            <a:off x="10183631" y="5131863"/>
            <a:ext cx="432048" cy="432048"/>
          </a:xfrm>
          <a:prstGeom prst="ellipse">
            <a:avLst/>
          </a:prstGeom>
          <a:solidFill>
            <a:srgbClr val="652C90">
              <a:alpha val="35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9" name="Oval 28"/>
          <p:cNvSpPr/>
          <p:nvPr/>
        </p:nvSpPr>
        <p:spPr>
          <a:xfrm>
            <a:off x="11358524" y="4129574"/>
            <a:ext cx="432048" cy="432048"/>
          </a:xfrm>
          <a:prstGeom prst="ellipse">
            <a:avLst/>
          </a:prstGeom>
          <a:solidFill>
            <a:srgbClr val="FBAF3F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Oval 29"/>
          <p:cNvSpPr/>
          <p:nvPr/>
        </p:nvSpPr>
        <p:spPr>
          <a:xfrm>
            <a:off x="1983364" y="4626331"/>
            <a:ext cx="432048" cy="432048"/>
          </a:xfrm>
          <a:prstGeom prst="ellipse">
            <a:avLst/>
          </a:prstGeom>
          <a:solidFill>
            <a:srgbClr val="00ADEF">
              <a:alpha val="35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Oval 30"/>
          <p:cNvSpPr>
            <a:spLocks noChangeAspect="1"/>
          </p:cNvSpPr>
          <p:nvPr/>
        </p:nvSpPr>
        <p:spPr>
          <a:xfrm>
            <a:off x="2847519" y="5438611"/>
            <a:ext cx="176400" cy="176400"/>
          </a:xfrm>
          <a:prstGeom prst="ellipse">
            <a:avLst/>
          </a:prstGeom>
          <a:solidFill>
            <a:srgbClr val="652C90">
              <a:alpha val="35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2663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ooter Placeholder 1"/>
          <p:cNvSpPr txBox="1">
            <a:spLocks/>
          </p:cNvSpPr>
          <p:nvPr/>
        </p:nvSpPr>
        <p:spPr>
          <a:xfrm>
            <a:off x="816275" y="6161482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/>
              <a:t>Wendy Thomas - 2016</a:t>
            </a:r>
            <a:endParaRPr lang="en-US" dirty="0"/>
          </a:p>
        </p:txBody>
      </p:sp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</a:t>
            </a:r>
            <a:endParaRPr lang="en-GB" dirty="0"/>
          </a:p>
        </p:txBody>
      </p:sp>
      <p:sp>
        <p:nvSpPr>
          <p:cNvPr id="28" name="Content Placeholder 2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is a variable</a:t>
            </a:r>
          </a:p>
          <a:p>
            <a:r>
              <a:rPr lang="en-GB" dirty="0" smtClean="0"/>
              <a:t>Variable organisation</a:t>
            </a:r>
          </a:p>
          <a:p>
            <a:r>
              <a:rPr lang="en-GB" dirty="0" smtClean="0"/>
              <a:t>Datasets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5031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oter Placeholder 1"/>
          <p:cNvSpPr txBox="1">
            <a:spLocks/>
          </p:cNvSpPr>
          <p:nvPr/>
        </p:nvSpPr>
        <p:spPr>
          <a:xfrm>
            <a:off x="8267700" y="6422740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dirty="0"/>
              <a:t>Wendy Thomas IPUMS (2016)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 Variable</a:t>
            </a:r>
            <a:endParaRPr lang="en-GB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937106"/>
            <a:ext cx="9412013" cy="4239217"/>
          </a:xfrm>
        </p:spPr>
      </p:pic>
    </p:spTree>
    <p:extLst>
      <p:ext uri="{BB962C8B-B14F-4D97-AF65-F5344CB8AC3E}">
        <p14:creationId xmlns:p14="http://schemas.microsoft.com/office/powerpoint/2010/main" val="263511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oter Placeholder 1"/>
          <p:cNvSpPr txBox="1">
            <a:spLocks/>
          </p:cNvSpPr>
          <p:nvPr/>
        </p:nvSpPr>
        <p:spPr>
          <a:xfrm>
            <a:off x="8267700" y="6422740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dirty="0"/>
              <a:t>Wendy Thomas IPUMS (2016)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Variable Relationships</a:t>
            </a:r>
            <a:endParaRPr lang="en-GB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1940416"/>
            <a:ext cx="5439273" cy="3863484"/>
          </a:xfrm>
        </p:spPr>
      </p:pic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6553200" y="1825625"/>
            <a:ext cx="4800600" cy="4351338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Variables share </a:t>
            </a:r>
            <a:r>
              <a:rPr lang="en-GB" b="1" dirty="0" smtClean="0"/>
              <a:t>representation structures </a:t>
            </a:r>
            <a:r>
              <a:rPr lang="en-GB" dirty="0" smtClean="0"/>
              <a:t>with questions, e.g. code, numeric, strings, scales (not the same response domains) </a:t>
            </a:r>
          </a:p>
          <a:p>
            <a:r>
              <a:rPr lang="en-GB" dirty="0" smtClean="0"/>
              <a:t>It inherits the concept and universe through the variable cascade. If the variable is ‘created’ from a question or measure – these will be identical.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7721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8200" y="1992931"/>
            <a:ext cx="2301027" cy="800662"/>
          </a:xfrm>
          <a:prstGeom prst="rect">
            <a:avLst/>
          </a:prstGeom>
          <a:solidFill>
            <a:schemeClr val="accent1">
              <a:alpha val="40000"/>
            </a:schemeClr>
          </a:solidFill>
          <a:ln w="38100"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350" b="1" dirty="0">
                <a:solidFill>
                  <a:schemeClr val="tx1"/>
                </a:solidFill>
              </a:rPr>
              <a:t>Physical Product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schemeClr val="tx1"/>
                </a:solidFill>
              </a:rPr>
              <a:t>Physical Structure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schemeClr val="tx1"/>
                </a:solidFill>
              </a:rPr>
              <a:t>Record Layout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38200" y="4033810"/>
            <a:ext cx="2301027" cy="1266826"/>
          </a:xfrm>
          <a:prstGeom prst="rect">
            <a:avLst/>
          </a:prstGeom>
          <a:solidFill>
            <a:schemeClr val="accent1">
              <a:alpha val="40000"/>
            </a:schemeClr>
          </a:solidFill>
          <a:ln w="38100"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350" b="1" dirty="0">
                <a:solidFill>
                  <a:schemeClr val="tx1"/>
                </a:solidFill>
              </a:rPr>
              <a:t>Physical Instance</a:t>
            </a:r>
          </a:p>
          <a:p>
            <a:r>
              <a:rPr lang="en-US" sz="1350" b="1" dirty="0">
                <a:solidFill>
                  <a:schemeClr val="tx1"/>
                </a:solidFill>
              </a:rPr>
              <a:t>Citation</a:t>
            </a:r>
          </a:p>
          <a:p>
            <a:r>
              <a:rPr lang="en-US" sz="1350" b="1" dirty="0">
                <a:solidFill>
                  <a:schemeClr val="tx1"/>
                </a:solidFill>
              </a:rPr>
              <a:t>Coverage</a:t>
            </a:r>
          </a:p>
          <a:p>
            <a:r>
              <a:rPr lang="en-US" sz="1350" b="1" dirty="0">
                <a:solidFill>
                  <a:schemeClr val="tx1"/>
                </a:solidFill>
              </a:rPr>
              <a:t>Data file identification</a:t>
            </a:r>
          </a:p>
          <a:p>
            <a:r>
              <a:rPr lang="en-US" sz="1350" b="1" dirty="0">
                <a:solidFill>
                  <a:schemeClr val="tx1"/>
                </a:solidFill>
              </a:rPr>
              <a:t>Quality Statement</a:t>
            </a:r>
          </a:p>
          <a:p>
            <a:r>
              <a:rPr lang="en-US" sz="1350" b="1" dirty="0">
                <a:solidFill>
                  <a:schemeClr val="tx1"/>
                </a:solidFill>
              </a:rPr>
              <a:t>Statistical Summary</a:t>
            </a:r>
          </a:p>
        </p:txBody>
      </p:sp>
      <p:cxnSp>
        <p:nvCxnSpPr>
          <p:cNvPr id="13" name="Straight Connector 12"/>
          <p:cNvCxnSpPr>
            <a:stCxn id="11" idx="3"/>
          </p:cNvCxnSpPr>
          <p:nvPr/>
        </p:nvCxnSpPr>
        <p:spPr>
          <a:xfrm flipV="1">
            <a:off x="3139227" y="4652935"/>
            <a:ext cx="2423560" cy="142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5562787" y="4033810"/>
            <a:ext cx="0" cy="60007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8" idx="3"/>
          </p:cNvCxnSpPr>
          <p:nvPr/>
        </p:nvCxnSpPr>
        <p:spPr>
          <a:xfrm>
            <a:off x="3139227" y="2393262"/>
            <a:ext cx="1089281" cy="96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8" idx="2"/>
            <a:endCxn id="11" idx="0"/>
          </p:cNvCxnSpPr>
          <p:nvPr/>
        </p:nvCxnSpPr>
        <p:spPr>
          <a:xfrm>
            <a:off x="1988714" y="2793593"/>
            <a:ext cx="0" cy="124021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ooter Placeholder 1"/>
          <p:cNvSpPr txBox="1">
            <a:spLocks/>
          </p:cNvSpPr>
          <p:nvPr/>
        </p:nvSpPr>
        <p:spPr>
          <a:xfrm>
            <a:off x="8267700" y="6422740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dirty="0"/>
              <a:t>Wendy Thomas IPUMS (2016)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678352" y="1992931"/>
            <a:ext cx="1999871" cy="3073008"/>
          </a:xfrm>
          <a:prstGeom prst="rect">
            <a:avLst/>
          </a:prstGeom>
          <a:solidFill>
            <a:schemeClr val="accent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350" b="1" dirty="0" smtClean="0">
              <a:solidFill>
                <a:schemeClr val="tx1"/>
              </a:solidFill>
            </a:endParaRPr>
          </a:p>
          <a:p>
            <a:endParaRPr lang="en-US" sz="1350" b="1" dirty="0">
              <a:solidFill>
                <a:schemeClr val="tx1"/>
              </a:solidFill>
            </a:endParaRPr>
          </a:p>
          <a:p>
            <a:r>
              <a:rPr lang="en-US" sz="1350" b="1" dirty="0" smtClean="0">
                <a:solidFill>
                  <a:schemeClr val="tx1"/>
                </a:solidFill>
              </a:rPr>
              <a:t>Variables</a:t>
            </a:r>
            <a:endParaRPr lang="en-US" sz="1350" b="1" dirty="0">
              <a:solidFill>
                <a:schemeClr val="tx1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schemeClr val="tx1"/>
                </a:solidFill>
              </a:rPr>
              <a:t>Source(s)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schemeClr val="tx1"/>
                </a:solidFill>
              </a:rPr>
              <a:t>Universe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schemeClr val="tx1"/>
                </a:solidFill>
              </a:rPr>
              <a:t>Analysis Unit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schemeClr val="tx1"/>
                </a:solidFill>
              </a:rPr>
              <a:t>Source </a:t>
            </a:r>
            <a:r>
              <a:rPr lang="en-US" sz="1350" b="1" dirty="0">
                <a:solidFill>
                  <a:schemeClr val="tx1"/>
                </a:solidFill>
              </a:rPr>
              <a:t>Unit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schemeClr val="tx1"/>
                </a:solidFill>
              </a:rPr>
              <a:t>Concept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schemeClr val="tx1"/>
                </a:solidFill>
              </a:rPr>
              <a:t>Embargo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schemeClr val="tx1"/>
                </a:solidFill>
              </a:rPr>
              <a:t>Measurement Unit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schemeClr val="tx1"/>
                </a:solidFill>
              </a:rPr>
              <a:t>Representation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schemeClr val="tx1"/>
                </a:solidFill>
              </a:rPr>
              <a:t>Sentinel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schemeClr val="tx1"/>
                </a:solidFill>
              </a:rPr>
              <a:t>Substantive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schemeClr val="tx1"/>
                </a:solidFill>
              </a:rPr>
              <a:t>Weighting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schemeClr val="tx1"/>
                </a:solidFill>
              </a:rPr>
              <a:t>Processing Instruction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1350" dirty="0">
              <a:solidFill>
                <a:schemeClr val="tx1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1350" dirty="0">
              <a:solidFill>
                <a:schemeClr val="tx1"/>
              </a:solidFill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6652000" y="3266462"/>
            <a:ext cx="1026352" cy="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Variable organisation</a:t>
            </a:r>
            <a:endParaRPr lang="en-GB" dirty="0"/>
          </a:p>
        </p:txBody>
      </p:sp>
      <p:sp>
        <p:nvSpPr>
          <p:cNvPr id="33" name="Rectangle 32"/>
          <p:cNvSpPr/>
          <p:nvPr/>
        </p:nvSpPr>
        <p:spPr>
          <a:xfrm>
            <a:off x="4228508" y="1976116"/>
            <a:ext cx="2423492" cy="2038646"/>
          </a:xfrm>
          <a:prstGeom prst="rect">
            <a:avLst/>
          </a:prstGeom>
          <a:ln w="38100"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sz="1350" b="1" dirty="0" smtClean="0"/>
          </a:p>
          <a:p>
            <a:r>
              <a:rPr lang="en-US" sz="1350" b="1" dirty="0" smtClean="0"/>
              <a:t>Logical </a:t>
            </a:r>
            <a:r>
              <a:rPr lang="en-US" sz="1350" b="1" dirty="0"/>
              <a:t>Product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Data Relationship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 smtClean="0"/>
              <a:t>Categories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 smtClean="0"/>
              <a:t>Code Lists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 smtClean="0"/>
              <a:t>Variables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 smtClean="0"/>
              <a:t>Managed Representations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 smtClean="0"/>
              <a:t>Represented </a:t>
            </a:r>
            <a:r>
              <a:rPr lang="en-US" sz="1350" dirty="0"/>
              <a:t>Variables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 err="1" smtClean="0"/>
              <a:t>NCubes</a:t>
            </a:r>
            <a:r>
              <a:rPr lang="en-US" sz="1350" dirty="0" smtClean="0"/>
              <a:t> </a:t>
            </a:r>
            <a:r>
              <a:rPr lang="en-US" sz="1350" dirty="0"/>
              <a:t>(</a:t>
            </a:r>
            <a:r>
              <a:rPr lang="en-US" sz="1350" dirty="0" smtClean="0"/>
              <a:t>dimensional </a:t>
            </a:r>
            <a:r>
              <a:rPr lang="en-US" sz="1350" dirty="0"/>
              <a:t>data</a:t>
            </a:r>
            <a:r>
              <a:rPr lang="en-US" sz="1350" dirty="0" smtClean="0"/>
              <a:t>)</a:t>
            </a: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2149715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8200" y="1992931"/>
            <a:ext cx="2301027" cy="800662"/>
          </a:xfrm>
          <a:prstGeom prst="rect">
            <a:avLst/>
          </a:prstGeom>
          <a:solidFill>
            <a:schemeClr val="accent1"/>
          </a:solidFill>
          <a:ln w="38100"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350" b="1" dirty="0">
                <a:solidFill>
                  <a:schemeClr val="bg2"/>
                </a:solidFill>
              </a:rPr>
              <a:t>Physical Product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schemeClr val="bg2"/>
                </a:solidFill>
              </a:rPr>
              <a:t>Physical Structure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schemeClr val="bg2"/>
                </a:solidFill>
              </a:rPr>
              <a:t>Record Layout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38200" y="4033810"/>
            <a:ext cx="2301027" cy="1266826"/>
          </a:xfrm>
          <a:prstGeom prst="rect">
            <a:avLst/>
          </a:prstGeom>
          <a:solidFill>
            <a:schemeClr val="accent1"/>
          </a:solidFill>
          <a:ln w="38100"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350" b="1" dirty="0">
                <a:solidFill>
                  <a:schemeClr val="bg2"/>
                </a:solidFill>
              </a:rPr>
              <a:t>Physical Instance</a:t>
            </a:r>
          </a:p>
          <a:p>
            <a:r>
              <a:rPr lang="en-US" sz="1350" b="1" dirty="0">
                <a:solidFill>
                  <a:schemeClr val="bg2"/>
                </a:solidFill>
              </a:rPr>
              <a:t>Citation</a:t>
            </a:r>
          </a:p>
          <a:p>
            <a:r>
              <a:rPr lang="en-US" sz="1350" b="1" dirty="0">
                <a:solidFill>
                  <a:schemeClr val="bg2"/>
                </a:solidFill>
              </a:rPr>
              <a:t>Coverage</a:t>
            </a:r>
          </a:p>
          <a:p>
            <a:r>
              <a:rPr lang="en-US" sz="1350" b="1" dirty="0">
                <a:solidFill>
                  <a:schemeClr val="bg2"/>
                </a:solidFill>
              </a:rPr>
              <a:t>Data file identification</a:t>
            </a:r>
          </a:p>
          <a:p>
            <a:r>
              <a:rPr lang="en-US" sz="1350" b="1" dirty="0">
                <a:solidFill>
                  <a:schemeClr val="bg2"/>
                </a:solidFill>
              </a:rPr>
              <a:t>Quality Statement</a:t>
            </a:r>
          </a:p>
          <a:p>
            <a:r>
              <a:rPr lang="en-US" sz="1350" b="1" dirty="0">
                <a:solidFill>
                  <a:schemeClr val="bg2"/>
                </a:solidFill>
              </a:rPr>
              <a:t>Statistical Summary</a:t>
            </a:r>
          </a:p>
        </p:txBody>
      </p:sp>
      <p:cxnSp>
        <p:nvCxnSpPr>
          <p:cNvPr id="13" name="Straight Connector 12"/>
          <p:cNvCxnSpPr>
            <a:stCxn id="11" idx="3"/>
          </p:cNvCxnSpPr>
          <p:nvPr/>
        </p:nvCxnSpPr>
        <p:spPr>
          <a:xfrm flipV="1">
            <a:off x="3139227" y="4652935"/>
            <a:ext cx="2423560" cy="142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5562787" y="4033810"/>
            <a:ext cx="0" cy="60007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8" idx="3"/>
          </p:cNvCxnSpPr>
          <p:nvPr/>
        </p:nvCxnSpPr>
        <p:spPr>
          <a:xfrm>
            <a:off x="3139227" y="2393262"/>
            <a:ext cx="1089281" cy="96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8" idx="2"/>
            <a:endCxn id="11" idx="0"/>
          </p:cNvCxnSpPr>
          <p:nvPr/>
        </p:nvCxnSpPr>
        <p:spPr>
          <a:xfrm>
            <a:off x="1988714" y="2793593"/>
            <a:ext cx="0" cy="124021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ooter Placeholder 1"/>
          <p:cNvSpPr txBox="1">
            <a:spLocks/>
          </p:cNvSpPr>
          <p:nvPr/>
        </p:nvSpPr>
        <p:spPr>
          <a:xfrm>
            <a:off x="8267700" y="6422740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dirty="0"/>
              <a:t>Wendy Thomas IPUMS (2016)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678352" y="1992931"/>
            <a:ext cx="1999871" cy="3073008"/>
          </a:xfrm>
          <a:prstGeom prst="rect">
            <a:avLst/>
          </a:prstGeom>
          <a:solidFill>
            <a:schemeClr val="accent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350" b="1" dirty="0" smtClean="0">
              <a:solidFill>
                <a:schemeClr val="tx1"/>
              </a:solidFill>
            </a:endParaRPr>
          </a:p>
          <a:p>
            <a:endParaRPr lang="en-US" sz="1350" b="1" dirty="0">
              <a:solidFill>
                <a:schemeClr val="tx1"/>
              </a:solidFill>
            </a:endParaRPr>
          </a:p>
          <a:p>
            <a:r>
              <a:rPr lang="en-US" sz="1350" b="1" dirty="0" smtClean="0">
                <a:solidFill>
                  <a:schemeClr val="tx1"/>
                </a:solidFill>
              </a:rPr>
              <a:t>Variables</a:t>
            </a:r>
            <a:endParaRPr lang="en-US" sz="1350" b="1" dirty="0">
              <a:solidFill>
                <a:schemeClr val="tx1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schemeClr val="tx1"/>
                </a:solidFill>
              </a:rPr>
              <a:t>Source(s)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schemeClr val="tx1"/>
                </a:solidFill>
              </a:rPr>
              <a:t>Universe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schemeClr val="tx1"/>
                </a:solidFill>
              </a:rPr>
              <a:t>Analysis Unit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schemeClr val="tx1"/>
                </a:solidFill>
              </a:rPr>
              <a:t>Source </a:t>
            </a:r>
            <a:r>
              <a:rPr lang="en-US" sz="1350" b="1" dirty="0">
                <a:solidFill>
                  <a:schemeClr val="tx1"/>
                </a:solidFill>
              </a:rPr>
              <a:t>Unit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schemeClr val="tx1"/>
                </a:solidFill>
              </a:rPr>
              <a:t>Concept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schemeClr val="tx1"/>
                </a:solidFill>
              </a:rPr>
              <a:t>Embargo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schemeClr val="tx1"/>
                </a:solidFill>
              </a:rPr>
              <a:t>Measurement Unit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schemeClr val="tx1"/>
                </a:solidFill>
              </a:rPr>
              <a:t>Representation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schemeClr val="tx1"/>
                </a:solidFill>
              </a:rPr>
              <a:t>Sentinel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schemeClr val="tx1"/>
                </a:solidFill>
              </a:rPr>
              <a:t>Substantive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schemeClr val="tx1"/>
                </a:solidFill>
              </a:rPr>
              <a:t>Weighting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schemeClr val="tx1"/>
                </a:solidFill>
              </a:rPr>
              <a:t>Processing Instruction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1350" dirty="0">
              <a:solidFill>
                <a:schemeClr val="tx1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1350" dirty="0">
              <a:solidFill>
                <a:schemeClr val="tx1"/>
              </a:solidFill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6652000" y="3266462"/>
            <a:ext cx="1026352" cy="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data itself</a:t>
            </a:r>
            <a:endParaRPr lang="en-GB" dirty="0"/>
          </a:p>
        </p:txBody>
      </p:sp>
      <p:sp>
        <p:nvSpPr>
          <p:cNvPr id="33" name="Rectangle 32"/>
          <p:cNvSpPr/>
          <p:nvPr/>
        </p:nvSpPr>
        <p:spPr>
          <a:xfrm>
            <a:off x="4228508" y="1976116"/>
            <a:ext cx="2423492" cy="2038646"/>
          </a:xfrm>
          <a:prstGeom prst="rect">
            <a:avLst/>
          </a:prstGeom>
          <a:solidFill>
            <a:schemeClr val="accent1">
              <a:alpha val="40000"/>
            </a:schemeClr>
          </a:solidFill>
          <a:ln w="38100"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sz="1350" b="1" dirty="0" smtClean="0">
              <a:solidFill>
                <a:schemeClr val="tx1"/>
              </a:solidFill>
            </a:endParaRPr>
          </a:p>
          <a:p>
            <a:r>
              <a:rPr lang="en-US" sz="1350" b="1" dirty="0" smtClean="0">
                <a:solidFill>
                  <a:schemeClr val="tx1"/>
                </a:solidFill>
              </a:rPr>
              <a:t>Logical </a:t>
            </a:r>
            <a:r>
              <a:rPr lang="en-US" sz="1350" b="1" dirty="0">
                <a:solidFill>
                  <a:schemeClr val="tx1"/>
                </a:solidFill>
              </a:rPr>
              <a:t>Product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schemeClr val="tx1"/>
                </a:solidFill>
              </a:rPr>
              <a:t>Data Relationship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 smtClean="0">
                <a:solidFill>
                  <a:schemeClr val="tx1"/>
                </a:solidFill>
              </a:rPr>
              <a:t>Categories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 smtClean="0">
                <a:solidFill>
                  <a:schemeClr val="tx1"/>
                </a:solidFill>
              </a:rPr>
              <a:t>Code Lists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 smtClean="0">
                <a:solidFill>
                  <a:schemeClr val="tx1"/>
                </a:solidFill>
              </a:rPr>
              <a:t>Variables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 smtClean="0">
                <a:solidFill>
                  <a:schemeClr val="tx1"/>
                </a:solidFill>
              </a:rPr>
              <a:t>Managed Representations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 smtClean="0">
                <a:solidFill>
                  <a:schemeClr val="tx1"/>
                </a:solidFill>
              </a:rPr>
              <a:t>Represented </a:t>
            </a:r>
            <a:r>
              <a:rPr lang="en-US" sz="1350" dirty="0">
                <a:solidFill>
                  <a:schemeClr val="tx1"/>
                </a:solidFill>
              </a:rPr>
              <a:t>Variables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 err="1" smtClean="0">
                <a:solidFill>
                  <a:schemeClr val="tx1"/>
                </a:solidFill>
              </a:rPr>
              <a:t>NCubes</a:t>
            </a:r>
            <a:r>
              <a:rPr lang="en-US" sz="1350" dirty="0" smtClean="0">
                <a:solidFill>
                  <a:schemeClr val="tx1"/>
                </a:solidFill>
              </a:rPr>
              <a:t> </a:t>
            </a:r>
            <a:r>
              <a:rPr lang="en-US" sz="1350" dirty="0">
                <a:solidFill>
                  <a:schemeClr val="tx1"/>
                </a:solidFill>
              </a:rPr>
              <a:t>(</a:t>
            </a:r>
            <a:r>
              <a:rPr lang="en-US" sz="1350" dirty="0" smtClean="0">
                <a:solidFill>
                  <a:schemeClr val="tx1"/>
                </a:solidFill>
              </a:rPr>
              <a:t>dimensional </a:t>
            </a:r>
            <a:r>
              <a:rPr lang="en-US" sz="1350" dirty="0">
                <a:solidFill>
                  <a:schemeClr val="tx1"/>
                </a:solidFill>
              </a:rPr>
              <a:t>data</a:t>
            </a:r>
            <a:r>
              <a:rPr lang="en-US" sz="1350" dirty="0" smtClean="0">
                <a:solidFill>
                  <a:schemeClr val="tx1"/>
                </a:solidFill>
              </a:rPr>
              <a:t>)</a:t>
            </a:r>
            <a:endParaRPr lang="en-US" sz="13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382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ooter Placeholder 1"/>
          <p:cNvSpPr txBox="1">
            <a:spLocks/>
          </p:cNvSpPr>
          <p:nvPr/>
        </p:nvSpPr>
        <p:spPr>
          <a:xfrm>
            <a:off x="7928275" y="6415482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800" dirty="0" smtClean="0"/>
              <a:t>Wendy Thomas IPUMS (2015)</a:t>
            </a:r>
            <a:endParaRPr lang="en-US" sz="1800" dirty="0"/>
          </a:p>
        </p:txBody>
      </p:sp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is it so complex?</a:t>
            </a:r>
            <a:endParaRPr lang="en-GB" dirty="0"/>
          </a:p>
        </p:txBody>
      </p:sp>
      <p:sp>
        <p:nvSpPr>
          <p:cNvPr id="28" name="Content Placeholder 27"/>
          <p:cNvSpPr>
            <a:spLocks noGrp="1"/>
          </p:cNvSpPr>
          <p:nvPr>
            <p:ph idx="1"/>
          </p:nvPr>
        </p:nvSpPr>
        <p:spPr>
          <a:xfrm>
            <a:off x="914400" y="1690690"/>
            <a:ext cx="10515600" cy="4470792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400" dirty="0"/>
              <a:t>Historically, data has been organized and formatted in many different ways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With </a:t>
            </a:r>
            <a:r>
              <a:rPr lang="en-US" dirty="0"/>
              <a:t>multiple formats of the same data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Large numbers of files with identical structures/record layouts</a:t>
            </a:r>
          </a:p>
          <a:p>
            <a:pPr>
              <a:lnSpc>
                <a:spcPct val="120000"/>
              </a:lnSpc>
            </a:pPr>
            <a:r>
              <a:rPr lang="en-US" sz="2400" dirty="0"/>
              <a:t>This implies a lot of potential reuse</a:t>
            </a:r>
          </a:p>
          <a:p>
            <a:pPr>
              <a:lnSpc>
                <a:spcPct val="120000"/>
              </a:lnSpc>
            </a:pPr>
            <a:r>
              <a:rPr lang="en-US" sz="2400" dirty="0"/>
              <a:t>DDI provides a single, flexible way for describing a large variety of complex data </a:t>
            </a:r>
            <a:r>
              <a:rPr lang="en-US" sz="2400" dirty="0" smtClean="0"/>
              <a:t>files</a:t>
            </a:r>
          </a:p>
          <a:p>
            <a:pPr>
              <a:lnSpc>
                <a:spcPct val="120000"/>
              </a:lnSpc>
            </a:pPr>
            <a:r>
              <a:rPr lang="en-US" sz="2400" dirty="0"/>
              <a:t>Typically, these constructs are created by automated tools from existing proprietary formats (SAS, SPSS, etc.)</a:t>
            </a:r>
          </a:p>
          <a:p>
            <a:pPr>
              <a:lnSpc>
                <a:spcPct val="120000"/>
              </a:lnSpc>
            </a:pPr>
            <a:r>
              <a:rPr lang="en-US" sz="2400" dirty="0"/>
              <a:t>You do not need to master this complexity in many cases</a:t>
            </a:r>
          </a:p>
        </p:txBody>
      </p:sp>
    </p:spTree>
    <p:extLst>
      <p:ext uri="{BB962C8B-B14F-4D97-AF65-F5344CB8AC3E}">
        <p14:creationId xmlns:p14="http://schemas.microsoft.com/office/powerpoint/2010/main" val="605325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Benefits</a:t>
            </a:r>
            <a:endParaRPr lang="en-GB" dirty="0"/>
          </a:p>
        </p:txBody>
      </p:sp>
      <p:sp>
        <p:nvSpPr>
          <p:cNvPr id="28" name="Content Placeholder 2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Flexible reorganisation of data that is format agnostic</a:t>
            </a:r>
          </a:p>
          <a:p>
            <a:r>
              <a:rPr lang="en-GB" sz="2400" dirty="0" smtClean="0"/>
              <a:t>Standardised machine actionable metadata that is software  independent</a:t>
            </a:r>
          </a:p>
          <a:p>
            <a:r>
              <a:rPr lang="en-GB" sz="2400" dirty="0" smtClean="0"/>
              <a:t>Allows you to perform automated analysis, processing and/or transformation</a:t>
            </a:r>
          </a:p>
          <a:p>
            <a:r>
              <a:rPr lang="en-GB" sz="2400" dirty="0" smtClean="0"/>
              <a:t>Attaches semantics to the data which could support ‘intelligent’ discovery and processing</a:t>
            </a: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990694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CLOSER">
      <a:dk1>
        <a:srgbClr val="231F20"/>
      </a:dk1>
      <a:lt1>
        <a:sysClr val="window" lastClr="FFFFFF"/>
      </a:lt1>
      <a:dk2>
        <a:srgbClr val="838384"/>
      </a:dk2>
      <a:lt2>
        <a:srgbClr val="EEECE1"/>
      </a:lt2>
      <a:accent1>
        <a:srgbClr val="652C90"/>
      </a:accent1>
      <a:accent2>
        <a:srgbClr val="FBAF3F"/>
      </a:accent2>
      <a:accent3>
        <a:srgbClr val="EC008B"/>
      </a:accent3>
      <a:accent4>
        <a:srgbClr val="00ADEF"/>
      </a:accent4>
      <a:accent5>
        <a:srgbClr val="38B449"/>
      </a:accent5>
      <a:accent6>
        <a:srgbClr val="838384"/>
      </a:accent6>
      <a:hlink>
        <a:srgbClr val="3366CC"/>
      </a:hlink>
      <a:folHlink>
        <a:srgbClr val="990099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55854</TotalTime>
  <Words>355</Words>
  <Application>Microsoft Office PowerPoint</Application>
  <PresentationFormat>Widescreen</PresentationFormat>
  <Paragraphs>106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Source Sans Pro</vt:lpstr>
      <vt:lpstr>Office Theme</vt:lpstr>
      <vt:lpstr>Metadata Management  Variables and Datasets</vt:lpstr>
      <vt:lpstr>Overview</vt:lpstr>
      <vt:lpstr>What is a Variable</vt:lpstr>
      <vt:lpstr>Variable Relationships</vt:lpstr>
      <vt:lpstr>Variable organisation</vt:lpstr>
      <vt:lpstr>The data itself</vt:lpstr>
      <vt:lpstr>Why is it so complex?</vt:lpstr>
      <vt:lpstr>Benefits</vt:lpstr>
    </vt:vector>
  </TitlesOfParts>
  <Company>University College London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Dara O'Neill</dc:creator>
  <cp:lastModifiedBy>Hayley Mills</cp:lastModifiedBy>
  <cp:revision>857</cp:revision>
  <cp:lastPrinted>2019-05-31T09:34:06Z</cp:lastPrinted>
  <dcterms:created xsi:type="dcterms:W3CDTF">2018-05-24T09:28:13Z</dcterms:created>
  <dcterms:modified xsi:type="dcterms:W3CDTF">2019-09-27T08:54:21Z</dcterms:modified>
</cp:coreProperties>
</file>