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2" r:id="rId2"/>
    <p:sldId id="285" r:id="rId3"/>
    <p:sldId id="283" r:id="rId4"/>
    <p:sldId id="273" r:id="rId5"/>
    <p:sldId id="286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05" autoAdjust="0"/>
    <p:restoredTop sz="95175" autoAdjust="0"/>
  </p:normalViewPr>
  <p:slideViewPr>
    <p:cSldViewPr snapToGrid="0" showGuides="1">
      <p:cViewPr varScale="1">
        <p:scale>
          <a:sx n="81" d="100"/>
          <a:sy n="81" d="100"/>
        </p:scale>
        <p:origin x="518" y="91"/>
      </p:cViewPr>
      <p:guideLst>
        <p:guide orient="horz" pos="209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PBMC!$D$1</c:f>
              <c:strCache>
                <c:ptCount val="1"/>
                <c:pt idx="0">
                  <c:v>IFN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dPt>
            <c:idx val="11"/>
            <c:marker>
              <c:symbol val="circle"/>
              <c:size val="5"/>
              <c:spPr>
                <a:solidFill>
                  <a:schemeClr val="tx1"/>
                </a:solidFill>
                <a:ln w="9525">
                  <a:solidFill>
                    <a:schemeClr val="tx1"/>
                  </a:solidFill>
                </a:ln>
                <a:effectLst/>
              </c:spPr>
            </c:marker>
            <c:bubble3D val="0"/>
            <c:spPr>
              <a:ln w="19050" cap="rnd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E751-46C0-BA51-6B58533BA4B9}"/>
              </c:ext>
            </c:extLst>
          </c:dPt>
          <c:trendline>
            <c:spPr>
              <a:ln w="19050" cap="rnd">
                <a:solidFill>
                  <a:schemeClr val="tx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PBMC!$C$2:$C$20</c:f>
              <c:numCache>
                <c:formatCode>General</c:formatCode>
                <c:ptCount val="19"/>
                <c:pt idx="0">
                  <c:v>27.776706145596233</c:v>
                </c:pt>
                <c:pt idx="1">
                  <c:v>26.423569824283259</c:v>
                </c:pt>
                <c:pt idx="2">
                  <c:v>38.567493112947666</c:v>
                </c:pt>
                <c:pt idx="3">
                  <c:v>31.877288221184195</c:v>
                </c:pt>
                <c:pt idx="4">
                  <c:v>23.233456176894723</c:v>
                </c:pt>
                <c:pt idx="5">
                  <c:v>24.670376360297141</c:v>
                </c:pt>
                <c:pt idx="6">
                  <c:v>25.26</c:v>
                </c:pt>
                <c:pt idx="7">
                  <c:v>31.600114909508758</c:v>
                </c:pt>
                <c:pt idx="8">
                  <c:v>26.234567901234566</c:v>
                </c:pt>
                <c:pt idx="9">
                  <c:v>23.671253629592222</c:v>
                </c:pt>
                <c:pt idx="10">
                  <c:v>32.871972318339104</c:v>
                </c:pt>
                <c:pt idx="11">
                  <c:v>29.372397382510414</c:v>
                </c:pt>
                <c:pt idx="12">
                  <c:v>25.864512471655331</c:v>
                </c:pt>
                <c:pt idx="13">
                  <c:v>35.937499999999993</c:v>
                </c:pt>
                <c:pt idx="14">
                  <c:v>22.229061933586404</c:v>
                </c:pt>
                <c:pt idx="15">
                  <c:v>25.95155709342561</c:v>
                </c:pt>
                <c:pt idx="16">
                  <c:v>34.240321402483566</c:v>
                </c:pt>
                <c:pt idx="17">
                  <c:v>24.933720489837143</c:v>
                </c:pt>
                <c:pt idx="18">
                  <c:v>23.530366343462209</c:v>
                </c:pt>
              </c:numCache>
            </c:numRef>
          </c:xVal>
          <c:yVal>
            <c:numRef>
              <c:f>PBMC!$D$2:$D$20</c:f>
              <c:numCache>
                <c:formatCode>General</c:formatCode>
                <c:ptCount val="19"/>
                <c:pt idx="0">
                  <c:v>61.3</c:v>
                </c:pt>
                <c:pt idx="1">
                  <c:v>59.5</c:v>
                </c:pt>
                <c:pt idx="2">
                  <c:v>78.5</c:v>
                </c:pt>
                <c:pt idx="3">
                  <c:v>49.9</c:v>
                </c:pt>
                <c:pt idx="4">
                  <c:v>73.3</c:v>
                </c:pt>
                <c:pt idx="5">
                  <c:v>41.1</c:v>
                </c:pt>
                <c:pt idx="6">
                  <c:v>77.2</c:v>
                </c:pt>
                <c:pt idx="7">
                  <c:v>73.8</c:v>
                </c:pt>
                <c:pt idx="8">
                  <c:v>71.099999999999994</c:v>
                </c:pt>
                <c:pt idx="9">
                  <c:v>61.8</c:v>
                </c:pt>
                <c:pt idx="10">
                  <c:v>49.2</c:v>
                </c:pt>
                <c:pt idx="11">
                  <c:v>70.5</c:v>
                </c:pt>
                <c:pt idx="12">
                  <c:v>39.4</c:v>
                </c:pt>
                <c:pt idx="13">
                  <c:v>52.1</c:v>
                </c:pt>
                <c:pt idx="14">
                  <c:v>52.9</c:v>
                </c:pt>
                <c:pt idx="15">
                  <c:v>86.4</c:v>
                </c:pt>
                <c:pt idx="16">
                  <c:v>64.3</c:v>
                </c:pt>
                <c:pt idx="17">
                  <c:v>40.9</c:v>
                </c:pt>
                <c:pt idx="18">
                  <c:v>40.1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E751-46C0-BA51-6B58533BA4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59423280"/>
        <c:axId val="2059427632"/>
      </c:scatterChart>
      <c:valAx>
        <c:axId val="2059423280"/>
        <c:scaling>
          <c:orientation val="minMax"/>
          <c:min val="20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it-IT"/>
          </a:p>
        </c:txPr>
        <c:crossAx val="2059427632"/>
        <c:crosses val="autoZero"/>
        <c:crossBetween val="midCat"/>
      </c:valAx>
      <c:valAx>
        <c:axId val="20594276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it-IT"/>
          </a:p>
        </c:txPr>
        <c:crossAx val="2059423280"/>
        <c:crosses val="autoZero"/>
        <c:crossBetween val="midCat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Tabelle1!$B$27</c:f>
              <c:strCache>
                <c:ptCount val="1"/>
                <c:pt idx="0">
                  <c:v>PBMC ROS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tx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Tabelle1!$A$28:$A$45</c:f>
              <c:numCache>
                <c:formatCode>0</c:formatCode>
                <c:ptCount val="18"/>
                <c:pt idx="0">
                  <c:v>35.92</c:v>
                </c:pt>
                <c:pt idx="1">
                  <c:v>34.26</c:v>
                </c:pt>
                <c:pt idx="3">
                  <c:v>24.933720489837143</c:v>
                </c:pt>
                <c:pt idx="4">
                  <c:v>23.530366343462209</c:v>
                </c:pt>
                <c:pt idx="6">
                  <c:v>33.648453773433737</c:v>
                </c:pt>
                <c:pt idx="7">
                  <c:v>38.07621484972379</c:v>
                </c:pt>
                <c:pt idx="8">
                  <c:v>32.179930795847753</c:v>
                </c:pt>
                <c:pt idx="9">
                  <c:v>30.555555555555554</c:v>
                </c:pt>
                <c:pt idx="10">
                  <c:v>29.864958448753463</c:v>
                </c:pt>
                <c:pt idx="12">
                  <c:v>28.086419753086417</c:v>
                </c:pt>
                <c:pt idx="13">
                  <c:v>30.884497697961045</c:v>
                </c:pt>
                <c:pt idx="14">
                  <c:v>39.246467817896388</c:v>
                </c:pt>
                <c:pt idx="15">
                  <c:v>27.041644131963228</c:v>
                </c:pt>
                <c:pt idx="16">
                  <c:v>26.729927495071667</c:v>
                </c:pt>
                <c:pt idx="17">
                  <c:v>27.636054421768712</c:v>
                </c:pt>
              </c:numCache>
            </c:numRef>
          </c:xVal>
          <c:yVal>
            <c:numRef>
              <c:f>Tabelle1!$B$28:$B$45</c:f>
              <c:numCache>
                <c:formatCode>General</c:formatCode>
                <c:ptCount val="18"/>
                <c:pt idx="0">
                  <c:v>910</c:v>
                </c:pt>
                <c:pt idx="1">
                  <c:v>1743</c:v>
                </c:pt>
                <c:pt idx="2">
                  <c:v>4410</c:v>
                </c:pt>
                <c:pt idx="3">
                  <c:v>2712</c:v>
                </c:pt>
                <c:pt idx="4">
                  <c:v>3050</c:v>
                </c:pt>
                <c:pt idx="5">
                  <c:v>2787</c:v>
                </c:pt>
                <c:pt idx="6">
                  <c:v>3509</c:v>
                </c:pt>
                <c:pt idx="7">
                  <c:v>1735</c:v>
                </c:pt>
                <c:pt idx="8">
                  <c:v>2348</c:v>
                </c:pt>
                <c:pt idx="9">
                  <c:v>6990</c:v>
                </c:pt>
                <c:pt idx="10">
                  <c:v>7901</c:v>
                </c:pt>
                <c:pt idx="11">
                  <c:v>3362</c:v>
                </c:pt>
                <c:pt idx="12">
                  <c:v>5302</c:v>
                </c:pt>
                <c:pt idx="13">
                  <c:v>3652</c:v>
                </c:pt>
                <c:pt idx="14">
                  <c:v>6183</c:v>
                </c:pt>
                <c:pt idx="15">
                  <c:v>1045</c:v>
                </c:pt>
                <c:pt idx="16">
                  <c:v>2466</c:v>
                </c:pt>
                <c:pt idx="17">
                  <c:v>3238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46DA-4D42-A980-708C414321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59421104"/>
        <c:axId val="2059418928"/>
      </c:scatterChart>
      <c:valAx>
        <c:axId val="2059421104"/>
        <c:scaling>
          <c:orientation val="minMax"/>
          <c:max val="40"/>
          <c:min val="20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it-IT"/>
          </a:p>
        </c:txPr>
        <c:crossAx val="2059418928"/>
        <c:crosses val="autoZero"/>
        <c:crossBetween val="midCat"/>
      </c:valAx>
      <c:valAx>
        <c:axId val="20594189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it-IT"/>
          </a:p>
        </c:txPr>
        <c:crossAx val="205942110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PBMC!$E$1</c:f>
              <c:strCache>
                <c:ptCount val="1"/>
                <c:pt idx="0">
                  <c:v>TNF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tx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PBMC!$C$2:$C$20</c:f>
              <c:numCache>
                <c:formatCode>General</c:formatCode>
                <c:ptCount val="19"/>
                <c:pt idx="0">
                  <c:v>27.776706145596233</c:v>
                </c:pt>
                <c:pt idx="1">
                  <c:v>26.423569824283259</c:v>
                </c:pt>
                <c:pt idx="2">
                  <c:v>38.567493112947666</c:v>
                </c:pt>
                <c:pt idx="3">
                  <c:v>31.877288221184195</c:v>
                </c:pt>
                <c:pt idx="4">
                  <c:v>23.233456176894723</c:v>
                </c:pt>
                <c:pt idx="5">
                  <c:v>24.670376360297141</c:v>
                </c:pt>
                <c:pt idx="6">
                  <c:v>25.26</c:v>
                </c:pt>
                <c:pt idx="7">
                  <c:v>31.600114909508758</c:v>
                </c:pt>
                <c:pt idx="8">
                  <c:v>26.234567901234566</c:v>
                </c:pt>
                <c:pt idx="9">
                  <c:v>23.671253629592222</c:v>
                </c:pt>
                <c:pt idx="10">
                  <c:v>32.871972318339104</c:v>
                </c:pt>
                <c:pt idx="11">
                  <c:v>29.372397382510414</c:v>
                </c:pt>
                <c:pt idx="12">
                  <c:v>25.864512471655331</c:v>
                </c:pt>
                <c:pt idx="13">
                  <c:v>35.937499999999993</c:v>
                </c:pt>
                <c:pt idx="14">
                  <c:v>22.229061933586404</c:v>
                </c:pt>
                <c:pt idx="15">
                  <c:v>25.95155709342561</c:v>
                </c:pt>
                <c:pt idx="16">
                  <c:v>34.240321402483566</c:v>
                </c:pt>
                <c:pt idx="17">
                  <c:v>24.933720489837143</c:v>
                </c:pt>
                <c:pt idx="18">
                  <c:v>23.530366343462209</c:v>
                </c:pt>
              </c:numCache>
            </c:numRef>
          </c:xVal>
          <c:yVal>
            <c:numRef>
              <c:f>PBMC!$E$2:$E$20</c:f>
              <c:numCache>
                <c:formatCode>General</c:formatCode>
                <c:ptCount val="19"/>
                <c:pt idx="0">
                  <c:v>30.5</c:v>
                </c:pt>
                <c:pt idx="1">
                  <c:v>24.7</c:v>
                </c:pt>
                <c:pt idx="2">
                  <c:v>11.7</c:v>
                </c:pt>
                <c:pt idx="3">
                  <c:v>25.3</c:v>
                </c:pt>
                <c:pt idx="4">
                  <c:v>5.57</c:v>
                </c:pt>
                <c:pt idx="5">
                  <c:v>16.2</c:v>
                </c:pt>
                <c:pt idx="6">
                  <c:v>6.74</c:v>
                </c:pt>
                <c:pt idx="7">
                  <c:v>20</c:v>
                </c:pt>
                <c:pt idx="8">
                  <c:v>61.9</c:v>
                </c:pt>
                <c:pt idx="9">
                  <c:v>6.39</c:v>
                </c:pt>
                <c:pt idx="10">
                  <c:v>1.49</c:v>
                </c:pt>
                <c:pt idx="11">
                  <c:v>7.12</c:v>
                </c:pt>
                <c:pt idx="12">
                  <c:v>4.46</c:v>
                </c:pt>
                <c:pt idx="13">
                  <c:v>38.6</c:v>
                </c:pt>
                <c:pt idx="14">
                  <c:v>39.5</c:v>
                </c:pt>
                <c:pt idx="15">
                  <c:v>21.8</c:v>
                </c:pt>
                <c:pt idx="16">
                  <c:v>21.8</c:v>
                </c:pt>
                <c:pt idx="17">
                  <c:v>18.899999999999999</c:v>
                </c:pt>
                <c:pt idx="18">
                  <c:v>11.2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D468-4829-B26A-E93EA86ED1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59424912"/>
        <c:axId val="2059431440"/>
      </c:scatterChart>
      <c:valAx>
        <c:axId val="2059424912"/>
        <c:scaling>
          <c:orientation val="minMax"/>
          <c:min val="20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it-IT"/>
          </a:p>
        </c:txPr>
        <c:crossAx val="2059431440"/>
        <c:crosses val="autoZero"/>
        <c:crossBetween val="midCat"/>
      </c:valAx>
      <c:valAx>
        <c:axId val="20594314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it-IT"/>
          </a:p>
        </c:txPr>
        <c:crossAx val="2059424912"/>
        <c:crosses val="autoZero"/>
        <c:crossBetween val="midCat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47E9F-4357-428C-B720-B668C66FACC8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D53F08-2430-41E4-9891-F91DED5B679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378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D53F08-2430-41E4-9891-F91DED5B679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323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53B1A-8B64-4662-AE36-952B36AA8C76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F9448-CE2E-49D0-BE35-C6BF187E1BA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27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53B1A-8B64-4662-AE36-952B36AA8C76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F9448-CE2E-49D0-BE35-C6BF187E1BA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060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53B1A-8B64-4662-AE36-952B36AA8C76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F9448-CE2E-49D0-BE35-C6BF187E1BA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903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53B1A-8B64-4662-AE36-952B36AA8C76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F9448-CE2E-49D0-BE35-C6BF187E1BA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966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53B1A-8B64-4662-AE36-952B36AA8C76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F9448-CE2E-49D0-BE35-C6BF187E1BA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28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53B1A-8B64-4662-AE36-952B36AA8C76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F9448-CE2E-49D0-BE35-C6BF187E1BA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202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53B1A-8B64-4662-AE36-952B36AA8C76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F9448-CE2E-49D0-BE35-C6BF187E1BA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147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53B1A-8B64-4662-AE36-952B36AA8C76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F9448-CE2E-49D0-BE35-C6BF187E1BA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191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53B1A-8B64-4662-AE36-952B36AA8C76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F9448-CE2E-49D0-BE35-C6BF187E1BA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470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53B1A-8B64-4662-AE36-952B36AA8C76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F9448-CE2E-49D0-BE35-C6BF187E1BA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260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53B1A-8B64-4662-AE36-952B36AA8C76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F9448-CE2E-49D0-BE35-C6BF187E1BA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078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53B1A-8B64-4662-AE36-952B36AA8C76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F9448-CE2E-49D0-BE35-C6BF187E1BA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997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9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Diagramm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3792462"/>
              </p:ext>
            </p:extLst>
          </p:nvPr>
        </p:nvGraphicFramePr>
        <p:xfrm>
          <a:off x="4740621" y="478607"/>
          <a:ext cx="3182771" cy="21424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0" name="Gruppieren 9"/>
          <p:cNvGrpSpPr/>
          <p:nvPr/>
        </p:nvGrpSpPr>
        <p:grpSpPr>
          <a:xfrm>
            <a:off x="476250" y="-38100"/>
            <a:ext cx="4111314" cy="2841047"/>
            <a:chOff x="4886332" y="153024"/>
            <a:chExt cx="4111314" cy="2841047"/>
          </a:xfrm>
        </p:grpSpPr>
        <p:graphicFrame>
          <p:nvGraphicFramePr>
            <p:cNvPr id="9" name="Diagramm 8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990953924"/>
                </p:ext>
              </p:extLst>
            </p:nvPr>
          </p:nvGraphicFramePr>
          <p:xfrm>
            <a:off x="5070774" y="649053"/>
            <a:ext cx="3244551" cy="214089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5" name="Textfeld 4"/>
            <p:cNvSpPr txBox="1"/>
            <p:nvPr/>
          </p:nvSpPr>
          <p:spPr>
            <a:xfrm>
              <a:off x="7864171" y="2747850"/>
              <a:ext cx="113347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BMI</a:t>
              </a:r>
            </a:p>
          </p:txBody>
        </p:sp>
        <p:sp>
          <p:nvSpPr>
            <p:cNvPr id="6" name="Textfeld 5"/>
            <p:cNvSpPr txBox="1"/>
            <p:nvPr/>
          </p:nvSpPr>
          <p:spPr>
            <a:xfrm rot="16200000">
              <a:off x="4145885" y="893471"/>
              <a:ext cx="172711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DHE MFI in PBMCs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7184356" y="739582"/>
              <a:ext cx="1130969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US" sz="1000" baseline="-25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=-0.07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p=0.79</a:t>
              </a:r>
            </a:p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N=15</a:t>
              </a:r>
            </a:p>
          </p:txBody>
        </p:sp>
      </p:grpSp>
      <p:sp>
        <p:nvSpPr>
          <p:cNvPr id="11" name="Textfeld 10"/>
          <p:cNvSpPr txBox="1"/>
          <p:nvPr/>
        </p:nvSpPr>
        <p:spPr>
          <a:xfrm>
            <a:off x="212725" y="431284"/>
            <a:ext cx="72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4297355" y="431284"/>
            <a:ext cx="72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7509711" y="2556726"/>
            <a:ext cx="11334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BMI</a:t>
            </a:r>
          </a:p>
        </p:txBody>
      </p:sp>
      <p:sp>
        <p:nvSpPr>
          <p:cNvPr id="16" name="Rechteck 15"/>
          <p:cNvSpPr/>
          <p:nvPr/>
        </p:nvSpPr>
        <p:spPr>
          <a:xfrm rot="16200000">
            <a:off x="3705431" y="1295017"/>
            <a:ext cx="201048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of IFN</a:t>
            </a:r>
            <a:r>
              <a:rPr lang="el-G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en-US" sz="1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CD8</a:t>
            </a:r>
            <a:r>
              <a:rPr lang="en-US" sz="1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cells in PBMCs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7260549" y="1718040"/>
            <a:ext cx="11309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0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=0.20</a:t>
            </a:r>
          </a:p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p=0.39</a:t>
            </a:r>
          </a:p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N=19</a:t>
            </a:r>
          </a:p>
        </p:txBody>
      </p:sp>
      <p:graphicFrame>
        <p:nvGraphicFramePr>
          <p:cNvPr id="19" name="Diagramm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6753059"/>
              </p:ext>
            </p:extLst>
          </p:nvPr>
        </p:nvGraphicFramePr>
        <p:xfrm>
          <a:off x="8381985" y="457929"/>
          <a:ext cx="3142111" cy="21424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0" name="Rechteck 19"/>
          <p:cNvSpPr/>
          <p:nvPr/>
        </p:nvSpPr>
        <p:spPr>
          <a:xfrm rot="16200000">
            <a:off x="7322803" y="1326789"/>
            <a:ext cx="198964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of TNF</a:t>
            </a:r>
            <a:r>
              <a:rPr lang="en-US" sz="1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CD8</a:t>
            </a:r>
            <a:r>
              <a:rPr lang="en-US" sz="1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cells in PBMCs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7955676" y="431284"/>
            <a:ext cx="72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11058525" y="2556725"/>
            <a:ext cx="11334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BMI</a:t>
            </a:r>
          </a:p>
        </p:txBody>
      </p:sp>
      <p:sp>
        <p:nvSpPr>
          <p:cNvPr id="23" name="Textfeld 16">
            <a:extLst>
              <a:ext uri="{FF2B5EF4-FFF2-40B4-BE49-F238E27FC236}">
                <a16:creationId xmlns:a16="http://schemas.microsoft.com/office/drawing/2014/main" id="{204CC168-8E50-43CC-9CF7-1FF21BA4B572}"/>
              </a:ext>
            </a:extLst>
          </p:cNvPr>
          <p:cNvSpPr txBox="1"/>
          <p:nvPr/>
        </p:nvSpPr>
        <p:spPr>
          <a:xfrm>
            <a:off x="10958611" y="558512"/>
            <a:ext cx="11309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0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=0.09</a:t>
            </a:r>
          </a:p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p=0.86</a:t>
            </a:r>
          </a:p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N=19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E879FE0A-A8CD-48E5-BEB4-AAD2D57D1EC0}"/>
              </a:ext>
            </a:extLst>
          </p:cNvPr>
          <p:cNvSpPr/>
          <p:nvPr/>
        </p:nvSpPr>
        <p:spPr>
          <a:xfrm>
            <a:off x="212725" y="5669734"/>
            <a:ext cx="1187685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Suppl. Fig. 1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Production of ROS and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proinflammatory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cytokines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PBMCs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(A) ROS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levels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(=DHE MFI),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percentages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IFN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it-IT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(B) and TNF</a:t>
            </a:r>
            <a:r>
              <a:rPr lang="it-IT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(C) CD8</a:t>
            </a:r>
            <a:r>
              <a:rPr lang="it-IT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cells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PBMCs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with BMI are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shown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Spearman coefficient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sample number (N), and p-values are reported in each graph.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Gerader Verbinder 6">
            <a:extLst>
              <a:ext uri="{FF2B5EF4-FFF2-40B4-BE49-F238E27FC236}">
                <a16:creationId xmlns:a16="http://schemas.microsoft.com/office/drawing/2014/main" id="{B5A97784-008E-41F9-9095-983386CA3D08}"/>
              </a:ext>
            </a:extLst>
          </p:cNvPr>
          <p:cNvCxnSpPr>
            <a:cxnSpLocks/>
          </p:cNvCxnSpPr>
          <p:nvPr/>
        </p:nvCxnSpPr>
        <p:spPr>
          <a:xfrm flipH="1">
            <a:off x="695788" y="478607"/>
            <a:ext cx="7500" cy="20594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14">
            <a:extLst>
              <a:ext uri="{FF2B5EF4-FFF2-40B4-BE49-F238E27FC236}">
                <a16:creationId xmlns:a16="http://schemas.microsoft.com/office/drawing/2014/main" id="{E6BF7585-5214-4872-984D-7107F0E7B583}"/>
              </a:ext>
            </a:extLst>
          </p:cNvPr>
          <p:cNvCxnSpPr>
            <a:cxnSpLocks/>
          </p:cNvCxnSpPr>
          <p:nvPr/>
        </p:nvCxnSpPr>
        <p:spPr>
          <a:xfrm flipV="1">
            <a:off x="694191" y="2534091"/>
            <a:ext cx="3149510" cy="4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r Verbinder 6">
            <a:extLst>
              <a:ext uri="{FF2B5EF4-FFF2-40B4-BE49-F238E27FC236}">
                <a16:creationId xmlns:a16="http://schemas.microsoft.com/office/drawing/2014/main" id="{0FE96F33-3CE8-496C-9485-9A274561EAF0}"/>
              </a:ext>
            </a:extLst>
          </p:cNvPr>
          <p:cNvCxnSpPr>
            <a:cxnSpLocks/>
          </p:cNvCxnSpPr>
          <p:nvPr/>
        </p:nvCxnSpPr>
        <p:spPr>
          <a:xfrm flipH="1">
            <a:off x="4788417" y="527826"/>
            <a:ext cx="7500" cy="20594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r Verbinder 14">
            <a:extLst>
              <a:ext uri="{FF2B5EF4-FFF2-40B4-BE49-F238E27FC236}">
                <a16:creationId xmlns:a16="http://schemas.microsoft.com/office/drawing/2014/main" id="{011CD374-0495-4683-A441-D9B625186619}"/>
              </a:ext>
            </a:extLst>
          </p:cNvPr>
          <p:cNvCxnSpPr>
            <a:cxnSpLocks/>
          </p:cNvCxnSpPr>
          <p:nvPr/>
        </p:nvCxnSpPr>
        <p:spPr>
          <a:xfrm flipV="1">
            <a:off x="4786820" y="2583310"/>
            <a:ext cx="3149510" cy="4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r Verbinder 6">
            <a:extLst>
              <a:ext uri="{FF2B5EF4-FFF2-40B4-BE49-F238E27FC236}">
                <a16:creationId xmlns:a16="http://schemas.microsoft.com/office/drawing/2014/main" id="{5B415874-EE4A-4FCA-92E2-50A41D7D2AD6}"/>
              </a:ext>
            </a:extLst>
          </p:cNvPr>
          <p:cNvCxnSpPr>
            <a:cxnSpLocks/>
          </p:cNvCxnSpPr>
          <p:nvPr/>
        </p:nvCxnSpPr>
        <p:spPr>
          <a:xfrm flipH="1">
            <a:off x="8408951" y="501241"/>
            <a:ext cx="7500" cy="20594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r Verbinder 14">
            <a:extLst>
              <a:ext uri="{FF2B5EF4-FFF2-40B4-BE49-F238E27FC236}">
                <a16:creationId xmlns:a16="http://schemas.microsoft.com/office/drawing/2014/main" id="{64BD5B14-D8B9-4B49-8C62-F62B87D9DD6E}"/>
              </a:ext>
            </a:extLst>
          </p:cNvPr>
          <p:cNvCxnSpPr>
            <a:cxnSpLocks/>
          </p:cNvCxnSpPr>
          <p:nvPr/>
        </p:nvCxnSpPr>
        <p:spPr>
          <a:xfrm flipV="1">
            <a:off x="8407354" y="2556725"/>
            <a:ext cx="3149510" cy="4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53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>
            <a:extLst>
              <a:ext uri="{FF2B5EF4-FFF2-40B4-BE49-F238E27FC236}">
                <a16:creationId xmlns:a16="http://schemas.microsoft.com/office/drawing/2014/main" id="{E27CB392-0176-4A0D-A25B-3672C50318F8}"/>
              </a:ext>
            </a:extLst>
          </p:cNvPr>
          <p:cNvSpPr txBox="1"/>
          <p:nvPr/>
        </p:nvSpPr>
        <p:spPr>
          <a:xfrm>
            <a:off x="2021542" y="91254"/>
            <a:ext cx="1282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BMI = 24.2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5" name="Gruppo 64">
            <a:extLst>
              <a:ext uri="{FF2B5EF4-FFF2-40B4-BE49-F238E27FC236}">
                <a16:creationId xmlns:a16="http://schemas.microsoft.com/office/drawing/2014/main" id="{72489390-86ED-44DD-A91D-EFE8E94382D8}"/>
              </a:ext>
            </a:extLst>
          </p:cNvPr>
          <p:cNvGrpSpPr/>
          <p:nvPr/>
        </p:nvGrpSpPr>
        <p:grpSpPr>
          <a:xfrm>
            <a:off x="236294" y="218375"/>
            <a:ext cx="4837079" cy="2822504"/>
            <a:chOff x="236294" y="218375"/>
            <a:chExt cx="4837079" cy="2822504"/>
          </a:xfrm>
        </p:grpSpPr>
        <p:grpSp>
          <p:nvGrpSpPr>
            <p:cNvPr id="36" name="Gruppo 35">
              <a:extLst>
                <a:ext uri="{FF2B5EF4-FFF2-40B4-BE49-F238E27FC236}">
                  <a16:creationId xmlns:a16="http://schemas.microsoft.com/office/drawing/2014/main" id="{0710B84E-623B-4661-8D3E-0F1F572A1DA9}"/>
                </a:ext>
              </a:extLst>
            </p:cNvPr>
            <p:cNvGrpSpPr/>
            <p:nvPr/>
          </p:nvGrpSpPr>
          <p:grpSpPr>
            <a:xfrm>
              <a:off x="236294" y="234692"/>
              <a:ext cx="2752003" cy="2795249"/>
              <a:chOff x="236294" y="234692"/>
              <a:chExt cx="2752003" cy="2795249"/>
            </a:xfrm>
          </p:grpSpPr>
          <p:pic>
            <p:nvPicPr>
              <p:cNvPr id="31" name="Immagine 30">
                <a:extLst>
                  <a:ext uri="{FF2B5EF4-FFF2-40B4-BE49-F238E27FC236}">
                    <a16:creationId xmlns:a16="http://schemas.microsoft.com/office/drawing/2014/main" id="{4E5A5197-EC78-41EC-A9C6-6E6F35064F2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80767" y="865748"/>
                <a:ext cx="1909286" cy="1939848"/>
              </a:xfrm>
              <a:prstGeom prst="rect">
                <a:avLst/>
              </a:prstGeom>
            </p:spPr>
          </p:pic>
          <p:sp>
            <p:nvSpPr>
              <p:cNvPr id="12" name="CasellaDiTesto 11">
                <a:extLst>
                  <a:ext uri="{FF2B5EF4-FFF2-40B4-BE49-F238E27FC236}">
                    <a16:creationId xmlns:a16="http://schemas.microsoft.com/office/drawing/2014/main" id="{314EB5EE-75BF-4D81-9B2B-A89D5588ABD8}"/>
                  </a:ext>
                </a:extLst>
              </p:cNvPr>
              <p:cNvSpPr txBox="1"/>
              <p:nvPr/>
            </p:nvSpPr>
            <p:spPr>
              <a:xfrm>
                <a:off x="1014849" y="1387675"/>
                <a:ext cx="128204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60.6%</a:t>
                </a:r>
                <a:endParaRPr lang="it-IT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CasellaDiTesto 16">
                <a:extLst>
                  <a:ext uri="{FF2B5EF4-FFF2-40B4-BE49-F238E27FC236}">
                    <a16:creationId xmlns:a16="http://schemas.microsoft.com/office/drawing/2014/main" id="{EB12A85C-2CD9-4444-8072-455E389CD56C}"/>
                  </a:ext>
                </a:extLst>
              </p:cNvPr>
              <p:cNvSpPr txBox="1"/>
              <p:nvPr/>
            </p:nvSpPr>
            <p:spPr>
              <a:xfrm>
                <a:off x="1095081" y="501192"/>
                <a:ext cx="12820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BM</a:t>
                </a:r>
                <a:endParaRPr lang="it-IT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3" name="Textfeld 18">
                <a:extLst>
                  <a:ext uri="{FF2B5EF4-FFF2-40B4-BE49-F238E27FC236}">
                    <a16:creationId xmlns:a16="http://schemas.microsoft.com/office/drawing/2014/main" id="{D7271850-D658-4CA9-BE46-A4B5FF0995A0}"/>
                  </a:ext>
                </a:extLst>
              </p:cNvPr>
              <p:cNvSpPr txBox="1"/>
              <p:nvPr/>
            </p:nvSpPr>
            <p:spPr>
              <a:xfrm>
                <a:off x="1957423" y="2783720"/>
                <a:ext cx="1030874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FSC-A</a:t>
                </a:r>
              </a:p>
            </p:txBody>
          </p:sp>
          <p:sp>
            <p:nvSpPr>
              <p:cNvPr id="34" name="Textfeld 17">
                <a:extLst>
                  <a:ext uri="{FF2B5EF4-FFF2-40B4-BE49-F238E27FC236}">
                    <a16:creationId xmlns:a16="http://schemas.microsoft.com/office/drawing/2014/main" id="{A5724F54-11E8-43D0-9A72-AC651C2FCB9A}"/>
                  </a:ext>
                </a:extLst>
              </p:cNvPr>
              <p:cNvSpPr txBox="1"/>
              <p:nvPr/>
            </p:nvSpPr>
            <p:spPr>
              <a:xfrm rot="16200000">
                <a:off x="-162707" y="633693"/>
                <a:ext cx="1044224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IFN</a:t>
                </a:r>
                <a:r>
                  <a:rPr lang="el-GR" sz="1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γ</a:t>
                </a:r>
                <a:endPara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37" name="Gruppo 36">
              <a:extLst>
                <a:ext uri="{FF2B5EF4-FFF2-40B4-BE49-F238E27FC236}">
                  <a16:creationId xmlns:a16="http://schemas.microsoft.com/office/drawing/2014/main" id="{B7FBE913-4418-4EDD-A864-08270E24B31D}"/>
                </a:ext>
              </a:extLst>
            </p:cNvPr>
            <p:cNvGrpSpPr/>
            <p:nvPr/>
          </p:nvGrpSpPr>
          <p:grpSpPr>
            <a:xfrm>
              <a:off x="2374033" y="218375"/>
              <a:ext cx="2699340" cy="2822504"/>
              <a:chOff x="2374033" y="218375"/>
              <a:chExt cx="2699340" cy="2822504"/>
            </a:xfrm>
          </p:grpSpPr>
          <p:pic>
            <p:nvPicPr>
              <p:cNvPr id="16" name="Immagine 15">
                <a:extLst>
                  <a:ext uri="{FF2B5EF4-FFF2-40B4-BE49-F238E27FC236}">
                    <a16:creationId xmlns:a16="http://schemas.microsoft.com/office/drawing/2014/main" id="{DC076506-ED4B-4BBE-A15E-5724D7FFDE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00732" y="865748"/>
                <a:ext cx="1909287" cy="1939848"/>
              </a:xfrm>
              <a:prstGeom prst="rect">
                <a:avLst/>
              </a:prstGeom>
            </p:spPr>
          </p:pic>
          <p:sp>
            <p:nvSpPr>
              <p:cNvPr id="18" name="CasellaDiTesto 17">
                <a:extLst>
                  <a:ext uri="{FF2B5EF4-FFF2-40B4-BE49-F238E27FC236}">
                    <a16:creationId xmlns:a16="http://schemas.microsoft.com/office/drawing/2014/main" id="{9379CDAD-13B3-4519-811D-360C0BEB71DE}"/>
                  </a:ext>
                </a:extLst>
              </p:cNvPr>
              <p:cNvSpPr txBox="1"/>
              <p:nvPr/>
            </p:nvSpPr>
            <p:spPr>
              <a:xfrm>
                <a:off x="3227973" y="501192"/>
                <a:ext cx="12820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PB</a:t>
                </a:r>
                <a:endParaRPr lang="it-IT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CasellaDiTesto 18">
                <a:extLst>
                  <a:ext uri="{FF2B5EF4-FFF2-40B4-BE49-F238E27FC236}">
                    <a16:creationId xmlns:a16="http://schemas.microsoft.com/office/drawing/2014/main" id="{B5A80AAB-A561-4CE9-AB38-34E61D6F80FE}"/>
                  </a:ext>
                </a:extLst>
              </p:cNvPr>
              <p:cNvSpPr txBox="1"/>
              <p:nvPr/>
            </p:nvSpPr>
            <p:spPr>
              <a:xfrm>
                <a:off x="3215048" y="1387674"/>
                <a:ext cx="128204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40.2%</a:t>
                </a:r>
                <a:endParaRPr lang="it-IT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2" name="Textfeld 17">
                <a:extLst>
                  <a:ext uri="{FF2B5EF4-FFF2-40B4-BE49-F238E27FC236}">
                    <a16:creationId xmlns:a16="http://schemas.microsoft.com/office/drawing/2014/main" id="{00ABC93D-B5C2-4132-94BD-D39E21833C3F}"/>
                  </a:ext>
                </a:extLst>
              </p:cNvPr>
              <p:cNvSpPr txBox="1"/>
              <p:nvPr/>
            </p:nvSpPr>
            <p:spPr>
              <a:xfrm rot="16200000">
                <a:off x="1975032" y="617376"/>
                <a:ext cx="1044224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IFN</a:t>
                </a:r>
                <a:r>
                  <a:rPr lang="el-GR" sz="1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γ</a:t>
                </a:r>
                <a:endPara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5" name="Textfeld 18">
                <a:extLst>
                  <a:ext uri="{FF2B5EF4-FFF2-40B4-BE49-F238E27FC236}">
                    <a16:creationId xmlns:a16="http://schemas.microsoft.com/office/drawing/2014/main" id="{C4200585-98FD-4664-A085-5ED606B9AF75}"/>
                  </a:ext>
                </a:extLst>
              </p:cNvPr>
              <p:cNvSpPr txBox="1"/>
              <p:nvPr/>
            </p:nvSpPr>
            <p:spPr>
              <a:xfrm>
                <a:off x="4042499" y="2794658"/>
                <a:ext cx="1030874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FSC-A</a:t>
                </a:r>
              </a:p>
            </p:txBody>
          </p:sp>
        </p:grpSp>
      </p:grpSp>
      <p:grpSp>
        <p:nvGrpSpPr>
          <p:cNvPr id="46" name="Gruppo 45">
            <a:extLst>
              <a:ext uri="{FF2B5EF4-FFF2-40B4-BE49-F238E27FC236}">
                <a16:creationId xmlns:a16="http://schemas.microsoft.com/office/drawing/2014/main" id="{7263BF50-0314-4FB6-825B-A2691318511E}"/>
              </a:ext>
            </a:extLst>
          </p:cNvPr>
          <p:cNvGrpSpPr/>
          <p:nvPr/>
        </p:nvGrpSpPr>
        <p:grpSpPr>
          <a:xfrm>
            <a:off x="4889788" y="218134"/>
            <a:ext cx="4872878" cy="2832165"/>
            <a:chOff x="4907301" y="204905"/>
            <a:chExt cx="4872878" cy="2832165"/>
          </a:xfrm>
        </p:grpSpPr>
        <p:grpSp>
          <p:nvGrpSpPr>
            <p:cNvPr id="41" name="Gruppo 40">
              <a:extLst>
                <a:ext uri="{FF2B5EF4-FFF2-40B4-BE49-F238E27FC236}">
                  <a16:creationId xmlns:a16="http://schemas.microsoft.com/office/drawing/2014/main" id="{969BA9E9-2E06-4B74-9CE4-7A6A394C2EFC}"/>
                </a:ext>
              </a:extLst>
            </p:cNvPr>
            <p:cNvGrpSpPr/>
            <p:nvPr/>
          </p:nvGrpSpPr>
          <p:grpSpPr>
            <a:xfrm>
              <a:off x="4907301" y="214566"/>
              <a:ext cx="2699340" cy="2822504"/>
              <a:chOff x="4907301" y="214566"/>
              <a:chExt cx="2699340" cy="2822504"/>
            </a:xfrm>
          </p:grpSpPr>
          <p:pic>
            <p:nvPicPr>
              <p:cNvPr id="4" name="Immagine 3">
                <a:extLst>
                  <a:ext uri="{FF2B5EF4-FFF2-40B4-BE49-F238E27FC236}">
                    <a16:creationId xmlns:a16="http://schemas.microsoft.com/office/drawing/2014/main" id="{085AF4EE-B835-4A2A-A965-A1E79CAE256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124335" y="865748"/>
                <a:ext cx="1909288" cy="1939848"/>
              </a:xfrm>
              <a:prstGeom prst="rect">
                <a:avLst/>
              </a:prstGeom>
            </p:spPr>
          </p:pic>
          <p:sp>
            <p:nvSpPr>
              <p:cNvPr id="13" name="CasellaDiTesto 12">
                <a:extLst>
                  <a:ext uri="{FF2B5EF4-FFF2-40B4-BE49-F238E27FC236}">
                    <a16:creationId xmlns:a16="http://schemas.microsoft.com/office/drawing/2014/main" id="{B81B866D-C3B5-4332-9D0F-8483ADCFCE34}"/>
                  </a:ext>
                </a:extLst>
              </p:cNvPr>
              <p:cNvSpPr txBox="1"/>
              <p:nvPr/>
            </p:nvSpPr>
            <p:spPr>
              <a:xfrm>
                <a:off x="5761386" y="1366401"/>
                <a:ext cx="128204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28.3%</a:t>
                </a:r>
                <a:endParaRPr lang="it-IT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8" name="CasellaDiTesto 37">
                <a:extLst>
                  <a:ext uri="{FF2B5EF4-FFF2-40B4-BE49-F238E27FC236}">
                    <a16:creationId xmlns:a16="http://schemas.microsoft.com/office/drawing/2014/main" id="{848C5097-DE0F-43DF-B667-0799EDDA1EF9}"/>
                  </a:ext>
                </a:extLst>
              </p:cNvPr>
              <p:cNvSpPr txBox="1"/>
              <p:nvPr/>
            </p:nvSpPr>
            <p:spPr>
              <a:xfrm>
                <a:off x="5814826" y="503544"/>
                <a:ext cx="12820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BM</a:t>
                </a:r>
                <a:endParaRPr lang="it-IT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9" name="Textfeld 17">
                <a:extLst>
                  <a:ext uri="{FF2B5EF4-FFF2-40B4-BE49-F238E27FC236}">
                    <a16:creationId xmlns:a16="http://schemas.microsoft.com/office/drawing/2014/main" id="{3E4ED24E-3D70-4660-A69F-C501C5705441}"/>
                  </a:ext>
                </a:extLst>
              </p:cNvPr>
              <p:cNvSpPr txBox="1"/>
              <p:nvPr/>
            </p:nvSpPr>
            <p:spPr>
              <a:xfrm rot="16200000">
                <a:off x="4508300" y="613567"/>
                <a:ext cx="1044224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IFN</a:t>
                </a:r>
                <a:r>
                  <a:rPr lang="el-GR" sz="1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γ</a:t>
                </a:r>
                <a:endPara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0" name="Textfeld 18">
                <a:extLst>
                  <a:ext uri="{FF2B5EF4-FFF2-40B4-BE49-F238E27FC236}">
                    <a16:creationId xmlns:a16="http://schemas.microsoft.com/office/drawing/2014/main" id="{4C1C333D-E463-4EA3-8F16-C2D3E3A239ED}"/>
                  </a:ext>
                </a:extLst>
              </p:cNvPr>
              <p:cNvSpPr txBox="1"/>
              <p:nvPr/>
            </p:nvSpPr>
            <p:spPr>
              <a:xfrm>
                <a:off x="6575767" y="2790849"/>
                <a:ext cx="1030874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FSC-A</a:t>
                </a:r>
              </a:p>
            </p:txBody>
          </p:sp>
        </p:grpSp>
        <p:grpSp>
          <p:nvGrpSpPr>
            <p:cNvPr id="44" name="Gruppo 43">
              <a:extLst>
                <a:ext uri="{FF2B5EF4-FFF2-40B4-BE49-F238E27FC236}">
                  <a16:creationId xmlns:a16="http://schemas.microsoft.com/office/drawing/2014/main" id="{5F2CF426-D1D7-479C-9BE3-AA333F69FDB8}"/>
                </a:ext>
              </a:extLst>
            </p:cNvPr>
            <p:cNvGrpSpPr/>
            <p:nvPr/>
          </p:nvGrpSpPr>
          <p:grpSpPr>
            <a:xfrm>
              <a:off x="7080839" y="204905"/>
              <a:ext cx="2699340" cy="2822504"/>
              <a:chOff x="7080839" y="204905"/>
              <a:chExt cx="2699340" cy="2822504"/>
            </a:xfrm>
          </p:grpSpPr>
          <p:pic>
            <p:nvPicPr>
              <p:cNvPr id="21" name="Immagine 20">
                <a:extLst>
                  <a:ext uri="{FF2B5EF4-FFF2-40B4-BE49-F238E27FC236}">
                    <a16:creationId xmlns:a16="http://schemas.microsoft.com/office/drawing/2014/main" id="{3B127D93-7CA0-4AE2-AE90-2298FE9BDFA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318668" y="869724"/>
                <a:ext cx="1904159" cy="1939848"/>
              </a:xfrm>
              <a:prstGeom prst="rect">
                <a:avLst/>
              </a:prstGeom>
            </p:spPr>
          </p:pic>
          <p:sp>
            <p:nvSpPr>
              <p:cNvPr id="22" name="CasellaDiTesto 21">
                <a:extLst>
                  <a:ext uri="{FF2B5EF4-FFF2-40B4-BE49-F238E27FC236}">
                    <a16:creationId xmlns:a16="http://schemas.microsoft.com/office/drawing/2014/main" id="{2F917F73-FC3A-4877-B0BB-DBB84E4D4645}"/>
                  </a:ext>
                </a:extLst>
              </p:cNvPr>
              <p:cNvSpPr txBox="1"/>
              <p:nvPr/>
            </p:nvSpPr>
            <p:spPr>
              <a:xfrm>
                <a:off x="7921163" y="1384758"/>
                <a:ext cx="128204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37.4%</a:t>
                </a:r>
                <a:endParaRPr lang="it-IT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2" name="Textfeld 17">
                <a:extLst>
                  <a:ext uri="{FF2B5EF4-FFF2-40B4-BE49-F238E27FC236}">
                    <a16:creationId xmlns:a16="http://schemas.microsoft.com/office/drawing/2014/main" id="{F4F38527-13BA-47E3-8384-33ADE7C64C8D}"/>
                  </a:ext>
                </a:extLst>
              </p:cNvPr>
              <p:cNvSpPr txBox="1"/>
              <p:nvPr/>
            </p:nvSpPr>
            <p:spPr>
              <a:xfrm rot="16200000">
                <a:off x="6681838" y="603906"/>
                <a:ext cx="1044224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IFN</a:t>
                </a:r>
                <a:r>
                  <a:rPr lang="el-GR" sz="1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γ</a:t>
                </a:r>
                <a:endPara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3" name="Textfeld 18">
                <a:extLst>
                  <a:ext uri="{FF2B5EF4-FFF2-40B4-BE49-F238E27FC236}">
                    <a16:creationId xmlns:a16="http://schemas.microsoft.com/office/drawing/2014/main" id="{C528F407-42D2-4AF5-A76C-C52CF9C74B14}"/>
                  </a:ext>
                </a:extLst>
              </p:cNvPr>
              <p:cNvSpPr txBox="1"/>
              <p:nvPr/>
            </p:nvSpPr>
            <p:spPr>
              <a:xfrm>
                <a:off x="8749305" y="2781188"/>
                <a:ext cx="1030874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FSC-A</a:t>
                </a:r>
              </a:p>
            </p:txBody>
          </p:sp>
        </p:grpSp>
        <p:sp>
          <p:nvSpPr>
            <p:cNvPr id="45" name="CasellaDiTesto 44">
              <a:extLst>
                <a:ext uri="{FF2B5EF4-FFF2-40B4-BE49-F238E27FC236}">
                  <a16:creationId xmlns:a16="http://schemas.microsoft.com/office/drawing/2014/main" id="{2E6BE8EE-B7AD-4C9C-903E-BEB986294E4C}"/>
                </a:ext>
              </a:extLst>
            </p:cNvPr>
            <p:cNvSpPr txBox="1"/>
            <p:nvPr/>
          </p:nvSpPr>
          <p:spPr>
            <a:xfrm>
              <a:off x="7982696" y="494540"/>
              <a:ext cx="12820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PB</a:t>
              </a:r>
              <a:endParaRPr lang="it-IT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5" name="Gruppo 54">
            <a:extLst>
              <a:ext uri="{FF2B5EF4-FFF2-40B4-BE49-F238E27FC236}">
                <a16:creationId xmlns:a16="http://schemas.microsoft.com/office/drawing/2014/main" id="{73C98554-E416-4892-8F93-33B450D148EE}"/>
              </a:ext>
            </a:extLst>
          </p:cNvPr>
          <p:cNvGrpSpPr/>
          <p:nvPr/>
        </p:nvGrpSpPr>
        <p:grpSpPr>
          <a:xfrm>
            <a:off x="212899" y="2614312"/>
            <a:ext cx="4867360" cy="2888401"/>
            <a:chOff x="268849" y="2796263"/>
            <a:chExt cx="4867360" cy="2888401"/>
          </a:xfrm>
        </p:grpSpPr>
        <p:grpSp>
          <p:nvGrpSpPr>
            <p:cNvPr id="51" name="Gruppo 50">
              <a:extLst>
                <a:ext uri="{FF2B5EF4-FFF2-40B4-BE49-F238E27FC236}">
                  <a16:creationId xmlns:a16="http://schemas.microsoft.com/office/drawing/2014/main" id="{DCBD7580-B5D4-4AB5-BDDA-D0899690C2C6}"/>
                </a:ext>
              </a:extLst>
            </p:cNvPr>
            <p:cNvGrpSpPr/>
            <p:nvPr/>
          </p:nvGrpSpPr>
          <p:grpSpPr>
            <a:xfrm>
              <a:off x="268849" y="2833909"/>
              <a:ext cx="2743328" cy="2850755"/>
              <a:chOff x="268849" y="2833909"/>
              <a:chExt cx="2743328" cy="2850755"/>
            </a:xfrm>
          </p:grpSpPr>
          <p:pic>
            <p:nvPicPr>
              <p:cNvPr id="6" name="Immagine 5">
                <a:extLst>
                  <a:ext uri="{FF2B5EF4-FFF2-40B4-BE49-F238E27FC236}">
                    <a16:creationId xmlns:a16="http://schemas.microsoft.com/office/drawing/2014/main" id="{46C496FB-98C5-43DA-B851-3ECF31BAB2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88157" y="3519594"/>
                <a:ext cx="1893266" cy="1939849"/>
              </a:xfrm>
              <a:prstGeom prst="rect">
                <a:avLst/>
              </a:prstGeom>
            </p:spPr>
          </p:pic>
          <p:sp>
            <p:nvSpPr>
              <p:cNvPr id="14" name="CasellaDiTesto 13">
                <a:extLst>
                  <a:ext uri="{FF2B5EF4-FFF2-40B4-BE49-F238E27FC236}">
                    <a16:creationId xmlns:a16="http://schemas.microsoft.com/office/drawing/2014/main" id="{29FCE036-126D-4C26-BAF5-399835EDB265}"/>
                  </a:ext>
                </a:extLst>
              </p:cNvPr>
              <p:cNvSpPr txBox="1"/>
              <p:nvPr/>
            </p:nvSpPr>
            <p:spPr>
              <a:xfrm>
                <a:off x="1003876" y="3881922"/>
                <a:ext cx="128204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79.3%</a:t>
                </a:r>
                <a:endParaRPr lang="it-IT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7" name="Textfeld 18">
                <a:extLst>
                  <a:ext uri="{FF2B5EF4-FFF2-40B4-BE49-F238E27FC236}">
                    <a16:creationId xmlns:a16="http://schemas.microsoft.com/office/drawing/2014/main" id="{94946F22-6CB3-494E-AE94-35F3CDDAB7D8}"/>
                  </a:ext>
                </a:extLst>
              </p:cNvPr>
              <p:cNvSpPr txBox="1"/>
              <p:nvPr/>
            </p:nvSpPr>
            <p:spPr>
              <a:xfrm>
                <a:off x="1981303" y="5438443"/>
                <a:ext cx="1030874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FSC-A</a:t>
                </a:r>
              </a:p>
            </p:txBody>
          </p:sp>
          <p:sp>
            <p:nvSpPr>
              <p:cNvPr id="48" name="Textfeld 17">
                <a:extLst>
                  <a:ext uri="{FF2B5EF4-FFF2-40B4-BE49-F238E27FC236}">
                    <a16:creationId xmlns:a16="http://schemas.microsoft.com/office/drawing/2014/main" id="{1D7D172A-E81E-405B-BAEF-74AD847E9287}"/>
                  </a:ext>
                </a:extLst>
              </p:cNvPr>
              <p:cNvSpPr txBox="1"/>
              <p:nvPr/>
            </p:nvSpPr>
            <p:spPr>
              <a:xfrm rot="16200000">
                <a:off x="-130152" y="3232910"/>
                <a:ext cx="1044224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TNF</a:t>
                </a:r>
                <a:endPara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52" name="Gruppo 51">
              <a:extLst>
                <a:ext uri="{FF2B5EF4-FFF2-40B4-BE49-F238E27FC236}">
                  <a16:creationId xmlns:a16="http://schemas.microsoft.com/office/drawing/2014/main" id="{69A8804C-2EFD-42D1-BEC1-2080CDF30A2B}"/>
                </a:ext>
              </a:extLst>
            </p:cNvPr>
            <p:cNvGrpSpPr/>
            <p:nvPr/>
          </p:nvGrpSpPr>
          <p:grpSpPr>
            <a:xfrm>
              <a:off x="2392881" y="2796263"/>
              <a:ext cx="2743328" cy="2850755"/>
              <a:chOff x="2392881" y="2796263"/>
              <a:chExt cx="2743328" cy="2850755"/>
            </a:xfrm>
          </p:grpSpPr>
          <p:pic>
            <p:nvPicPr>
              <p:cNvPr id="26" name="Immagine 25">
                <a:extLst>
                  <a:ext uri="{FF2B5EF4-FFF2-40B4-BE49-F238E27FC236}">
                    <a16:creationId xmlns:a16="http://schemas.microsoft.com/office/drawing/2014/main" id="{CDE469B2-96F9-437B-8FCD-1FEB356A85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600732" y="3512705"/>
                <a:ext cx="1909287" cy="1939848"/>
              </a:xfrm>
              <a:prstGeom prst="rect">
                <a:avLst/>
              </a:prstGeom>
            </p:spPr>
          </p:pic>
          <p:sp>
            <p:nvSpPr>
              <p:cNvPr id="27" name="CasellaDiTesto 26">
                <a:extLst>
                  <a:ext uri="{FF2B5EF4-FFF2-40B4-BE49-F238E27FC236}">
                    <a16:creationId xmlns:a16="http://schemas.microsoft.com/office/drawing/2014/main" id="{F0E30984-179F-4C97-B14E-241EE2AD7BF7}"/>
                  </a:ext>
                </a:extLst>
              </p:cNvPr>
              <p:cNvSpPr txBox="1"/>
              <p:nvPr/>
            </p:nvSpPr>
            <p:spPr>
              <a:xfrm>
                <a:off x="3215048" y="3881921"/>
                <a:ext cx="128204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17.9%</a:t>
                </a:r>
                <a:endParaRPr lang="it-IT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9" name="Textfeld 18">
                <a:extLst>
                  <a:ext uri="{FF2B5EF4-FFF2-40B4-BE49-F238E27FC236}">
                    <a16:creationId xmlns:a16="http://schemas.microsoft.com/office/drawing/2014/main" id="{E503F31D-BB15-40FF-9DC5-707DA3F873CB}"/>
                  </a:ext>
                </a:extLst>
              </p:cNvPr>
              <p:cNvSpPr txBox="1"/>
              <p:nvPr/>
            </p:nvSpPr>
            <p:spPr>
              <a:xfrm>
                <a:off x="4105335" y="5400797"/>
                <a:ext cx="1030874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FSC-A</a:t>
                </a:r>
              </a:p>
            </p:txBody>
          </p:sp>
          <p:sp>
            <p:nvSpPr>
              <p:cNvPr id="50" name="Textfeld 17">
                <a:extLst>
                  <a:ext uri="{FF2B5EF4-FFF2-40B4-BE49-F238E27FC236}">
                    <a16:creationId xmlns:a16="http://schemas.microsoft.com/office/drawing/2014/main" id="{6E36FAB5-8617-40FD-8CBB-949B680F6417}"/>
                  </a:ext>
                </a:extLst>
              </p:cNvPr>
              <p:cNvSpPr txBox="1"/>
              <p:nvPr/>
            </p:nvSpPr>
            <p:spPr>
              <a:xfrm rot="16200000">
                <a:off x="1993880" y="3195264"/>
                <a:ext cx="1044224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TNF</a:t>
                </a:r>
                <a:endPara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53" name="CasellaDiTesto 52">
              <a:extLst>
                <a:ext uri="{FF2B5EF4-FFF2-40B4-BE49-F238E27FC236}">
                  <a16:creationId xmlns:a16="http://schemas.microsoft.com/office/drawing/2014/main" id="{53069A46-933A-4CFB-B063-FD59BA5F9BB8}"/>
                </a:ext>
              </a:extLst>
            </p:cNvPr>
            <p:cNvSpPr txBox="1"/>
            <p:nvPr/>
          </p:nvSpPr>
          <p:spPr>
            <a:xfrm>
              <a:off x="1091987" y="3161276"/>
              <a:ext cx="12820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BM</a:t>
              </a:r>
              <a:endParaRPr lang="it-IT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CasellaDiTesto 53">
              <a:extLst>
                <a:ext uri="{FF2B5EF4-FFF2-40B4-BE49-F238E27FC236}">
                  <a16:creationId xmlns:a16="http://schemas.microsoft.com/office/drawing/2014/main" id="{66CBCD94-46E6-44A6-A5B4-5FF242FCBB0D}"/>
                </a:ext>
              </a:extLst>
            </p:cNvPr>
            <p:cNvSpPr txBox="1"/>
            <p:nvPr/>
          </p:nvSpPr>
          <p:spPr>
            <a:xfrm>
              <a:off x="3201162" y="3161672"/>
              <a:ext cx="12820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PB</a:t>
              </a:r>
              <a:endParaRPr lang="it-IT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3" name="Gruppo 62">
            <a:extLst>
              <a:ext uri="{FF2B5EF4-FFF2-40B4-BE49-F238E27FC236}">
                <a16:creationId xmlns:a16="http://schemas.microsoft.com/office/drawing/2014/main" id="{0EFC869B-06C5-4FAD-925F-7BEF3861C90D}"/>
              </a:ext>
            </a:extLst>
          </p:cNvPr>
          <p:cNvGrpSpPr/>
          <p:nvPr/>
        </p:nvGrpSpPr>
        <p:grpSpPr>
          <a:xfrm>
            <a:off x="4974119" y="2648265"/>
            <a:ext cx="4881602" cy="2865033"/>
            <a:chOff x="4911771" y="2725875"/>
            <a:chExt cx="4881602" cy="2865033"/>
          </a:xfrm>
        </p:grpSpPr>
        <p:pic>
          <p:nvPicPr>
            <p:cNvPr id="5" name="Immagine 4">
              <a:extLst>
                <a:ext uri="{FF2B5EF4-FFF2-40B4-BE49-F238E27FC236}">
                  <a16:creationId xmlns:a16="http://schemas.microsoft.com/office/drawing/2014/main" id="{CF0A0B36-FFCF-42A4-8495-D56E0F0D2B5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5114504" y="3422406"/>
              <a:ext cx="1904149" cy="1939536"/>
            </a:xfrm>
            <a:prstGeom prst="rect">
              <a:avLst/>
            </a:prstGeom>
          </p:spPr>
        </p:pic>
        <p:sp>
          <p:nvSpPr>
            <p:cNvPr id="15" name="CasellaDiTesto 14">
              <a:extLst>
                <a:ext uri="{FF2B5EF4-FFF2-40B4-BE49-F238E27FC236}">
                  <a16:creationId xmlns:a16="http://schemas.microsoft.com/office/drawing/2014/main" id="{194F883D-41BC-4370-BE24-2A87504EA3CA}"/>
                </a:ext>
              </a:extLst>
            </p:cNvPr>
            <p:cNvSpPr txBox="1"/>
            <p:nvPr/>
          </p:nvSpPr>
          <p:spPr>
            <a:xfrm>
              <a:off x="5813628" y="3746732"/>
              <a:ext cx="12820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38.9%</a:t>
              </a:r>
              <a:endParaRPr lang="it-IT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25" name="Immagine 24">
              <a:extLst>
                <a:ext uri="{FF2B5EF4-FFF2-40B4-BE49-F238E27FC236}">
                  <a16:creationId xmlns:a16="http://schemas.microsoft.com/office/drawing/2014/main" id="{E328A74D-1634-4CEA-94FF-FCE97852C6E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7274527" y="3418493"/>
              <a:ext cx="1904150" cy="1947196"/>
            </a:xfrm>
            <a:prstGeom prst="rect">
              <a:avLst/>
            </a:prstGeom>
          </p:spPr>
        </p:pic>
        <p:sp>
          <p:nvSpPr>
            <p:cNvPr id="56" name="CasellaDiTesto 55">
              <a:extLst>
                <a:ext uri="{FF2B5EF4-FFF2-40B4-BE49-F238E27FC236}">
                  <a16:creationId xmlns:a16="http://schemas.microsoft.com/office/drawing/2014/main" id="{39FF03F4-12E2-4047-934F-1D42A97CEF26}"/>
                </a:ext>
              </a:extLst>
            </p:cNvPr>
            <p:cNvSpPr txBox="1"/>
            <p:nvPr/>
          </p:nvSpPr>
          <p:spPr>
            <a:xfrm>
              <a:off x="7925985" y="3746732"/>
              <a:ext cx="12820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35.9%</a:t>
              </a:r>
              <a:endParaRPr lang="it-IT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7" name="Textfeld 18">
              <a:extLst>
                <a:ext uri="{FF2B5EF4-FFF2-40B4-BE49-F238E27FC236}">
                  <a16:creationId xmlns:a16="http://schemas.microsoft.com/office/drawing/2014/main" id="{7127D528-2436-4268-AD13-B325E4AE2F8A}"/>
                </a:ext>
              </a:extLst>
            </p:cNvPr>
            <p:cNvSpPr txBox="1"/>
            <p:nvPr/>
          </p:nvSpPr>
          <p:spPr>
            <a:xfrm>
              <a:off x="6624225" y="5330409"/>
              <a:ext cx="103087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FSC-A</a:t>
              </a:r>
            </a:p>
          </p:txBody>
        </p:sp>
        <p:sp>
          <p:nvSpPr>
            <p:cNvPr id="58" name="Textfeld 17">
              <a:extLst>
                <a:ext uri="{FF2B5EF4-FFF2-40B4-BE49-F238E27FC236}">
                  <a16:creationId xmlns:a16="http://schemas.microsoft.com/office/drawing/2014/main" id="{8CF5F558-5EB8-443D-9B52-34428B55D839}"/>
                </a:ext>
              </a:extLst>
            </p:cNvPr>
            <p:cNvSpPr txBox="1"/>
            <p:nvPr/>
          </p:nvSpPr>
          <p:spPr>
            <a:xfrm rot="16200000">
              <a:off x="4512770" y="3124876"/>
              <a:ext cx="10442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TNF</a:t>
              </a:r>
              <a:endParaRPr lang="en-US" sz="1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9" name="Textfeld 18">
              <a:extLst>
                <a:ext uri="{FF2B5EF4-FFF2-40B4-BE49-F238E27FC236}">
                  <a16:creationId xmlns:a16="http://schemas.microsoft.com/office/drawing/2014/main" id="{B8A0CD49-ABA4-4225-96C8-5784A638344F}"/>
                </a:ext>
              </a:extLst>
            </p:cNvPr>
            <p:cNvSpPr txBox="1"/>
            <p:nvPr/>
          </p:nvSpPr>
          <p:spPr>
            <a:xfrm>
              <a:off x="8762499" y="5344687"/>
              <a:ext cx="103087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FSC-A</a:t>
              </a:r>
            </a:p>
          </p:txBody>
        </p:sp>
        <p:sp>
          <p:nvSpPr>
            <p:cNvPr id="60" name="Textfeld 17">
              <a:extLst>
                <a:ext uri="{FF2B5EF4-FFF2-40B4-BE49-F238E27FC236}">
                  <a16:creationId xmlns:a16="http://schemas.microsoft.com/office/drawing/2014/main" id="{5C724D46-312C-482C-B774-2E27BB5CB0F5}"/>
                </a:ext>
              </a:extLst>
            </p:cNvPr>
            <p:cNvSpPr txBox="1"/>
            <p:nvPr/>
          </p:nvSpPr>
          <p:spPr>
            <a:xfrm rot="16200000">
              <a:off x="6651044" y="3139154"/>
              <a:ext cx="10442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TNF</a:t>
              </a:r>
              <a:endParaRPr lang="en-US" sz="1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CasellaDiTesto 60">
              <a:extLst>
                <a:ext uri="{FF2B5EF4-FFF2-40B4-BE49-F238E27FC236}">
                  <a16:creationId xmlns:a16="http://schemas.microsoft.com/office/drawing/2014/main" id="{A40FFE1F-475E-482C-81D3-5EBD65C4025C}"/>
                </a:ext>
              </a:extLst>
            </p:cNvPr>
            <p:cNvSpPr txBox="1"/>
            <p:nvPr/>
          </p:nvSpPr>
          <p:spPr>
            <a:xfrm>
              <a:off x="5831799" y="3050911"/>
              <a:ext cx="12820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BM</a:t>
              </a:r>
              <a:endParaRPr lang="it-IT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2" name="CasellaDiTesto 61">
              <a:extLst>
                <a:ext uri="{FF2B5EF4-FFF2-40B4-BE49-F238E27FC236}">
                  <a16:creationId xmlns:a16="http://schemas.microsoft.com/office/drawing/2014/main" id="{3D38E61B-FA06-44E9-885A-D5882811015F}"/>
                </a:ext>
              </a:extLst>
            </p:cNvPr>
            <p:cNvSpPr txBox="1"/>
            <p:nvPr/>
          </p:nvSpPr>
          <p:spPr>
            <a:xfrm>
              <a:off x="7938554" y="3050911"/>
              <a:ext cx="12820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PB</a:t>
              </a:r>
              <a:endParaRPr lang="it-IT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ED08000B-FC80-49A8-8513-EA25B5B1BD0E}"/>
              </a:ext>
            </a:extLst>
          </p:cNvPr>
          <p:cNvSpPr txBox="1"/>
          <p:nvPr/>
        </p:nvSpPr>
        <p:spPr>
          <a:xfrm>
            <a:off x="6600756" y="92812"/>
            <a:ext cx="1282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BMI = 37.4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CasellaDiTesto 66">
            <a:extLst>
              <a:ext uri="{FF2B5EF4-FFF2-40B4-BE49-F238E27FC236}">
                <a16:creationId xmlns:a16="http://schemas.microsoft.com/office/drawing/2014/main" id="{8CED9DC5-5DE3-48DA-B9E5-43C3ADE536C2}"/>
              </a:ext>
            </a:extLst>
          </p:cNvPr>
          <p:cNvSpPr txBox="1"/>
          <p:nvPr/>
        </p:nvSpPr>
        <p:spPr>
          <a:xfrm>
            <a:off x="50161" y="555820"/>
            <a:ext cx="1282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CasellaDiTesto 67">
            <a:extLst>
              <a:ext uri="{FF2B5EF4-FFF2-40B4-BE49-F238E27FC236}">
                <a16:creationId xmlns:a16="http://schemas.microsoft.com/office/drawing/2014/main" id="{1D92B794-A487-4DC1-91E0-4A1433BB900C}"/>
              </a:ext>
            </a:extLst>
          </p:cNvPr>
          <p:cNvSpPr txBox="1"/>
          <p:nvPr/>
        </p:nvSpPr>
        <p:spPr>
          <a:xfrm>
            <a:off x="4720698" y="541385"/>
            <a:ext cx="1282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CasellaDiTesto 68">
            <a:extLst>
              <a:ext uri="{FF2B5EF4-FFF2-40B4-BE49-F238E27FC236}">
                <a16:creationId xmlns:a16="http://schemas.microsoft.com/office/drawing/2014/main" id="{D18C74BC-42A1-4D5A-AA0C-0C2AD07952BD}"/>
              </a:ext>
            </a:extLst>
          </p:cNvPr>
          <p:cNvSpPr txBox="1"/>
          <p:nvPr/>
        </p:nvSpPr>
        <p:spPr>
          <a:xfrm>
            <a:off x="50161" y="2969970"/>
            <a:ext cx="1282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CasellaDiTesto 69">
            <a:extLst>
              <a:ext uri="{FF2B5EF4-FFF2-40B4-BE49-F238E27FC236}">
                <a16:creationId xmlns:a16="http://schemas.microsoft.com/office/drawing/2014/main" id="{B1A326E3-6632-4029-AC31-98D0BF0B6022}"/>
              </a:ext>
            </a:extLst>
          </p:cNvPr>
          <p:cNvSpPr txBox="1"/>
          <p:nvPr/>
        </p:nvSpPr>
        <p:spPr>
          <a:xfrm>
            <a:off x="4733206" y="3059668"/>
            <a:ext cx="1282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Rettangolo 65">
            <a:extLst>
              <a:ext uri="{FF2B5EF4-FFF2-40B4-BE49-F238E27FC236}">
                <a16:creationId xmlns:a16="http://schemas.microsoft.com/office/drawing/2014/main" id="{B91DCA70-C6D1-4FB6-95B1-ED8DF614456A}"/>
              </a:ext>
            </a:extLst>
          </p:cNvPr>
          <p:cNvSpPr/>
          <p:nvPr/>
        </p:nvSpPr>
        <p:spPr>
          <a:xfrm>
            <a:off x="76824" y="5755202"/>
            <a:ext cx="1187685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Suppl. Fig. 2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Representative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FACS plots of T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cytokines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paired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BM and PB samples.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Representative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FACS plots of IFN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it-IT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CD8</a:t>
            </a:r>
            <a:r>
              <a:rPr lang="it-IT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cells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donor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(BMI=24.2) (A) IFN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it-IT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CD8</a:t>
            </a:r>
            <a:r>
              <a:rPr lang="it-IT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cells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an obese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donor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(BMI= 37.4) (B), TNF</a:t>
            </a:r>
            <a:r>
              <a:rPr lang="it-IT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CD8</a:t>
            </a:r>
            <a:r>
              <a:rPr lang="it-IT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cells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the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donor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(D) TNF</a:t>
            </a:r>
            <a:r>
              <a:rPr lang="it-IT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CD8</a:t>
            </a:r>
            <a:r>
              <a:rPr lang="it-IT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cells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the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obese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donor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CD8</a:t>
            </a:r>
            <a:r>
              <a:rPr lang="it-IT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cells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gated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reported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Figure 2.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81964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6683466"/>
              </p:ext>
            </p:extLst>
          </p:nvPr>
        </p:nvGraphicFramePr>
        <p:xfrm>
          <a:off x="4178300" y="431800"/>
          <a:ext cx="4264025" cy="267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2" name="Prism Project" r:id="rId3" imgW="4068000" imgH="2556000" progId="Prism5.Document">
                  <p:embed/>
                </p:oleObj>
              </mc:Choice>
              <mc:Fallback>
                <p:oleObj name="Prism Project" r:id="rId3" imgW="4068000" imgH="2556000" progId="Prism5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78300" y="431800"/>
                        <a:ext cx="4264025" cy="2678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9617555"/>
              </p:ext>
            </p:extLst>
          </p:nvPr>
        </p:nvGraphicFramePr>
        <p:xfrm>
          <a:off x="174625" y="431800"/>
          <a:ext cx="4264025" cy="264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3" name="Prism Project" r:id="rId5" imgW="4068000" imgH="2520000" progId="Prism5.Document">
                  <p:embed/>
                </p:oleObj>
              </mc:Choice>
              <mc:Fallback>
                <p:oleObj name="Prism Project" r:id="rId5" imgW="4068000" imgH="2520000" progId="Prism5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4625" y="431800"/>
                        <a:ext cx="4264025" cy="264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212725" y="431284"/>
            <a:ext cx="72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4160838" y="431284"/>
            <a:ext cx="72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239C2DCF-40A0-4418-BFCA-DCE07CBD7ADE}"/>
              </a:ext>
            </a:extLst>
          </p:cNvPr>
          <p:cNvSpPr/>
          <p:nvPr/>
        </p:nvSpPr>
        <p:spPr>
          <a:xfrm>
            <a:off x="157572" y="4208579"/>
            <a:ext cx="1187685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Suppl. Fig. 3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Frequency of T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cells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B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cells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the BM of CMV</a:t>
            </a:r>
            <a:r>
              <a:rPr lang="it-IT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CMV</a:t>
            </a:r>
            <a:r>
              <a:rPr lang="it-IT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(A) ROS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levels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(=DHE MFI),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percentages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IFN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it-IT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(B) and TNF</a:t>
            </a:r>
            <a:r>
              <a:rPr lang="it-IT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(C) CD8</a:t>
            </a:r>
            <a:r>
              <a:rPr lang="it-IT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cells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PBMCs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with BMI are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shown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Data are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shown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± SEM.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Spearman coefficient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sample number (N), and p-values are reported in each graph.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527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rafik 1">
            <a:extLst>
              <a:ext uri="{FF2B5EF4-FFF2-40B4-BE49-F238E27FC236}">
                <a16:creationId xmlns:a16="http://schemas.microsoft.com/office/drawing/2014/main" id="{99FA4B25-B2FE-48F3-A6D4-6FFA719D0A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482" y="335770"/>
            <a:ext cx="1923081" cy="1931904"/>
          </a:xfrm>
          <a:prstGeom prst="rect">
            <a:avLst/>
          </a:prstGeom>
        </p:spPr>
      </p:pic>
      <p:grpSp>
        <p:nvGrpSpPr>
          <p:cNvPr id="24" name="Gruppieren 23"/>
          <p:cNvGrpSpPr/>
          <p:nvPr/>
        </p:nvGrpSpPr>
        <p:grpSpPr>
          <a:xfrm>
            <a:off x="144328" y="-340917"/>
            <a:ext cx="2775738" cy="2854812"/>
            <a:chOff x="-4844" y="-354402"/>
            <a:chExt cx="2775738" cy="2854812"/>
          </a:xfrm>
        </p:grpSpPr>
        <p:sp>
          <p:nvSpPr>
            <p:cNvPr id="18" name="Textfeld 17"/>
            <p:cNvSpPr txBox="1"/>
            <p:nvPr/>
          </p:nvSpPr>
          <p:spPr>
            <a:xfrm rot="16200000">
              <a:off x="-403845" y="44599"/>
              <a:ext cx="10442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PD-1</a:t>
              </a:r>
            </a:p>
          </p:txBody>
        </p:sp>
        <p:sp>
          <p:nvSpPr>
            <p:cNvPr id="19" name="Textfeld 18"/>
            <p:cNvSpPr txBox="1"/>
            <p:nvPr/>
          </p:nvSpPr>
          <p:spPr>
            <a:xfrm>
              <a:off x="1726670" y="2254189"/>
              <a:ext cx="10442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FSC-A</a:t>
              </a:r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1640279" y="811846"/>
              <a:ext cx="10442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PD-1</a:t>
              </a:r>
              <a:r>
                <a:rPr lang="de-DE" sz="1000" b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endParaRPr lang="en-US" sz="1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5" name="Gruppieren 24"/>
          <p:cNvGrpSpPr/>
          <p:nvPr/>
        </p:nvGrpSpPr>
        <p:grpSpPr>
          <a:xfrm>
            <a:off x="2492418" y="-194425"/>
            <a:ext cx="2703615" cy="2708320"/>
            <a:chOff x="-57294" y="-208453"/>
            <a:chExt cx="2703615" cy="2708320"/>
          </a:xfrm>
        </p:grpSpPr>
        <p:pic>
          <p:nvPicPr>
            <p:cNvPr id="4" name="Grafik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6382" y="318110"/>
              <a:ext cx="1923081" cy="1927453"/>
            </a:xfrm>
            <a:prstGeom prst="rect">
              <a:avLst/>
            </a:prstGeom>
          </p:spPr>
        </p:pic>
        <p:sp>
          <p:nvSpPr>
            <p:cNvPr id="12" name="Textfeld 11"/>
            <p:cNvSpPr txBox="1"/>
            <p:nvPr/>
          </p:nvSpPr>
          <p:spPr>
            <a:xfrm>
              <a:off x="1342201" y="611033"/>
              <a:ext cx="10442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IL-7R</a:t>
              </a:r>
              <a:r>
                <a:rPr lang="el-GR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r>
                <a:rPr lang="de-DE" sz="1000" b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endParaRPr lang="en-US" sz="1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Textfeld 19"/>
            <p:cNvSpPr txBox="1"/>
            <p:nvPr/>
          </p:nvSpPr>
          <p:spPr>
            <a:xfrm rot="16200000">
              <a:off x="-456295" y="190548"/>
              <a:ext cx="10442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IL-7R</a:t>
              </a:r>
              <a:r>
                <a:rPr lang="el-G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endParaRPr lang="el-GR" sz="1000" baseline="30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Textfeld 20"/>
            <p:cNvSpPr txBox="1"/>
            <p:nvPr/>
          </p:nvSpPr>
          <p:spPr>
            <a:xfrm>
              <a:off x="1602097" y="2253646"/>
              <a:ext cx="10442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FSC-A</a:t>
              </a:r>
            </a:p>
          </p:txBody>
        </p:sp>
      </p:grpSp>
      <p:grpSp>
        <p:nvGrpSpPr>
          <p:cNvPr id="29" name="Gruppieren 28"/>
          <p:cNvGrpSpPr/>
          <p:nvPr/>
        </p:nvGrpSpPr>
        <p:grpSpPr>
          <a:xfrm>
            <a:off x="7172758" y="-173423"/>
            <a:ext cx="2704772" cy="2695924"/>
            <a:chOff x="5559390" y="-198752"/>
            <a:chExt cx="2704772" cy="2695924"/>
          </a:xfrm>
        </p:grpSpPr>
        <p:grpSp>
          <p:nvGrpSpPr>
            <p:cNvPr id="10" name="Gruppieren 9"/>
            <p:cNvGrpSpPr/>
            <p:nvPr/>
          </p:nvGrpSpPr>
          <p:grpSpPr>
            <a:xfrm>
              <a:off x="5768657" y="307761"/>
              <a:ext cx="2495505" cy="1947481"/>
              <a:chOff x="3995690" y="306043"/>
              <a:chExt cx="2495505" cy="1947481"/>
            </a:xfrm>
          </p:grpSpPr>
          <p:pic>
            <p:nvPicPr>
              <p:cNvPr id="6" name="Grafik 5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027743" y="306043"/>
                <a:ext cx="1909287" cy="1943190"/>
              </a:xfrm>
              <a:prstGeom prst="rect">
                <a:avLst/>
              </a:prstGeom>
            </p:spPr>
          </p:pic>
          <p:sp>
            <p:nvSpPr>
              <p:cNvPr id="8" name="Textfeld 7"/>
              <p:cNvSpPr txBox="1"/>
              <p:nvPr/>
            </p:nvSpPr>
            <p:spPr>
              <a:xfrm>
                <a:off x="3995690" y="319383"/>
                <a:ext cx="1044224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MPEC</a:t>
                </a:r>
              </a:p>
            </p:txBody>
          </p:sp>
          <p:sp>
            <p:nvSpPr>
              <p:cNvPr id="9" name="Textfeld 8"/>
              <p:cNvSpPr txBox="1"/>
              <p:nvPr/>
            </p:nvSpPr>
            <p:spPr>
              <a:xfrm>
                <a:off x="5446971" y="2007303"/>
                <a:ext cx="1044224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SLEC</a:t>
                </a:r>
              </a:p>
            </p:txBody>
          </p:sp>
        </p:grpSp>
        <p:sp>
          <p:nvSpPr>
            <p:cNvPr id="27" name="Textfeld 26"/>
            <p:cNvSpPr txBox="1"/>
            <p:nvPr/>
          </p:nvSpPr>
          <p:spPr>
            <a:xfrm rot="16200000">
              <a:off x="5160389" y="200249"/>
              <a:ext cx="10442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IL-7R</a:t>
              </a:r>
              <a:r>
                <a:rPr lang="el-G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endParaRPr lang="el-GR" sz="1000" baseline="30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Textfeld 27"/>
            <p:cNvSpPr txBox="1"/>
            <p:nvPr/>
          </p:nvSpPr>
          <p:spPr>
            <a:xfrm>
              <a:off x="7150930" y="2250951"/>
              <a:ext cx="10442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KLRG-1</a:t>
              </a:r>
            </a:p>
          </p:txBody>
        </p:sp>
      </p:grpSp>
      <p:grpSp>
        <p:nvGrpSpPr>
          <p:cNvPr id="5" name="Gruppo 4">
            <a:extLst>
              <a:ext uri="{FF2B5EF4-FFF2-40B4-BE49-F238E27FC236}">
                <a16:creationId xmlns:a16="http://schemas.microsoft.com/office/drawing/2014/main" id="{9D5807C2-674E-4CB8-BA0A-E5698E673AD4}"/>
              </a:ext>
            </a:extLst>
          </p:cNvPr>
          <p:cNvGrpSpPr/>
          <p:nvPr/>
        </p:nvGrpSpPr>
        <p:grpSpPr>
          <a:xfrm>
            <a:off x="4843029" y="-199828"/>
            <a:ext cx="2658105" cy="2699180"/>
            <a:chOff x="4735463" y="-178344"/>
            <a:chExt cx="2658105" cy="2699180"/>
          </a:xfrm>
        </p:grpSpPr>
        <p:grpSp>
          <p:nvGrpSpPr>
            <p:cNvPr id="3" name="Gruppo 2">
              <a:extLst>
                <a:ext uri="{FF2B5EF4-FFF2-40B4-BE49-F238E27FC236}">
                  <a16:creationId xmlns:a16="http://schemas.microsoft.com/office/drawing/2014/main" id="{79CB86CF-0DD2-4EC4-B515-42B3AF6BA791}"/>
                </a:ext>
              </a:extLst>
            </p:cNvPr>
            <p:cNvGrpSpPr/>
            <p:nvPr/>
          </p:nvGrpSpPr>
          <p:grpSpPr>
            <a:xfrm>
              <a:off x="4735463" y="-178344"/>
              <a:ext cx="2658105" cy="2699180"/>
              <a:chOff x="4735463" y="-178344"/>
              <a:chExt cx="2658105" cy="2699180"/>
            </a:xfrm>
          </p:grpSpPr>
          <p:grpSp>
            <p:nvGrpSpPr>
              <p:cNvPr id="26" name="Gruppieren 25"/>
              <p:cNvGrpSpPr/>
              <p:nvPr/>
            </p:nvGrpSpPr>
            <p:grpSpPr>
              <a:xfrm>
                <a:off x="4735463" y="-178344"/>
                <a:ext cx="2135993" cy="2465301"/>
                <a:chOff x="2293239" y="-186971"/>
                <a:chExt cx="2135993" cy="2465301"/>
              </a:xfrm>
            </p:grpSpPr>
            <p:pic>
              <p:nvPicPr>
                <p:cNvPr id="15" name="Grafik 14"/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516313" y="335140"/>
                  <a:ext cx="1912919" cy="1943190"/>
                </a:xfrm>
                <a:prstGeom prst="rect">
                  <a:avLst/>
                </a:prstGeom>
              </p:spPr>
            </p:pic>
            <p:sp>
              <p:nvSpPr>
                <p:cNvPr id="22" name="Textfeld 21"/>
                <p:cNvSpPr txBox="1"/>
                <p:nvPr/>
              </p:nvSpPr>
              <p:spPr>
                <a:xfrm rot="16200000">
                  <a:off x="1894238" y="212030"/>
                  <a:ext cx="1044224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KLRG-1</a:t>
                  </a:r>
                </a:p>
              </p:txBody>
            </p:sp>
          </p:grpSp>
          <p:sp>
            <p:nvSpPr>
              <p:cNvPr id="34" name="Textfeld 20">
                <a:extLst>
                  <a:ext uri="{FF2B5EF4-FFF2-40B4-BE49-F238E27FC236}">
                    <a16:creationId xmlns:a16="http://schemas.microsoft.com/office/drawing/2014/main" id="{8A772834-03AC-4706-89DB-1DEFE5BF18D6}"/>
                  </a:ext>
                </a:extLst>
              </p:cNvPr>
              <p:cNvSpPr txBox="1"/>
              <p:nvPr/>
            </p:nvSpPr>
            <p:spPr>
              <a:xfrm>
                <a:off x="6349344" y="2274615"/>
                <a:ext cx="1044224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FSC-A</a:t>
                </a:r>
              </a:p>
            </p:txBody>
          </p:sp>
        </p:grpSp>
        <p:sp>
          <p:nvSpPr>
            <p:cNvPr id="30" name="Textfeld 29"/>
            <p:cNvSpPr txBox="1"/>
            <p:nvPr/>
          </p:nvSpPr>
          <p:spPr>
            <a:xfrm>
              <a:off x="5668319" y="408704"/>
              <a:ext cx="10442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KLRG-1</a:t>
              </a:r>
              <a:r>
                <a:rPr lang="de-DE" sz="1000" b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endParaRPr lang="en-US" sz="1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1" name="Rettangolo 30">
            <a:extLst>
              <a:ext uri="{FF2B5EF4-FFF2-40B4-BE49-F238E27FC236}">
                <a16:creationId xmlns:a16="http://schemas.microsoft.com/office/drawing/2014/main" id="{6C75FF5C-4ABB-485D-B691-2C160298637E}"/>
              </a:ext>
            </a:extLst>
          </p:cNvPr>
          <p:cNvSpPr/>
          <p:nvPr/>
        </p:nvSpPr>
        <p:spPr>
          <a:xfrm>
            <a:off x="144328" y="4646433"/>
            <a:ext cx="1187685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Suppl. Fig. 4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Gating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strategy for PD-1, IL-7R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KLRG-1 and the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combination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IL-7R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/KLRG-1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defining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IL-7R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it-IT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KLRG-1</a:t>
            </a:r>
            <a:r>
              <a:rPr lang="it-IT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MPEC and SLEC. PD-1, IL-7R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KLRG-1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gated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within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either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CD8</a:t>
            </a:r>
            <a:r>
              <a:rPr lang="it-IT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CD4</a:t>
            </a:r>
            <a:r>
              <a:rPr lang="it-IT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cells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MPEC and SLEC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within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CD8</a:t>
            </a:r>
            <a:r>
              <a:rPr lang="it-IT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cells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shown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Figure 3.</a:t>
            </a:r>
          </a:p>
        </p:txBody>
      </p:sp>
    </p:spTree>
    <p:extLst>
      <p:ext uri="{BB962C8B-B14F-4D97-AF65-F5344CB8AC3E}">
        <p14:creationId xmlns:p14="http://schemas.microsoft.com/office/powerpoint/2010/main" val="1863841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33AB958E-DAAC-4908-9B95-17E2FBDAD320}"/>
              </a:ext>
            </a:extLst>
          </p:cNvPr>
          <p:cNvSpPr txBox="1"/>
          <p:nvPr/>
        </p:nvSpPr>
        <p:spPr>
          <a:xfrm>
            <a:off x="6626178" y="-6600"/>
            <a:ext cx="2573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CD4</a:t>
            </a:r>
            <a:r>
              <a:rPr lang="en-GB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 cells (CMV</a:t>
            </a:r>
            <a:r>
              <a:rPr lang="en-GB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5988B1C2-E97B-46E1-A07D-EFCBAE6E0182}"/>
              </a:ext>
            </a:extLst>
          </p:cNvPr>
          <p:cNvSpPr txBox="1"/>
          <p:nvPr/>
        </p:nvSpPr>
        <p:spPr>
          <a:xfrm>
            <a:off x="2152063" y="0"/>
            <a:ext cx="2143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cells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107F7C23-B063-4B43-A27E-622F464FCE98}"/>
              </a:ext>
            </a:extLst>
          </p:cNvPr>
          <p:cNvSpPr txBox="1"/>
          <p:nvPr/>
        </p:nvSpPr>
        <p:spPr>
          <a:xfrm>
            <a:off x="1036047" y="305755"/>
            <a:ext cx="12820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BMI low</a:t>
            </a:r>
            <a:endParaRPr lang="it-IT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2AD587AE-FB34-4354-8BA0-B53BA2F62CE3}"/>
              </a:ext>
            </a:extLst>
          </p:cNvPr>
          <p:cNvSpPr txBox="1"/>
          <p:nvPr/>
        </p:nvSpPr>
        <p:spPr>
          <a:xfrm>
            <a:off x="3285108" y="293467"/>
            <a:ext cx="12820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BMI high</a:t>
            </a:r>
            <a:endParaRPr lang="it-IT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6" name="CasellaDiTesto 105">
            <a:extLst>
              <a:ext uri="{FF2B5EF4-FFF2-40B4-BE49-F238E27FC236}">
                <a16:creationId xmlns:a16="http://schemas.microsoft.com/office/drawing/2014/main" id="{789632E5-CF08-434D-8A93-07298D561986}"/>
              </a:ext>
            </a:extLst>
          </p:cNvPr>
          <p:cNvSpPr txBox="1"/>
          <p:nvPr/>
        </p:nvSpPr>
        <p:spPr>
          <a:xfrm>
            <a:off x="1406778" y="2731257"/>
            <a:ext cx="2573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CD4</a:t>
            </a:r>
            <a:r>
              <a:rPr lang="en-GB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 cell subsets 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1" name="Gruppo 110">
            <a:extLst>
              <a:ext uri="{FF2B5EF4-FFF2-40B4-BE49-F238E27FC236}">
                <a16:creationId xmlns:a16="http://schemas.microsoft.com/office/drawing/2014/main" id="{A0B6A979-AC33-4576-8837-6764490F2F41}"/>
              </a:ext>
            </a:extLst>
          </p:cNvPr>
          <p:cNvGrpSpPr/>
          <p:nvPr/>
        </p:nvGrpSpPr>
        <p:grpSpPr>
          <a:xfrm>
            <a:off x="26259" y="0"/>
            <a:ext cx="5202860" cy="2785581"/>
            <a:chOff x="26259" y="0"/>
            <a:chExt cx="5202860" cy="2785581"/>
          </a:xfrm>
        </p:grpSpPr>
        <p:grpSp>
          <p:nvGrpSpPr>
            <p:cNvPr id="47" name="Gruppo 46">
              <a:extLst>
                <a:ext uri="{FF2B5EF4-FFF2-40B4-BE49-F238E27FC236}">
                  <a16:creationId xmlns:a16="http://schemas.microsoft.com/office/drawing/2014/main" id="{07B822F6-1BA0-46D4-9058-B91188694E0C}"/>
                </a:ext>
              </a:extLst>
            </p:cNvPr>
            <p:cNvGrpSpPr/>
            <p:nvPr/>
          </p:nvGrpSpPr>
          <p:grpSpPr>
            <a:xfrm>
              <a:off x="251483" y="0"/>
              <a:ext cx="2730036" cy="2785581"/>
              <a:chOff x="491000" y="-322262"/>
              <a:chExt cx="2730036" cy="2785581"/>
            </a:xfrm>
          </p:grpSpPr>
          <p:pic>
            <p:nvPicPr>
              <p:cNvPr id="44" name="Immagine 43">
                <a:extLst>
                  <a:ext uri="{FF2B5EF4-FFF2-40B4-BE49-F238E27FC236}">
                    <a16:creationId xmlns:a16="http://schemas.microsoft.com/office/drawing/2014/main" id="{2DEDAADB-B50A-4913-8C02-05B8CED0F09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732765" y="308356"/>
                <a:ext cx="1904150" cy="1939849"/>
              </a:xfrm>
              <a:prstGeom prst="rect">
                <a:avLst/>
              </a:prstGeom>
            </p:spPr>
          </p:pic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04EBF081-E784-4D35-A4D7-B8D94CAB87D7}"/>
                  </a:ext>
                </a:extLst>
              </p:cNvPr>
              <p:cNvSpPr txBox="1"/>
              <p:nvPr/>
            </p:nvSpPr>
            <p:spPr>
              <a:xfrm>
                <a:off x="1446216" y="1139780"/>
                <a:ext cx="106397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19.6%</a:t>
                </a:r>
                <a:endParaRPr lang="it-IT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5" name="Textfeld 18">
                <a:extLst>
                  <a:ext uri="{FF2B5EF4-FFF2-40B4-BE49-F238E27FC236}">
                    <a16:creationId xmlns:a16="http://schemas.microsoft.com/office/drawing/2014/main" id="{29F78588-3F5B-4DAB-BD35-B1542B0BE068}"/>
                  </a:ext>
                </a:extLst>
              </p:cNvPr>
              <p:cNvSpPr txBox="1"/>
              <p:nvPr/>
            </p:nvSpPr>
            <p:spPr>
              <a:xfrm>
                <a:off x="2190162" y="2217098"/>
                <a:ext cx="1030874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FSC-A</a:t>
                </a:r>
              </a:p>
            </p:txBody>
          </p:sp>
          <p:sp>
            <p:nvSpPr>
              <p:cNvPr id="46" name="Textfeld 17">
                <a:extLst>
                  <a:ext uri="{FF2B5EF4-FFF2-40B4-BE49-F238E27FC236}">
                    <a16:creationId xmlns:a16="http://schemas.microsoft.com/office/drawing/2014/main" id="{E7FB8355-CF20-4B28-9223-FE3911935E8B}"/>
                  </a:ext>
                </a:extLst>
              </p:cNvPr>
              <p:cNvSpPr txBox="1"/>
              <p:nvPr/>
            </p:nvSpPr>
            <p:spPr>
              <a:xfrm rot="16200000">
                <a:off x="91999" y="76739"/>
                <a:ext cx="1044224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CD19</a:t>
                </a:r>
                <a:endPara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50" name="Gruppo 49">
              <a:extLst>
                <a:ext uri="{FF2B5EF4-FFF2-40B4-BE49-F238E27FC236}">
                  <a16:creationId xmlns:a16="http://schemas.microsoft.com/office/drawing/2014/main" id="{AFAC20A2-76DA-4755-8DF6-48FD7E023A30}"/>
                </a:ext>
              </a:extLst>
            </p:cNvPr>
            <p:cNvGrpSpPr/>
            <p:nvPr/>
          </p:nvGrpSpPr>
          <p:grpSpPr>
            <a:xfrm>
              <a:off x="2499083" y="0"/>
              <a:ext cx="2730036" cy="2785581"/>
              <a:chOff x="2471917" y="-152779"/>
              <a:chExt cx="2730036" cy="2785581"/>
            </a:xfrm>
          </p:grpSpPr>
          <p:pic>
            <p:nvPicPr>
              <p:cNvPr id="6" name="Immagine 5">
                <a:extLst>
                  <a:ext uri="{FF2B5EF4-FFF2-40B4-BE49-F238E27FC236}">
                    <a16:creationId xmlns:a16="http://schemas.microsoft.com/office/drawing/2014/main" id="{3F66C9F5-D309-4627-94CE-A324C5561CF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76152" y="474789"/>
                <a:ext cx="1910622" cy="1939849"/>
              </a:xfrm>
              <a:prstGeom prst="rect">
                <a:avLst/>
              </a:prstGeom>
            </p:spPr>
          </p:pic>
          <p:sp>
            <p:nvSpPr>
              <p:cNvPr id="7" name="CasellaDiTesto 6">
                <a:extLst>
                  <a:ext uri="{FF2B5EF4-FFF2-40B4-BE49-F238E27FC236}">
                    <a16:creationId xmlns:a16="http://schemas.microsoft.com/office/drawing/2014/main" id="{6FE2B8BA-D29B-44E9-B8DE-2619A70AADA3}"/>
                  </a:ext>
                </a:extLst>
              </p:cNvPr>
              <p:cNvSpPr txBox="1"/>
              <p:nvPr/>
            </p:nvSpPr>
            <p:spPr>
              <a:xfrm>
                <a:off x="3487237" y="1282775"/>
                <a:ext cx="106397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38.8%</a:t>
                </a:r>
                <a:endParaRPr lang="it-IT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8" name="Textfeld 18">
                <a:extLst>
                  <a:ext uri="{FF2B5EF4-FFF2-40B4-BE49-F238E27FC236}">
                    <a16:creationId xmlns:a16="http://schemas.microsoft.com/office/drawing/2014/main" id="{639A7566-27A8-45C2-94E9-4408D2145528}"/>
                  </a:ext>
                </a:extLst>
              </p:cNvPr>
              <p:cNvSpPr txBox="1"/>
              <p:nvPr/>
            </p:nvSpPr>
            <p:spPr>
              <a:xfrm>
                <a:off x="4171079" y="2386581"/>
                <a:ext cx="1030874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FSC-A</a:t>
                </a:r>
              </a:p>
            </p:txBody>
          </p:sp>
          <p:sp>
            <p:nvSpPr>
              <p:cNvPr id="49" name="Textfeld 17">
                <a:extLst>
                  <a:ext uri="{FF2B5EF4-FFF2-40B4-BE49-F238E27FC236}">
                    <a16:creationId xmlns:a16="http://schemas.microsoft.com/office/drawing/2014/main" id="{A9190796-FB68-45FA-B66F-651083016B70}"/>
                  </a:ext>
                </a:extLst>
              </p:cNvPr>
              <p:cNvSpPr txBox="1"/>
              <p:nvPr/>
            </p:nvSpPr>
            <p:spPr>
              <a:xfrm rot="16200000">
                <a:off x="2072916" y="246222"/>
                <a:ext cx="1044224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CD19</a:t>
                </a:r>
                <a:endPara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09" name="CasellaDiTesto 108">
              <a:extLst>
                <a:ext uri="{FF2B5EF4-FFF2-40B4-BE49-F238E27FC236}">
                  <a16:creationId xmlns:a16="http://schemas.microsoft.com/office/drawing/2014/main" id="{E944A814-89D6-486D-B6D8-41D0CF642F50}"/>
                </a:ext>
              </a:extLst>
            </p:cNvPr>
            <p:cNvSpPr txBox="1"/>
            <p:nvPr/>
          </p:nvSpPr>
          <p:spPr>
            <a:xfrm>
              <a:off x="26259" y="282112"/>
              <a:ext cx="12820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it-IT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15" name="Gruppo 114">
            <a:extLst>
              <a:ext uri="{FF2B5EF4-FFF2-40B4-BE49-F238E27FC236}">
                <a16:creationId xmlns:a16="http://schemas.microsoft.com/office/drawing/2014/main" id="{9DEEE7AC-6702-434A-A190-BB05254AD9D3}"/>
              </a:ext>
            </a:extLst>
          </p:cNvPr>
          <p:cNvGrpSpPr/>
          <p:nvPr/>
        </p:nvGrpSpPr>
        <p:grpSpPr>
          <a:xfrm>
            <a:off x="5101028" y="-113915"/>
            <a:ext cx="5214807" cy="2855068"/>
            <a:chOff x="5011549" y="-55333"/>
            <a:chExt cx="5214807" cy="2855068"/>
          </a:xfrm>
        </p:grpSpPr>
        <p:grpSp>
          <p:nvGrpSpPr>
            <p:cNvPr id="112" name="Gruppo 111">
              <a:extLst>
                <a:ext uri="{FF2B5EF4-FFF2-40B4-BE49-F238E27FC236}">
                  <a16:creationId xmlns:a16="http://schemas.microsoft.com/office/drawing/2014/main" id="{A927E81E-B3A7-4DA3-9B9A-5C2A92A85545}"/>
                </a:ext>
              </a:extLst>
            </p:cNvPr>
            <p:cNvGrpSpPr/>
            <p:nvPr/>
          </p:nvGrpSpPr>
          <p:grpSpPr>
            <a:xfrm>
              <a:off x="5011549" y="-55333"/>
              <a:ext cx="5214807" cy="2855068"/>
              <a:chOff x="5011549" y="-55333"/>
              <a:chExt cx="5214807" cy="2855068"/>
            </a:xfrm>
          </p:grpSpPr>
          <p:grpSp>
            <p:nvGrpSpPr>
              <p:cNvPr id="57" name="Gruppo 56">
                <a:extLst>
                  <a:ext uri="{FF2B5EF4-FFF2-40B4-BE49-F238E27FC236}">
                    <a16:creationId xmlns:a16="http://schemas.microsoft.com/office/drawing/2014/main" id="{F762B737-DEBC-4584-B93B-7DDE9298A7FA}"/>
                  </a:ext>
                </a:extLst>
              </p:cNvPr>
              <p:cNvGrpSpPr/>
              <p:nvPr/>
            </p:nvGrpSpPr>
            <p:grpSpPr>
              <a:xfrm>
                <a:off x="5228886" y="-55333"/>
                <a:ext cx="4997470" cy="2855068"/>
                <a:chOff x="241886" y="2493591"/>
                <a:chExt cx="4997470" cy="2855068"/>
              </a:xfrm>
            </p:grpSpPr>
            <p:pic>
              <p:nvPicPr>
                <p:cNvPr id="8" name="Immagine 7">
                  <a:extLst>
                    <a:ext uri="{FF2B5EF4-FFF2-40B4-BE49-F238E27FC236}">
                      <a16:creationId xmlns:a16="http://schemas.microsoft.com/office/drawing/2014/main" id="{CD1AFDA3-0252-4D86-81EF-54E2FE8D1EE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709790" y="3192529"/>
                  <a:ext cx="1904150" cy="1939850"/>
                </a:xfrm>
                <a:prstGeom prst="rect">
                  <a:avLst/>
                </a:prstGeom>
              </p:spPr>
            </p:pic>
            <p:sp>
              <p:nvSpPr>
                <p:cNvPr id="9" name="CasellaDiTesto 8">
                  <a:extLst>
                    <a:ext uri="{FF2B5EF4-FFF2-40B4-BE49-F238E27FC236}">
                      <a16:creationId xmlns:a16="http://schemas.microsoft.com/office/drawing/2014/main" id="{495F9103-D9B8-4F56-A61E-FC30A9C83C3F}"/>
                    </a:ext>
                  </a:extLst>
                </p:cNvPr>
                <p:cNvSpPr txBox="1"/>
                <p:nvPr/>
              </p:nvSpPr>
              <p:spPr>
                <a:xfrm>
                  <a:off x="3613921" y="3861130"/>
                  <a:ext cx="1063973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2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53.3%</a:t>
                  </a:r>
                  <a:endParaRPr lang="it-IT" sz="12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pic>
              <p:nvPicPr>
                <p:cNvPr id="10" name="Immagine 9">
                  <a:extLst>
                    <a:ext uri="{FF2B5EF4-FFF2-40B4-BE49-F238E27FC236}">
                      <a16:creationId xmlns:a16="http://schemas.microsoft.com/office/drawing/2014/main" id="{59763706-F3D8-4DC5-9BC5-4CC369E2338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74736" y="3184952"/>
                  <a:ext cx="1904150" cy="1939850"/>
                </a:xfrm>
                <a:prstGeom prst="rect">
                  <a:avLst/>
                </a:prstGeom>
              </p:spPr>
            </p:pic>
            <p:sp>
              <p:nvSpPr>
                <p:cNvPr id="11" name="CasellaDiTesto 10">
                  <a:extLst>
                    <a:ext uri="{FF2B5EF4-FFF2-40B4-BE49-F238E27FC236}">
                      <a16:creationId xmlns:a16="http://schemas.microsoft.com/office/drawing/2014/main" id="{F44D88C8-288F-4A00-9521-168F5C2A9F06}"/>
                    </a:ext>
                  </a:extLst>
                </p:cNvPr>
                <p:cNvSpPr txBox="1"/>
                <p:nvPr/>
              </p:nvSpPr>
              <p:spPr>
                <a:xfrm>
                  <a:off x="1391129" y="3868945"/>
                  <a:ext cx="1063973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2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36.7%</a:t>
                  </a:r>
                  <a:endParaRPr lang="it-IT" sz="12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3" name="Textfeld 18">
                  <a:extLst>
                    <a:ext uri="{FF2B5EF4-FFF2-40B4-BE49-F238E27FC236}">
                      <a16:creationId xmlns:a16="http://schemas.microsoft.com/office/drawing/2014/main" id="{0074274F-8B34-467E-A261-0C4D5E362EEF}"/>
                    </a:ext>
                  </a:extLst>
                </p:cNvPr>
                <p:cNvSpPr txBox="1"/>
                <p:nvPr/>
              </p:nvSpPr>
              <p:spPr>
                <a:xfrm>
                  <a:off x="1952828" y="5102438"/>
                  <a:ext cx="1030874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FSC-A</a:t>
                  </a:r>
                </a:p>
              </p:txBody>
            </p:sp>
            <p:sp>
              <p:nvSpPr>
                <p:cNvPr id="54" name="Textfeld 17">
                  <a:extLst>
                    <a:ext uri="{FF2B5EF4-FFF2-40B4-BE49-F238E27FC236}">
                      <a16:creationId xmlns:a16="http://schemas.microsoft.com/office/drawing/2014/main" id="{21528456-73BC-41EF-9C43-610E3CE6B287}"/>
                    </a:ext>
                  </a:extLst>
                </p:cNvPr>
                <p:cNvSpPr txBox="1"/>
                <p:nvPr/>
              </p:nvSpPr>
              <p:spPr>
                <a:xfrm rot="16200000">
                  <a:off x="-157115" y="2892592"/>
                  <a:ext cx="1044224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CD4</a:t>
                  </a:r>
                  <a:endParaRPr lang="en-US" sz="10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5" name="Textfeld 18">
                  <a:extLst>
                    <a:ext uri="{FF2B5EF4-FFF2-40B4-BE49-F238E27FC236}">
                      <a16:creationId xmlns:a16="http://schemas.microsoft.com/office/drawing/2014/main" id="{E7E2B8A8-5080-42D5-B11F-7F60D2738664}"/>
                    </a:ext>
                  </a:extLst>
                </p:cNvPr>
                <p:cNvSpPr txBox="1"/>
                <p:nvPr/>
              </p:nvSpPr>
              <p:spPr>
                <a:xfrm>
                  <a:off x="4208482" y="5102438"/>
                  <a:ext cx="1030874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FSC-A</a:t>
                  </a:r>
                </a:p>
              </p:txBody>
            </p:sp>
            <p:sp>
              <p:nvSpPr>
                <p:cNvPr id="56" name="Textfeld 17">
                  <a:extLst>
                    <a:ext uri="{FF2B5EF4-FFF2-40B4-BE49-F238E27FC236}">
                      <a16:creationId xmlns:a16="http://schemas.microsoft.com/office/drawing/2014/main" id="{99750930-8A8A-434E-B8D8-2550D03A374D}"/>
                    </a:ext>
                  </a:extLst>
                </p:cNvPr>
                <p:cNvSpPr txBox="1"/>
                <p:nvPr/>
              </p:nvSpPr>
              <p:spPr>
                <a:xfrm rot="16200000">
                  <a:off x="2098539" y="2892592"/>
                  <a:ext cx="1044224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CD4</a:t>
                  </a:r>
                  <a:endParaRPr lang="en-US" sz="10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10" name="CasellaDiTesto 109">
                <a:extLst>
                  <a:ext uri="{FF2B5EF4-FFF2-40B4-BE49-F238E27FC236}">
                    <a16:creationId xmlns:a16="http://schemas.microsoft.com/office/drawing/2014/main" id="{DB9EE6B2-AE39-4353-A4DF-BDAF724C056B}"/>
                  </a:ext>
                </a:extLst>
              </p:cNvPr>
              <p:cNvSpPr txBox="1"/>
              <p:nvPr/>
            </p:nvSpPr>
            <p:spPr>
              <a:xfrm>
                <a:off x="5011549" y="282112"/>
                <a:ext cx="12820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endParaRPr lang="it-IT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13" name="CasellaDiTesto 112">
              <a:extLst>
                <a:ext uri="{FF2B5EF4-FFF2-40B4-BE49-F238E27FC236}">
                  <a16:creationId xmlns:a16="http://schemas.microsoft.com/office/drawing/2014/main" id="{93DEE496-B156-4DD6-B4C0-31D54D7ABCAB}"/>
                </a:ext>
              </a:extLst>
            </p:cNvPr>
            <p:cNvSpPr txBox="1"/>
            <p:nvPr/>
          </p:nvSpPr>
          <p:spPr>
            <a:xfrm>
              <a:off x="5954938" y="325139"/>
              <a:ext cx="128204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BMI low</a:t>
              </a:r>
              <a:endParaRPr lang="it-IT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4" name="CasellaDiTesto 113">
              <a:extLst>
                <a:ext uri="{FF2B5EF4-FFF2-40B4-BE49-F238E27FC236}">
                  <a16:creationId xmlns:a16="http://schemas.microsoft.com/office/drawing/2014/main" id="{330DD258-7739-4C8A-BC03-D2D7B731FFF3}"/>
                </a:ext>
              </a:extLst>
            </p:cNvPr>
            <p:cNvSpPr txBox="1"/>
            <p:nvPr/>
          </p:nvSpPr>
          <p:spPr>
            <a:xfrm>
              <a:off x="8203999" y="312851"/>
              <a:ext cx="128204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BMI high</a:t>
              </a:r>
              <a:endParaRPr lang="it-IT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17" name="Gruppo 116">
            <a:extLst>
              <a:ext uri="{FF2B5EF4-FFF2-40B4-BE49-F238E27FC236}">
                <a16:creationId xmlns:a16="http://schemas.microsoft.com/office/drawing/2014/main" id="{239B4500-675B-4E21-A464-A8A9D060DE50}"/>
              </a:ext>
            </a:extLst>
          </p:cNvPr>
          <p:cNvGrpSpPr/>
          <p:nvPr/>
        </p:nvGrpSpPr>
        <p:grpSpPr>
          <a:xfrm>
            <a:off x="-1911" y="2768454"/>
            <a:ext cx="5064941" cy="2779211"/>
            <a:chOff x="-1911" y="3113306"/>
            <a:chExt cx="5064941" cy="2779211"/>
          </a:xfrm>
        </p:grpSpPr>
        <p:grpSp>
          <p:nvGrpSpPr>
            <p:cNvPr id="104" name="Gruppo 103">
              <a:extLst>
                <a:ext uri="{FF2B5EF4-FFF2-40B4-BE49-F238E27FC236}">
                  <a16:creationId xmlns:a16="http://schemas.microsoft.com/office/drawing/2014/main" id="{AD312579-98BE-408D-8592-CC5BCACADBE6}"/>
                </a:ext>
              </a:extLst>
            </p:cNvPr>
            <p:cNvGrpSpPr/>
            <p:nvPr/>
          </p:nvGrpSpPr>
          <p:grpSpPr>
            <a:xfrm>
              <a:off x="243075" y="3113306"/>
              <a:ext cx="4819955" cy="2779211"/>
              <a:chOff x="242674" y="2891111"/>
              <a:chExt cx="4819955" cy="2779211"/>
            </a:xfrm>
          </p:grpSpPr>
          <p:grpSp>
            <p:nvGrpSpPr>
              <p:cNvPr id="74" name="Gruppo 73">
                <a:extLst>
                  <a:ext uri="{FF2B5EF4-FFF2-40B4-BE49-F238E27FC236}">
                    <a16:creationId xmlns:a16="http://schemas.microsoft.com/office/drawing/2014/main" id="{68DC308F-EFA0-4E46-9D8C-8EC55F3C722C}"/>
                  </a:ext>
                </a:extLst>
              </p:cNvPr>
              <p:cNvGrpSpPr/>
              <p:nvPr/>
            </p:nvGrpSpPr>
            <p:grpSpPr>
              <a:xfrm>
                <a:off x="242674" y="2891111"/>
                <a:ext cx="4819955" cy="2779211"/>
                <a:chOff x="4834170" y="10664"/>
                <a:chExt cx="4819955" cy="2779211"/>
              </a:xfrm>
            </p:grpSpPr>
            <p:grpSp>
              <p:nvGrpSpPr>
                <p:cNvPr id="64" name="Gruppo 63">
                  <a:extLst>
                    <a:ext uri="{FF2B5EF4-FFF2-40B4-BE49-F238E27FC236}">
                      <a16:creationId xmlns:a16="http://schemas.microsoft.com/office/drawing/2014/main" id="{023B6025-3550-4D53-AA54-09659C80B13C}"/>
                    </a:ext>
                  </a:extLst>
                </p:cNvPr>
                <p:cNvGrpSpPr/>
                <p:nvPr/>
              </p:nvGrpSpPr>
              <p:grpSpPr>
                <a:xfrm>
                  <a:off x="5003131" y="604769"/>
                  <a:ext cx="2382034" cy="1975896"/>
                  <a:chOff x="5003131" y="604769"/>
                  <a:chExt cx="2382034" cy="1975896"/>
                </a:xfrm>
              </p:grpSpPr>
              <p:grpSp>
                <p:nvGrpSpPr>
                  <p:cNvPr id="22" name="Gruppo 21">
                    <a:extLst>
                      <a:ext uri="{FF2B5EF4-FFF2-40B4-BE49-F238E27FC236}">
                        <a16:creationId xmlns:a16="http://schemas.microsoft.com/office/drawing/2014/main" id="{29E783EE-EA2E-4D43-991D-3F07F386F140}"/>
                      </a:ext>
                    </a:extLst>
                  </p:cNvPr>
                  <p:cNvGrpSpPr/>
                  <p:nvPr/>
                </p:nvGrpSpPr>
                <p:grpSpPr>
                  <a:xfrm>
                    <a:off x="5003131" y="604769"/>
                    <a:ext cx="2310194" cy="1975896"/>
                    <a:chOff x="6022112" y="3589607"/>
                    <a:chExt cx="2934224" cy="2525366"/>
                  </a:xfrm>
                </p:grpSpPr>
                <p:pic>
                  <p:nvPicPr>
                    <p:cNvPr id="16" name="Immagine 15">
                      <a:extLst>
                        <a:ext uri="{FF2B5EF4-FFF2-40B4-BE49-F238E27FC236}">
                          <a16:creationId xmlns:a16="http://schemas.microsoft.com/office/drawing/2014/main" id="{3DA8460A-7F5B-4EE4-9C6F-75FF504A1BA5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6"/>
                    <a:stretch>
                      <a:fillRect/>
                    </a:stretch>
                  </p:blipFill>
                  <p:spPr>
                    <a:xfrm>
                      <a:off x="6095999" y="3624141"/>
                      <a:ext cx="2447925" cy="2447925"/>
                    </a:xfrm>
                    <a:prstGeom prst="rect">
                      <a:avLst/>
                    </a:prstGeom>
                  </p:spPr>
                </p:pic>
                <p:sp>
                  <p:nvSpPr>
                    <p:cNvPr id="18" name="CasellaDiTesto 17">
                      <a:extLst>
                        <a:ext uri="{FF2B5EF4-FFF2-40B4-BE49-F238E27FC236}">
                          <a16:creationId xmlns:a16="http://schemas.microsoft.com/office/drawing/2014/main" id="{FB67EAF9-AB4A-4862-9B50-154F55CBC188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022112" y="3589607"/>
                      <a:ext cx="1063974" cy="35402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GB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16.3%</a:t>
                      </a:r>
                      <a:endParaRPr lang="it-IT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9" name="CasellaDiTesto 18">
                      <a:extLst>
                        <a:ext uri="{FF2B5EF4-FFF2-40B4-BE49-F238E27FC236}">
                          <a16:creationId xmlns:a16="http://schemas.microsoft.com/office/drawing/2014/main" id="{A6D247A9-62E8-4E50-856C-22A0E8EFA92B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7892362" y="3598780"/>
                      <a:ext cx="1063974" cy="35402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GB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11.8%</a:t>
                      </a:r>
                      <a:endParaRPr lang="it-IT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0" name="CasellaDiTesto 19">
                      <a:extLst>
                        <a:ext uri="{FF2B5EF4-FFF2-40B4-BE49-F238E27FC236}">
                          <a16:creationId xmlns:a16="http://schemas.microsoft.com/office/drawing/2014/main" id="{D691E710-EF93-47ED-8122-6D3BF0091EAA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032436" y="5752571"/>
                      <a:ext cx="1063973" cy="35402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GB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51.3%</a:t>
                      </a:r>
                      <a:endParaRPr lang="it-IT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1" name="CasellaDiTesto 20">
                      <a:extLst>
                        <a:ext uri="{FF2B5EF4-FFF2-40B4-BE49-F238E27FC236}">
                          <a16:creationId xmlns:a16="http://schemas.microsoft.com/office/drawing/2014/main" id="{43ED86B5-D80E-4C1A-A868-7195B5B80512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7874719" y="5760944"/>
                      <a:ext cx="1063974" cy="35402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GB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20.6%</a:t>
                      </a:r>
                      <a:endParaRPr lang="it-IT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58" name="CasellaDiTesto 57">
                    <a:extLst>
                      <a:ext uri="{FF2B5EF4-FFF2-40B4-BE49-F238E27FC236}">
                        <a16:creationId xmlns:a16="http://schemas.microsoft.com/office/drawing/2014/main" id="{7CD9B64D-7F01-4AE5-A67B-A95F2BF248F3}"/>
                      </a:ext>
                    </a:extLst>
                  </p:cNvPr>
                  <p:cNvSpPr txBox="1"/>
                  <p:nvPr/>
                </p:nvSpPr>
                <p:spPr>
                  <a:xfrm>
                    <a:off x="5102988" y="799908"/>
                    <a:ext cx="837695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CM</a:t>
                    </a:r>
                    <a:endParaRPr lang="it-IT" sz="12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61" name="CasellaDiTesto 60">
                    <a:extLst>
                      <a:ext uri="{FF2B5EF4-FFF2-40B4-BE49-F238E27FC236}">
                        <a16:creationId xmlns:a16="http://schemas.microsoft.com/office/drawing/2014/main" id="{042D1387-6231-422E-B28C-7E23950A2303}"/>
                      </a:ext>
                    </a:extLst>
                  </p:cNvPr>
                  <p:cNvSpPr txBox="1"/>
                  <p:nvPr/>
                </p:nvSpPr>
                <p:spPr>
                  <a:xfrm>
                    <a:off x="6547470" y="800596"/>
                    <a:ext cx="837695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N</a:t>
                    </a:r>
                    <a:endParaRPr lang="it-IT" sz="12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62" name="CasellaDiTesto 61">
                    <a:extLst>
                      <a:ext uri="{FF2B5EF4-FFF2-40B4-BE49-F238E27FC236}">
                        <a16:creationId xmlns:a16="http://schemas.microsoft.com/office/drawing/2014/main" id="{864582F5-3263-4068-AC31-4CF00ED51137}"/>
                      </a:ext>
                    </a:extLst>
                  </p:cNvPr>
                  <p:cNvSpPr txBox="1"/>
                  <p:nvPr/>
                </p:nvSpPr>
                <p:spPr>
                  <a:xfrm>
                    <a:off x="5114602" y="2124940"/>
                    <a:ext cx="837695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EM</a:t>
                    </a:r>
                    <a:endParaRPr lang="it-IT" sz="12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63" name="CasellaDiTesto 62">
                    <a:extLst>
                      <a:ext uri="{FF2B5EF4-FFF2-40B4-BE49-F238E27FC236}">
                        <a16:creationId xmlns:a16="http://schemas.microsoft.com/office/drawing/2014/main" id="{2E9D6555-0164-4A24-BA86-3F182264D2F3}"/>
                      </a:ext>
                    </a:extLst>
                  </p:cNvPr>
                  <p:cNvSpPr txBox="1"/>
                  <p:nvPr/>
                </p:nvSpPr>
                <p:spPr>
                  <a:xfrm>
                    <a:off x="6292646" y="2124939"/>
                    <a:ext cx="837695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TEMRA</a:t>
                    </a:r>
                    <a:endParaRPr lang="it-IT" sz="12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69" name="Gruppo 68">
                  <a:extLst>
                    <a:ext uri="{FF2B5EF4-FFF2-40B4-BE49-F238E27FC236}">
                      <a16:creationId xmlns:a16="http://schemas.microsoft.com/office/drawing/2014/main" id="{A6ED3ABC-E24D-40C8-A384-87F6B3F5A457}"/>
                    </a:ext>
                  </a:extLst>
                </p:cNvPr>
                <p:cNvGrpSpPr/>
                <p:nvPr/>
              </p:nvGrpSpPr>
              <p:grpSpPr>
                <a:xfrm>
                  <a:off x="7194457" y="606241"/>
                  <a:ext cx="2360592" cy="1972256"/>
                  <a:chOff x="7194457" y="606241"/>
                  <a:chExt cx="2360592" cy="1972256"/>
                </a:xfrm>
              </p:grpSpPr>
              <p:grpSp>
                <p:nvGrpSpPr>
                  <p:cNvPr id="27" name="Gruppo 26">
                    <a:extLst>
                      <a:ext uri="{FF2B5EF4-FFF2-40B4-BE49-F238E27FC236}">
                        <a16:creationId xmlns:a16="http://schemas.microsoft.com/office/drawing/2014/main" id="{EA0905CC-C0CB-4B7B-BBB2-AD98DBB921BE}"/>
                      </a:ext>
                    </a:extLst>
                  </p:cNvPr>
                  <p:cNvGrpSpPr/>
                  <p:nvPr/>
                </p:nvGrpSpPr>
                <p:grpSpPr>
                  <a:xfrm>
                    <a:off x="7194457" y="606241"/>
                    <a:ext cx="2328268" cy="1972256"/>
                    <a:chOff x="8620310" y="3577383"/>
                    <a:chExt cx="2915573" cy="2550465"/>
                  </a:xfrm>
                </p:grpSpPr>
                <p:pic>
                  <p:nvPicPr>
                    <p:cNvPr id="15" name="Immagine 14">
                      <a:extLst>
                        <a:ext uri="{FF2B5EF4-FFF2-40B4-BE49-F238E27FC236}">
                          <a16:creationId xmlns:a16="http://schemas.microsoft.com/office/drawing/2014/main" id="{6EED9E20-507A-47C5-A534-BB72973527CE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7"/>
                    <a:stretch>
                      <a:fillRect/>
                    </a:stretch>
                  </p:blipFill>
                  <p:spPr>
                    <a:xfrm>
                      <a:off x="8689892" y="3624140"/>
                      <a:ext cx="2447925" cy="2447925"/>
                    </a:xfrm>
                    <a:prstGeom prst="rect">
                      <a:avLst/>
                    </a:prstGeom>
                  </p:spPr>
                </p:pic>
                <p:sp>
                  <p:nvSpPr>
                    <p:cNvPr id="23" name="CasellaDiTesto 22">
                      <a:extLst>
                        <a:ext uri="{FF2B5EF4-FFF2-40B4-BE49-F238E27FC236}">
                          <a16:creationId xmlns:a16="http://schemas.microsoft.com/office/drawing/2014/main" id="{633C1155-DC90-4617-B050-3A160EDFD3AA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8620310" y="3577383"/>
                      <a:ext cx="1063973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GB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19.5%</a:t>
                      </a:r>
                      <a:endParaRPr lang="it-IT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4" name="CasellaDiTesto 23">
                      <a:extLst>
                        <a:ext uri="{FF2B5EF4-FFF2-40B4-BE49-F238E27FC236}">
                          <a16:creationId xmlns:a16="http://schemas.microsoft.com/office/drawing/2014/main" id="{D7B187A9-82AA-4B51-B576-1117D5723589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0471910" y="3612560"/>
                      <a:ext cx="1063973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GB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16.1%</a:t>
                      </a:r>
                      <a:endParaRPr lang="it-IT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5" name="CasellaDiTesto 24">
                      <a:extLst>
                        <a:ext uri="{FF2B5EF4-FFF2-40B4-BE49-F238E27FC236}">
                          <a16:creationId xmlns:a16="http://schemas.microsoft.com/office/drawing/2014/main" id="{5051A088-F59A-4A36-B799-AD0DCA1C0BBB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8633300" y="5758516"/>
                      <a:ext cx="1063973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GB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22.6%</a:t>
                      </a:r>
                      <a:endParaRPr lang="it-IT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6" name="CasellaDiTesto 25">
                      <a:extLst>
                        <a:ext uri="{FF2B5EF4-FFF2-40B4-BE49-F238E27FC236}">
                          <a16:creationId xmlns:a16="http://schemas.microsoft.com/office/drawing/2014/main" id="{D8B576E0-36E7-4D18-898E-AD2814A37D89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0444612" y="5723653"/>
                      <a:ext cx="1063973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GB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41.8%</a:t>
                      </a:r>
                      <a:endParaRPr lang="it-IT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65" name="CasellaDiTesto 64">
                    <a:extLst>
                      <a:ext uri="{FF2B5EF4-FFF2-40B4-BE49-F238E27FC236}">
                        <a16:creationId xmlns:a16="http://schemas.microsoft.com/office/drawing/2014/main" id="{BF29A2F4-2D02-4CF8-A10F-1D7EAD91A529}"/>
                      </a:ext>
                    </a:extLst>
                  </p:cNvPr>
                  <p:cNvSpPr txBox="1"/>
                  <p:nvPr/>
                </p:nvSpPr>
                <p:spPr>
                  <a:xfrm>
                    <a:off x="7272872" y="788762"/>
                    <a:ext cx="837695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CM</a:t>
                    </a:r>
                    <a:endParaRPr lang="it-IT" sz="12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66" name="CasellaDiTesto 65">
                    <a:extLst>
                      <a:ext uri="{FF2B5EF4-FFF2-40B4-BE49-F238E27FC236}">
                        <a16:creationId xmlns:a16="http://schemas.microsoft.com/office/drawing/2014/main" id="{089B729E-C673-4D19-A0BC-A02C98F0422A}"/>
                      </a:ext>
                    </a:extLst>
                  </p:cNvPr>
                  <p:cNvSpPr txBox="1"/>
                  <p:nvPr/>
                </p:nvSpPr>
                <p:spPr>
                  <a:xfrm>
                    <a:off x="8717354" y="789450"/>
                    <a:ext cx="837695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N</a:t>
                    </a:r>
                    <a:endParaRPr lang="it-IT" sz="12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67" name="CasellaDiTesto 66">
                    <a:extLst>
                      <a:ext uri="{FF2B5EF4-FFF2-40B4-BE49-F238E27FC236}">
                        <a16:creationId xmlns:a16="http://schemas.microsoft.com/office/drawing/2014/main" id="{EF9970E9-7751-4592-B82A-1C218D4D54D9}"/>
                      </a:ext>
                    </a:extLst>
                  </p:cNvPr>
                  <p:cNvSpPr txBox="1"/>
                  <p:nvPr/>
                </p:nvSpPr>
                <p:spPr>
                  <a:xfrm>
                    <a:off x="7284486" y="2113794"/>
                    <a:ext cx="837695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EM</a:t>
                    </a:r>
                    <a:endParaRPr lang="it-IT" sz="12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68" name="CasellaDiTesto 67">
                    <a:extLst>
                      <a:ext uri="{FF2B5EF4-FFF2-40B4-BE49-F238E27FC236}">
                        <a16:creationId xmlns:a16="http://schemas.microsoft.com/office/drawing/2014/main" id="{B0E82332-9975-4112-9F2F-C900F0F7EC1D}"/>
                      </a:ext>
                    </a:extLst>
                  </p:cNvPr>
                  <p:cNvSpPr txBox="1"/>
                  <p:nvPr/>
                </p:nvSpPr>
                <p:spPr>
                  <a:xfrm>
                    <a:off x="8533220" y="2113793"/>
                    <a:ext cx="837695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TEMRA</a:t>
                    </a:r>
                    <a:endParaRPr lang="it-IT" sz="12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70" name="Textfeld 18">
                  <a:extLst>
                    <a:ext uri="{FF2B5EF4-FFF2-40B4-BE49-F238E27FC236}">
                      <a16:creationId xmlns:a16="http://schemas.microsoft.com/office/drawing/2014/main" id="{628D37F1-748F-468E-BA9F-55DB46046C8A}"/>
                    </a:ext>
                  </a:extLst>
                </p:cNvPr>
                <p:cNvSpPr txBox="1"/>
                <p:nvPr/>
              </p:nvSpPr>
              <p:spPr>
                <a:xfrm>
                  <a:off x="6427115" y="2513347"/>
                  <a:ext cx="1030874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CD45RA</a:t>
                  </a:r>
                </a:p>
              </p:txBody>
            </p:sp>
            <p:sp>
              <p:nvSpPr>
                <p:cNvPr id="71" name="Textfeld 17">
                  <a:extLst>
                    <a:ext uri="{FF2B5EF4-FFF2-40B4-BE49-F238E27FC236}">
                      <a16:creationId xmlns:a16="http://schemas.microsoft.com/office/drawing/2014/main" id="{01673A71-5C06-4212-BC35-437E281EDD46}"/>
                    </a:ext>
                  </a:extLst>
                </p:cNvPr>
                <p:cNvSpPr txBox="1"/>
                <p:nvPr/>
              </p:nvSpPr>
              <p:spPr>
                <a:xfrm rot="16200000">
                  <a:off x="4435169" y="409665"/>
                  <a:ext cx="1044224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CCR7</a:t>
                  </a:r>
                  <a:endParaRPr lang="en-US" sz="10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2" name="Textfeld 18">
                  <a:extLst>
                    <a:ext uri="{FF2B5EF4-FFF2-40B4-BE49-F238E27FC236}">
                      <a16:creationId xmlns:a16="http://schemas.microsoft.com/office/drawing/2014/main" id="{28379EAD-65AA-41C6-A75B-8125C78291B2}"/>
                    </a:ext>
                  </a:extLst>
                </p:cNvPr>
                <p:cNvSpPr txBox="1"/>
                <p:nvPr/>
              </p:nvSpPr>
              <p:spPr>
                <a:xfrm>
                  <a:off x="8623251" y="2543654"/>
                  <a:ext cx="1030874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CD45RA</a:t>
                  </a:r>
                </a:p>
              </p:txBody>
            </p:sp>
            <p:sp>
              <p:nvSpPr>
                <p:cNvPr id="73" name="Textfeld 17">
                  <a:extLst>
                    <a:ext uri="{FF2B5EF4-FFF2-40B4-BE49-F238E27FC236}">
                      <a16:creationId xmlns:a16="http://schemas.microsoft.com/office/drawing/2014/main" id="{977CDC46-EAD9-487D-A797-4D22F2480136}"/>
                    </a:ext>
                  </a:extLst>
                </p:cNvPr>
                <p:cNvSpPr txBox="1"/>
                <p:nvPr/>
              </p:nvSpPr>
              <p:spPr>
                <a:xfrm rot="16200000">
                  <a:off x="6631305" y="439972"/>
                  <a:ext cx="1044224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CCR7</a:t>
                  </a:r>
                  <a:endParaRPr lang="en-US" sz="10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00" name="CasellaDiTesto 99">
                <a:extLst>
                  <a:ext uri="{FF2B5EF4-FFF2-40B4-BE49-F238E27FC236}">
                    <a16:creationId xmlns:a16="http://schemas.microsoft.com/office/drawing/2014/main" id="{2D447045-D5E8-4A9B-AC19-A9CC4DA8933A}"/>
                  </a:ext>
                </a:extLst>
              </p:cNvPr>
              <p:cNvSpPr txBox="1"/>
              <p:nvPr/>
            </p:nvSpPr>
            <p:spPr>
              <a:xfrm>
                <a:off x="934792" y="3212434"/>
                <a:ext cx="128204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BMI low</a:t>
                </a:r>
                <a:endParaRPr lang="it-IT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1" name="CasellaDiTesto 100">
                <a:extLst>
                  <a:ext uri="{FF2B5EF4-FFF2-40B4-BE49-F238E27FC236}">
                    <a16:creationId xmlns:a16="http://schemas.microsoft.com/office/drawing/2014/main" id="{394B46B2-96B6-4C23-ABCB-4C8CD5BAB17B}"/>
                  </a:ext>
                </a:extLst>
              </p:cNvPr>
              <p:cNvSpPr txBox="1"/>
              <p:nvPr/>
            </p:nvSpPr>
            <p:spPr>
              <a:xfrm>
                <a:off x="3183853" y="3200146"/>
                <a:ext cx="128204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BMI high</a:t>
                </a:r>
                <a:endParaRPr lang="it-IT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16" name="CasellaDiTesto 115">
              <a:extLst>
                <a:ext uri="{FF2B5EF4-FFF2-40B4-BE49-F238E27FC236}">
                  <a16:creationId xmlns:a16="http://schemas.microsoft.com/office/drawing/2014/main" id="{4446CF7C-D529-4675-9779-AED687A18D84}"/>
                </a:ext>
              </a:extLst>
            </p:cNvPr>
            <p:cNvSpPr txBox="1"/>
            <p:nvPr/>
          </p:nvSpPr>
          <p:spPr>
            <a:xfrm>
              <a:off x="-1911" y="3385603"/>
              <a:ext cx="12820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it-IT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19" name="Gruppo 118">
            <a:extLst>
              <a:ext uri="{FF2B5EF4-FFF2-40B4-BE49-F238E27FC236}">
                <a16:creationId xmlns:a16="http://schemas.microsoft.com/office/drawing/2014/main" id="{0BB6C4AC-7A55-402C-A706-F1F5CC6F7669}"/>
              </a:ext>
            </a:extLst>
          </p:cNvPr>
          <p:cNvGrpSpPr/>
          <p:nvPr/>
        </p:nvGrpSpPr>
        <p:grpSpPr>
          <a:xfrm>
            <a:off x="5011549" y="2725861"/>
            <a:ext cx="5052863" cy="2844433"/>
            <a:chOff x="5011549" y="3070713"/>
            <a:chExt cx="5052863" cy="2844433"/>
          </a:xfrm>
        </p:grpSpPr>
        <p:grpSp>
          <p:nvGrpSpPr>
            <p:cNvPr id="108" name="Gruppo 107">
              <a:extLst>
                <a:ext uri="{FF2B5EF4-FFF2-40B4-BE49-F238E27FC236}">
                  <a16:creationId xmlns:a16="http://schemas.microsoft.com/office/drawing/2014/main" id="{6EDACE49-0A96-4EAD-B57C-033E49FC3C2F}"/>
                </a:ext>
              </a:extLst>
            </p:cNvPr>
            <p:cNvGrpSpPr/>
            <p:nvPr/>
          </p:nvGrpSpPr>
          <p:grpSpPr>
            <a:xfrm>
              <a:off x="5222904" y="3070713"/>
              <a:ext cx="4841508" cy="2844433"/>
              <a:chOff x="5222904" y="3070713"/>
              <a:chExt cx="4841508" cy="2844433"/>
            </a:xfrm>
          </p:grpSpPr>
          <p:grpSp>
            <p:nvGrpSpPr>
              <p:cNvPr id="105" name="Gruppo 104">
                <a:extLst>
                  <a:ext uri="{FF2B5EF4-FFF2-40B4-BE49-F238E27FC236}">
                    <a16:creationId xmlns:a16="http://schemas.microsoft.com/office/drawing/2014/main" id="{7CC5114F-F837-453E-9FD2-E2F789AD8C63}"/>
                  </a:ext>
                </a:extLst>
              </p:cNvPr>
              <p:cNvGrpSpPr/>
              <p:nvPr/>
            </p:nvGrpSpPr>
            <p:grpSpPr>
              <a:xfrm>
                <a:off x="5222904" y="3166242"/>
                <a:ext cx="4841508" cy="2748904"/>
                <a:chOff x="5242319" y="2989906"/>
                <a:chExt cx="4841508" cy="2748904"/>
              </a:xfrm>
            </p:grpSpPr>
            <p:grpSp>
              <p:nvGrpSpPr>
                <p:cNvPr id="99" name="Gruppo 98">
                  <a:extLst>
                    <a:ext uri="{FF2B5EF4-FFF2-40B4-BE49-F238E27FC236}">
                      <a16:creationId xmlns:a16="http://schemas.microsoft.com/office/drawing/2014/main" id="{852E83ED-C8AE-4202-B7D2-F2C844DF7999}"/>
                    </a:ext>
                  </a:extLst>
                </p:cNvPr>
                <p:cNvGrpSpPr/>
                <p:nvPr/>
              </p:nvGrpSpPr>
              <p:grpSpPr>
                <a:xfrm>
                  <a:off x="5242319" y="2989906"/>
                  <a:ext cx="4841508" cy="2748904"/>
                  <a:chOff x="5219117" y="3059499"/>
                  <a:chExt cx="4841508" cy="2748904"/>
                </a:xfrm>
              </p:grpSpPr>
              <p:sp>
                <p:nvSpPr>
                  <p:cNvPr id="91" name="Textfeld 18">
                    <a:extLst>
                      <a:ext uri="{FF2B5EF4-FFF2-40B4-BE49-F238E27FC236}">
                        <a16:creationId xmlns:a16="http://schemas.microsoft.com/office/drawing/2014/main" id="{6C2E8886-1CDF-427D-9CD1-B41836222FE6}"/>
                      </a:ext>
                    </a:extLst>
                  </p:cNvPr>
                  <p:cNvSpPr txBox="1"/>
                  <p:nvPr/>
                </p:nvSpPr>
                <p:spPr>
                  <a:xfrm>
                    <a:off x="6812062" y="5562182"/>
                    <a:ext cx="1030874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CD45RA</a:t>
                    </a:r>
                  </a:p>
                </p:txBody>
              </p:sp>
              <p:sp>
                <p:nvSpPr>
                  <p:cNvPr id="92" name="Textfeld 17">
                    <a:extLst>
                      <a:ext uri="{FF2B5EF4-FFF2-40B4-BE49-F238E27FC236}">
                        <a16:creationId xmlns:a16="http://schemas.microsoft.com/office/drawing/2014/main" id="{B2BDFED2-C696-4D36-A610-AB75AD2948ED}"/>
                      </a:ext>
                    </a:extLst>
                  </p:cNvPr>
                  <p:cNvSpPr txBox="1"/>
                  <p:nvPr/>
                </p:nvSpPr>
                <p:spPr>
                  <a:xfrm rot="16200000">
                    <a:off x="4820116" y="3458500"/>
                    <a:ext cx="1044224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CCR7</a:t>
                    </a:r>
                    <a:endParaRPr lang="en-US" sz="10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grpSp>
                <p:nvGrpSpPr>
                  <p:cNvPr id="98" name="Gruppo 97">
                    <a:extLst>
                      <a:ext uri="{FF2B5EF4-FFF2-40B4-BE49-F238E27FC236}">
                        <a16:creationId xmlns:a16="http://schemas.microsoft.com/office/drawing/2014/main" id="{01D8E56D-80A1-4DF8-B7CB-ABE9BB53023A}"/>
                      </a:ext>
                    </a:extLst>
                  </p:cNvPr>
                  <p:cNvGrpSpPr/>
                  <p:nvPr/>
                </p:nvGrpSpPr>
                <p:grpSpPr>
                  <a:xfrm>
                    <a:off x="5364704" y="3059499"/>
                    <a:ext cx="4695921" cy="2748904"/>
                    <a:chOff x="5364704" y="3059499"/>
                    <a:chExt cx="4695921" cy="2748904"/>
                  </a:xfrm>
                </p:grpSpPr>
                <p:grpSp>
                  <p:nvGrpSpPr>
                    <p:cNvPr id="89" name="Gruppo 88">
                      <a:extLst>
                        <a:ext uri="{FF2B5EF4-FFF2-40B4-BE49-F238E27FC236}">
                          <a16:creationId xmlns:a16="http://schemas.microsoft.com/office/drawing/2014/main" id="{7C6F3488-9FAD-4B54-B965-EEF187ED35A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5364704" y="3658096"/>
                      <a:ext cx="2412990" cy="1915818"/>
                      <a:chOff x="4734781" y="3248386"/>
                      <a:chExt cx="2412990" cy="1915818"/>
                    </a:xfrm>
                  </p:grpSpPr>
                  <p:grpSp>
                    <p:nvGrpSpPr>
                      <p:cNvPr id="75" name="Gruppo 74">
                        <a:extLst>
                          <a:ext uri="{FF2B5EF4-FFF2-40B4-BE49-F238E27FC236}">
                            <a16:creationId xmlns:a16="http://schemas.microsoft.com/office/drawing/2014/main" id="{DE87A389-5EF3-45B5-B3BB-AB8745F0C85B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4734781" y="3248386"/>
                        <a:ext cx="2412990" cy="1915818"/>
                        <a:chOff x="6315870" y="3609872"/>
                        <a:chExt cx="3002494" cy="2515319"/>
                      </a:xfrm>
                    </p:grpSpPr>
                    <p:pic>
                      <p:nvPicPr>
                        <p:cNvPr id="30" name="Immagine 29">
                          <a:extLst>
                            <a:ext uri="{FF2B5EF4-FFF2-40B4-BE49-F238E27FC236}">
                              <a16:creationId xmlns:a16="http://schemas.microsoft.com/office/drawing/2014/main" id="{24EF16BD-1F57-4218-A5D4-59D6C203DB82}"/>
                            </a:ext>
                          </a:extLst>
                        </p:cNvPr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6393714" y="3634625"/>
                          <a:ext cx="2447925" cy="2481117"/>
                        </a:xfrm>
                        <a:prstGeom prst="rect">
                          <a:avLst/>
                        </a:prstGeom>
                      </p:spPr>
                    </p:pic>
                    <p:sp>
                      <p:nvSpPr>
                        <p:cNvPr id="35" name="CasellaDiTesto 34">
                          <a:extLst>
                            <a:ext uri="{FF2B5EF4-FFF2-40B4-BE49-F238E27FC236}">
                              <a16:creationId xmlns:a16="http://schemas.microsoft.com/office/drawing/2014/main" id="{3788760C-4174-478A-B2B3-C010E749A0CC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6315870" y="3622876"/>
                          <a:ext cx="1063974" cy="369331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n-GB" sz="12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3.2%</a:t>
                          </a:r>
                          <a:endParaRPr lang="it-IT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36" name="CasellaDiTesto 35">
                          <a:extLst>
                            <a:ext uri="{FF2B5EF4-FFF2-40B4-BE49-F238E27FC236}">
                              <a16:creationId xmlns:a16="http://schemas.microsoft.com/office/drawing/2014/main" id="{A0F59BC8-644F-4D9B-ADD2-BEECF26A39A8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8254391" y="3609872"/>
                          <a:ext cx="1063973" cy="369331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n-GB" sz="12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7.1%</a:t>
                          </a:r>
                          <a:endParaRPr lang="it-IT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37" name="CasellaDiTesto 36">
                          <a:extLst>
                            <a:ext uri="{FF2B5EF4-FFF2-40B4-BE49-F238E27FC236}">
                              <a16:creationId xmlns:a16="http://schemas.microsoft.com/office/drawing/2014/main" id="{9F5A8E9A-CAB6-4795-8832-158933052F48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6363336" y="5755859"/>
                          <a:ext cx="1063973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n-GB" sz="12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47.1%</a:t>
                          </a:r>
                          <a:endParaRPr lang="it-IT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38" name="CasellaDiTesto 37">
                          <a:extLst>
                            <a:ext uri="{FF2B5EF4-FFF2-40B4-BE49-F238E27FC236}">
                              <a16:creationId xmlns:a16="http://schemas.microsoft.com/office/drawing/2014/main" id="{D4073E08-CBCB-4068-BBB4-40A21F252DB4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8113170" y="5748239"/>
                          <a:ext cx="1063973" cy="363678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n-GB" sz="12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42.6%</a:t>
                          </a:r>
                          <a:endParaRPr lang="it-IT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p:txBody>
                    </p:sp>
                  </p:grpSp>
                  <p:sp>
                    <p:nvSpPr>
                      <p:cNvPr id="77" name="CasellaDiTesto 76">
                        <a:extLst>
                          <a:ext uri="{FF2B5EF4-FFF2-40B4-BE49-F238E27FC236}">
                            <a16:creationId xmlns:a16="http://schemas.microsoft.com/office/drawing/2014/main" id="{6FCD4F2D-C4BF-4723-934F-4B170E70522C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4768613" y="3402389"/>
                        <a:ext cx="837695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GB" sz="12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CM</a:t>
                        </a:r>
                        <a:endParaRPr lang="it-IT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78" name="CasellaDiTesto 77">
                        <a:extLst>
                          <a:ext uri="{FF2B5EF4-FFF2-40B4-BE49-F238E27FC236}">
                            <a16:creationId xmlns:a16="http://schemas.microsoft.com/office/drawing/2014/main" id="{0036D925-CC96-4676-9CC5-BB399BBBE5D7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6213095" y="3403077"/>
                        <a:ext cx="837695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GB" sz="12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N</a:t>
                        </a:r>
                        <a:endParaRPr lang="it-IT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79" name="CasellaDiTesto 78">
                        <a:extLst>
                          <a:ext uri="{FF2B5EF4-FFF2-40B4-BE49-F238E27FC236}">
                            <a16:creationId xmlns:a16="http://schemas.microsoft.com/office/drawing/2014/main" id="{7294B4A4-61DD-4B33-9FBF-2E58D579825D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4780227" y="4727421"/>
                        <a:ext cx="837695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GB" sz="12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EM</a:t>
                        </a:r>
                        <a:endParaRPr lang="it-IT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80" name="CasellaDiTesto 79">
                        <a:extLst>
                          <a:ext uri="{FF2B5EF4-FFF2-40B4-BE49-F238E27FC236}">
                            <a16:creationId xmlns:a16="http://schemas.microsoft.com/office/drawing/2014/main" id="{15E9E73F-6B63-4FF5-A80C-676A141D6F9B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6028961" y="4727420"/>
                        <a:ext cx="837695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GB" sz="12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TEMRA</a:t>
                        </a:r>
                        <a:endParaRPr lang="it-IT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</p:grpSp>
                <p:grpSp>
                  <p:nvGrpSpPr>
                    <p:cNvPr id="97" name="Gruppo 96">
                      <a:extLst>
                        <a:ext uri="{FF2B5EF4-FFF2-40B4-BE49-F238E27FC236}">
                          <a16:creationId xmlns:a16="http://schemas.microsoft.com/office/drawing/2014/main" id="{850AC6E5-3B57-4F92-9616-4A7C43AC0282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436806" y="3059499"/>
                      <a:ext cx="2623819" cy="2748904"/>
                      <a:chOff x="7436806" y="3059499"/>
                      <a:chExt cx="2623819" cy="2748904"/>
                    </a:xfrm>
                  </p:grpSpPr>
                  <p:grpSp>
                    <p:nvGrpSpPr>
                      <p:cNvPr id="85" name="Gruppo 84">
                        <a:extLst>
                          <a:ext uri="{FF2B5EF4-FFF2-40B4-BE49-F238E27FC236}">
                            <a16:creationId xmlns:a16="http://schemas.microsoft.com/office/drawing/2014/main" id="{93CF118C-EB51-4ABA-B45C-D00ADF50143B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7627751" y="3687058"/>
                        <a:ext cx="2285346" cy="1886856"/>
                        <a:chOff x="6885329" y="3267238"/>
                        <a:chExt cx="2285346" cy="1886856"/>
                      </a:xfrm>
                    </p:grpSpPr>
                    <p:grpSp>
                      <p:nvGrpSpPr>
                        <p:cNvPr id="76" name="Gruppo 75">
                          <a:extLst>
                            <a:ext uri="{FF2B5EF4-FFF2-40B4-BE49-F238E27FC236}">
                              <a16:creationId xmlns:a16="http://schemas.microsoft.com/office/drawing/2014/main" id="{6828452E-A056-4B05-9BA3-85C0F18F30C1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6885329" y="3267238"/>
                          <a:ext cx="2265365" cy="1886856"/>
                          <a:chOff x="8918273" y="3617975"/>
                          <a:chExt cx="2830666" cy="2540292"/>
                        </a:xfrm>
                      </p:grpSpPr>
                      <p:pic>
                        <p:nvPicPr>
                          <p:cNvPr id="39" name="Immagine 38">
                            <a:extLst>
                              <a:ext uri="{FF2B5EF4-FFF2-40B4-BE49-F238E27FC236}">
                                <a16:creationId xmlns:a16="http://schemas.microsoft.com/office/drawing/2014/main" id="{A1041AB9-5DEF-4D81-8953-EF658F1DB1F4}"/>
                              </a:ext>
                            </a:extLst>
                          </p:cNvPr>
                          <p:cNvPicPr>
                            <a:picLocks noChangeAspect="1"/>
                          </p:cNvPicPr>
                          <p:nvPr/>
                        </p:nvPicPr>
                        <p:blipFill>
                          <a:blip r:embed="rId9"/>
                          <a:stretch>
                            <a:fillRect/>
                          </a:stretch>
                        </p:blipFill>
                        <p:spPr>
                          <a:xfrm>
                            <a:off x="8971650" y="3646268"/>
                            <a:ext cx="2447925" cy="2511999"/>
                          </a:xfrm>
                          <a:prstGeom prst="rect">
                            <a:avLst/>
                          </a:prstGeom>
                        </p:spPr>
                      </p:pic>
                      <p:sp>
                        <p:nvSpPr>
                          <p:cNvPr id="40" name="CasellaDiTesto 39">
                            <a:extLst>
                              <a:ext uri="{FF2B5EF4-FFF2-40B4-BE49-F238E27FC236}">
                                <a16:creationId xmlns:a16="http://schemas.microsoft.com/office/drawing/2014/main" id="{1C292E38-0533-4249-8280-D78375640F24}"/>
                              </a:ext>
                            </a:extLst>
                          </p:cNvPr>
                          <p:cNvSpPr txBox="1"/>
                          <p:nvPr/>
                        </p:nvSpPr>
                        <p:spPr>
                          <a:xfrm>
                            <a:off x="8918979" y="3617975"/>
                            <a:ext cx="1063973" cy="369332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n-GB" sz="1200" dirty="0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a:t>3.3%</a:t>
                            </a:r>
                            <a:endParaRPr lang="it-IT" sz="12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endParaRPr>
                          </a:p>
                        </p:txBody>
                      </p:sp>
                      <p:sp>
                        <p:nvSpPr>
                          <p:cNvPr id="41" name="CasellaDiTesto 40">
                            <a:extLst>
                              <a:ext uri="{FF2B5EF4-FFF2-40B4-BE49-F238E27FC236}">
                                <a16:creationId xmlns:a16="http://schemas.microsoft.com/office/drawing/2014/main" id="{7C683388-B478-4C36-9B57-93E9D114F4EE}"/>
                              </a:ext>
                            </a:extLst>
                          </p:cNvPr>
                          <p:cNvSpPr txBox="1"/>
                          <p:nvPr/>
                        </p:nvSpPr>
                        <p:spPr>
                          <a:xfrm>
                            <a:off x="10684966" y="3617975"/>
                            <a:ext cx="1063973" cy="369332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n-GB" sz="1200" dirty="0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a:t>22.1%</a:t>
                            </a:r>
                            <a:endParaRPr lang="it-IT" sz="12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endParaRPr>
                          </a:p>
                        </p:txBody>
                      </p:sp>
                      <p:sp>
                        <p:nvSpPr>
                          <p:cNvPr id="42" name="CasellaDiTesto 41">
                            <a:extLst>
                              <a:ext uri="{FF2B5EF4-FFF2-40B4-BE49-F238E27FC236}">
                                <a16:creationId xmlns:a16="http://schemas.microsoft.com/office/drawing/2014/main" id="{8F97374E-C0F2-428B-974D-CD768172F2C6}"/>
                              </a:ext>
                            </a:extLst>
                          </p:cNvPr>
                          <p:cNvSpPr txBox="1"/>
                          <p:nvPr/>
                        </p:nvSpPr>
                        <p:spPr>
                          <a:xfrm>
                            <a:off x="8918273" y="5751580"/>
                            <a:ext cx="1063973" cy="369332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n-GB" sz="1200" dirty="0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a:t>27.4%</a:t>
                            </a:r>
                            <a:endParaRPr lang="it-IT" sz="12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endParaRPr>
                          </a:p>
                        </p:txBody>
                      </p:sp>
                      <p:sp>
                        <p:nvSpPr>
                          <p:cNvPr id="43" name="CasellaDiTesto 42">
                            <a:extLst>
                              <a:ext uri="{FF2B5EF4-FFF2-40B4-BE49-F238E27FC236}">
                                <a16:creationId xmlns:a16="http://schemas.microsoft.com/office/drawing/2014/main" id="{6D8B6BAB-D187-41D8-B827-F62C8C4AFABB}"/>
                              </a:ext>
                            </a:extLst>
                          </p:cNvPr>
                          <p:cNvSpPr txBox="1"/>
                          <p:nvPr/>
                        </p:nvSpPr>
                        <p:spPr>
                          <a:xfrm>
                            <a:off x="10668107" y="5743960"/>
                            <a:ext cx="1063973" cy="369332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n-GB" sz="1200" dirty="0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a:t>47.2%</a:t>
                            </a:r>
                            <a:endParaRPr lang="it-IT" sz="12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endParaRPr>
                          </a:p>
                        </p:txBody>
                      </p:sp>
                    </p:grpSp>
                    <p:sp>
                      <p:nvSpPr>
                        <p:cNvPr id="81" name="CasellaDiTesto 80">
                          <a:extLst>
                            <a:ext uri="{FF2B5EF4-FFF2-40B4-BE49-F238E27FC236}">
                              <a16:creationId xmlns:a16="http://schemas.microsoft.com/office/drawing/2014/main" id="{10899F93-4CB8-45FD-9505-8CA1114C225D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6888498" y="3391191"/>
                          <a:ext cx="837695" cy="276999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n-GB" sz="1200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CM</a:t>
                          </a:r>
                          <a:endParaRPr lang="it-IT" sz="12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82" name="CasellaDiTesto 81">
                          <a:extLst>
                            <a:ext uri="{FF2B5EF4-FFF2-40B4-BE49-F238E27FC236}">
                              <a16:creationId xmlns:a16="http://schemas.microsoft.com/office/drawing/2014/main" id="{5567C98F-76BA-49D1-8D20-D64B2F5725FC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8332980" y="3391879"/>
                          <a:ext cx="837695" cy="276999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n-GB" sz="1200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</a:t>
                          </a:r>
                          <a:endParaRPr lang="it-IT" sz="12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83" name="CasellaDiTesto 82">
                          <a:extLst>
                            <a:ext uri="{FF2B5EF4-FFF2-40B4-BE49-F238E27FC236}">
                              <a16:creationId xmlns:a16="http://schemas.microsoft.com/office/drawing/2014/main" id="{4D752A0D-1F90-4FC7-B818-ED42FAB0A546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6900112" y="4716223"/>
                          <a:ext cx="837695" cy="276999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n-GB" sz="1200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EM</a:t>
                          </a:r>
                          <a:endParaRPr lang="it-IT" sz="12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84" name="CasellaDiTesto 83">
                          <a:extLst>
                            <a:ext uri="{FF2B5EF4-FFF2-40B4-BE49-F238E27FC236}">
                              <a16:creationId xmlns:a16="http://schemas.microsoft.com/office/drawing/2014/main" id="{4CB3AB7D-472F-42A8-ACF1-9B25015D0BD1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8148846" y="4716222"/>
                          <a:ext cx="837695" cy="276999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n-GB" sz="1200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TEMRA</a:t>
                          </a:r>
                          <a:endParaRPr lang="it-IT" sz="12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p:txBody>
                    </p:sp>
                  </p:grpSp>
                  <p:sp>
                    <p:nvSpPr>
                      <p:cNvPr id="95" name="Textfeld 18">
                        <a:extLst>
                          <a:ext uri="{FF2B5EF4-FFF2-40B4-BE49-F238E27FC236}">
                            <a16:creationId xmlns:a16="http://schemas.microsoft.com/office/drawing/2014/main" id="{43F16C84-9E11-493D-8F5B-7D2A932033A1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9029751" y="5562182"/>
                        <a:ext cx="1030874" cy="246221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1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CD45RA</a:t>
                        </a:r>
                      </a:p>
                    </p:txBody>
                  </p:sp>
                  <p:sp>
                    <p:nvSpPr>
                      <p:cNvPr id="96" name="Textfeld 17">
                        <a:extLst>
                          <a:ext uri="{FF2B5EF4-FFF2-40B4-BE49-F238E27FC236}">
                            <a16:creationId xmlns:a16="http://schemas.microsoft.com/office/drawing/2014/main" id="{2DB5677B-C39B-4BA2-BF0D-21920E519EA3}"/>
                          </a:ext>
                        </a:extLst>
                      </p:cNvPr>
                      <p:cNvSpPr txBox="1"/>
                      <p:nvPr/>
                    </p:nvSpPr>
                    <p:spPr>
                      <a:xfrm rot="16200000">
                        <a:off x="7037805" y="3458500"/>
                        <a:ext cx="1044224" cy="246221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GB" sz="1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CCR7</a:t>
                        </a:r>
                        <a:endParaRPr lang="en-US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</p:grpSp>
              </p:grpSp>
            </p:grpSp>
            <p:sp>
              <p:nvSpPr>
                <p:cNvPr id="102" name="CasellaDiTesto 101">
                  <a:extLst>
                    <a:ext uri="{FF2B5EF4-FFF2-40B4-BE49-F238E27FC236}">
                      <a16:creationId xmlns:a16="http://schemas.microsoft.com/office/drawing/2014/main" id="{EB893F0C-FD74-41F5-AE13-3857EB1F19FB}"/>
                    </a:ext>
                  </a:extLst>
                </p:cNvPr>
                <p:cNvSpPr txBox="1"/>
                <p:nvPr/>
              </p:nvSpPr>
              <p:spPr>
                <a:xfrm>
                  <a:off x="5888590" y="3279787"/>
                  <a:ext cx="1282046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4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BMI low</a:t>
                  </a:r>
                  <a:endParaRPr lang="it-IT" sz="14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03" name="CasellaDiTesto 102">
                  <a:extLst>
                    <a:ext uri="{FF2B5EF4-FFF2-40B4-BE49-F238E27FC236}">
                      <a16:creationId xmlns:a16="http://schemas.microsoft.com/office/drawing/2014/main" id="{ED7C1486-D34D-4583-B754-9ED5542C640F}"/>
                    </a:ext>
                  </a:extLst>
                </p:cNvPr>
                <p:cNvSpPr txBox="1"/>
                <p:nvPr/>
              </p:nvSpPr>
              <p:spPr>
                <a:xfrm>
                  <a:off x="8137651" y="3267499"/>
                  <a:ext cx="1282046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4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BMI high</a:t>
                  </a:r>
                  <a:endParaRPr lang="it-IT" sz="14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07" name="CasellaDiTesto 106">
                <a:extLst>
                  <a:ext uri="{FF2B5EF4-FFF2-40B4-BE49-F238E27FC236}">
                    <a16:creationId xmlns:a16="http://schemas.microsoft.com/office/drawing/2014/main" id="{26E93D1C-FB7A-431E-8E12-7C7A017344DE}"/>
                  </a:ext>
                </a:extLst>
              </p:cNvPr>
              <p:cNvSpPr txBox="1"/>
              <p:nvPr/>
            </p:nvSpPr>
            <p:spPr>
              <a:xfrm>
                <a:off x="6659611" y="3070713"/>
                <a:ext cx="25732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CD8</a:t>
                </a:r>
                <a:r>
                  <a:rPr lang="en-GB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 cell subsets </a:t>
                </a:r>
                <a:endParaRPr lang="it-IT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18" name="CasellaDiTesto 117">
              <a:extLst>
                <a:ext uri="{FF2B5EF4-FFF2-40B4-BE49-F238E27FC236}">
                  <a16:creationId xmlns:a16="http://schemas.microsoft.com/office/drawing/2014/main" id="{ACE93BC0-1CD7-4D87-8E38-7105661021E3}"/>
                </a:ext>
              </a:extLst>
            </p:cNvPr>
            <p:cNvSpPr txBox="1"/>
            <p:nvPr/>
          </p:nvSpPr>
          <p:spPr>
            <a:xfrm>
              <a:off x="5011549" y="3435661"/>
              <a:ext cx="12820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endParaRPr lang="it-IT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20" name="Rettangolo 119">
            <a:extLst>
              <a:ext uri="{FF2B5EF4-FFF2-40B4-BE49-F238E27FC236}">
                <a16:creationId xmlns:a16="http://schemas.microsoft.com/office/drawing/2014/main" id="{33C4F61E-C641-4E7F-B402-0E2D871093E0}"/>
              </a:ext>
            </a:extLst>
          </p:cNvPr>
          <p:cNvSpPr/>
          <p:nvPr/>
        </p:nvSpPr>
        <p:spPr>
          <a:xfrm>
            <a:off x="76824" y="5755202"/>
            <a:ext cx="1187685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Suppl. Fig. 5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Representative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FACS plots of immune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subsets in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paired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BM and PB samples.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Representative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FACS plots of (A) B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cells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(B) CD4</a:t>
            </a:r>
            <a:r>
              <a:rPr lang="it-IT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cells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(C) CD4</a:t>
            </a:r>
            <a:r>
              <a:rPr lang="it-IT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subsets and (D) CD8</a:t>
            </a:r>
            <a:r>
              <a:rPr lang="it-IT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subsets in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donors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with low BMI (BMI=22.8) and high BMI (BMI=34.3) are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shown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The subsets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gated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reported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Figures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and 3.</a:t>
            </a:r>
            <a:endParaRPr lang="el-GR" baseline="30000" dirty="0"/>
          </a:p>
        </p:txBody>
      </p:sp>
    </p:spTree>
    <p:extLst>
      <p:ext uri="{BB962C8B-B14F-4D97-AF65-F5344CB8AC3E}">
        <p14:creationId xmlns:p14="http://schemas.microsoft.com/office/powerpoint/2010/main" val="1046255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925</TotalTime>
  <Words>653</Words>
  <Application>Microsoft Office PowerPoint</Application>
  <PresentationFormat>Widescreen</PresentationFormat>
  <Paragraphs>145</Paragraphs>
  <Slides>5</Slides>
  <Notes>1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Prism Project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Luca Pangrazzi</dc:creator>
  <cp:lastModifiedBy>Luca Pangrazzi</cp:lastModifiedBy>
  <cp:revision>146</cp:revision>
  <cp:lastPrinted>2019-10-04T11:54:20Z</cp:lastPrinted>
  <dcterms:created xsi:type="dcterms:W3CDTF">2019-09-11T06:58:41Z</dcterms:created>
  <dcterms:modified xsi:type="dcterms:W3CDTF">2020-05-05T05:03:09Z</dcterms:modified>
</cp:coreProperties>
</file>