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37585650" cy="495236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21552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EivVfwL6wffxY8b/1QVodz57IS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5CCA00-CBAA-0669-5F75-1542880CA53B}" name="Karimianpour, Yasaman" initials="KY" userId="S::yasamankari@csu.fullerton.edu::d2e3a568-8f51-43d7-b378-8d829bbfa232" providerId="AD"/>
  <p188:author id="{7C363C32-5ADE-ED49-FB05-966FDDE62CEA}" name="Rachel McClanahan" initials="RM" userId="Rachel McClanahan" providerId="None"/>
  <p188:author id="{CD176961-1C77-4111-4CCD-ED006E3BE2BD}" name="Sassoon M Elisha" initials="SME" userId="S::Sass.M.Elisha@kp.org::993fdab9-723b-4ef9-aa9d-09e1e279d01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E44BD3-654C-6B48-94B7-8F9E256A5E3C}" v="2" dt="2022-11-08T01:07:08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8"/>
  </p:normalViewPr>
  <p:slideViewPr>
    <p:cSldViewPr snapToGrid="0">
      <p:cViewPr>
        <p:scale>
          <a:sx n="60" d="100"/>
          <a:sy n="60" d="100"/>
        </p:scale>
        <p:origin x="-3008" y="144"/>
      </p:cViewPr>
      <p:guideLst>
        <p:guide orient="horz" pos="10368"/>
        <p:guide pos="215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Tally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Sheet1!$A$2:$A$29</c:f>
              <c:strCache>
                <c:ptCount val="28"/>
                <c:pt idx="0">
                  <c:v>Patient identifiers</c:v>
                </c:pt>
                <c:pt idx="1">
                  <c:v>Anesthesia course (analgesia plan, spinal, blocks, intraop medications)</c:v>
                </c:pt>
                <c:pt idx="2">
                  <c:v>PMH/comorbidities</c:v>
                </c:pt>
                <c:pt idx="3">
                  <c:v>Allergy</c:v>
                </c:pt>
                <c:pt idx="4">
                  <c:v>Procedure</c:v>
                </c:pt>
                <c:pt idx="5">
                  <c:v>Intake and output (IVF, EBL, diuresis, infusions)</c:v>
                </c:pt>
                <c:pt idx="6">
                  <c:v>To do/ PACU plans</c:v>
                </c:pt>
                <c:pt idx="7">
                  <c:v>Lines/catheters, invasive monitors, drains</c:v>
                </c:pt>
                <c:pt idx="8">
                  <c:v>Post-op Disposition (home, floor)</c:v>
                </c:pt>
                <c:pt idx="9">
                  <c:v>Intubating condition/airway condition</c:v>
                </c:pt>
                <c:pt idx="10">
                  <c:v>Lab tests (Pertinent: preop, intraop, postop)</c:v>
                </c:pt>
                <c:pt idx="11">
                  <c:v>Vital Signs/Hemodynamics</c:v>
                </c:pt>
                <c:pt idx="12">
                  <c:v>Anesthesia provider to contact </c:v>
                </c:pt>
                <c:pt idx="13">
                  <c:v>Questions or concerns</c:v>
                </c:pt>
                <c:pt idx="14">
                  <c:v>Surgical complications</c:v>
                </c:pt>
                <c:pt idx="15">
                  <c:v>Pre-op (vital signs, cognitive level, activity level)</c:v>
                </c:pt>
                <c:pt idx="16">
                  <c:v>DVT prophylaxis</c:v>
                </c:pt>
                <c:pt idx="17">
                  <c:v>Home medication</c:v>
                </c:pt>
                <c:pt idx="18">
                  <c:v>Weight</c:v>
                </c:pt>
                <c:pt idx="19">
                  <c:v>Personal items (dentures, glasses, hearing aids, etc)</c:v>
                </c:pt>
                <c:pt idx="20">
                  <c:v>Precautions (contact airborne etc)</c:v>
                </c:pt>
                <c:pt idx="21">
                  <c:v>Code Status </c:v>
                </c:pt>
                <c:pt idx="22">
                  <c:v>Patient contact person</c:v>
                </c:pt>
                <c:pt idx="23">
                  <c:v>Intraop positioning</c:v>
                </c:pt>
                <c:pt idx="24">
                  <c:v>Equipment needs (ventilator, wound vac, cell saver, etc)</c:v>
                </c:pt>
                <c:pt idx="25">
                  <c:v>Dressings (location, number)</c:v>
                </c:pt>
                <c:pt idx="26">
                  <c:v>Spiritual needs</c:v>
                </c:pt>
                <c:pt idx="27">
                  <c:v>Communication needs (language, interpreter)</c:v>
                </c:pt>
              </c:strCache>
            </c:strRef>
          </c:cat>
          <c:val>
            <c:numRef>
              <c:f>Sheet1!$B$2:$B$29</c:f>
              <c:numCache>
                <c:formatCode>General</c:formatCode>
                <c:ptCount val="28"/>
                <c:pt idx="0">
                  <c:v>17</c:v>
                </c:pt>
                <c:pt idx="1">
                  <c:v>17</c:v>
                </c:pt>
                <c:pt idx="2">
                  <c:v>15</c:v>
                </c:pt>
                <c:pt idx="3">
                  <c:v>16</c:v>
                </c:pt>
                <c:pt idx="4">
                  <c:v>16</c:v>
                </c:pt>
                <c:pt idx="5">
                  <c:v>12</c:v>
                </c:pt>
                <c:pt idx="6">
                  <c:v>12</c:v>
                </c:pt>
                <c:pt idx="7">
                  <c:v>11</c:v>
                </c:pt>
                <c:pt idx="8">
                  <c:v>6</c:v>
                </c:pt>
                <c:pt idx="9">
                  <c:v>7</c:v>
                </c:pt>
                <c:pt idx="10">
                  <c:v>6</c:v>
                </c:pt>
                <c:pt idx="11">
                  <c:v>5</c:v>
                </c:pt>
                <c:pt idx="12">
                  <c:v>5</c:v>
                </c:pt>
                <c:pt idx="13">
                  <c:v>4</c:v>
                </c:pt>
                <c:pt idx="14">
                  <c:v>5</c:v>
                </c:pt>
                <c:pt idx="15">
                  <c:v>5</c:v>
                </c:pt>
                <c:pt idx="16">
                  <c:v>4</c:v>
                </c:pt>
                <c:pt idx="17">
                  <c:v>2</c:v>
                </c:pt>
                <c:pt idx="18">
                  <c:v>1</c:v>
                </c:pt>
                <c:pt idx="19">
                  <c:v>2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0D-754A-9304-F690FD99C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5991519"/>
        <c:axId val="1505936495"/>
      </c:barChart>
      <c:catAx>
        <c:axId val="1505991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936495"/>
        <c:crosses val="autoZero"/>
        <c:auto val="1"/>
        <c:lblAlgn val="ctr"/>
        <c:lblOffset val="100"/>
        <c:noMultiLvlLbl val="0"/>
      </c:catAx>
      <c:valAx>
        <c:axId val="1505936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9915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16287115" cy="247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97750" tIns="248875" rIns="497750" bIns="2488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21289837" y="0"/>
            <a:ext cx="16287115" cy="247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97750" tIns="248875" rIns="497750" bIns="2488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411913" y="3714750"/>
            <a:ext cx="24761825" cy="1857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3758565" y="23523733"/>
            <a:ext cx="30068520" cy="22285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97750" tIns="248875" rIns="497750" bIns="248875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47038872"/>
            <a:ext cx="16287115" cy="247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97750" tIns="248875" rIns="497750" bIns="2488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21289837" y="47038872"/>
            <a:ext cx="16287115" cy="247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97750" tIns="248875" rIns="497750" bIns="2488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500"/>
              <a:buFont typeface="Arial"/>
              <a:buNone/>
            </a:pPr>
            <a:fld id="{00000000-1234-1234-1234-123412341234}" type="slidenum">
              <a:rPr lang="en-US"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6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411913" y="3714750"/>
            <a:ext cx="24761825" cy="1857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3758565" y="23523733"/>
            <a:ext cx="30068520" cy="22285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97750" tIns="248875" rIns="497750" bIns="24887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21289837" y="47038872"/>
            <a:ext cx="16287115" cy="247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97750" tIns="248875" rIns="497750" bIns="2488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E1F3F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3060"/>
              </a:spcBef>
              <a:spcAft>
                <a:spcPts val="0"/>
              </a:spcAft>
              <a:buClr>
                <a:srgbClr val="888888"/>
              </a:buClr>
              <a:buSzPts val="153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Clr>
                <a:srgbClr val="888888"/>
              </a:buClr>
              <a:buSzPts val="13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rgbClr val="888888"/>
              </a:buClr>
              <a:buSzPts val="115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151050" y="304800"/>
            <a:ext cx="2679700" cy="267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 rot="5400000">
            <a:off x="11083288" y="-1207765"/>
            <a:ext cx="21724623" cy="3950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 rot="5400000">
            <a:off x="22715220" y="10424165"/>
            <a:ext cx="28087320" cy="987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2598420" y="914405"/>
            <a:ext cx="28087320" cy="2889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3467103" y="21153123"/>
            <a:ext cx="37307520" cy="6537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0"/>
              <a:buFont typeface="Calibri"/>
              <a:buNone/>
              <a:defRPr sz="19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3467103" y="13952226"/>
            <a:ext cx="37307520" cy="7200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 sz="96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rgbClr val="888888"/>
              </a:buClr>
              <a:buSzPts val="8700"/>
              <a:buNone/>
              <a:defRPr sz="87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 sz="7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2194560" y="7680963"/>
            <a:ext cx="19385280" cy="21724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marL="457200" lvl="0" indent="-108585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3500"/>
              <a:buChar char="•"/>
              <a:defRPr sz="13500"/>
            </a:lvl1pPr>
            <a:lvl2pPr marL="914400" lvl="1" indent="-95885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–"/>
              <a:defRPr sz="11500"/>
            </a:lvl2pPr>
            <a:lvl3pPr marL="1371600" lvl="2" indent="-8382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3pPr>
            <a:lvl4pPr marL="1828800" lvl="3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–"/>
              <a:defRPr sz="8700"/>
            </a:lvl4pPr>
            <a:lvl5pPr marL="2286000" lvl="4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»"/>
              <a:defRPr sz="8700"/>
            </a:lvl5pPr>
            <a:lvl6pPr marL="2743200" lvl="5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•"/>
              <a:defRPr sz="8700"/>
            </a:lvl6pPr>
            <a:lvl7pPr marL="3200400" lvl="6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•"/>
              <a:defRPr sz="8700"/>
            </a:lvl7pPr>
            <a:lvl8pPr marL="3657600" lvl="7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•"/>
              <a:defRPr sz="8700"/>
            </a:lvl8pPr>
            <a:lvl9pPr marL="4114800" lvl="8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•"/>
              <a:defRPr sz="87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22311360" y="7680963"/>
            <a:ext cx="19385280" cy="21724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marL="457200" lvl="0" indent="-108585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3500"/>
              <a:buChar char="•"/>
              <a:defRPr sz="13500"/>
            </a:lvl1pPr>
            <a:lvl2pPr marL="914400" lvl="1" indent="-95885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–"/>
              <a:defRPr sz="11500"/>
            </a:lvl2pPr>
            <a:lvl3pPr marL="1371600" lvl="2" indent="-8382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3pPr>
            <a:lvl4pPr marL="1828800" lvl="3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–"/>
              <a:defRPr sz="8700"/>
            </a:lvl4pPr>
            <a:lvl5pPr marL="2286000" lvl="4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»"/>
              <a:defRPr sz="8700"/>
            </a:lvl5pPr>
            <a:lvl6pPr marL="2743200" lvl="5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•"/>
              <a:defRPr sz="8700"/>
            </a:lvl6pPr>
            <a:lvl7pPr marL="3200400" lvl="6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•"/>
              <a:defRPr sz="8700"/>
            </a:lvl7pPr>
            <a:lvl8pPr marL="3657600" lvl="7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•"/>
              <a:defRPr sz="8700"/>
            </a:lvl8pPr>
            <a:lvl9pPr marL="4114800" lvl="8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•"/>
              <a:defRPr sz="87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2194560" y="7368543"/>
            <a:ext cx="19392903" cy="307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None/>
              <a:defRPr sz="11500" b="1"/>
            </a:lvl1pPr>
            <a:lvl2pPr marL="914400" lvl="1" indent="-2286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2pPr>
            <a:lvl3pPr marL="1371600" lvl="2" indent="-22860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None/>
              <a:defRPr sz="8700" b="1"/>
            </a:lvl3pPr>
            <a:lvl4pPr marL="1828800" lvl="3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4pPr>
            <a:lvl5pPr marL="2286000" lvl="4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5pPr>
            <a:lvl6pPr marL="2743200" lvl="5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6pPr>
            <a:lvl7pPr marL="3200400" lvl="6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7pPr>
            <a:lvl8pPr marL="3657600" lvl="7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8pPr>
            <a:lvl9pPr marL="4114800" lvl="8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2194560" y="10439400"/>
            <a:ext cx="19392903" cy="1896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marL="457200" lvl="0" indent="-95885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1pPr>
            <a:lvl2pPr marL="914400" lvl="1" indent="-8382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2pPr>
            <a:lvl3pPr marL="1371600" lvl="2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•"/>
              <a:defRPr sz="8700"/>
            </a:lvl3pPr>
            <a:lvl4pPr marL="1828800" lvl="3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4pPr>
            <a:lvl5pPr marL="2286000" lvl="4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7700"/>
            </a:lvl5pPr>
            <a:lvl6pPr marL="2743200" lvl="5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6pPr>
            <a:lvl7pPr marL="3200400" lvl="6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7pPr>
            <a:lvl8pPr marL="3657600" lvl="7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8pPr>
            <a:lvl9pPr marL="4114800" lvl="8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3"/>
          </p:nvPr>
        </p:nvSpPr>
        <p:spPr>
          <a:xfrm>
            <a:off x="22296123" y="7368543"/>
            <a:ext cx="19400520" cy="307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None/>
              <a:defRPr sz="11500" b="1"/>
            </a:lvl1pPr>
            <a:lvl2pPr marL="914400" lvl="1" indent="-2286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2pPr>
            <a:lvl3pPr marL="1371600" lvl="2" indent="-22860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None/>
              <a:defRPr sz="8700" b="1"/>
            </a:lvl3pPr>
            <a:lvl4pPr marL="1828800" lvl="3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4pPr>
            <a:lvl5pPr marL="2286000" lvl="4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5pPr>
            <a:lvl6pPr marL="2743200" lvl="5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6pPr>
            <a:lvl7pPr marL="3200400" lvl="6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7pPr>
            <a:lvl8pPr marL="3657600" lvl="7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8pPr>
            <a:lvl9pPr marL="4114800" lvl="8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4"/>
          </p:nvPr>
        </p:nvSpPr>
        <p:spPr>
          <a:xfrm>
            <a:off x="22296123" y="10439400"/>
            <a:ext cx="19400520" cy="1896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marL="457200" lvl="0" indent="-95885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1pPr>
            <a:lvl2pPr marL="914400" lvl="1" indent="-8382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2pPr>
            <a:lvl3pPr marL="1371600" lvl="2" indent="-781050" algn="l">
              <a:lnSpc>
                <a:spcPct val="100000"/>
              </a:lnSpc>
              <a:spcBef>
                <a:spcPts val="1740"/>
              </a:spcBef>
              <a:spcAft>
                <a:spcPts val="0"/>
              </a:spcAft>
              <a:buClr>
                <a:schemeClr val="dk1"/>
              </a:buClr>
              <a:buSzPts val="8700"/>
              <a:buChar char="•"/>
              <a:defRPr sz="8700"/>
            </a:lvl3pPr>
            <a:lvl4pPr marL="1828800" lvl="3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4pPr>
            <a:lvl5pPr marL="2286000" lvl="4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7700"/>
            </a:lvl5pPr>
            <a:lvl6pPr marL="2743200" lvl="5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6pPr>
            <a:lvl7pPr marL="3200400" lvl="6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7pPr>
            <a:lvl8pPr marL="3657600" lvl="7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8pPr>
            <a:lvl9pPr marL="4114800" lvl="8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  <a:defRPr sz="9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17160240" y="1310643"/>
            <a:ext cx="24536400" cy="28094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marL="457200" lvl="0" indent="-1200150" algn="l">
              <a:lnSpc>
                <a:spcPct val="100000"/>
              </a:lnSpc>
              <a:spcBef>
                <a:spcPts val="3060"/>
              </a:spcBef>
              <a:spcAft>
                <a:spcPts val="0"/>
              </a:spcAft>
              <a:buClr>
                <a:schemeClr val="dk1"/>
              </a:buClr>
              <a:buSzPts val="15300"/>
              <a:buChar char="•"/>
              <a:defRPr sz="15300"/>
            </a:lvl1pPr>
            <a:lvl2pPr marL="914400" lvl="1" indent="-1085850" algn="l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3500"/>
              <a:buChar char="–"/>
              <a:defRPr sz="13500"/>
            </a:lvl2pPr>
            <a:lvl3pPr marL="1371600" lvl="2" indent="-958850" algn="l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3pPr>
            <a:lvl4pPr marL="1828800" lvl="3" indent="-8382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4pPr>
            <a:lvl5pPr marL="2286000" lvl="4" indent="-8382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»"/>
              <a:defRPr sz="9600"/>
            </a:lvl5pPr>
            <a:lvl6pPr marL="2743200" lvl="5" indent="-8382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6pPr>
            <a:lvl7pPr marL="3200400" lvl="6" indent="-8382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7pPr>
            <a:lvl8pPr marL="3657600" lvl="7" indent="-8382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8pPr>
            <a:lvl9pPr marL="4114800" lvl="8" indent="-8382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2"/>
          </p:nvPr>
        </p:nvSpPr>
        <p:spPr>
          <a:xfrm>
            <a:off x="2194563" y="6888483"/>
            <a:ext cx="14439903" cy="22517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6700"/>
            </a:lvl1pPr>
            <a:lvl2pPr marL="914400" lvl="1" indent="-228600" algn="l">
              <a:lnSpc>
                <a:spcPct val="100000"/>
              </a:lnSpc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8602983" y="23042880"/>
            <a:ext cx="26334720" cy="2720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  <a:defRPr sz="9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>
            <a:spLocks noGrp="1"/>
          </p:cNvSpPr>
          <p:nvPr>
            <p:ph type="pic" idx="2"/>
          </p:nvPr>
        </p:nvSpPr>
        <p:spPr>
          <a:xfrm>
            <a:off x="8602983" y="2941320"/>
            <a:ext cx="26334720" cy="1975104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8602983" y="25763223"/>
            <a:ext cx="26334720" cy="3863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6700"/>
            </a:lvl1pPr>
            <a:lvl2pPr marL="914400" lvl="1" indent="-228600" algn="l">
              <a:lnSpc>
                <a:spcPct val="100000"/>
              </a:lnSpc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lnSpc>
                <a:spcPct val="100000"/>
              </a:lnSpc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1F3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t" anchorCtr="0">
            <a:normAutofit/>
          </a:bodyPr>
          <a:lstStyle>
            <a:lvl1pPr marL="457200" marR="0" lvl="0" indent="-1200150" algn="l" rtl="0">
              <a:lnSpc>
                <a:spcPct val="100000"/>
              </a:lnSpc>
              <a:spcBef>
                <a:spcPts val="3060"/>
              </a:spcBef>
              <a:spcAft>
                <a:spcPts val="0"/>
              </a:spcAft>
              <a:buClr>
                <a:schemeClr val="dk1"/>
              </a:buClr>
              <a:buSzPts val="15300"/>
              <a:buFont typeface="Arial"/>
              <a:buChar char="•"/>
              <a:defRPr sz="15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85850" algn="l" rtl="0">
              <a:lnSpc>
                <a:spcPct val="100000"/>
              </a:lnSpc>
              <a:spcBef>
                <a:spcPts val="2700"/>
              </a:spcBef>
              <a:spcAft>
                <a:spcPts val="0"/>
              </a:spcAft>
              <a:buClr>
                <a:schemeClr val="dk1"/>
              </a:buClr>
              <a:buSzPts val="13500"/>
              <a:buFont typeface="Arial"/>
              <a:buChar char="–"/>
              <a:defRPr sz="13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5885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Char char="•"/>
              <a:defRPr sz="1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8200" algn="l" rtl="0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–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8200" algn="l" rtl="0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»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8200" algn="l" rtl="0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8200" algn="l" rtl="0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8200" algn="l" rtl="0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8200" algn="l" rtl="0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dt" idx="10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ftr" idx="11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8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875" tIns="219425" rIns="438875" bIns="219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2" descr="Text&#10;&#10;Description automatically generated with medium confidence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8600" y="228601"/>
            <a:ext cx="7648504" cy="243839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443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/>
          <p:nvPr/>
        </p:nvSpPr>
        <p:spPr>
          <a:xfrm>
            <a:off x="32699630" y="6079666"/>
            <a:ext cx="10058400" cy="2560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78350" tIns="39175" rIns="78350" bIns="39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700"/>
              <a:buFont typeface="Arial"/>
              <a:buNone/>
            </a:pPr>
            <a:endParaRPr sz="8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1986532" y="6079666"/>
            <a:ext cx="20017468" cy="2560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78350" tIns="39175" rIns="78350" bIns="39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700"/>
              <a:buFont typeface="Arial"/>
              <a:buNone/>
            </a:pPr>
            <a:endParaRPr sz="8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143000" y="6079666"/>
            <a:ext cx="10014895" cy="2560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78350" tIns="39175" rIns="78350" bIns="39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700"/>
              <a:buFont typeface="Arial"/>
              <a:buNone/>
            </a:pPr>
            <a:endParaRPr sz="8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2096767" y="2321974"/>
            <a:ext cx="42117600" cy="144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00"/>
              <a:buFont typeface="Arial"/>
              <a:buNone/>
            </a:pPr>
            <a:r>
              <a:rPr lang="en-US" sz="89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Standardizing Handoff Using a </a:t>
            </a:r>
            <a:r>
              <a:rPr lang="en-US" sz="89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Postanesthesia</a:t>
            </a:r>
            <a:r>
              <a:rPr lang="en-US" sz="89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Care Unit Checklist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67749" y="3939618"/>
            <a:ext cx="35555700" cy="16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en-US" sz="5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Marlonino</a:t>
            </a:r>
            <a:r>
              <a:rPr lang="en-US" sz="5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Balajadia</a:t>
            </a:r>
            <a:r>
              <a:rPr lang="en-US" sz="5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DNP, SRNA -- Savannah Dominguez, DNP, SRNA -- </a:t>
            </a:r>
            <a:r>
              <a:rPr lang="en-US" sz="5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Yasaman</a:t>
            </a:r>
            <a:r>
              <a:rPr lang="en-US" sz="5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1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Karimianpour</a:t>
            </a:r>
            <a:r>
              <a:rPr lang="en-US" sz="5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DNP, SRNA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en-US" sz="5100" dirty="0">
                <a:solidFill>
                  <a:schemeClr val="lt1"/>
                </a:solidFill>
              </a:rPr>
              <a:t>Sassoon Elisha EdD, CRNA, FAAN -- Hannah Fraley, PhD, RN, CNE</a:t>
            </a:r>
            <a:r>
              <a:rPr lang="en-US" sz="5100">
                <a:solidFill>
                  <a:schemeClr val="lt1"/>
                </a:solidFill>
              </a:rPr>
              <a:t>, CPH</a:t>
            </a:r>
            <a:endParaRPr sz="5100" dirty="0">
              <a:solidFill>
                <a:schemeClr val="lt1"/>
              </a:solidFill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703803" y="7618742"/>
            <a:ext cx="8818774" cy="6542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400030" marR="0" lvl="0" indent="-4000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Handoff report involves the transfer of pertinent patient information at different phases of care among healthcare providers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00030" marR="0" lvl="0" indent="-4000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Incomplete handoff has been associated with sentinel events leading to patient harm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00030" marR="0" lvl="0" indent="-4000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Patients are especially vulnerable after receiving anesthesia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00030" marR="0" lvl="0" indent="-4000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standardized </a:t>
            </a:r>
            <a:r>
              <a:rPr lang="en-US" sz="3600" dirty="0">
                <a:solidFill>
                  <a:schemeClr val="dk1"/>
                </a:solidFill>
              </a:rPr>
              <a:t>checklist </a:t>
            </a: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improve patient safety in postsurgical patients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00030" marR="0" lvl="0" indent="-24762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3149760" y="13100895"/>
            <a:ext cx="8536262" cy="7835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summative checklist was created through the analysis of existing studies</a:t>
            </a:r>
            <a:endParaRPr lang="en-US" dirty="0"/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Checklist components included were based on anesthesia practice standards and the current literature</a:t>
            </a:r>
            <a:endParaRPr lang="en-US" dirty="0"/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handoff checklist was designed to be concise and easy to use</a:t>
            </a:r>
            <a:endParaRPr lang="en-US" b="0" i="0" u="none" strike="noStrike" cap="none" dirty="0"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dk1"/>
                </a:solidFill>
              </a:rPr>
              <a:t>F</a:t>
            </a: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ollows the SBAR format and considers the PACU’s time constraints and unique environment</a:t>
            </a:r>
            <a:endParaRPr lang="en-US" dirty="0"/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Immense clinical applicability as it was created for the general adult surgical population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4996542" y="31776889"/>
            <a:ext cx="33898115" cy="694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Southern California CSU DNP Consortium </a:t>
            </a:r>
            <a:r>
              <a:rPr lang="en-US" sz="4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~</a:t>
            </a:r>
            <a:r>
              <a:rPr lang="en-US" sz="39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Fullerton </a:t>
            </a:r>
            <a:r>
              <a:rPr lang="en-US" sz="25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●</a:t>
            </a:r>
            <a:r>
              <a:rPr lang="en-US" sz="4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9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Los Angeles </a:t>
            </a:r>
            <a:r>
              <a:rPr lang="en-US" sz="25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●</a:t>
            </a:r>
            <a:r>
              <a:rPr lang="en-US" sz="4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9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Long Beach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1966868" y="19498469"/>
            <a:ext cx="20048100" cy="848700"/>
          </a:xfrm>
          <a:prstGeom prst="rect">
            <a:avLst/>
          </a:prstGeom>
          <a:solidFill>
            <a:srgbClr val="B61919"/>
          </a:solidFill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Results: Checklist</a:t>
            </a:r>
            <a:endParaRPr sz="5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2674446" y="6065359"/>
            <a:ext cx="10079198" cy="848581"/>
          </a:xfrm>
          <a:prstGeom prst="rect">
            <a:avLst/>
          </a:prstGeom>
          <a:solidFill>
            <a:srgbClr val="B61919"/>
          </a:solidFill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Limitations</a:t>
            </a:r>
            <a:endParaRPr sz="5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32688662" y="21238742"/>
            <a:ext cx="10078060" cy="848581"/>
          </a:xfrm>
          <a:prstGeom prst="rect">
            <a:avLst/>
          </a:prstGeom>
          <a:solidFill>
            <a:srgbClr val="B61919"/>
          </a:solidFill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endParaRPr sz="5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2688662" y="11963400"/>
            <a:ext cx="10078060" cy="848581"/>
          </a:xfrm>
          <a:prstGeom prst="rect">
            <a:avLst/>
          </a:prstGeom>
          <a:solidFill>
            <a:srgbClr val="B61919"/>
          </a:solidFill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endParaRPr sz="5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1975642" y="6057511"/>
            <a:ext cx="20048021" cy="848581"/>
          </a:xfrm>
          <a:prstGeom prst="rect">
            <a:avLst/>
          </a:prstGeom>
          <a:solidFill>
            <a:srgbClr val="B61919"/>
          </a:solidFill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Supporting Framework: Iowa Model Revised</a:t>
            </a:r>
            <a:endParaRPr sz="5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123337" y="19511305"/>
            <a:ext cx="10107557" cy="848557"/>
          </a:xfrm>
          <a:prstGeom prst="rect">
            <a:avLst/>
          </a:prstGeom>
          <a:solidFill>
            <a:srgbClr val="B61919"/>
          </a:solidFill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Methods</a:t>
            </a:r>
            <a:endParaRPr sz="5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1703803" y="20898334"/>
            <a:ext cx="8818774" cy="1226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Collected, appraised and synthesized data through an exhaustive literature review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Included a running tally of all checklist components from the review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Checklist created based on tally results and practice standards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leaders reviewed checklist for completeness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Ethical Considerations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ethical considerations.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inherent harm to patients, clinicians or team members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reportable conflicts of interest from team members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1" descr="Tab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949175" y="20347050"/>
            <a:ext cx="10398459" cy="112759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6" name="Google Shape;106;p1"/>
          <p:cNvGrpSpPr/>
          <p:nvPr/>
        </p:nvGrpSpPr>
        <p:grpSpPr>
          <a:xfrm>
            <a:off x="13654178" y="7880195"/>
            <a:ext cx="16988451" cy="1617947"/>
            <a:chOff x="2074" y="1482272"/>
            <a:chExt cx="16988451" cy="1617947"/>
          </a:xfrm>
        </p:grpSpPr>
        <p:sp>
          <p:nvSpPr>
            <p:cNvPr id="107" name="Google Shape;107;p1"/>
            <p:cNvSpPr/>
            <p:nvPr/>
          </p:nvSpPr>
          <p:spPr>
            <a:xfrm>
              <a:off x="2074" y="1482272"/>
              <a:ext cx="4044869" cy="1617947"/>
            </a:xfrm>
            <a:prstGeom prst="homePlate">
              <a:avLst>
                <a:gd name="adj" fmla="val 50000"/>
              </a:avLst>
            </a:prstGeom>
            <a:gradFill>
              <a:gsLst>
                <a:gs pos="0">
                  <a:srgbClr val="E0ABAB"/>
                </a:gs>
                <a:gs pos="35000">
                  <a:srgbClr val="E9C6C3"/>
                </a:gs>
                <a:gs pos="100000">
                  <a:srgbClr val="F8E6E6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254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2074" y="1482272"/>
              <a:ext cx="3640382" cy="16179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5350" tIns="82675" rIns="41325" bIns="82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Calibri"/>
                <a:buNone/>
              </a:pPr>
              <a:r>
                <a:rPr lang="en-US" sz="3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Identify a triggering issue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3237969" y="1482272"/>
              <a:ext cx="4044869" cy="1617947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FEAAA7"/>
                </a:gs>
                <a:gs pos="35000">
                  <a:srgbClr val="FDC4C1"/>
                </a:gs>
                <a:gs pos="100000">
                  <a:srgbClr val="FEE6E6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254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"/>
            <p:cNvSpPr txBox="1"/>
            <p:nvPr/>
          </p:nvSpPr>
          <p:spPr>
            <a:xfrm>
              <a:off x="4046943" y="1482272"/>
              <a:ext cx="2426922" cy="16179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4000" tIns="82675" rIns="41325" bIns="82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Calibri"/>
                <a:buNone/>
              </a:pPr>
              <a:r>
                <a:rPr lang="en-US" sz="3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State the purpose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6473865" y="1482272"/>
              <a:ext cx="4044869" cy="1617947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FFC7C4"/>
                </a:gs>
                <a:gs pos="35000">
                  <a:srgbClr val="FFD8D5"/>
                </a:gs>
                <a:gs pos="100000">
                  <a:srgbClr val="FFEDED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254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"/>
            <p:cNvSpPr txBox="1"/>
            <p:nvPr/>
          </p:nvSpPr>
          <p:spPr>
            <a:xfrm>
              <a:off x="7282839" y="1482272"/>
              <a:ext cx="2426922" cy="16179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4000" tIns="82675" rIns="41325" bIns="82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Calibri"/>
                <a:buNone/>
              </a:pPr>
              <a:r>
                <a:rPr lang="en-US" sz="3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Form a team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9709760" y="1482272"/>
              <a:ext cx="4044869" cy="1617947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FFC7C4"/>
                </a:gs>
                <a:gs pos="35000">
                  <a:srgbClr val="FFD8D5"/>
                </a:gs>
                <a:gs pos="100000">
                  <a:srgbClr val="FFEDED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254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"/>
            <p:cNvSpPr txBox="1"/>
            <p:nvPr/>
          </p:nvSpPr>
          <p:spPr>
            <a:xfrm>
              <a:off x="10518734" y="1482272"/>
              <a:ext cx="2426922" cy="16179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4000" tIns="82675" rIns="41325" bIns="82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Calibri"/>
                <a:buNone/>
              </a:pPr>
              <a:r>
                <a:rPr lang="en-US" sz="3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Assemble and synthesize the evidence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12945656" y="1482272"/>
              <a:ext cx="4044869" cy="1617947"/>
            </a:xfrm>
            <a:prstGeom prst="chevron">
              <a:avLst>
                <a:gd name="adj" fmla="val 50000"/>
              </a:avLst>
            </a:prstGeom>
            <a:gradFill>
              <a:gsLst>
                <a:gs pos="0">
                  <a:srgbClr val="FEAAA7"/>
                </a:gs>
                <a:gs pos="35000">
                  <a:srgbClr val="FDC4C1"/>
                </a:gs>
                <a:gs pos="100000">
                  <a:srgbClr val="FEE6E6"/>
                </a:gs>
              </a:gsLst>
              <a:lin ang="16200000" scaled="0"/>
            </a:gradFill>
            <a:ln>
              <a:noFill/>
            </a:ln>
            <a:effectLst>
              <a:outerShdw blurRad="40000" dist="20000" dir="5400000" rotWithShape="0">
                <a:srgbClr val="000000">
                  <a:alpha val="37254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"/>
            <p:cNvSpPr txBox="1"/>
            <p:nvPr/>
          </p:nvSpPr>
          <p:spPr>
            <a:xfrm>
              <a:off x="13754630" y="1482272"/>
              <a:ext cx="2426922" cy="16179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4000" tIns="82675" rIns="41325" bIns="826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100"/>
                <a:buFont typeface="Calibri"/>
                <a:buNone/>
              </a:pPr>
              <a:r>
                <a:rPr lang="en-US" sz="3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Design the practice change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7" name="Google Shape;117;p1"/>
          <p:cNvGrpSpPr/>
          <p:nvPr/>
        </p:nvGrpSpPr>
        <p:grpSpPr>
          <a:xfrm>
            <a:off x="13555743" y="10472246"/>
            <a:ext cx="16984302" cy="1476895"/>
            <a:chOff x="4148" y="1424494"/>
            <a:chExt cx="16984302" cy="1476895"/>
          </a:xfrm>
        </p:grpSpPr>
        <p:sp>
          <p:nvSpPr>
            <p:cNvPr id="118" name="Google Shape;118;p1"/>
            <p:cNvSpPr/>
            <p:nvPr/>
          </p:nvSpPr>
          <p:spPr>
            <a:xfrm>
              <a:off x="4148" y="1424494"/>
              <a:ext cx="3692239" cy="1476895"/>
            </a:xfrm>
            <a:prstGeom prst="chevron">
              <a:avLst>
                <a:gd name="adj" fmla="val 50000"/>
              </a:avLst>
            </a:prstGeom>
            <a:solidFill>
              <a:srgbClr val="BF504D">
                <a:alpha val="89411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"/>
            <p:cNvSpPr txBox="1"/>
            <p:nvPr/>
          </p:nvSpPr>
          <p:spPr>
            <a:xfrm>
              <a:off x="742596" y="1424494"/>
              <a:ext cx="2215344" cy="14768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26650" rIns="26650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Incomplete handoffs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3327164" y="1424494"/>
              <a:ext cx="3692239" cy="1476895"/>
            </a:xfrm>
            <a:prstGeom prst="chevron">
              <a:avLst>
                <a:gd name="adj" fmla="val 50000"/>
              </a:avLst>
            </a:prstGeom>
            <a:solidFill>
              <a:srgbClr val="BF504D">
                <a:alpha val="80000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"/>
            <p:cNvSpPr txBox="1"/>
            <p:nvPr/>
          </p:nvSpPr>
          <p:spPr>
            <a:xfrm>
              <a:off x="4065612" y="1424494"/>
              <a:ext cx="2215344" cy="14768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26650" rIns="26650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Create a standardized handoff </a:t>
              </a:r>
              <a:r>
                <a:rPr lang="en-US" sz="2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checklist </a:t>
              </a:r>
              <a:r>
                <a:rPr lang="en-US" sz="2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to minimize gaps in communication</a:t>
              </a: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6650180" y="1424494"/>
              <a:ext cx="3692239" cy="1476895"/>
            </a:xfrm>
            <a:prstGeom prst="chevron">
              <a:avLst>
                <a:gd name="adj" fmla="val 50000"/>
              </a:avLst>
            </a:prstGeom>
            <a:solidFill>
              <a:srgbClr val="BF504D">
                <a:alpha val="69411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"/>
            <p:cNvSpPr txBox="1"/>
            <p:nvPr/>
          </p:nvSpPr>
          <p:spPr>
            <a:xfrm>
              <a:off x="7388628" y="1424494"/>
              <a:ext cx="2215344" cy="14768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26650" rIns="26650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 DNP students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 KPSA faculty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 CSUF faculty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9973195" y="1424494"/>
              <a:ext cx="3692239" cy="1476895"/>
            </a:xfrm>
            <a:prstGeom prst="chevron">
              <a:avLst>
                <a:gd name="adj" fmla="val 50000"/>
              </a:avLst>
            </a:prstGeom>
            <a:solidFill>
              <a:srgbClr val="BF504D">
                <a:alpha val="60000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"/>
            <p:cNvSpPr txBox="1"/>
            <p:nvPr/>
          </p:nvSpPr>
          <p:spPr>
            <a:xfrm>
              <a:off x="10711643" y="1424494"/>
              <a:ext cx="2215344" cy="14768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26650" rIns="26650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Literature review and tally  of pertinent </a:t>
              </a:r>
              <a:r>
                <a:rPr lang="en-US" sz="2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checklist</a:t>
              </a:r>
              <a:r>
                <a:rPr lang="en-US" sz="2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components</a:t>
              </a: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13296211" y="1424494"/>
              <a:ext cx="3692239" cy="1476895"/>
            </a:xfrm>
            <a:prstGeom prst="chevron">
              <a:avLst>
                <a:gd name="adj" fmla="val 50000"/>
              </a:avLst>
            </a:prstGeom>
            <a:solidFill>
              <a:srgbClr val="BF504D">
                <a:alpha val="49411"/>
              </a:srgbClr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"/>
            <p:cNvSpPr txBox="1"/>
            <p:nvPr/>
          </p:nvSpPr>
          <p:spPr>
            <a:xfrm>
              <a:off x="14034659" y="1424494"/>
              <a:ext cx="2215344" cy="14768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26650" rIns="26650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Create a handoff checklist</a:t>
              </a:r>
              <a:endPara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8" name="Google Shape;128;p1"/>
          <p:cNvSpPr txBox="1"/>
          <p:nvPr/>
        </p:nvSpPr>
        <p:spPr>
          <a:xfrm>
            <a:off x="11971255" y="12825904"/>
            <a:ext cx="20056794" cy="848581"/>
          </a:xfrm>
          <a:prstGeom prst="rect">
            <a:avLst/>
          </a:prstGeom>
          <a:solidFill>
            <a:srgbClr val="B61919"/>
          </a:solidFill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Literature Review Checklist Tally</a:t>
            </a:r>
            <a:endParaRPr sz="5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"/>
          <p:cNvSpPr txBox="1"/>
          <p:nvPr/>
        </p:nvSpPr>
        <p:spPr>
          <a:xfrm>
            <a:off x="32688662" y="27364689"/>
            <a:ext cx="10079198" cy="848581"/>
          </a:xfrm>
          <a:prstGeom prst="rect">
            <a:avLst/>
          </a:prstGeom>
          <a:solidFill>
            <a:srgbClr val="B61919"/>
          </a:solidFill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References</a:t>
            </a:r>
            <a:endParaRPr sz="5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" name="Google Shape;131;p1" descr="Qr cod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326798" y="28676581"/>
            <a:ext cx="2764739" cy="2764739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"/>
          <p:cNvSpPr txBox="1"/>
          <p:nvPr/>
        </p:nvSpPr>
        <p:spPr>
          <a:xfrm>
            <a:off x="1686684" y="15774600"/>
            <a:ext cx="8835893" cy="2849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400030" marR="0" lvl="0" indent="-40003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purpose of this project was to analyze existing checklists, consolidate the findings to create one summative checklist, and to make the checklist available for dissemination 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1123337" y="6070914"/>
            <a:ext cx="10058400" cy="848581"/>
          </a:xfrm>
          <a:prstGeom prst="rect">
            <a:avLst/>
          </a:prstGeom>
          <a:solidFill>
            <a:srgbClr val="B61919"/>
          </a:solidFill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Background</a:t>
            </a:r>
            <a:endParaRPr sz="5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"/>
          <p:cNvSpPr txBox="1"/>
          <p:nvPr/>
        </p:nvSpPr>
        <p:spPr>
          <a:xfrm>
            <a:off x="1123337" y="14210662"/>
            <a:ext cx="10097726" cy="848557"/>
          </a:xfrm>
          <a:prstGeom prst="rect">
            <a:avLst/>
          </a:prstGeom>
          <a:solidFill>
            <a:srgbClr val="B61919"/>
          </a:solidFill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Purpose Statement</a:t>
            </a:r>
            <a:endParaRPr sz="5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33063693" y="7530273"/>
            <a:ext cx="8536262" cy="3403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Lack of feedback from stakeholders </a:t>
            </a:r>
            <a:endParaRPr lang="en-US" dirty="0"/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Lack of </a:t>
            </a:r>
            <a:r>
              <a:rPr lang="en-US" sz="3600" dirty="0">
                <a:solidFill>
                  <a:schemeClr val="dk1"/>
                </a:solidFill>
              </a:rPr>
              <a:t>checklist</a:t>
            </a: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validation and testing of reliability</a:t>
            </a:r>
            <a:endParaRPr lang="en-US" dirty="0"/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Recommend that future researchers trial the proposed checklist at a facility with a large adult surgical population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33063693" y="22783397"/>
            <a:ext cx="8536262" cy="39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350" tIns="39175" rIns="78350" bIns="39175" anchor="t" anchorCtr="0">
            <a:spAutoFit/>
          </a:bodyPr>
          <a:lstStyle/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easily accessible OR to PACU handoff checklist is critical to avoid the omission of patient information and optimize patient safety</a:t>
            </a:r>
            <a:endParaRPr lang="en-US" dirty="0"/>
          </a:p>
          <a:p>
            <a:pPr marL="571500" marR="0" lvl="0" indent="-571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3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Checklist items were based on data from the literature review and practice standards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B378413-A9F2-CF30-B304-F2CCF40487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956680"/>
              </p:ext>
            </p:extLst>
          </p:nvPr>
        </p:nvGraphicFramePr>
        <p:xfrm>
          <a:off x="13403798" y="14222935"/>
          <a:ext cx="17489210" cy="5601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395</Words>
  <Application>Microsoft Macintosh PowerPoint</Application>
  <PresentationFormat>Custom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template</dc:creator>
  <cp:lastModifiedBy>Rachel McClanahan</cp:lastModifiedBy>
  <cp:revision>5</cp:revision>
  <dcterms:created xsi:type="dcterms:W3CDTF">2012-08-23T21:28:28Z</dcterms:created>
  <dcterms:modified xsi:type="dcterms:W3CDTF">2022-12-20T21:41:10Z</dcterms:modified>
</cp:coreProperties>
</file>