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34_1A6C14F8.xml" ContentType="application/vnd.ms-powerpoint.comments+xml"/>
  <Override PartName="/ppt/comments/modernComment_124_1C87CC93.xml" ContentType="application/vnd.ms-powerpoint.comments+xml"/>
  <Override PartName="/ppt/comments/modernComment_164_86B26D61.xml" ContentType="application/vnd.ms-powerpoint.comments+xml"/>
  <Override PartName="/ppt/comments/modernComment_129_E27807F0.xml" ContentType="application/vnd.ms-powerpoint.comments+xml"/>
  <Override PartName="/ppt/comments/modernComment_104_24EC1648.xml" ContentType="application/vnd.ms-powerpoint.comments+xml"/>
  <Override PartName="/ppt/comments/modernComment_165_793ADDB8.xml" ContentType="application/vnd.ms-powerpoint.comments+xml"/>
  <Override PartName="/ppt/comments/modernComment_167_BD85A3AD.xml" ContentType="application/vnd.ms-powerpoint.comments+xml"/>
  <Override PartName="/ppt/comments/modernComment_109_1157F520.xml" ContentType="application/vnd.ms-powerpoint.comments+xml"/>
  <Override PartName="/ppt/comments/modernComment_168_99E54BBB.xml" ContentType="application/vnd.ms-powerpoint.comments+xml"/>
  <Override PartName="/ppt/comments/modernComment_16A_CBF0B3CF.xml" ContentType="application/vnd.ms-powerpoint.comments+xml"/>
  <Override PartName="/ppt/theme/themeOverride1.xml" ContentType="application/vnd.openxmlformats-officedocument.themeOverride+xml"/>
  <Override PartName="/ppt/comments/modernComment_148_8255BB28.xml" ContentType="application/vnd.ms-powerpoint.comments+xml"/>
  <Override PartName="/ppt/comments/modernComment_160_A6929114.xml" ContentType="application/vnd.ms-powerpoint.comments+xml"/>
  <Override PartName="/ppt/comments/modernComment_14A_16D6E787.xml" ContentType="application/vnd.ms-powerpoint.comments+xml"/>
  <Override PartName="/ppt/comments/modernComment_14D_C61D5A4A.xml" ContentType="application/vnd.ms-powerpoint.comments+xml"/>
  <Override PartName="/ppt/comments/modernComment_150_32A021A8.xml" ContentType="application/vnd.ms-powerpoint.comments+xml"/>
  <Override PartName="/ppt/comments/modernComment_14F_8F4BFE3F.xml" ContentType="application/vnd.ms-powerpoint.comments+xml"/>
  <Override PartName="/ppt/comments/modernComment_152_6DC2C0A8.xml" ContentType="application/vnd.ms-powerpoint.comments+xml"/>
  <Override PartName="/ppt/comments/modernComment_147_179F2D64.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1" r:id="rId2"/>
    <p:sldId id="308" r:id="rId3"/>
    <p:sldId id="343" r:id="rId4"/>
    <p:sldId id="292" r:id="rId5"/>
    <p:sldId id="354" r:id="rId6"/>
    <p:sldId id="355" r:id="rId7"/>
    <p:sldId id="356" r:id="rId8"/>
    <p:sldId id="297" r:id="rId9"/>
    <p:sldId id="344" r:id="rId10"/>
    <p:sldId id="260" r:id="rId11"/>
    <p:sldId id="357" r:id="rId12"/>
    <p:sldId id="358" r:id="rId13"/>
    <p:sldId id="359" r:id="rId14"/>
    <p:sldId id="298" r:id="rId15"/>
    <p:sldId id="345" r:id="rId16"/>
    <p:sldId id="265" r:id="rId17"/>
    <p:sldId id="360" r:id="rId18"/>
    <p:sldId id="361" r:id="rId19"/>
    <p:sldId id="362" r:id="rId20"/>
    <p:sldId id="328" r:id="rId21"/>
    <p:sldId id="346" r:id="rId22"/>
    <p:sldId id="352" r:id="rId23"/>
    <p:sldId id="330" r:id="rId24"/>
    <p:sldId id="347" r:id="rId25"/>
    <p:sldId id="333" r:id="rId26"/>
    <p:sldId id="336" r:id="rId27"/>
    <p:sldId id="348" r:id="rId28"/>
    <p:sldId id="335" r:id="rId29"/>
    <p:sldId id="338" r:id="rId30"/>
    <p:sldId id="349" r:id="rId31"/>
    <p:sldId id="340" r:id="rId32"/>
    <p:sldId id="327"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3C8B0F-7BB9-ABFE-99AE-2123D473377F}" name="Dominik Bittner" initials="DB" userId="S::bid40283@hs-regensburg.de::947956a8-1dd3-4378-8602-87bda7acb76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712" autoAdjust="0"/>
  </p:normalViewPr>
  <p:slideViewPr>
    <p:cSldViewPr snapToGrid="0">
      <p:cViewPr varScale="1">
        <p:scale>
          <a:sx n="104" d="100"/>
          <a:sy n="104" d="100"/>
        </p:scale>
        <p:origin x="82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modernComment_104_24EC1648.xml><?xml version="1.0" encoding="utf-8"?>
<p188:cmLst xmlns:a="http://schemas.openxmlformats.org/drawingml/2006/main" xmlns:r="http://schemas.openxmlformats.org/officeDocument/2006/relationships" xmlns:p188="http://schemas.microsoft.com/office/powerpoint/2018/8/main">
  <p188:cm id="{DE823EC5-28DF-4077-BFAC-C5CB12A3A8CB}" authorId="{CD3C8B0F-7BB9-ABFE-99AE-2123D473377F}" status="resolved" created="2023-04-05T08:58:55.991" complete="100000">
    <ac:txMkLst xmlns:ac="http://schemas.microsoft.com/office/drawing/2013/main/command">
      <pc:docMk xmlns:pc="http://schemas.microsoft.com/office/powerpoint/2013/main/command"/>
      <pc:sldMk xmlns:pc="http://schemas.microsoft.com/office/powerpoint/2013/main/command" cId="619451976" sldId="260"/>
      <ac:spMk id="6" creationId="{5B1E9331-B39D-4906-AFF9-CAA49B929915}"/>
      <ac:txMk cp="0">
        <ac:context len="647" hash="4055688464"/>
      </ac:txMk>
    </ac:txMkLst>
    <p188:pos x="11347775" y="271365"/>
    <p188:txBody>
      <a:bodyPr/>
      <a:lstStyle/>
      <a:p>
        <a:r>
          <a:rPr lang="de-DE"/>
          <a:t>Weniger text? 
Um den Einfluss der Lesegeschwindigkeit zu verringern. </a:t>
        </a:r>
      </a:p>
    </p188:txBody>
  </p188:cm>
  <p188:cm id="{0F48276A-92B2-4DA4-B60C-E59D4A279B0B}" authorId="{CD3C8B0F-7BB9-ABFE-99AE-2123D473377F}" status="resolved" created="2023-04-27T08:29:33.838" complete="100000">
    <ac:deMkLst xmlns:ac="http://schemas.microsoft.com/office/drawing/2013/main/command">
      <pc:docMk xmlns:pc="http://schemas.microsoft.com/office/powerpoint/2013/main/command"/>
      <pc:sldMk xmlns:pc="http://schemas.microsoft.com/office/powerpoint/2013/main/command" cId="619451976" sldId="260"/>
      <ac:spMk id="51" creationId="{058E3028-9E14-D3C4-FD5A-47557AF81DC6}"/>
    </ac:deMkLst>
    <p188:txBody>
      <a:bodyPr/>
      <a:lstStyle/>
      <a:p>
        <a:r>
          <a:rPr lang="de-DE"/>
          <a:t>Theoretisch, praktisch = selbe Infos</a:t>
        </a:r>
      </a:p>
    </p188:txBody>
  </p188:cm>
</p188:cmLst>
</file>

<file path=ppt/comments/modernComment_109_1157F520.xml><?xml version="1.0" encoding="utf-8"?>
<p188:cmLst xmlns:a="http://schemas.openxmlformats.org/drawingml/2006/main" xmlns:r="http://schemas.openxmlformats.org/officeDocument/2006/relationships" xmlns:p188="http://schemas.microsoft.com/office/powerpoint/2018/8/main">
  <p188:cm id="{E6073737-2C5B-410B-9AB3-6BD6C70526A6}" authorId="{CD3C8B0F-7BB9-ABFE-99AE-2123D473377F}" status="resolved" created="2023-04-12T09:25:41.625" complete="100000">
    <ac:txMkLst xmlns:ac="http://schemas.microsoft.com/office/drawing/2013/main/command">
      <pc:docMk xmlns:pc="http://schemas.microsoft.com/office/powerpoint/2013/main/command"/>
      <pc:sldMk xmlns:pc="http://schemas.microsoft.com/office/powerpoint/2013/main/command" cId="290977056" sldId="265"/>
      <ac:spMk id="7" creationId="{072BE0AA-7334-E49E-E23E-F06B8CEECC55}"/>
      <ac:txMk cp="0">
        <ac:context len="576" hash="2162426569"/>
      </ac:txMk>
    </ac:txMkLst>
    <p188:pos x="5379595" y="279277"/>
    <p188:txBody>
      <a:bodyPr/>
      <a:lstStyle/>
      <a:p>
        <a:r>
          <a:rPr lang="de-DE"/>
          <a:t>Konkret auf das Beispiel eingehen
</a:t>
        </a:r>
      </a:p>
    </p188:txBody>
  </p188:cm>
</p188:cmLst>
</file>

<file path=ppt/comments/modernComment_124_1C87CC93.xml><?xml version="1.0" encoding="utf-8"?>
<p188:cmLst xmlns:a="http://schemas.openxmlformats.org/drawingml/2006/main" xmlns:r="http://schemas.openxmlformats.org/officeDocument/2006/relationships" xmlns:p188="http://schemas.microsoft.com/office/powerpoint/2018/8/main">
  <p188:cm id="{6B069B91-0B63-47B4-94B9-3EE63358E050}" authorId="{CD3C8B0F-7BB9-ABFE-99AE-2123D473377F}" status="resolved" created="2023-04-12T09:28:10.242" complete="100000">
    <ac:txMkLst xmlns:ac="http://schemas.microsoft.com/office/drawing/2013/main/command">
      <pc:docMk xmlns:pc="http://schemas.microsoft.com/office/powerpoint/2013/main/command"/>
      <pc:sldMk xmlns:pc="http://schemas.microsoft.com/office/powerpoint/2013/main/command" cId="478661779" sldId="292"/>
      <ac:spMk id="9" creationId="{A89EBF3B-9778-4F54-B97C-ADE5E5D28569}"/>
      <ac:txMk cp="0">
        <ac:context len="654" hash="1726959111"/>
      </ac:txMk>
    </ac:txMkLst>
    <p188:pos x="7067154" y="275956"/>
    <p188:txBody>
      <a:bodyPr/>
      <a:lstStyle/>
      <a:p>
        <a:r>
          <a:rPr lang="de-DE"/>
          <a:t>Sollen 70 Wörtern sein</a:t>
        </a:r>
      </a:p>
    </p188:txBody>
  </p188:cm>
  <p188:cm id="{26F2B2F0-51F8-401E-9855-F1ED98B2EB26}" authorId="{CD3C8B0F-7BB9-ABFE-99AE-2123D473377F}" status="resolved" created="2023-04-12T17:44:15.098" complete="100000">
    <ac:txMkLst xmlns:ac="http://schemas.microsoft.com/office/drawing/2013/main/command">
      <pc:docMk xmlns:pc="http://schemas.microsoft.com/office/powerpoint/2013/main/command"/>
      <pc:sldMk xmlns:pc="http://schemas.microsoft.com/office/powerpoint/2013/main/command" cId="478661779" sldId="292"/>
      <ac:spMk id="6" creationId="{F3674DE5-3360-5EA4-AE7A-20D51A26D915}"/>
      <ac:txMk cp="0">
        <ac:context len="387" hash="1119313473"/>
      </ac:txMk>
    </ac:txMkLst>
    <p188:pos x="3209681" y="3408241"/>
    <p188:txBody>
      <a:bodyPr/>
      <a:lstStyle/>
      <a:p>
        <a:r>
          <a:rPr lang="de-DE"/>
          <a:t>Erwähnen oder nicht?</a:t>
        </a:r>
      </a:p>
    </p188:txBody>
  </p188:cm>
</p188:cmLst>
</file>

<file path=ppt/comments/modernComment_129_E27807F0.xml><?xml version="1.0" encoding="utf-8"?>
<p188:cmLst xmlns:a="http://schemas.openxmlformats.org/drawingml/2006/main" xmlns:r="http://schemas.openxmlformats.org/officeDocument/2006/relationships" xmlns:p188="http://schemas.microsoft.com/office/powerpoint/2018/8/main">
  <p188:cm id="{F44FC033-972A-4F44-989D-5831CC21E119}" authorId="{CD3C8B0F-7BB9-ABFE-99AE-2123D473377F}" created="2023-05-12T17:21:51.389">
    <ac:txMkLst xmlns:ac="http://schemas.microsoft.com/office/drawing/2013/main/command">
      <pc:docMk xmlns:pc="http://schemas.microsoft.com/office/powerpoint/2013/main/command"/>
      <pc:sldMk xmlns:pc="http://schemas.microsoft.com/office/powerpoint/2013/main/command" cId="3799517168" sldId="297"/>
      <ac:spMk id="8" creationId="{B2C15823-F8CD-4D92-87A0-72B7B558A564}"/>
      <ac:txMk cp="185">
        <ac:context len="491" hash="2696628999"/>
      </ac:txMk>
    </ac:txMkLst>
    <p188:pos x="10534650" y="110332"/>
    <p188:replyLst>
      <p188:reply id="{9D8F9C8F-DB03-4466-84A9-BD5178329C13}" authorId="{CD3C8B0F-7BB9-ABFE-99AE-2123D473377F}" created="2023-05-12T17:23:06.150">
        <p188:txBody>
          <a:bodyPr/>
          <a:lstStyle/>
          <a:p>
            <a:r>
              <a:rPr lang="de-DE"/>
              <a:t>Bzw. Falls Sie die Übung durchführen möchten, blicken Sie bitte für 2s auf die entsprechende Ziffer (1), (2) oder (3) Ihrer Antwort. </a:t>
            </a:r>
          </a:p>
        </p188:txBody>
      </p188:reply>
    </p188:replyLst>
    <p188:txBody>
      <a:bodyPr/>
      <a:lstStyle/>
      <a:p>
        <a:r>
          <a:rPr lang="de-DE"/>
          <a:t>Anpassen, falls geändert wird auf der nachfolgenden Seite</a:t>
        </a:r>
      </a:p>
    </p188:txBody>
  </p188:cm>
</p188:cmLst>
</file>

<file path=ppt/comments/modernComment_134_1A6C14F8.xml><?xml version="1.0" encoding="utf-8"?>
<p188:cmLst xmlns:a="http://schemas.openxmlformats.org/drawingml/2006/main" xmlns:r="http://schemas.openxmlformats.org/officeDocument/2006/relationships" xmlns:p188="http://schemas.microsoft.com/office/powerpoint/2018/8/main">
  <p188:cm id="{C49075FE-EB3A-4D56-B3DD-D6D1C2F0D3CD}" authorId="{CD3C8B0F-7BB9-ABFE-99AE-2123D473377F}" status="resolved" created="2023-04-12T10:32:05.908" complete="100000">
    <ac:txMkLst xmlns:ac="http://schemas.microsoft.com/office/drawing/2013/main/command">
      <pc:docMk xmlns:pc="http://schemas.microsoft.com/office/powerpoint/2013/main/command"/>
      <pc:sldMk xmlns:pc="http://schemas.microsoft.com/office/powerpoint/2013/main/command" cId="443290872" sldId="308"/>
      <ac:spMk id="8" creationId="{B2C15823-F8CD-4D92-87A0-72B7B558A564}"/>
      <ac:txMk cp="198">
        <ac:context len="199" hash="507024455"/>
      </ac:txMk>
    </ac:txMkLst>
    <p188:pos x="4469296" y="897145"/>
    <p188:txBody>
      <a:bodyPr/>
      <a:lstStyle/>
      <a:p>
        <a:r>
          <a:rPr lang="de-DE"/>
          <a:t>Mausklick oder Pfeiltaste nach rechts? --- Pfeiltaste ist möglicherweise weniger fehleranfällig
</a:t>
        </a:r>
      </a:p>
    </p188:txBody>
  </p188:cm>
</p188:cmLst>
</file>

<file path=ppt/comments/modernComment_147_179F2D64.xml><?xml version="1.0" encoding="utf-8"?>
<p188:cmLst xmlns:a="http://schemas.openxmlformats.org/drawingml/2006/main" xmlns:r="http://schemas.openxmlformats.org/officeDocument/2006/relationships" xmlns:p188="http://schemas.microsoft.com/office/powerpoint/2018/8/main">
  <p188:cm id="{277597BE-ACD8-49DE-B7D2-4D827F86456B}" authorId="{CD3C8B0F-7BB9-ABFE-99AE-2123D473377F}" created="2023-04-12T10:44:45.925">
    <ac:txMkLst xmlns:ac="http://schemas.microsoft.com/office/drawing/2013/main/command">
      <pc:docMk xmlns:pc="http://schemas.microsoft.com/office/powerpoint/2013/main/command"/>
      <pc:sldMk xmlns:pc="http://schemas.microsoft.com/office/powerpoint/2013/main/command" cId="396307812" sldId="327"/>
      <ac:spMk id="8" creationId="{B2C15823-F8CD-4D92-87A0-72B7B558A564}"/>
      <ac:txMk cp="463" len="7">
        <ac:context len="872" hash="2727554793"/>
      </ac:txMk>
    </ac:txMkLst>
    <p188:pos x="6817822" y="1496977"/>
    <p188:txBody>
      <a:bodyPr/>
      <a:lstStyle/>
      <a:p>
        <a:r>
          <a:rPr lang="de-DE"/>
          <a:t>QR-Code von Fragebogen auf LimeSurvey</a:t>
        </a:r>
      </a:p>
    </p188:txBody>
  </p188:cm>
  <p188:cm id="{5A818703-7F15-42E9-98D9-3D9F084BE5AA}" authorId="{CD3C8B0F-7BB9-ABFE-99AE-2123D473377F}" status="resolved" created="2023-04-12T19:02:06.730" complete="100000">
    <ac:txMkLst xmlns:ac="http://schemas.microsoft.com/office/drawing/2013/main/command">
      <pc:docMk xmlns:pc="http://schemas.microsoft.com/office/powerpoint/2013/main/command"/>
      <pc:sldMk xmlns:pc="http://schemas.microsoft.com/office/powerpoint/2013/main/command" cId="396307812" sldId="327"/>
      <ac:spMk id="8" creationId="{B2C15823-F8CD-4D92-87A0-72B7B558A564}"/>
      <ac:txMk cp="814" len="57">
        <ac:context len="872" hash="2727554793"/>
      </ac:txMk>
    </ac:txMkLst>
    <p188:pos x="10375669" y="3550221"/>
    <p188:txBody>
      <a:bodyPr/>
      <a:lstStyle/>
      <a:p>
        <a:r>
          <a:rPr lang="de-DE"/>
          <a:t>Erwähnen oder nicht?</a:t>
        </a:r>
      </a:p>
    </p188:txBody>
  </p188:cm>
</p188:cmLst>
</file>

<file path=ppt/comments/modernComment_148_8255BB28.xml><?xml version="1.0" encoding="utf-8"?>
<p188:cmLst xmlns:a="http://schemas.openxmlformats.org/drawingml/2006/main" xmlns:r="http://schemas.openxmlformats.org/officeDocument/2006/relationships" xmlns:p188="http://schemas.microsoft.com/office/powerpoint/2018/8/main">
  <p188:cm id="{461CC877-83EB-4533-8A2E-011BA948B529}"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2186656552" sldId="328"/>
      <ac:spMk id="8" creationId="{B2C15823-F8CD-4D92-87A0-72B7B558A564}"/>
      <ac:txMk cp="157">
        <ac:context len="628" hash="3172302543"/>
      </ac:txMk>
    </ac:txMkLst>
    <p188:pos x="4473633" y="852690"/>
    <p188:txBody>
      <a:bodyPr/>
      <a:lstStyle/>
      <a:p>
        <a:r>
          <a:rPr lang="de-DE"/>
          <a:t>Mausklick oder Pfeiltaste?</a:t>
        </a:r>
      </a:p>
    </p188:txBody>
  </p188:cm>
  <p188:cm id="{B69C6B7A-614D-4E5E-B64E-EF876D85C142}" authorId="{CD3C8B0F-7BB9-ABFE-99AE-2123D473377F}" status="resolved" created="2023-04-20T07:14:05.601" complete="100000">
    <ac:txMkLst xmlns:ac="http://schemas.microsoft.com/office/drawing/2013/main/command">
      <pc:docMk xmlns:pc="http://schemas.microsoft.com/office/powerpoint/2013/main/command"/>
      <pc:sldMk xmlns:pc="http://schemas.microsoft.com/office/powerpoint/2013/main/command" cId="2186656552" sldId="328"/>
      <ac:spMk id="8" creationId="{B2C15823-F8CD-4D92-87A0-72B7B558A564}"/>
      <ac:txMk cp="0" len="157">
        <ac:context len="628" hash="3172302543"/>
      </ac:txMk>
    </ac:txMkLst>
    <p188:pos x="10619792" y="-267154"/>
    <p188:txBody>
      <a:bodyPr/>
      <a:lstStyle/>
      <a:p>
        <a:r>
          <a:rPr lang="de-DE"/>
          <a:t>blocksatz</a:t>
        </a:r>
      </a:p>
    </p188:txBody>
  </p188:cm>
</p188:cmLst>
</file>

<file path=ppt/comments/modernComment_14A_16D6E787.xml><?xml version="1.0" encoding="utf-8"?>
<p188:cmLst xmlns:a="http://schemas.openxmlformats.org/drawingml/2006/main" xmlns:r="http://schemas.openxmlformats.org/officeDocument/2006/relationships" xmlns:p188="http://schemas.microsoft.com/office/powerpoint/2018/8/main">
  <p188:cm id="{6A6BB320-D904-4E91-8980-D973323F11B8}"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89">
        <ac:context len="794" hash="2764604110"/>
      </ac:txMk>
    </ac:txMkLst>
    <p188:pos x="4473633" y="852690"/>
    <p188:txBody>
      <a:bodyPr/>
      <a:lstStyle/>
      <a:p>
        <a:r>
          <a:rPr lang="de-DE"/>
          <a:t>Mausklick oder Pfeiltaste?</a:t>
        </a:r>
      </a:p>
    </p188:txBody>
  </p188:cm>
  <p188:cm id="{2247E38A-BC84-4A0E-AF69-47F0B5403483}" authorId="{CD3C8B0F-7BB9-ABFE-99AE-2123D473377F}" status="resolved" created="2023-04-12T16:46:21.920"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0">
        <ac:context len="794" hash="2764604110"/>
      </ac:txMk>
    </ac:txMkLst>
    <p188:pos x="9112135" y="-103274"/>
    <p188:txBody>
      <a:bodyPr/>
      <a:lstStyle/>
      <a:p>
        <a:r>
          <a:rPr lang="de-DE"/>
          <a:t>anpassen</a:t>
        </a:r>
      </a:p>
    </p188:txBody>
  </p188:cm>
  <p188:cm id="{2D3D1CB3-3653-4B4F-9CE2-089E176A2FC3}" authorId="{CD3C8B0F-7BB9-ABFE-99AE-2123D473377F}" status="resolved" created="2023-04-12T17:42:49.673"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596">
        <ac:context len="794" hash="2764604110"/>
      </ac:txMk>
    </ac:txMkLst>
    <p188:pos x="10492047" y="2008159"/>
    <p188:txBody>
      <a:bodyPr/>
      <a:lstStyle/>
      <a:p>
        <a:r>
          <a:rPr lang="de-DE"/>
          <a:t>Preiltaste oder mausklick?</a:t>
        </a:r>
      </a:p>
    </p188:txBody>
  </p188:cm>
  <p188:cm id="{2CE73868-1D60-4980-ACBB-450B18AF35D7}" authorId="{CD3C8B0F-7BB9-ABFE-99AE-2123D473377F}" status="resolved" created="2023-04-20T07:27:21.697" complete="100000">
    <ac:txMkLst xmlns:ac="http://schemas.microsoft.com/office/drawing/2013/main/command">
      <pc:docMk xmlns:pc="http://schemas.microsoft.com/office/powerpoint/2013/main/command"/>
      <pc:sldMk xmlns:pc="http://schemas.microsoft.com/office/powerpoint/2013/main/command" cId="383182727" sldId="330"/>
      <ac:spMk id="8" creationId="{B2C15823-F8CD-4D92-87A0-72B7B558A564}"/>
      <ac:txMk cp="624">
        <ac:context len="794" hash="2764604110"/>
      </ac:txMk>
    </ac:txMkLst>
    <p188:pos x="4209661" y="3185173"/>
    <p188:txBody>
      <a:bodyPr/>
      <a:lstStyle/>
      <a:p>
        <a:r>
          <a:rPr lang="de-DE"/>
          <a:t>Mausklick tracken</a:t>
        </a:r>
      </a:p>
    </p188:txBody>
  </p188:cm>
</p188:cmLst>
</file>

<file path=ppt/comments/modernComment_14D_C61D5A4A.xml><?xml version="1.0" encoding="utf-8"?>
<p188:cmLst xmlns:a="http://schemas.openxmlformats.org/drawingml/2006/main" xmlns:r="http://schemas.openxmlformats.org/officeDocument/2006/relationships" xmlns:p188="http://schemas.microsoft.com/office/powerpoint/2018/8/main">
  <p188:cm id="{DF545602-B3E8-42E1-BE2C-316B2563C95F}" authorId="{CD3C8B0F-7BB9-ABFE-99AE-2123D473377F}" status="resolved" created="2023-04-12T18:02:25.417" complete="100000">
    <ac:txMkLst xmlns:ac="http://schemas.microsoft.com/office/drawing/2013/main/command">
      <pc:docMk xmlns:pc="http://schemas.microsoft.com/office/powerpoint/2013/main/command"/>
      <pc:sldMk xmlns:pc="http://schemas.microsoft.com/office/powerpoint/2013/main/command" cId="3323812426" sldId="333"/>
      <ac:spMk id="8" creationId="{6454CADE-DD2C-1B0D-6F1A-548D4F8B0623}"/>
      <ac:txMk cp="0">
        <ac:context len="631" hash="2284692389"/>
      </ac:txMk>
    </ac:txMkLst>
    <p188:pos x="11047420" y="2307968"/>
    <p188:txBody>
      <a:bodyPr/>
      <a:lstStyle/>
      <a:p>
        <a:r>
          <a:rPr lang="de-DE"/>
          <a:t>Richtige Antwort</a:t>
        </a:r>
      </a:p>
    </p188:txBody>
  </p188:cm>
  <p188:cm id="{10F66712-40E9-4D6F-94C4-6A89FB13341B}" authorId="{CD3C8B0F-7BB9-ABFE-99AE-2123D473377F}" status="resolved" created="2023-04-20T07:33:02.191" complete="100000">
    <ac:txMkLst xmlns:ac="http://schemas.microsoft.com/office/drawing/2013/main/command">
      <pc:docMk xmlns:pc="http://schemas.microsoft.com/office/powerpoint/2013/main/command"/>
      <pc:sldMk xmlns:pc="http://schemas.microsoft.com/office/powerpoint/2013/main/command" cId="3323812426" sldId="333"/>
      <ac:spMk id="8" creationId="{6454CADE-DD2C-1B0D-6F1A-548D4F8B0623}"/>
      <ac:txMk cp="160" len="470">
        <ac:context len="631" hash="2284692389"/>
      </ac:txMk>
    </ac:txMkLst>
    <p188:pos x="11763160" y="890902"/>
    <p188:txBody>
      <a:bodyPr/>
      <a:lstStyle/>
      <a:p>
        <a:r>
          <a:rPr lang="de-DE"/>
          <a:t>Andere Übung anpassen</a:t>
        </a:r>
      </a:p>
    </p188:txBody>
  </p188:cm>
</p188:cmLst>
</file>

<file path=ppt/comments/modernComment_14F_8F4BFE3F.xml><?xml version="1.0" encoding="utf-8"?>
<p188:cmLst xmlns:a="http://schemas.openxmlformats.org/drawingml/2006/main" xmlns:r="http://schemas.openxmlformats.org/officeDocument/2006/relationships" xmlns:p188="http://schemas.microsoft.com/office/powerpoint/2018/8/main">
  <p188:cm id="{94B10121-62CD-47BB-A435-6050A97424DA}" authorId="{CD3C8B0F-7BB9-ABFE-99AE-2123D473377F}" status="resolved" created="2023-04-12T09:24:42.108" complete="100000">
    <ac:txMkLst xmlns:ac="http://schemas.microsoft.com/office/drawing/2013/main/command">
      <pc:docMk xmlns:pc="http://schemas.microsoft.com/office/powerpoint/2013/main/command"/>
      <pc:sldMk xmlns:pc="http://schemas.microsoft.com/office/powerpoint/2013/main/command" cId="2404122175" sldId="335"/>
      <ac:spMk id="7" creationId="{072BE0AA-7334-E49E-E23E-F06B8CEECC55}"/>
      <ac:txMk cp="0">
        <ac:context len="1" hash="13"/>
      </ac:txMk>
    </ac:txMkLst>
    <p188:txBody>
      <a:bodyPr/>
      <a:lstStyle/>
      <a:p>
        <a:r>
          <a:rPr lang="de-DE"/>
          <a:t>Konkreter auf das Beispiel eingehen -- Das Verfahren würde die Festlegung von Schlagwörtern und Einschlusskriterien beinhalten, wie etwa …. </a:t>
        </a:r>
      </a:p>
    </p188:txBody>
  </p188:cm>
  <p188:cm id="{212C4F01-338E-406E-A793-061B3C2AECA4}" authorId="{CD3C8B0F-7BB9-ABFE-99AE-2123D473377F}" status="resolved" created="2023-04-12T19:15:08.579" complete="100000">
    <ac:txMkLst xmlns:ac="http://schemas.microsoft.com/office/drawing/2013/main/command">
      <pc:docMk xmlns:pc="http://schemas.microsoft.com/office/powerpoint/2013/main/command"/>
      <pc:sldMk xmlns:pc="http://schemas.microsoft.com/office/powerpoint/2013/main/command" cId="2404122175" sldId="335"/>
      <ac:spMk id="8" creationId="{6454CADE-DD2C-1B0D-6F1A-548D4F8B0623}"/>
      <ac:txMk cp="0">
        <ac:context len="690" hash="125323499"/>
      </ac:txMk>
    </ac:txMkLst>
    <p188:pos x="847704" y="2055213"/>
    <p188:txBody>
      <a:bodyPr/>
      <a:lstStyle/>
      <a:p>
        <a:r>
          <a:rPr lang="de-DE"/>
          <a:t>Richtige Antwort</a:t>
        </a:r>
      </a:p>
    </p188:txBody>
  </p188:cm>
</p188:cmLst>
</file>

<file path=ppt/comments/modernComment_150_32A021A8.xml><?xml version="1.0" encoding="utf-8"?>
<p188:cmLst xmlns:a="http://schemas.openxmlformats.org/drawingml/2006/main" xmlns:r="http://schemas.openxmlformats.org/officeDocument/2006/relationships" xmlns:p188="http://schemas.microsoft.com/office/powerpoint/2018/8/main">
  <p188:cm id="{A9FC6D8F-719F-4819-A240-AB028E85F723}"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115">
        <ac:context len="734" hash="3509813709"/>
      </ac:txMk>
    </ac:txMkLst>
    <p188:pos x="4473633" y="852690"/>
    <p188:txBody>
      <a:bodyPr/>
      <a:lstStyle/>
      <a:p>
        <a:r>
          <a:rPr lang="de-DE"/>
          <a:t>Mausklick oder Pfeiltaste?</a:t>
        </a:r>
      </a:p>
    </p188:txBody>
  </p188:cm>
  <p188:cm id="{95D45E49-D8FB-4498-BFA2-90D555451EF4}" authorId="{CD3C8B0F-7BB9-ABFE-99AE-2123D473377F}" status="resolved" created="2023-04-12T16:46:21.920"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28">
        <ac:context len="734" hash="3509813709"/>
      </ac:txMk>
    </ac:txMkLst>
    <p188:pos x="9112135" y="-103274"/>
    <p188:txBody>
      <a:bodyPr/>
      <a:lstStyle/>
      <a:p>
        <a:r>
          <a:rPr lang="de-DE"/>
          <a:t>anpassen</a:t>
        </a:r>
      </a:p>
    </p188:txBody>
  </p188:cm>
  <p188:cm id="{E6176BEF-E3E7-4D6C-B954-D57E30D96E6F}" authorId="{CD3C8B0F-7BB9-ABFE-99AE-2123D473377F}" status="resolved" created="2023-04-12T17:42:49.673"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175">
        <ac:context len="734" hash="3509813709"/>
      </ac:txMk>
    </ac:txMkLst>
    <p188:pos x="10492047" y="2008159"/>
    <p188:txBody>
      <a:bodyPr/>
      <a:lstStyle/>
      <a:p>
        <a:r>
          <a:rPr lang="de-DE"/>
          <a:t>Preiltaste oder mausklick?</a:t>
        </a:r>
      </a:p>
    </p188:txBody>
  </p188:cm>
  <p188:cm id="{FDA7A357-E416-4DAC-97FE-996D3F67DBC0}" authorId="{CD3C8B0F-7BB9-ABFE-99AE-2123D473377F}" status="resolved" created="2023-04-13T16:12:45.085" complete="100000">
    <ac:txMkLst xmlns:ac="http://schemas.microsoft.com/office/drawing/2013/main/command">
      <pc:docMk xmlns:pc="http://schemas.microsoft.com/office/powerpoint/2013/main/command"/>
      <pc:sldMk xmlns:pc="http://schemas.microsoft.com/office/powerpoint/2013/main/command" cId="849355176" sldId="336"/>
      <ac:spMk id="8" creationId="{B2C15823-F8CD-4D92-87A0-72B7B558A564}"/>
      <ac:txMk cp="0">
        <ac:context len="734" hash="3509813709"/>
      </ac:txMk>
    </ac:txMkLst>
    <p188:pos x="10204174" y="-1021108"/>
    <p188:txBody>
      <a:bodyPr/>
      <a:lstStyle/>
      <a:p>
        <a:r>
          <a:rPr lang="de-DE"/>
          <a:t>Anpassen, falls wieder abgeändert</a:t>
        </a:r>
      </a:p>
    </p188:txBody>
  </p188:cm>
</p188:cmLst>
</file>

<file path=ppt/comments/modernComment_152_6DC2C0A8.xml><?xml version="1.0" encoding="utf-8"?>
<p188:cmLst xmlns:a="http://schemas.openxmlformats.org/drawingml/2006/main" xmlns:r="http://schemas.openxmlformats.org/officeDocument/2006/relationships" xmlns:p188="http://schemas.microsoft.com/office/powerpoint/2018/8/main">
  <p188:cm id="{5391ACFE-2D8F-47A3-865F-1C80D912C83A}" authorId="{CD3C8B0F-7BB9-ABFE-99AE-2123D473377F}" status="resolved" created="2023-04-12T10:52:46.411" complete="100000">
    <ac:txMkLst xmlns:ac="http://schemas.microsoft.com/office/drawing/2013/main/command">
      <pc:docMk xmlns:pc="http://schemas.microsoft.com/office/powerpoint/2013/main/command"/>
      <pc:sldMk xmlns:pc="http://schemas.microsoft.com/office/powerpoint/2013/main/command" cId="1841479848" sldId="338"/>
      <ac:spMk id="8" creationId="{B2C15823-F8CD-4D92-87A0-72B7B558A564}"/>
      <ac:txMk cp="115">
        <ac:context len="539" hash="2920520881"/>
      </ac:txMk>
    </ac:txMkLst>
    <p188:pos x="4473633" y="852690"/>
    <p188:txBody>
      <a:bodyPr/>
      <a:lstStyle/>
      <a:p>
        <a:r>
          <a:rPr lang="de-DE"/>
          <a:t>Mausklick oder Pfeiltaste?</a:t>
        </a:r>
      </a:p>
    </p188:txBody>
  </p188:cm>
  <p188:cm id="{B098AA59-7C3B-45CD-B501-08A657D5F74E}" authorId="{CD3C8B0F-7BB9-ABFE-99AE-2123D473377F}" created="2023-04-27T12:19:43.017">
    <ac:txMkLst xmlns:ac="http://schemas.microsoft.com/office/drawing/2013/main/command">
      <pc:docMk xmlns:pc="http://schemas.microsoft.com/office/powerpoint/2013/main/command"/>
      <pc:sldMk xmlns:pc="http://schemas.microsoft.com/office/powerpoint/2013/main/command" cId="1841479848" sldId="338"/>
      <ac:spMk id="8" creationId="{B2C15823-F8CD-4D92-87A0-72B7B558A564}"/>
      <ac:txMk cp="538">
        <ac:context len="539" hash="2920520881"/>
      </ac:txMk>
    </ac:txMkLst>
    <p188:pos x="10539953" y="683992"/>
    <p188:txBody>
      <a:bodyPr/>
      <a:lstStyle/>
      <a:p>
        <a:r>
          <a:rPr lang="de-DE"/>
          <a:t>Blocksatz hier nicht schön</a:t>
        </a:r>
      </a:p>
    </p188:txBody>
  </p188:cm>
</p188:cmLst>
</file>

<file path=ppt/comments/modernComment_160_A6929114.xml><?xml version="1.0" encoding="utf-8"?>
<p188:cmLst xmlns:a="http://schemas.openxmlformats.org/drawingml/2006/main" xmlns:r="http://schemas.openxmlformats.org/officeDocument/2006/relationships" xmlns:p188="http://schemas.microsoft.com/office/powerpoint/2018/8/main">
  <p188:cm id="{3B9A39BE-EA21-4199-907F-C7B354EED7D8}" authorId="{CD3C8B0F-7BB9-ABFE-99AE-2123D473377F}" status="resolved" created="2023-04-27T12:10:08.473" complete="100000">
    <ac:txMkLst xmlns:ac="http://schemas.microsoft.com/office/drawing/2013/main/command">
      <pc:docMk xmlns:pc="http://schemas.microsoft.com/office/powerpoint/2013/main/command"/>
      <pc:sldMk xmlns:pc="http://schemas.microsoft.com/office/powerpoint/2013/main/command" cId="2794623252" sldId="352"/>
      <ac:spMk id="32" creationId="{BBC0B8D0-FF06-EC36-53F9-397B5F3857B5}"/>
      <ac:txMk cp="10">
        <ac:context len="417" hash="2646945930"/>
      </ac:txMk>
    </ac:txMkLst>
    <p188:pos x="5918320" y="266390"/>
    <p188:txBody>
      <a:bodyPr/>
      <a:lstStyle/>
      <a:p>
        <a:r>
          <a:rPr lang="de-DE"/>
          <a:t>Konkreter auf das Beispiel eingehen -- Das Verfahren würde die Festlegung von Schlagwörtern und Einschlusskriterien beinhalten, wie etwa …. </a:t>
        </a:r>
      </a:p>
    </p188:txBody>
  </p188:cm>
</p188:cmLst>
</file>

<file path=ppt/comments/modernComment_164_86B26D61.xml><?xml version="1.0" encoding="utf-8"?>
<p188:cmLst xmlns:a="http://schemas.openxmlformats.org/drawingml/2006/main" xmlns:r="http://schemas.openxmlformats.org/officeDocument/2006/relationships" xmlns:p188="http://schemas.microsoft.com/office/powerpoint/2018/8/main">
  <p188:cm id="{F1C6A4C2-8944-4212-85C7-ABCDCEA30F87}" authorId="{CD3C8B0F-7BB9-ABFE-99AE-2123D473377F}" status="resolved" created="2023-04-05T08:58:55.991">
    <ac:txMkLst xmlns:ac="http://schemas.microsoft.com/office/drawing/2013/main/command">
      <pc:docMk xmlns:pc="http://schemas.microsoft.com/office/powerpoint/2013/main/command"/>
      <pc:sldMk xmlns:pc="http://schemas.microsoft.com/office/powerpoint/2013/main/command" cId="2259840353" sldId="356"/>
      <ac:spMk id="6" creationId="{5B1E9331-B39D-4906-AFF9-CAA49B929915}"/>
      <ac:txMk cp="0">
        <ac:context len="638" hash="1986328425"/>
      </ac:txMk>
    </ac:txMkLst>
    <p188:txBody>
      <a:bodyPr/>
      <a:lstStyle/>
      <a:p>
        <a:r>
          <a:rPr lang="de-DE"/>
          <a:t>Weniger text? 
Um den Einfluss der Lesegeschwindigkeit zu verringern. </a:t>
        </a:r>
      </a:p>
    </p188:txBody>
  </p188:cm>
</p188:cmLst>
</file>

<file path=ppt/comments/modernComment_165_793ADDB8.xml><?xml version="1.0" encoding="utf-8"?>
<p188:cmLst xmlns:a="http://schemas.openxmlformats.org/drawingml/2006/main" xmlns:r="http://schemas.openxmlformats.org/officeDocument/2006/relationships" xmlns:p188="http://schemas.microsoft.com/office/powerpoint/2018/8/main">
  <p188:cm id="{9CFA935E-39C9-4182-9043-AC50AC69824A}" authorId="{CD3C8B0F-7BB9-ABFE-99AE-2123D473377F}" status="resolved" created="2023-04-12T10:52:46.411">
    <ac:txMkLst xmlns:ac="http://schemas.microsoft.com/office/drawing/2013/main/command">
      <pc:docMk xmlns:pc="http://schemas.microsoft.com/office/powerpoint/2013/main/command"/>
      <pc:sldMk xmlns:pc="http://schemas.microsoft.com/office/powerpoint/2013/main/command" cId="2033900984" sldId="357"/>
      <ac:spMk id="8" creationId="{B2C15823-F8CD-4D92-87A0-72B7B558A564}"/>
      <ac:txMk cp="445" len="10">
        <ac:context len="630" hash="344661995"/>
      </ac:txMk>
    </ac:txMkLst>
    <p188:pos x="4473633" y="852690"/>
    <p188:txBody>
      <a:bodyPr/>
      <a:lstStyle/>
      <a:p>
        <a:r>
          <a:rPr lang="de-DE"/>
          <a:t>Mausklick oder Pfeiltaste?</a:t>
        </a:r>
      </a:p>
    </p188:txBody>
  </p188:cm>
  <p188:cm id="{3B4AF2FE-BA6F-4792-9A52-225E453A745F}" authorId="{CD3C8B0F-7BB9-ABFE-99AE-2123D473377F}" status="resolved" created="2023-04-12T16:48:43.734">
    <ac:txMkLst xmlns:ac="http://schemas.microsoft.com/office/drawing/2013/main/command">
      <pc:docMk xmlns:pc="http://schemas.microsoft.com/office/powerpoint/2013/main/command"/>
      <pc:sldMk xmlns:pc="http://schemas.microsoft.com/office/powerpoint/2013/main/command" cId="2033900984" sldId="357"/>
      <ac:spMk id="8" creationId="{B2C15823-F8CD-4D92-87A0-72B7B558A564}"/>
      <ac:txMk cp="584" len="45">
        <ac:context len="630" hash="344661995"/>
      </ac:txMk>
    </ac:txMkLst>
    <p188:pos x="7823662" y="1625773"/>
    <p188:txBody>
      <a:bodyPr/>
      <a:lstStyle/>
      <a:p>
        <a:r>
          <a:rPr lang="de-DE"/>
          <a:t>Diese Information oder nicht?</a:t>
        </a:r>
      </a:p>
    </p188:txBody>
  </p188:cm>
</p188:cmLst>
</file>

<file path=ppt/comments/modernComment_167_BD85A3AD.xml><?xml version="1.0" encoding="utf-8"?>
<p188:cmLst xmlns:a="http://schemas.openxmlformats.org/drawingml/2006/main" xmlns:r="http://schemas.openxmlformats.org/officeDocument/2006/relationships" xmlns:p188="http://schemas.microsoft.com/office/powerpoint/2018/8/main">
  <p188:cm id="{AF606FF9-1B58-4934-AC61-44DFFE38A51A}" authorId="{CD3C8B0F-7BB9-ABFE-99AE-2123D473377F}" status="resolved" created="2023-04-12T09:25:41.625">
    <ac:txMkLst xmlns:ac="http://schemas.microsoft.com/office/drawing/2013/main/command">
      <pc:docMk xmlns:pc="http://schemas.microsoft.com/office/powerpoint/2013/main/command"/>
      <pc:sldMk xmlns:pc="http://schemas.microsoft.com/office/powerpoint/2013/main/command" cId="3179652013" sldId="359"/>
      <ac:spMk id="7" creationId="{072BE0AA-7334-E49E-E23E-F06B8CEECC55}"/>
      <ac:txMk cp="0">
        <ac:context len="619" hash="889585847"/>
      </ac:txMk>
    </ac:txMkLst>
    <p188:txBody>
      <a:bodyPr/>
      <a:lstStyle/>
      <a:p>
        <a:r>
          <a:rPr lang="de-DE"/>
          <a:t>Konkret auf das Beispiel eingehen
</a:t>
        </a:r>
      </a:p>
    </p188:txBody>
  </p188:cm>
  <p188:cm id="{CC5F6EC6-C6EA-43DE-921F-4B1653FAC3E5}" authorId="{CD3C8B0F-7BB9-ABFE-99AE-2123D473377F}" status="resolved" created="2023-04-20T07:12:46.840">
    <ac:deMkLst xmlns:ac="http://schemas.microsoft.com/office/drawing/2013/main/command">
      <pc:docMk xmlns:pc="http://schemas.microsoft.com/office/powerpoint/2013/main/command"/>
      <pc:sldMk xmlns:pc="http://schemas.microsoft.com/office/powerpoint/2013/main/command" cId="3179652013" sldId="359"/>
      <ac:spMk id="3" creationId="{A39953BC-1D8E-F88E-135D-7A0D2B90B627}"/>
    </ac:deMkLst>
    <p188:txBody>
      <a:bodyPr/>
      <a:lstStyle/>
      <a:p>
        <a:r>
          <a:rPr lang="de-DE"/>
          <a:t>Noch machen
Noch machenein kasten anstatt 2
</a:t>
        </a:r>
      </a:p>
    </p188:txBody>
  </p188:cm>
  <p188:cm id="{AEFB9F2D-91B3-426C-98E8-787ED59E4AC5}" authorId="{CD3C8B0F-7BB9-ABFE-99AE-2123D473377F}" status="resolved" created="2023-04-20T07:12:55.910">
    <ac:deMkLst xmlns:ac="http://schemas.microsoft.com/office/drawing/2013/main/command">
      <pc:docMk xmlns:pc="http://schemas.microsoft.com/office/powerpoint/2013/main/command"/>
      <pc:sldMk xmlns:pc="http://schemas.microsoft.com/office/powerpoint/2013/main/command" cId="3179652013" sldId="359"/>
      <ac:spMk id="3" creationId="{A39953BC-1D8E-F88E-135D-7A0D2B90B627}"/>
    </ac:deMkLst>
    <p188:txBody>
      <a:bodyPr/>
      <a:lstStyle/>
      <a:p>
        <a:r>
          <a:rPr lang="de-DE"/>
          <a:t>anpassen</a:t>
        </a:r>
      </a:p>
    </p188:txBody>
  </p188:cm>
  <p188:cm id="{5D86E1D7-96CE-45E3-8F2B-6A6023AF4883}" authorId="{CD3C8B0F-7BB9-ABFE-99AE-2123D473377F}" status="resolved" created="2023-04-20T07:15:32.862">
    <ac:txMkLst xmlns:ac="http://schemas.microsoft.com/office/drawing/2013/main/command">
      <pc:docMk xmlns:pc="http://schemas.microsoft.com/office/powerpoint/2013/main/command"/>
      <pc:sldMk xmlns:pc="http://schemas.microsoft.com/office/powerpoint/2013/main/command" cId="3179652013" sldId="359"/>
      <ac:spMk id="3" creationId="{A39953BC-1D8E-F88E-135D-7A0D2B90B627}"/>
      <ac:txMk cp="356" len="6">
        <ac:context len="565" hash="2824987093"/>
      </ac:txMk>
    </ac:txMkLst>
    <p188:txBody>
      <a:bodyPr/>
      <a:lstStyle/>
      <a:p>
        <a:r>
          <a:rPr lang="de-DE"/>
          <a:t>schriftgröße</a:t>
        </a:r>
      </a:p>
    </p188:txBody>
  </p188:cm>
  <p188:cm id="{AB0EEB0C-6AE1-4F27-B08D-CFB46406F251}" authorId="{CD3C8B0F-7BB9-ABFE-99AE-2123D473377F}" status="resolved" created="2023-04-20T07:16:24.068">
    <ac:deMkLst xmlns:ac="http://schemas.microsoft.com/office/drawing/2013/main/command">
      <pc:docMk xmlns:pc="http://schemas.microsoft.com/office/powerpoint/2013/main/command"/>
      <pc:sldMk xmlns:pc="http://schemas.microsoft.com/office/powerpoint/2013/main/command" cId="3179652013" sldId="359"/>
      <ac:spMk id="9" creationId="{412679EA-61E1-4C5F-B0A0-1B7370A2A9E6}"/>
    </ac:deMkLst>
    <p188:txBody>
      <a:bodyPr/>
      <a:lstStyle/>
      <a:p>
        <a:r>
          <a:rPr lang="de-DE"/>
          <a:t>Alle auf der selben Position -- und mehr herausstechen</a:t>
        </a:r>
      </a:p>
    </p188:txBody>
  </p188:cm>
</p188:cmLst>
</file>

<file path=ppt/comments/modernComment_168_99E54BBB.xml><?xml version="1.0" encoding="utf-8"?>
<p188:cmLst xmlns:a="http://schemas.openxmlformats.org/drawingml/2006/main" xmlns:r="http://schemas.openxmlformats.org/officeDocument/2006/relationships" xmlns:p188="http://schemas.microsoft.com/office/powerpoint/2018/8/main">
  <p188:cm id="{303E8171-45CA-459D-B3E4-3654C3E3DBEA}" authorId="{CD3C8B0F-7BB9-ABFE-99AE-2123D473377F}" status="resolved" created="2023-04-12T10:52:46.411">
    <ac:txMkLst xmlns:ac="http://schemas.microsoft.com/office/drawing/2013/main/command">
      <pc:docMk xmlns:pc="http://schemas.microsoft.com/office/powerpoint/2013/main/command"/>
      <pc:sldMk xmlns:pc="http://schemas.microsoft.com/office/powerpoint/2013/main/command" cId="2581941179" sldId="360"/>
      <ac:spMk id="8" creationId="{B2C15823-F8CD-4D92-87A0-72B7B558A564}"/>
      <ac:txMk cp="376" len="10">
        <ac:context len="495" hash="3474427811"/>
      </ac:txMk>
    </ac:txMkLst>
    <p188:pos x="4473633" y="852690"/>
    <p188:txBody>
      <a:bodyPr/>
      <a:lstStyle/>
      <a:p>
        <a:r>
          <a:rPr lang="de-DE"/>
          <a:t>Mausklick oder Pfeiltaste?</a:t>
        </a:r>
      </a:p>
    </p188:txBody>
  </p188:cm>
  <p188:cm id="{CE86D5D9-25EA-4CCC-9165-A5E0EE6B826E}" authorId="{CD3C8B0F-7BB9-ABFE-99AE-2123D473377F}" status="resolved" created="2023-04-20T07:14:05.601">
    <ac:txMkLst xmlns:ac="http://schemas.microsoft.com/office/drawing/2013/main/command">
      <pc:docMk xmlns:pc="http://schemas.microsoft.com/office/powerpoint/2013/main/command"/>
      <pc:sldMk xmlns:pc="http://schemas.microsoft.com/office/powerpoint/2013/main/command" cId="2581941179" sldId="360"/>
      <ac:spMk id="8" creationId="{B2C15823-F8CD-4D92-87A0-72B7B558A564}"/>
      <ac:txMk cp="189" len="305">
        <ac:context len="495" hash="3474427811"/>
      </ac:txMk>
    </ac:txMkLst>
    <p188:pos x="10619792" y="-267154"/>
    <p188:txBody>
      <a:bodyPr/>
      <a:lstStyle/>
      <a:p>
        <a:r>
          <a:rPr lang="de-DE"/>
          <a:t>blocksatz</a:t>
        </a:r>
      </a:p>
    </p188:txBody>
  </p188:cm>
  <p188:cm id="{A9459DF9-17FB-4CA7-ACDF-60054C644CD2}" authorId="{CD3C8B0F-7BB9-ABFE-99AE-2123D473377F}" created="2023-05-09T18:01:29.809">
    <ac:deMkLst xmlns:ac="http://schemas.microsoft.com/office/drawing/2013/main/command">
      <pc:docMk xmlns:pc="http://schemas.microsoft.com/office/powerpoint/2013/main/command"/>
      <pc:sldMk xmlns:pc="http://schemas.microsoft.com/office/powerpoint/2013/main/command" cId="2581941179" sldId="360"/>
      <ac:spMk id="8" creationId="{B2C15823-F8CD-4D92-87A0-72B7B558A564}"/>
    </ac:deMkLst>
    <p188:txBody>
      <a:bodyPr/>
      <a:lstStyle/>
      <a:p>
        <a:r>
          <a:rPr lang="de-DE"/>
          <a:t>Diese texte an die folgende Folie anpassen (also an den Zeitstrahl)</a:t>
        </a:r>
      </a:p>
    </p188:txBody>
  </p188:cm>
</p188:cmLst>
</file>

<file path=ppt/comments/modernComment_16A_CBF0B3CF.xml><?xml version="1.0" encoding="utf-8"?>
<p188:cmLst xmlns:a="http://schemas.openxmlformats.org/drawingml/2006/main" xmlns:r="http://schemas.openxmlformats.org/officeDocument/2006/relationships" xmlns:p188="http://schemas.microsoft.com/office/powerpoint/2018/8/main">
  <p188:cm id="{3625D537-D61D-4EBA-8CA9-6088E1800EE3}" authorId="{CD3C8B0F-7BB9-ABFE-99AE-2123D473377F}" status="resolved" created="2023-04-27T12:10:08.473">
    <ac:txMkLst xmlns:ac="http://schemas.microsoft.com/office/drawing/2013/main/command">
      <pc:docMk xmlns:pc="http://schemas.microsoft.com/office/powerpoint/2013/main/command"/>
      <pc:sldMk xmlns:pc="http://schemas.microsoft.com/office/powerpoint/2013/main/command" cId="3421549519" sldId="362"/>
      <ac:spMk id="32" creationId="{BBC0B8D0-FF06-EC36-53F9-397B5F3857B5}"/>
      <ac:txMk cp="8" len="656">
        <ac:context len="665" hash="2177468500"/>
      </ac:txMk>
    </ac:txMkLst>
    <p188:txBody>
      <a:bodyPr/>
      <a:lstStyle/>
      <a:p>
        <a:r>
          <a:rPr lang="de-DE"/>
          <a:t>Konkreter auf das Beispiel eingehen -- Das Verfahren würde die Festlegung von Schlagwörtern und Einschlusskriterien beinhalten, wie etwa ….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134D0-9585-48D2-8132-86D28D3B210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6060D39-87B8-4457-A517-F65106953C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A7B51ABB-EB5A-48A0-9D7B-30368F16E0CC}"/>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5" name="Fußzeilenplatzhalter 4">
            <a:extLst>
              <a:ext uri="{FF2B5EF4-FFF2-40B4-BE49-F238E27FC236}">
                <a16:creationId xmlns:a16="http://schemas.microsoft.com/office/drawing/2014/main" id="{4A4AADBF-0257-47F4-B18E-046CE89653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1513821-F0B0-422E-A007-8ACD3A3F2DAD}"/>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1878813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3DBC9-00B5-4C40-865F-1937E129D53B}"/>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4D35A4E-609B-4135-9748-91CF6B4D5B7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1DBEE9-D552-4583-AE3E-2E69FE992618}"/>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5" name="Fußzeilenplatzhalter 4">
            <a:extLst>
              <a:ext uri="{FF2B5EF4-FFF2-40B4-BE49-F238E27FC236}">
                <a16:creationId xmlns:a16="http://schemas.microsoft.com/office/drawing/2014/main" id="{2837B906-DF26-4262-8FB0-83D3E4B684B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1095291-0F9B-4B9F-95D5-F1A0C6F50B98}"/>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941778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9DC0407-C108-4025-A0A7-D6B70048C4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E219371-E837-4F44-BCAD-C29DD3DC106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637C612-F362-4EB5-9B6E-3CDCA97E83CA}"/>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5" name="Fußzeilenplatzhalter 4">
            <a:extLst>
              <a:ext uri="{FF2B5EF4-FFF2-40B4-BE49-F238E27FC236}">
                <a16:creationId xmlns:a16="http://schemas.microsoft.com/office/drawing/2014/main" id="{A8460CB8-59E9-425B-A257-002244A4C8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EA4674-5148-406F-92FE-C20890A0858A}"/>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2720793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3DD5E5-BB32-47A1-A478-62C0066A10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C46BB80-76A1-49E9-8E67-A678D409BF0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855A83B-E4A9-4595-8504-860775597FD1}"/>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5" name="Fußzeilenplatzhalter 4">
            <a:extLst>
              <a:ext uri="{FF2B5EF4-FFF2-40B4-BE49-F238E27FC236}">
                <a16:creationId xmlns:a16="http://schemas.microsoft.com/office/drawing/2014/main" id="{D2D8F856-C0E7-4735-9578-FE3AB89082D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86D4E85-FD32-44BE-AFD4-D3A7B949A3B7}"/>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260370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95888E-181D-45A0-B41A-DBF9A87DB62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04A941A-C9B4-4D59-B01A-0FE768B13C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C927372-83EA-4B9F-86AB-2392D0546620}"/>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5" name="Fußzeilenplatzhalter 4">
            <a:extLst>
              <a:ext uri="{FF2B5EF4-FFF2-40B4-BE49-F238E27FC236}">
                <a16:creationId xmlns:a16="http://schemas.microsoft.com/office/drawing/2014/main" id="{B7C4C3D5-663C-4CB2-B546-B8D150E70B8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BA50C4-DD11-4CCC-A973-270D69552D1E}"/>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1643584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3247E9-50A7-4008-9B42-1D4A7B84741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567B74-C0D0-45F7-ADBA-6AF7C38D0E2C}"/>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8604045-AAC6-4BAD-B237-B68802757D5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78B1DBE-9A9C-4F3A-8268-CFAAE8621B11}"/>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6" name="Fußzeilenplatzhalter 5">
            <a:extLst>
              <a:ext uri="{FF2B5EF4-FFF2-40B4-BE49-F238E27FC236}">
                <a16:creationId xmlns:a16="http://schemas.microsoft.com/office/drawing/2014/main" id="{7DBE540E-7AC6-4DA0-9D0B-B5723E07BD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66391FA-1EB3-4DB5-8399-29B5C16B523A}"/>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151406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7F1B5-57CB-4967-B4A2-3FE8D2F1912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AAF7712-C80C-4D29-966F-C8504EA94E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C1D7257B-9269-4635-A867-2C76F5737354}"/>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D92508-4354-4247-81C6-54CB93A74B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C5EE98E-8390-4C34-A885-EE8C38B1090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F7136135-6410-4E85-A9FE-9F8D194C98BF}"/>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8" name="Fußzeilenplatzhalter 7">
            <a:extLst>
              <a:ext uri="{FF2B5EF4-FFF2-40B4-BE49-F238E27FC236}">
                <a16:creationId xmlns:a16="http://schemas.microsoft.com/office/drawing/2014/main" id="{58814DEC-2714-4E65-8FDA-4536F59573B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56B3506-B71F-474B-84F7-CB1C6F7FAED0}"/>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4119902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7A740E-17B6-4A34-8CEA-56284CDE0B8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D0DBCDD-500E-4EBF-AC81-5D2EC675EE9A}"/>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4" name="Fußzeilenplatzhalter 3">
            <a:extLst>
              <a:ext uri="{FF2B5EF4-FFF2-40B4-BE49-F238E27FC236}">
                <a16:creationId xmlns:a16="http://schemas.microsoft.com/office/drawing/2014/main" id="{312DCD33-C74A-417E-844C-1DF6B7CFBAF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D356225-4F4E-468D-A088-5ED3DF9B99AE}"/>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85504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83A08D8-EB49-4597-9F98-52C923A777B7}"/>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3" name="Fußzeilenplatzhalter 2">
            <a:extLst>
              <a:ext uri="{FF2B5EF4-FFF2-40B4-BE49-F238E27FC236}">
                <a16:creationId xmlns:a16="http://schemas.microsoft.com/office/drawing/2014/main" id="{7117EFB5-5F2F-4892-88D3-2DBFABBD79C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9190D6A-363F-47F4-938B-27BDD2DB6BC2}"/>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54141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709BFE-173E-4BED-9243-12B75B9FE91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B4D8F311-3E6B-4AFA-8373-0D374953A7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D01FB90-39AD-48E3-8897-5EE06987E3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01B87B1-6D49-43BF-A11D-697EC9914E73}"/>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6" name="Fußzeilenplatzhalter 5">
            <a:extLst>
              <a:ext uri="{FF2B5EF4-FFF2-40B4-BE49-F238E27FC236}">
                <a16:creationId xmlns:a16="http://schemas.microsoft.com/office/drawing/2014/main" id="{7F2771DD-D05A-4463-B88C-124308B4C10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AB524B0-187E-460A-8DAF-BF020A1CFE77}"/>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423966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AABC65-B858-4925-8CFB-4BD82A2B212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ED7DD39-CE5C-497B-AB34-3E8BB8F3BC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3591D2F-D179-4708-A5D9-8DB8C487C3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C1F8A52-9FA8-445D-87BC-F4E2E35D9652}"/>
              </a:ext>
            </a:extLst>
          </p:cNvPr>
          <p:cNvSpPr>
            <a:spLocks noGrp="1"/>
          </p:cNvSpPr>
          <p:nvPr>
            <p:ph type="dt" sz="half" idx="10"/>
          </p:nvPr>
        </p:nvSpPr>
        <p:spPr/>
        <p:txBody>
          <a:bodyPr/>
          <a:lstStyle/>
          <a:p>
            <a:fld id="{A88B8F74-1D56-491A-85FC-AFCC773AB4E7}" type="datetimeFigureOut">
              <a:rPr lang="de-DE" smtClean="0"/>
              <a:t>15.05.2023</a:t>
            </a:fld>
            <a:endParaRPr lang="de-DE"/>
          </a:p>
        </p:txBody>
      </p:sp>
      <p:sp>
        <p:nvSpPr>
          <p:cNvPr id="6" name="Fußzeilenplatzhalter 5">
            <a:extLst>
              <a:ext uri="{FF2B5EF4-FFF2-40B4-BE49-F238E27FC236}">
                <a16:creationId xmlns:a16="http://schemas.microsoft.com/office/drawing/2014/main" id="{FDFAB730-B2DB-4297-8FC7-A1B961C786C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B95827F-BCA2-4F29-91FB-0E3226174B65}"/>
              </a:ext>
            </a:extLst>
          </p:cNvPr>
          <p:cNvSpPr>
            <a:spLocks noGrp="1"/>
          </p:cNvSpPr>
          <p:nvPr>
            <p:ph type="sldNum" sz="quarter" idx="12"/>
          </p:nvPr>
        </p:nvSpPr>
        <p:spPr/>
        <p:txBody>
          <a:bodyPr/>
          <a:lstStyle/>
          <a:p>
            <a:fld id="{821148E8-6991-4658-9003-E5C43609A828}" type="slidenum">
              <a:rPr lang="de-DE" smtClean="0"/>
              <a:t>‹Nr.›</a:t>
            </a:fld>
            <a:endParaRPr lang="de-DE"/>
          </a:p>
        </p:txBody>
      </p:sp>
    </p:spTree>
    <p:extLst>
      <p:ext uri="{BB962C8B-B14F-4D97-AF65-F5344CB8AC3E}">
        <p14:creationId xmlns:p14="http://schemas.microsoft.com/office/powerpoint/2010/main" val="3849825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92ABE32-5CA8-4A37-AAA9-D1A9E5D778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F800335-1538-49E4-9E7D-8B4DF286CB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A56EF0B-E6F6-4026-B4B9-676244A5B0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8B8F74-1D56-491A-85FC-AFCC773AB4E7}" type="datetimeFigureOut">
              <a:rPr lang="de-DE" smtClean="0"/>
              <a:t>15.05.2023</a:t>
            </a:fld>
            <a:endParaRPr lang="de-DE"/>
          </a:p>
        </p:txBody>
      </p:sp>
      <p:sp>
        <p:nvSpPr>
          <p:cNvPr id="5" name="Fußzeilenplatzhalter 4">
            <a:extLst>
              <a:ext uri="{FF2B5EF4-FFF2-40B4-BE49-F238E27FC236}">
                <a16:creationId xmlns:a16="http://schemas.microsoft.com/office/drawing/2014/main" id="{33AF961F-F8D8-4B3C-8771-6B57B0EFD9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53DD082-C75D-47D4-AC44-8EA6443B82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148E8-6991-4658-9003-E5C43609A828}" type="slidenum">
              <a:rPr lang="de-DE" smtClean="0"/>
              <a:t>‹Nr.›</a:t>
            </a:fld>
            <a:endParaRPr lang="de-DE"/>
          </a:p>
        </p:txBody>
      </p:sp>
    </p:spTree>
    <p:extLst>
      <p:ext uri="{BB962C8B-B14F-4D97-AF65-F5344CB8AC3E}">
        <p14:creationId xmlns:p14="http://schemas.microsoft.com/office/powerpoint/2010/main" val="575561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microsoft.com/office/2018/10/relationships/comments" Target="../comments/modernComment_104_24EC164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65_793ADDB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67_BD85A3AD.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9.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microsoft.com/office/2018/10/relationships/comments" Target="../comments/modernComment_109_1157F52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microsoft.com/office/2018/10/relationships/comments" Target="../comments/modernComment_168_99E54BBB.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8/10/relationships/comments" Target="../comments/modernComment_16A_CBF0B3CF.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microsoft.com/office/2018/10/relationships/comments" Target="../comments/modernComment_134_1A6C14F8.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48_8255BB28.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microsoft.com/office/2018/10/relationships/comments" Target="../comments/modernComment_160_A69291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microsoft.com/office/2018/10/relationships/comments" Target="../comments/modernComment_14A_16D6E78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microsoft.com/office/2018/10/relationships/comments" Target="../comments/modernComment_14D_C61D5A4A.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microsoft.com/office/2018/10/relationships/comments" Target="../comments/modernComment_150_32A021A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microsoft.com/office/2018/10/relationships/comments" Target="../comments/modernComment_14F_8F4BFE3F.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microsoft.com/office/2018/10/relationships/comments" Target="../comments/modernComment_152_6DC2C0A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microsoft.com/office/2018/10/relationships/comments" Target="../comments/modernComment_147_179F2D6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24_1C87CC9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microsoft.com/office/2018/10/relationships/comments" Target="../comments/modernComment_164_86B26D6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microsoft.com/office/2018/10/relationships/comments" Target="../comments/modernComment_129_E27807F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FEDFDA4-637D-6E7C-2C87-C2C8E6216345}"/>
              </a:ext>
            </a:extLst>
          </p:cNvPr>
          <p:cNvSpPr>
            <a:spLocks noGrp="1"/>
          </p:cNvSpPr>
          <p:nvPr>
            <p:ph idx="1"/>
          </p:nvPr>
        </p:nvSpPr>
        <p:spPr>
          <a:xfrm>
            <a:off x="838198" y="830425"/>
            <a:ext cx="10515600" cy="4351338"/>
          </a:xfrm>
        </p:spPr>
        <p:txBody>
          <a:bodyPr>
            <a:noAutofit/>
          </a:bodyPr>
          <a:lstStyle/>
          <a:p>
            <a:pPr marL="0" indent="0" algn="just">
              <a:buNone/>
            </a:pPr>
            <a:r>
              <a:rPr lang="de-DE" sz="1600" dirty="0">
                <a:latin typeface="+mn-lt"/>
              </a:rPr>
              <a:t>Herzlich willkommen zu dieser Eye Tracking-Studie. Vielen Dank für Ihre Bereitschaft. </a:t>
            </a:r>
          </a:p>
          <a:p>
            <a:pPr marL="0" indent="0" algn="just">
              <a:buNone/>
            </a:pPr>
            <a:r>
              <a:rPr lang="de-DE" sz="1600" dirty="0">
                <a:latin typeface="+mn-lt"/>
              </a:rPr>
              <a:t>Diese Studie repräsentiert einen Online-Kurs zum Thema „quantitativer Forschungszyklus“ mit einem finalen Verständnistest. Das Wissen über diesen Zyklus können Sie in verschiedensten Situation ihrer Arbeitsumgebung einsetzen. Sie erhalten zunächst einen Kursüberblick, gefolgt von Lernmaterialien mit unterschiedlicher Art der Informationsvermittlung. Außerdem werden Ihnen Übungen zur Verfügung gestellt, die Sie als Vorbereitung auf den Verständnistest , welcher im Anschluss an die </a:t>
            </a:r>
            <a:r>
              <a:rPr lang="de-DE" sz="1600" dirty="0"/>
              <a:t>Übungen am Ende des Kurses stattfindet, </a:t>
            </a:r>
            <a:r>
              <a:rPr lang="de-DE" sz="1600" dirty="0">
                <a:latin typeface="+mn-lt"/>
              </a:rPr>
              <a:t>nutzen können. Der Test dient lediglich dazu, eine reale Kurssituation zu simulieren und Sie zu motivieren, sich die behandelten Themen so gut wie möglich einzuprägen. </a:t>
            </a:r>
          </a:p>
          <a:p>
            <a:pPr marL="0" indent="0" algn="just">
              <a:buNone/>
            </a:pPr>
            <a:r>
              <a:rPr lang="de-DE" sz="1600" dirty="0">
                <a:latin typeface="+mn-lt"/>
              </a:rPr>
              <a:t>In der hier durchgeführten Eye Tracking-Studie wird vor jeder Folie, bei der Ihre Augenbewegungen aufgezeichnet werden, eine kurze Aufgabenstellung gezeigt. Auf diese Aufgabenstellung folgt eine Folie mit dem oben dargestellten Kreuz. Dieses Kreuz dient dazu, dass Sie Ihren Fokus nur auf das Kreuz richten, sodass Sie bei der darauffolgenden Folie immer auf Höhe der Überschrift zu lesen beginnen. Die Folie mit dem Kreuz </a:t>
            </a:r>
            <a:r>
              <a:rPr lang="de-DE" sz="1600" dirty="0"/>
              <a:t>ist für 3s sichtbar und wird anschließend automatisch gewechselt, ohne dass ein Mausklick benötigt wird. </a:t>
            </a:r>
            <a:r>
              <a:rPr lang="de-DE" sz="1600" dirty="0">
                <a:latin typeface="+mn-lt"/>
              </a:rPr>
              <a:t>Die restlichen Folien können Sie nach Belieben mit der linken Maustaste weiterschalten. </a:t>
            </a:r>
            <a:r>
              <a:rPr lang="de-DE" sz="1600" dirty="0"/>
              <a:t>In dieser Studie ist es nicht möglich, zu einer vorherigen Folie zurückzukehren. Sie können jedoch die Folien, Lernmaterialien bzw. Übungen überspringen oder abbrechen, wenn Sie möchten. </a:t>
            </a:r>
            <a:r>
              <a:rPr lang="de-DE" sz="1600" dirty="0">
                <a:latin typeface="+mn-lt"/>
              </a:rPr>
              <a:t>Dies hat keine Auswirkungen auf das Abschließen in der Studie. Sie können lediglich Themen verpassen, die für den Verständnistest hilfreich sein könnten. Andererseits würden Sie durch das Überspringen oder Abbrechen von Lernmaterialien die Studie schneller abschließen. Der finale Verständnistest beinhaltet Fragen zu den zuvor vorgestellten Lernmaterialien. Weder die Lernmaterialien noch andere Hilfsmittel sind für den Test zugelassen. </a:t>
            </a:r>
          </a:p>
          <a:p>
            <a:pPr marL="0" indent="0" algn="just">
              <a:buNone/>
            </a:pPr>
            <a:r>
              <a:rPr lang="de-DE" sz="1600" dirty="0">
                <a:latin typeface="+mn-lt"/>
              </a:rPr>
              <a:t>Leider ist es zu diesem Zeitpunkt noch nicht möglich, Ihnen zu sagen, was diese Studie versucht herauszufinden, da dies sonst Einfluss auf die Studie haben könnte. Interessierte können im Anschluss an die Studie erfahren, wozu diese Studie dient. Versuchen Sie sich nun so gut wie möglich nur auf diese Studie zu konzentrieren und blenden Sie jegliche äußere Einflüsse aus.</a:t>
            </a:r>
          </a:p>
          <a:p>
            <a:pPr marL="0" indent="0" algn="just">
              <a:buNone/>
            </a:pPr>
            <a:r>
              <a:rPr lang="de-DE" sz="1600" dirty="0">
                <a:latin typeface="+mn-lt"/>
              </a:rPr>
              <a:t>Die Eye Tracking-Studie startet mit der nächsten Folie. </a:t>
            </a:r>
          </a:p>
          <a:p>
            <a:pPr marL="0" indent="0" algn="just">
              <a:buNone/>
            </a:pPr>
            <a:br>
              <a:rPr lang="de-DE" sz="1600" dirty="0">
                <a:latin typeface="+mn-lt"/>
              </a:rPr>
            </a:br>
            <a:endParaRPr lang="de-DE" sz="1600" dirty="0">
              <a:latin typeface="+mn-lt"/>
            </a:endParaRPr>
          </a:p>
          <a:p>
            <a:pPr algn="just"/>
            <a:endParaRPr lang="de-DE" sz="1600" dirty="0"/>
          </a:p>
        </p:txBody>
      </p:sp>
      <p:sp>
        <p:nvSpPr>
          <p:cNvPr id="4" name="Additionszeichen 3">
            <a:extLst>
              <a:ext uri="{FF2B5EF4-FFF2-40B4-BE49-F238E27FC236}">
                <a16:creationId xmlns:a16="http://schemas.microsoft.com/office/drawing/2014/main" id="{553FC57C-1FEE-C9F0-796B-139FE4E1C945}"/>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77542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48A602A-9320-447B-85AC-9F9A037B5164}"/>
              </a:ext>
            </a:extLst>
          </p:cNvPr>
          <p:cNvSpPr txBox="1">
            <a:spLocks/>
          </p:cNvSpPr>
          <p:nvPr/>
        </p:nvSpPr>
        <p:spPr>
          <a:xfrm>
            <a:off x="0" y="0"/>
            <a:ext cx="12192000" cy="448606"/>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a:t>Aufbau </a:t>
            </a:r>
            <a:r>
              <a:rPr lang="en-US" dirty="0" err="1"/>
              <a:t>eines</a:t>
            </a:r>
            <a:r>
              <a:rPr lang="en-US" dirty="0"/>
              <a:t> </a:t>
            </a:r>
            <a:r>
              <a:rPr lang="de-DE" dirty="0"/>
              <a:t>quantitativen</a:t>
            </a:r>
            <a:r>
              <a:rPr lang="en-US" dirty="0"/>
              <a:t> </a:t>
            </a:r>
            <a:r>
              <a:rPr lang="en-US" dirty="0" err="1"/>
              <a:t>Forschungszyklus</a:t>
            </a:r>
            <a:endParaRPr lang="en-US" dirty="0"/>
          </a:p>
        </p:txBody>
      </p:sp>
      <p:sp>
        <p:nvSpPr>
          <p:cNvPr id="6" name="Inhaltsplatzhalter 2">
            <a:extLst>
              <a:ext uri="{FF2B5EF4-FFF2-40B4-BE49-F238E27FC236}">
                <a16:creationId xmlns:a16="http://schemas.microsoft.com/office/drawing/2014/main" id="{5B1E9331-B39D-4906-AFF9-CAA49B929915}"/>
              </a:ext>
            </a:extLst>
          </p:cNvPr>
          <p:cNvSpPr txBox="1">
            <a:spLocks/>
          </p:cNvSpPr>
          <p:nvPr/>
        </p:nvSpPr>
        <p:spPr>
          <a:xfrm>
            <a:off x="354784" y="720000"/>
            <a:ext cx="11482431" cy="1636759"/>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Zentraler Inhalt: </a:t>
            </a:r>
            <a:r>
              <a:rPr lang="de-DE" sz="1600" dirty="0">
                <a:effectLst/>
                <a:latin typeface="Calibri" panose="020F0502020204030204" pitchFamily="34" charset="0"/>
                <a:ea typeface="Calibri" panose="020F0502020204030204" pitchFamily="34" charset="0"/>
                <a:cs typeface="Calibri" panose="020F0502020204030204" pitchFamily="34" charset="0"/>
              </a:rPr>
              <a:t>Der Entwurf eines quantitativen Forschungszyklus beginnt mit der Ermittlung von Forschungslücken, gefolgt von einer umfassenden Literaturübersicht. Anschließend wird die Forschungsfrage formuliert und Hypothesen entwickelt. Es folgen die Entwicklung des Forschungsdesigns und die Datenerhebung, bevor die Daten analysiert und interpretiert werden. Daraus werden mögliche Handlungsempfehlungen abgeleitet, bevor der Forschungszyklus erneut begonnen wird, um die Forschung weiterzuentwickeln und zu verbessern. Eine kontinuierliche Überprüfung von Forschungslücken und -bedarf kann den Forschungszyklus informieren und verbessern.</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1" name="Inhaltsplatzhalter 2">
            <a:extLst>
              <a:ext uri="{FF2B5EF4-FFF2-40B4-BE49-F238E27FC236}">
                <a16:creationId xmlns:a16="http://schemas.microsoft.com/office/drawing/2014/main" id="{058E3028-9E14-D3C4-FD5A-47557AF81DC6}"/>
              </a:ext>
            </a:extLst>
          </p:cNvPr>
          <p:cNvSpPr txBox="1">
            <a:spLocks/>
          </p:cNvSpPr>
          <p:nvPr/>
        </p:nvSpPr>
        <p:spPr>
          <a:xfrm>
            <a:off x="354784" y="2681862"/>
            <a:ext cx="11482431" cy="1994096"/>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de-DE" sz="1600" b="1" dirty="0">
                <a:effectLst/>
                <a:latin typeface="Calibri" panose="020F0502020204030204" pitchFamily="34" charset="0"/>
                <a:ea typeface="Calibri" panose="020F0502020204030204" pitchFamily="34" charset="0"/>
                <a:cs typeface="Calibri" panose="020F0502020204030204" pitchFamily="34" charset="0"/>
              </a:rPr>
              <a:t>Praktische Übung: </a:t>
            </a:r>
            <a:r>
              <a:rPr lang="de-DE" sz="1600" dirty="0">
                <a:effectLst/>
                <a:latin typeface="Calibri" panose="020F0502020204030204" pitchFamily="34" charset="0"/>
                <a:ea typeface="Calibri" panose="020F0502020204030204" pitchFamily="34" charset="0"/>
                <a:cs typeface="Times New Roman" panose="02020603050405020304" pitchFamily="18" charset="0"/>
              </a:rPr>
              <a:t>Welcher der drei Forschungszyklen zur Forschungsfrage "Gibt es einen Zusammenhang zwischen der Schlafdauer und der kognitiven Leistung von Schülern?" bildet die Forschungsschritte in der richtigen Reihenfolge ab?</a:t>
            </a:r>
          </a:p>
          <a:p>
            <a:pPr marL="800100" lvl="1" indent="-342900" algn="just">
              <a:lnSpc>
                <a:spcPct val="100000"/>
              </a:lnSpc>
              <a:spcBef>
                <a:spcPts val="0"/>
              </a:spcBef>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Korrelationsanalyse zwischen Schlafdauer und kognitiver Leistung; Erfassung der Schlafdauer und Durchführung kognitiver Tests; Empfehlung einer Mindestschlafdauer</a:t>
            </a:r>
          </a:p>
          <a:p>
            <a:pPr marL="800100" lvl="1" indent="-342900" algn="just">
              <a:lnSpc>
                <a:spcPct val="100000"/>
              </a:lnSpc>
              <a:spcBef>
                <a:spcPts val="0"/>
              </a:spcBef>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Erfassung der Schlafdauer und Durchführung kognitiver Tests; Empfehlung einer Mindestschlafdauer; Korrelationsanalyse zwischen Schlafdauer und kognitiver Leistung</a:t>
            </a:r>
          </a:p>
          <a:p>
            <a:pPr marL="800100" lvl="1" indent="-342900" algn="just">
              <a:lnSpc>
                <a:spcPct val="100000"/>
              </a:lnSpc>
              <a:spcBef>
                <a:spcPts val="0"/>
              </a:spcBef>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Erfassung der Schlafdauer und Durchführung kognitiver Tests; Korrelationsanalyse zwischen Schlafdauer und kognitiver Leistung; Empfehlung einer Mindestschlafdauer</a:t>
            </a:r>
          </a:p>
        </p:txBody>
      </p:sp>
      <p:sp>
        <p:nvSpPr>
          <p:cNvPr id="3" name="Inhaltsplatzhalter 2">
            <a:extLst>
              <a:ext uri="{FF2B5EF4-FFF2-40B4-BE49-F238E27FC236}">
                <a16:creationId xmlns:a16="http://schemas.microsoft.com/office/drawing/2014/main" id="{BF1E6674-214E-08C6-F4C5-7882635B91AF}"/>
              </a:ext>
            </a:extLst>
          </p:cNvPr>
          <p:cNvSpPr txBox="1">
            <a:spLocks/>
          </p:cNvSpPr>
          <p:nvPr/>
        </p:nvSpPr>
        <p:spPr>
          <a:xfrm>
            <a:off x="354785" y="5001061"/>
            <a:ext cx="11482430" cy="1636759"/>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latin typeface="Calibri" panose="020F0502020204030204" pitchFamily="34" charset="0"/>
                <a:ea typeface="Calibri" panose="020F0502020204030204" pitchFamily="34" charset="0"/>
                <a:cs typeface="Calibri" panose="020F0502020204030204" pitchFamily="34" charset="0"/>
              </a:rPr>
              <a:t>Beispiel: </a:t>
            </a:r>
            <a:r>
              <a:rPr lang="de-DE" sz="1600" dirty="0">
                <a:effectLst/>
                <a:latin typeface="Calibri" panose="020F0502020204030204" pitchFamily="34" charset="0"/>
                <a:ea typeface="Calibri" panose="020F0502020204030204" pitchFamily="34" charset="0"/>
                <a:cs typeface="Calibri" panose="020F0502020204030204" pitchFamily="34" charset="0"/>
              </a:rPr>
              <a:t>Der quantitative Forschungszyklus in der Informatik lässt sich zum Beispiel anhand einer Studie zur Untersuchung der Wirksamkeit von Cybersicherheitsschulungen für Mitarbeiter eines Unternehmens veranschaulichen. Es wird einschlägige Literatur zu bestehenden Schulungen recherchiert und daraus Hypothesen abgeleitet. Anschließend könnte ein Fragebogen an die Mitarbeiter verteilt werden. Die Fragebogenergebnisse werden ausgewertet, um die Hypothesen zu überprüfen. Die Resultate werden dann interpretiert und mögliche Handlungsempfehlungen abgeleitet, wie z.B. die Entwicklung von mehr praxisnahen Schulungen für die Mitarbeiter in der Zukunft.</a:t>
            </a:r>
          </a:p>
          <a:p>
            <a:pPr algn="just">
              <a:lnSpc>
                <a:spcPct val="107000"/>
              </a:lnSpc>
              <a:spcAft>
                <a:spcPts val="800"/>
              </a:spcAft>
            </a:pPr>
            <a:endParaRPr lang="de-DE" sz="1600" b="1"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de-DE" sz="16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9451976"/>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vert="horz" lIns="91440" tIns="45720" rIns="91440" bIns="45720" rtlCol="0" anchor="ctr">
            <a:noAutofit/>
          </a:bodyPr>
          <a:lstStyle/>
          <a:p>
            <a:pPr algn="just"/>
            <a:r>
              <a:rPr lang="de-DE" sz="2800" dirty="0">
                <a:latin typeface="+mn-lt"/>
              </a:rPr>
              <a:t>Die richtige Reihenfolge des Forschungszyklus ist: E</a:t>
            </a:r>
            <a:r>
              <a:rPr lang="de-DE" sz="2800" dirty="0">
                <a:effectLst/>
                <a:latin typeface="Calibri" panose="020F0502020204030204" pitchFamily="34" charset="0"/>
                <a:ea typeface="Calibri" panose="020F0502020204030204" pitchFamily="34" charset="0"/>
                <a:cs typeface="Times New Roman" panose="02020603050405020304" pitchFamily="18" charset="0"/>
              </a:rPr>
              <a:t>rfassung der Schlafdauer und Durchführung kognitiver Tests; (1) Korrelationsanalyse zwischen Schlafdauer und kognitiver Leistung; Empfehlung einer Mindestschlafdauer.									</a:t>
            </a:r>
            <a:br>
              <a:rPr lang="de-DE" sz="2800" dirty="0"/>
            </a:br>
            <a:r>
              <a:rPr lang="de-DE" sz="2800" dirty="0">
                <a:latin typeface="+mn-lt"/>
              </a:rPr>
              <a:t>Auf der nächsten Folie wird gezeigt, wie der Prozess der Identifizierung von Wissenslücken oder Widersprüchen aussehen kann. Sie erhalten zunächst wieder einen Zeitstrahl in textueller und visueller Form. Durch einen Mausklick können Sie jederzeit zur nächsten Folie wechseln oder die Folie überspringen, wenn Sie diese Informationen für irrelevant halten und die Studie schneller abschließen möchten.</a:t>
            </a:r>
          </a:p>
        </p:txBody>
      </p:sp>
      <p:sp>
        <p:nvSpPr>
          <p:cNvPr id="2" name="Titel 1">
            <a:extLst>
              <a:ext uri="{FF2B5EF4-FFF2-40B4-BE49-F238E27FC236}">
                <a16:creationId xmlns:a16="http://schemas.microsoft.com/office/drawing/2014/main" id="{32FA9626-77E6-BA08-AEF8-4E92F7AF5DA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033900984"/>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40818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0" y="-9412"/>
            <a:ext cx="12209755" cy="471511"/>
          </a:xfrm>
          <a:prstGeom prst="rect">
            <a:avLst/>
          </a:prstGeom>
          <a:solidFill>
            <a:schemeClr val="bg2">
              <a:lumMod val="75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2800" dirty="0">
                <a:latin typeface="+mn-lt"/>
              </a:rPr>
              <a:t>Identifikation von Wissenslücken bzw. Widersprüchen</a:t>
            </a:r>
          </a:p>
        </p:txBody>
      </p:sp>
      <p:pic>
        <p:nvPicPr>
          <p:cNvPr id="18" name="Grafik 17">
            <a:extLst>
              <a:ext uri="{FF2B5EF4-FFF2-40B4-BE49-F238E27FC236}">
                <a16:creationId xmlns:a16="http://schemas.microsoft.com/office/drawing/2014/main" id="{10CDBC8F-62CA-BECA-BB65-4C5A27259E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7039" y="2984636"/>
            <a:ext cx="706727" cy="706727"/>
          </a:xfrm>
          <a:prstGeom prst="rect">
            <a:avLst/>
          </a:prstGeom>
        </p:spPr>
      </p:pic>
      <p:pic>
        <p:nvPicPr>
          <p:cNvPr id="20" name="Grafik 19">
            <a:extLst>
              <a:ext uri="{FF2B5EF4-FFF2-40B4-BE49-F238E27FC236}">
                <a16:creationId xmlns:a16="http://schemas.microsoft.com/office/drawing/2014/main" id="{DB1E47AE-2FE9-4ECA-7B96-96F94D5881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3094" y="3019745"/>
            <a:ext cx="636511" cy="636511"/>
          </a:xfrm>
          <a:prstGeom prst="rect">
            <a:avLst/>
          </a:prstGeom>
        </p:spPr>
      </p:pic>
      <p:pic>
        <p:nvPicPr>
          <p:cNvPr id="21" name="Grafik 20">
            <a:extLst>
              <a:ext uri="{FF2B5EF4-FFF2-40B4-BE49-F238E27FC236}">
                <a16:creationId xmlns:a16="http://schemas.microsoft.com/office/drawing/2014/main" id="{292A10C9-0F81-2162-C83D-8A1ACD62A68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64146" y="3010211"/>
            <a:ext cx="655576" cy="655576"/>
          </a:xfrm>
          <a:prstGeom prst="rect">
            <a:avLst/>
          </a:prstGeom>
        </p:spPr>
      </p:pic>
      <p:pic>
        <p:nvPicPr>
          <p:cNvPr id="22" name="Grafik 21">
            <a:extLst>
              <a:ext uri="{FF2B5EF4-FFF2-40B4-BE49-F238E27FC236}">
                <a16:creationId xmlns:a16="http://schemas.microsoft.com/office/drawing/2014/main" id="{F00D8B75-6AA9-3997-919E-2D75FDD7DD5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322791" y="2998990"/>
            <a:ext cx="678023" cy="678023"/>
          </a:xfrm>
          <a:prstGeom prst="rect">
            <a:avLst/>
          </a:prstGeom>
        </p:spPr>
      </p:pic>
      <p:sp>
        <p:nvSpPr>
          <p:cNvPr id="2" name="Textfeld 1">
            <a:extLst>
              <a:ext uri="{FF2B5EF4-FFF2-40B4-BE49-F238E27FC236}">
                <a16:creationId xmlns:a16="http://schemas.microsoft.com/office/drawing/2014/main" id="{19E61FCC-E242-C813-8908-CC73124FD877}"/>
              </a:ext>
            </a:extLst>
          </p:cNvPr>
          <p:cNvSpPr txBox="1"/>
          <p:nvPr/>
        </p:nvSpPr>
        <p:spPr>
          <a:xfrm>
            <a:off x="2740948" y="720000"/>
            <a:ext cx="6710103" cy="3293209"/>
          </a:xfrm>
          <a:prstGeom prst="rect">
            <a:avLst/>
          </a:prstGeom>
          <a:noFill/>
          <a:ln w="12700">
            <a:solidFill>
              <a:schemeClr val="tx1"/>
            </a:solidFill>
          </a:ln>
        </p:spPr>
        <p:txBody>
          <a:bodyPr wrap="square">
            <a:spAutoFit/>
          </a:bodyPr>
          <a:lstStyle/>
          <a:p>
            <a:r>
              <a:rPr lang="de-DE" sz="1600" b="1" dirty="0">
                <a:effectLst/>
                <a:ea typeface="Calibri" panose="020F0502020204030204" pitchFamily="34" charset="0"/>
                <a:cs typeface="Calibri" panose="020F0502020204030204" pitchFamily="34" charset="0"/>
              </a:rPr>
              <a:t>Textuelle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Visuelle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 </a:t>
            </a:r>
            <a:endParaRPr lang="de-DE" sz="1600" dirty="0"/>
          </a:p>
        </p:txBody>
      </p:sp>
      <p:sp>
        <p:nvSpPr>
          <p:cNvPr id="14" name="Pfeil: Chevron 13">
            <a:extLst>
              <a:ext uri="{FF2B5EF4-FFF2-40B4-BE49-F238E27FC236}">
                <a16:creationId xmlns:a16="http://schemas.microsoft.com/office/drawing/2014/main" id="{414D955F-EE52-41F6-5429-A5397C22516A}"/>
              </a:ext>
            </a:extLst>
          </p:cNvPr>
          <p:cNvSpPr/>
          <p:nvPr/>
        </p:nvSpPr>
        <p:spPr>
          <a:xfrm>
            <a:off x="4396266"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600" dirty="0">
              <a:solidFill>
                <a:schemeClr val="tx1"/>
              </a:solidFill>
            </a:endParaRPr>
          </a:p>
          <a:p>
            <a:pPr algn="ctr"/>
            <a:r>
              <a:rPr lang="en-US" sz="1600" dirty="0" err="1">
                <a:solidFill>
                  <a:schemeClr val="tx1"/>
                </a:solidFill>
              </a:rPr>
              <a:t>Analyse</a:t>
            </a:r>
            <a:endParaRPr lang="en-US" sz="1600" dirty="0">
              <a:solidFill>
                <a:schemeClr val="tx1"/>
              </a:solidFill>
            </a:endParaRPr>
          </a:p>
          <a:p>
            <a:pPr algn="ctr"/>
            <a:endParaRPr lang="de-DE" sz="1600" dirty="0">
              <a:solidFill>
                <a:schemeClr val="tx1"/>
              </a:solidFill>
            </a:endParaRPr>
          </a:p>
        </p:txBody>
      </p:sp>
      <p:sp>
        <p:nvSpPr>
          <p:cNvPr id="16" name="Pfeil: Chevron 15">
            <a:extLst>
              <a:ext uri="{FF2B5EF4-FFF2-40B4-BE49-F238E27FC236}">
                <a16:creationId xmlns:a16="http://schemas.microsoft.com/office/drawing/2014/main" id="{D29DAD69-C075-F5EE-B395-079D96A3481F}"/>
              </a:ext>
            </a:extLst>
          </p:cNvPr>
          <p:cNvSpPr/>
          <p:nvPr/>
        </p:nvSpPr>
        <p:spPr>
          <a:xfrm>
            <a:off x="5992619"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Kommuni-kation</a:t>
            </a:r>
            <a:endParaRPr lang="de-DE" sz="1600" dirty="0">
              <a:solidFill>
                <a:schemeClr val="tx1"/>
              </a:solidFill>
            </a:endParaRPr>
          </a:p>
        </p:txBody>
      </p:sp>
      <p:sp>
        <p:nvSpPr>
          <p:cNvPr id="19" name="Pfeil: Chevron 18">
            <a:extLst>
              <a:ext uri="{FF2B5EF4-FFF2-40B4-BE49-F238E27FC236}">
                <a16:creationId xmlns:a16="http://schemas.microsoft.com/office/drawing/2014/main" id="{66FB377A-9D00-0D4B-CE2D-4BE95C098A18}"/>
              </a:ext>
            </a:extLst>
          </p:cNvPr>
          <p:cNvSpPr/>
          <p:nvPr/>
        </p:nvSpPr>
        <p:spPr>
          <a:xfrm>
            <a:off x="7593204"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Wissens-lücke</a:t>
            </a:r>
            <a:endParaRPr lang="en-US" sz="1600" dirty="0">
              <a:solidFill>
                <a:schemeClr val="tx1"/>
              </a:solidFill>
            </a:endParaRPr>
          </a:p>
          <a:p>
            <a:pPr algn="ctr"/>
            <a:endParaRPr lang="de-DE" sz="1600" dirty="0">
              <a:solidFill>
                <a:schemeClr val="tx1"/>
              </a:solidFill>
            </a:endParaRPr>
          </a:p>
        </p:txBody>
      </p:sp>
      <p:sp>
        <p:nvSpPr>
          <p:cNvPr id="26" name="Pfeil: Chevron 25">
            <a:extLst>
              <a:ext uri="{FF2B5EF4-FFF2-40B4-BE49-F238E27FC236}">
                <a16:creationId xmlns:a16="http://schemas.microsoft.com/office/drawing/2014/main" id="{77E7C4A1-F1A5-4EF9-29C6-2C90FD00038A}"/>
              </a:ext>
            </a:extLst>
          </p:cNvPr>
          <p:cNvSpPr/>
          <p:nvPr/>
        </p:nvSpPr>
        <p:spPr>
          <a:xfrm>
            <a:off x="2769674" y="104331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600" dirty="0" err="1">
                <a:solidFill>
                  <a:schemeClr val="tx1"/>
                </a:solidFill>
              </a:rPr>
              <a:t>Literatur</a:t>
            </a:r>
            <a:r>
              <a:rPr lang="en-US" sz="1600" dirty="0">
                <a:solidFill>
                  <a:schemeClr val="tx1"/>
                </a:solidFill>
              </a:rPr>
              <a:t>-recherche</a:t>
            </a:r>
          </a:p>
        </p:txBody>
      </p:sp>
      <p:sp>
        <p:nvSpPr>
          <p:cNvPr id="27" name="Pfeil: Chevron 26">
            <a:extLst>
              <a:ext uri="{FF2B5EF4-FFF2-40B4-BE49-F238E27FC236}">
                <a16:creationId xmlns:a16="http://schemas.microsoft.com/office/drawing/2014/main" id="{6419AF46-0660-E69A-20B5-8C1C9663246B}"/>
              </a:ext>
            </a:extLst>
          </p:cNvPr>
          <p:cNvSpPr/>
          <p:nvPr/>
        </p:nvSpPr>
        <p:spPr>
          <a:xfrm>
            <a:off x="4396266"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8" name="Pfeil: Chevron 27">
            <a:extLst>
              <a:ext uri="{FF2B5EF4-FFF2-40B4-BE49-F238E27FC236}">
                <a16:creationId xmlns:a16="http://schemas.microsoft.com/office/drawing/2014/main" id="{4FE54D69-1AF9-7395-DE0A-EC591ECBB821}"/>
              </a:ext>
            </a:extLst>
          </p:cNvPr>
          <p:cNvSpPr/>
          <p:nvPr/>
        </p:nvSpPr>
        <p:spPr>
          <a:xfrm>
            <a:off x="5992619"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9" name="Pfeil: Chevron 28">
            <a:extLst>
              <a:ext uri="{FF2B5EF4-FFF2-40B4-BE49-F238E27FC236}">
                <a16:creationId xmlns:a16="http://schemas.microsoft.com/office/drawing/2014/main" id="{ADA417A4-2F62-7E0A-38E0-456E95A82716}"/>
              </a:ext>
            </a:extLst>
          </p:cNvPr>
          <p:cNvSpPr/>
          <p:nvPr/>
        </p:nvSpPr>
        <p:spPr>
          <a:xfrm>
            <a:off x="7593204"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33" name="Pfeil: Chevron 32">
            <a:extLst>
              <a:ext uri="{FF2B5EF4-FFF2-40B4-BE49-F238E27FC236}">
                <a16:creationId xmlns:a16="http://schemas.microsoft.com/office/drawing/2014/main" id="{96A3F86A-8281-C897-E2ED-B5F3ED1F2AED}"/>
              </a:ext>
            </a:extLst>
          </p:cNvPr>
          <p:cNvSpPr/>
          <p:nvPr/>
        </p:nvSpPr>
        <p:spPr>
          <a:xfrm>
            <a:off x="2769674" y="2795299"/>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Tree>
    <p:extLst>
      <p:ext uri="{BB962C8B-B14F-4D97-AF65-F5344CB8AC3E}">
        <p14:creationId xmlns:p14="http://schemas.microsoft.com/office/powerpoint/2010/main" val="3179652013"/>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vert="horz" lIns="91440" tIns="45720" rIns="91440" bIns="45720" rtlCol="0" anchor="ctr">
            <a:noAutofit/>
          </a:bodyPr>
          <a:lstStyle/>
          <a:p>
            <a:pPr algn="just"/>
            <a:r>
              <a:rPr lang="de-DE" sz="2800" dirty="0">
                <a:latin typeface="+mn-lt"/>
              </a:rPr>
              <a:t>Mithilfe einer theoretischen Beschreibung des zentralen Inhalts, einem Beispiel und einer praktischen Übung können Sie auf der nächsten Folie ihr Wissen über die Identifikation der Wissenslücken vertiefen. Ebenso wie zuvor gilt auch hier: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a:t>
            </a:r>
          </a:p>
        </p:txBody>
      </p:sp>
      <p:sp>
        <p:nvSpPr>
          <p:cNvPr id="2" name="Titel 1">
            <a:extLst>
              <a:ext uri="{FF2B5EF4-FFF2-40B4-BE49-F238E27FC236}">
                <a16:creationId xmlns:a16="http://schemas.microsoft.com/office/drawing/2014/main" id="{32FA9626-77E6-BA08-AEF8-4E92F7AF5DA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3045619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26619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1" y="-9412"/>
            <a:ext cx="12192000" cy="471511"/>
          </a:xfrm>
          <a:prstGeom prst="rect">
            <a:avLst/>
          </a:prstGeom>
          <a:solidFill>
            <a:schemeClr val="bg2">
              <a:lumMod val="75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2800" dirty="0">
                <a:latin typeface="+mn-lt"/>
              </a:rPr>
              <a:t>Identifikation von Wissenslücken bzw. Widersprüchen</a:t>
            </a:r>
          </a:p>
        </p:txBody>
      </p:sp>
      <p:sp>
        <p:nvSpPr>
          <p:cNvPr id="3" name="Inhaltsplatzhalter 2">
            <a:extLst>
              <a:ext uri="{FF2B5EF4-FFF2-40B4-BE49-F238E27FC236}">
                <a16:creationId xmlns:a16="http://schemas.microsoft.com/office/drawing/2014/main" id="{A39953BC-1D8E-F88E-135D-7A0D2B90B627}"/>
              </a:ext>
            </a:extLst>
          </p:cNvPr>
          <p:cNvSpPr txBox="1">
            <a:spLocks/>
          </p:cNvSpPr>
          <p:nvPr/>
        </p:nvSpPr>
        <p:spPr>
          <a:xfrm>
            <a:off x="360000" y="720000"/>
            <a:ext cx="11482431" cy="1369169"/>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Beispiel: </a:t>
            </a:r>
            <a:r>
              <a:rPr lang="de-DE" sz="1600" dirty="0">
                <a:effectLst/>
                <a:latin typeface="Calibri" panose="020F0502020204030204" pitchFamily="34" charset="0"/>
                <a:ea typeface="Calibri" panose="020F0502020204030204" pitchFamily="34" charset="0"/>
                <a:cs typeface="Calibri" panose="020F0502020204030204" pitchFamily="34" charset="0"/>
              </a:rPr>
              <a:t>Durch die Literaturrecherche können Wissenslücken oder Widersprüche in der Forschung im Bereich der Informatik, z.B. wenn Algorithmen für maschinelles Lernen untersucht werden, aufgedeckt werden. Die Recherche und Analyse bestehender Algorithmen kann dazu beitragen, Ungereimtheiten oder Schwachstellen dieser vorhandenen Methoden aufzudecken. Der Austausch mit anderen Forschern im Bereich Informatik kann zur Entwicklung neuer Forschungsfragen und Technologien führen, um Wissenslücken zu schließen und möglicherweise zu einer verbesserten Anwendung von Algorithmen für maschinelles Lernen beizutragen</a:t>
            </a:r>
            <a:r>
              <a:rPr lang="de-DE" sz="1600" dirty="0">
                <a:latin typeface="Calibri" panose="020F0502020204030204" pitchFamily="34" charset="0"/>
                <a:ea typeface="Calibri" panose="020F0502020204030204" pitchFamily="34" charset="0"/>
                <a:cs typeface="Calibri" panose="020F0502020204030204" pitchFamily="34" charset="0"/>
              </a:rPr>
              <a:t>.</a:t>
            </a:r>
          </a:p>
        </p:txBody>
      </p:sp>
      <p:sp>
        <p:nvSpPr>
          <p:cNvPr id="7" name="Inhaltsplatzhalter 2">
            <a:extLst>
              <a:ext uri="{FF2B5EF4-FFF2-40B4-BE49-F238E27FC236}">
                <a16:creationId xmlns:a16="http://schemas.microsoft.com/office/drawing/2014/main" id="{072BE0AA-7334-E49E-E23E-F06B8CEECC55}"/>
              </a:ext>
            </a:extLst>
          </p:cNvPr>
          <p:cNvSpPr txBox="1">
            <a:spLocks/>
          </p:cNvSpPr>
          <p:nvPr/>
        </p:nvSpPr>
        <p:spPr>
          <a:xfrm>
            <a:off x="360000" y="2458221"/>
            <a:ext cx="11482431" cy="1369168"/>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Zentraler Inhalt: </a:t>
            </a:r>
            <a:r>
              <a:rPr lang="de-DE" sz="1600" dirty="0">
                <a:effectLst/>
                <a:latin typeface="Calibri" panose="020F0502020204030204" pitchFamily="34" charset="0"/>
                <a:ea typeface="Calibri" panose="020F0502020204030204" pitchFamily="34" charset="0"/>
                <a:cs typeface="Calibri" panose="020F0502020204030204" pitchFamily="34" charset="0"/>
              </a:rPr>
              <a:t>Eine kritische Auseinandersetzung mit der vorhandenen Literatur ist notwendig, um Wissenslücken und Widersprüche in der Forschung zu identifizieren. Hierbei können verschiedene Methoden zum Einsatz kommen, wie z.B. eine systematische Literaturrecherche, der Austausch mit Experten und die Analyse der Ergebnisse. Durch die Identifizierung offener Fragen oder Gegensätze kann die Forschung vorangetrieben und neues Wissen gewonnen werden. Dies kann dazu beitragen, die Qualität und Relevanz der Forschung zu erhöhen und fundierte Entscheidungen zu treffen.</a:t>
            </a:r>
          </a:p>
          <a:p>
            <a:pPr algn="just">
              <a:lnSpc>
                <a:spcPct val="107000"/>
              </a:lnSpc>
              <a:spcAft>
                <a:spcPts val="800"/>
              </a:spcAft>
            </a:pPr>
            <a:r>
              <a:rPr lang="de-DE" sz="1600" dirty="0">
                <a:latin typeface="Calibri" panose="020F0502020204030204" pitchFamily="34" charset="0"/>
                <a:ea typeface="Calibri" panose="020F0502020204030204" pitchFamily="34" charset="0"/>
                <a:cs typeface="Calibri" panose="020F0502020204030204" pitchFamily="34" charset="0"/>
              </a:rPr>
              <a:t> </a:t>
            </a:r>
            <a:endParaRPr lang="de-DE" sz="16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Inhaltsplatzhalter 2">
            <a:extLst>
              <a:ext uri="{FF2B5EF4-FFF2-40B4-BE49-F238E27FC236}">
                <a16:creationId xmlns:a16="http://schemas.microsoft.com/office/drawing/2014/main" id="{62022CC1-3B53-CD2E-2090-D80E2A785F71}"/>
              </a:ext>
            </a:extLst>
          </p:cNvPr>
          <p:cNvSpPr txBox="1">
            <a:spLocks/>
          </p:cNvSpPr>
          <p:nvPr/>
        </p:nvSpPr>
        <p:spPr>
          <a:xfrm>
            <a:off x="360000" y="4196441"/>
            <a:ext cx="11482431" cy="2047341"/>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DE"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Praktische Übung: </a:t>
            </a: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Welche der folgenden Antwortmöglichkeiten enthält ausschließlich sinnvolle Ansätze, wobei deren Reihenfolge irrelevant sind, zur Identifizierung von Wissenslücken innerhalb der Erforschung des Zusammenhangs zwischen dem Kaffeekonsum und dem Herzerkrankungsrisiko?</a:t>
            </a:r>
          </a:p>
          <a:p>
            <a:pPr marL="342900" marR="0" lvl="0" indent="-342900" algn="just" defTabSz="914400" rtl="0" eaLnBrk="1" fontAlgn="auto" latinLnBrk="0" hangingPunct="1">
              <a:lnSpc>
                <a:spcPct val="100000"/>
              </a:lnSpc>
              <a:spcBef>
                <a:spcPts val="0"/>
              </a:spcBef>
              <a:spcAft>
                <a:spcPts val="0"/>
              </a:spcAft>
              <a:buClrTx/>
              <a:buSzTx/>
              <a:buFont typeface="+mj-lt"/>
              <a:buAutoNum type="arabicParenBoth"/>
              <a:tabLst/>
              <a:defRPr/>
            </a:pP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Sichtung von relevanten Kaffeekonsumstudien, Austausch mit Experten der Herzforschung, Analyse von allgemeinen Medizinstudien</a:t>
            </a:r>
          </a:p>
          <a:p>
            <a:pPr marL="342900" marR="0" lvl="0" indent="-342900" algn="just" defTabSz="914400" rtl="0" eaLnBrk="1" fontAlgn="auto" latinLnBrk="0" hangingPunct="1">
              <a:lnSpc>
                <a:spcPct val="100000"/>
              </a:lnSpc>
              <a:spcBef>
                <a:spcPts val="0"/>
              </a:spcBef>
              <a:spcAft>
                <a:spcPts val="0"/>
              </a:spcAft>
              <a:buClrTx/>
              <a:buSzTx/>
              <a:buFont typeface="+mj-lt"/>
              <a:buAutoNum type="arabicParenBoth"/>
              <a:tabLst/>
              <a:defRPr/>
            </a:pP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Literaturrecherche von Studien zu Herzerkrankungsursachen, Analyse von relevanten Untersuchungen, Austausch mit Kaffeekonsumexperten </a:t>
            </a:r>
          </a:p>
          <a:p>
            <a:pPr marL="342900" marR="0" lvl="0" indent="-342900" algn="just" defTabSz="914400" rtl="0" eaLnBrk="1" fontAlgn="auto" latinLnBrk="0" hangingPunct="1">
              <a:lnSpc>
                <a:spcPct val="100000"/>
              </a:lnSpc>
              <a:spcBef>
                <a:spcPts val="0"/>
              </a:spcBef>
              <a:spcAft>
                <a:spcPts val="0"/>
              </a:spcAft>
              <a:buClrTx/>
              <a:buSzTx/>
              <a:buFont typeface="+mj-lt"/>
              <a:buAutoNum type="arabicParenBoth"/>
              <a:tabLst/>
              <a:defRPr/>
            </a:pPr>
            <a:r>
              <a:rPr kumimoji="0" lang="de-DE" sz="16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Recherche von Kaffeestudien, Analyse von Experimenten zum möglichen Zusammenhang des Kaffeekonsums und dem Herzrisiko, Austausch mit internationalen Forschern</a:t>
            </a:r>
          </a:p>
        </p:txBody>
      </p:sp>
    </p:spTree>
    <p:extLst>
      <p:ext uri="{BB962C8B-B14F-4D97-AF65-F5344CB8AC3E}">
        <p14:creationId xmlns:p14="http://schemas.microsoft.com/office/powerpoint/2010/main" val="290977056"/>
      </p:ext>
    </p:extLst>
  </p:cSld>
  <p:clrMapOvr>
    <a:masterClrMapping/>
  </p:clrMapOvr>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richtige Antwort zur praktischen Übung ist: (2) </a:t>
            </a:r>
            <a:r>
              <a:rPr kumimoji="0" lang="de-DE" sz="2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Literaturrecherche von Studien zu Herzerkrankungsursachen, Analyse von relevanten Untersuchungen, Austausch mit Kaffeekonsumexperten				</a:t>
            </a:r>
            <a:br>
              <a:rPr lang="de-DE" sz="2800" dirty="0">
                <a:solidFill>
                  <a:prstClr val="black"/>
                </a:solidFill>
                <a:latin typeface="Calibri" panose="020F0502020204030204" pitchFamily="34" charset="0"/>
                <a:cs typeface="Calibri" panose="020F0502020204030204" pitchFamily="34" charset="0"/>
              </a:rPr>
            </a:br>
            <a:r>
              <a:rPr lang="de-DE" sz="2800" dirty="0">
                <a:latin typeface="+mn-lt"/>
              </a:rPr>
              <a:t>Auf der nächsten Folie wird der visuelle und textuelle Zeitstrahl über die Planung und Durchführung einer Literatur- und Datenrecherche gezeigt. Wie üblich können Sie jederzeit mit einem Mausklick zur nächsten Folie wechseln oder die Folie überspringen, wenn Sie diese Informationen für irrelevant halten.</a:t>
            </a:r>
          </a:p>
        </p:txBody>
      </p:sp>
      <p:sp>
        <p:nvSpPr>
          <p:cNvPr id="4" name="Titel 1">
            <a:extLst>
              <a:ext uri="{FF2B5EF4-FFF2-40B4-BE49-F238E27FC236}">
                <a16:creationId xmlns:a16="http://schemas.microsoft.com/office/drawing/2014/main" id="{AD79CAA2-6D1A-7721-358F-82FE0C97CF50}"/>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581941179"/>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9437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el 1">
            <a:extLst>
              <a:ext uri="{FF2B5EF4-FFF2-40B4-BE49-F238E27FC236}">
                <a16:creationId xmlns:a16="http://schemas.microsoft.com/office/drawing/2014/main" id="{53219046-1C8E-11FA-19E1-5DA205EB049C}"/>
              </a:ext>
            </a:extLst>
          </p:cNvPr>
          <p:cNvSpPr txBox="1">
            <a:spLocks/>
          </p:cNvSpPr>
          <p:nvPr/>
        </p:nvSpPr>
        <p:spPr>
          <a:xfrm>
            <a:off x="0" y="-766"/>
            <a:ext cx="12191999"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Durchführung</a:t>
            </a:r>
            <a:r>
              <a:rPr lang="en-US" dirty="0"/>
              <a:t> </a:t>
            </a:r>
            <a:r>
              <a:rPr lang="en-US" dirty="0" err="1"/>
              <a:t>einer</a:t>
            </a:r>
            <a:r>
              <a:rPr lang="en-US" dirty="0"/>
              <a:t> </a:t>
            </a:r>
            <a:r>
              <a:rPr lang="en-US" dirty="0" err="1"/>
              <a:t>systematischen</a:t>
            </a:r>
            <a:r>
              <a:rPr lang="en-US" dirty="0"/>
              <a:t> </a:t>
            </a:r>
            <a:r>
              <a:rPr lang="en-US" dirty="0" err="1"/>
              <a:t>Literatur</a:t>
            </a:r>
            <a:r>
              <a:rPr lang="en-US" dirty="0"/>
              <a:t>- und </a:t>
            </a:r>
            <a:r>
              <a:rPr lang="en-US" dirty="0" err="1"/>
              <a:t>Datenrecherche</a:t>
            </a:r>
            <a:endParaRPr lang="en-US" dirty="0"/>
          </a:p>
        </p:txBody>
      </p:sp>
      <p:pic>
        <p:nvPicPr>
          <p:cNvPr id="11" name="Grafik 10">
            <a:extLst>
              <a:ext uri="{FF2B5EF4-FFF2-40B4-BE49-F238E27FC236}">
                <a16:creationId xmlns:a16="http://schemas.microsoft.com/office/drawing/2014/main" id="{A1CA62B0-9448-A2CC-508B-34B5274969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3486" y="1281828"/>
            <a:ext cx="573696" cy="623993"/>
          </a:xfrm>
          <a:prstGeom prst="rect">
            <a:avLst/>
          </a:prstGeom>
        </p:spPr>
      </p:pic>
      <p:pic>
        <p:nvPicPr>
          <p:cNvPr id="12" name="Grafik 11">
            <a:extLst>
              <a:ext uri="{FF2B5EF4-FFF2-40B4-BE49-F238E27FC236}">
                <a16:creationId xmlns:a16="http://schemas.microsoft.com/office/drawing/2014/main" id="{A8FB7F31-6BDA-BD61-29FA-54547532B4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7494" y="1344226"/>
            <a:ext cx="484647" cy="484647"/>
          </a:xfrm>
          <a:prstGeom prst="rect">
            <a:avLst/>
          </a:prstGeom>
        </p:spPr>
      </p:pic>
      <p:pic>
        <p:nvPicPr>
          <p:cNvPr id="17" name="Grafik 16">
            <a:extLst>
              <a:ext uri="{FF2B5EF4-FFF2-40B4-BE49-F238E27FC236}">
                <a16:creationId xmlns:a16="http://schemas.microsoft.com/office/drawing/2014/main" id="{40709B6C-9E80-566B-A0B8-187763B893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10779" y="1311140"/>
            <a:ext cx="565371" cy="565371"/>
          </a:xfrm>
          <a:prstGeom prst="rect">
            <a:avLst/>
          </a:prstGeom>
        </p:spPr>
      </p:pic>
      <p:pic>
        <p:nvPicPr>
          <p:cNvPr id="18" name="Grafik 17">
            <a:extLst>
              <a:ext uri="{FF2B5EF4-FFF2-40B4-BE49-F238E27FC236}">
                <a16:creationId xmlns:a16="http://schemas.microsoft.com/office/drawing/2014/main" id="{12F6EC66-D0DC-31D6-DF81-DE898946496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0335" y="1200148"/>
            <a:ext cx="772804" cy="772804"/>
          </a:xfrm>
          <a:prstGeom prst="rect">
            <a:avLst/>
          </a:prstGeom>
        </p:spPr>
      </p:pic>
      <p:sp>
        <p:nvSpPr>
          <p:cNvPr id="14" name="Textfeld 13">
            <a:extLst>
              <a:ext uri="{FF2B5EF4-FFF2-40B4-BE49-F238E27FC236}">
                <a16:creationId xmlns:a16="http://schemas.microsoft.com/office/drawing/2014/main" id="{1F954DDC-DB3B-2F06-D03F-F5568053D31E}"/>
              </a:ext>
            </a:extLst>
          </p:cNvPr>
          <p:cNvSpPr txBox="1"/>
          <p:nvPr/>
        </p:nvSpPr>
        <p:spPr>
          <a:xfrm>
            <a:off x="2740948" y="720000"/>
            <a:ext cx="6710103" cy="3293209"/>
          </a:xfrm>
          <a:prstGeom prst="rect">
            <a:avLst/>
          </a:prstGeom>
          <a:noFill/>
          <a:ln w="12700">
            <a:solidFill>
              <a:schemeClr val="tx1"/>
            </a:solidFill>
          </a:ln>
        </p:spPr>
        <p:txBody>
          <a:bodyPr wrap="square">
            <a:spAutoFit/>
          </a:bodyPr>
          <a:lstStyle/>
          <a:p>
            <a:r>
              <a:rPr lang="de-DE" sz="1600" b="1" dirty="0">
                <a:effectLst/>
                <a:ea typeface="Calibri" panose="020F0502020204030204" pitchFamily="34" charset="0"/>
                <a:cs typeface="Calibri" panose="020F0502020204030204" pitchFamily="34" charset="0"/>
              </a:rPr>
              <a:t>Visuelle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Textuelle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 </a:t>
            </a:r>
            <a:endParaRPr lang="de-DE" sz="1600" dirty="0"/>
          </a:p>
        </p:txBody>
      </p:sp>
      <p:sp>
        <p:nvSpPr>
          <p:cNvPr id="15" name="Pfeil: Chevron 14">
            <a:extLst>
              <a:ext uri="{FF2B5EF4-FFF2-40B4-BE49-F238E27FC236}">
                <a16:creationId xmlns:a16="http://schemas.microsoft.com/office/drawing/2014/main" id="{17597D54-E0DF-811B-2E1E-3CE65FC24500}"/>
              </a:ext>
            </a:extLst>
          </p:cNvPr>
          <p:cNvSpPr/>
          <p:nvPr/>
        </p:nvSpPr>
        <p:spPr>
          <a:xfrm>
            <a:off x="4396266"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600" dirty="0">
              <a:solidFill>
                <a:schemeClr val="tx1"/>
              </a:solidFill>
            </a:endParaRPr>
          </a:p>
          <a:p>
            <a:pPr algn="ctr"/>
            <a:r>
              <a:rPr lang="en-US" sz="1600" dirty="0" err="1">
                <a:solidFill>
                  <a:schemeClr val="tx1"/>
                </a:solidFill>
              </a:rPr>
              <a:t>Quellen</a:t>
            </a:r>
            <a:r>
              <a:rPr lang="en-US" sz="1600" dirty="0">
                <a:solidFill>
                  <a:schemeClr val="tx1"/>
                </a:solidFill>
              </a:rPr>
              <a:t>-recherche</a:t>
            </a:r>
          </a:p>
          <a:p>
            <a:pPr algn="ctr"/>
            <a:endParaRPr lang="de-DE" sz="1600" dirty="0">
              <a:solidFill>
                <a:schemeClr val="tx1"/>
              </a:solidFill>
            </a:endParaRPr>
          </a:p>
        </p:txBody>
      </p:sp>
      <p:sp>
        <p:nvSpPr>
          <p:cNvPr id="16" name="Pfeil: Chevron 15">
            <a:extLst>
              <a:ext uri="{FF2B5EF4-FFF2-40B4-BE49-F238E27FC236}">
                <a16:creationId xmlns:a16="http://schemas.microsoft.com/office/drawing/2014/main" id="{EFCB6E57-4314-07EC-B846-C30EE7CCF011}"/>
              </a:ext>
            </a:extLst>
          </p:cNvPr>
          <p:cNvSpPr/>
          <p:nvPr/>
        </p:nvSpPr>
        <p:spPr>
          <a:xfrm>
            <a:off x="5992619"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solidFill>
                  <a:schemeClr val="tx1"/>
                </a:solidFill>
              </a:rPr>
              <a:t>Filterung</a:t>
            </a:r>
            <a:endParaRPr lang="de-DE" sz="1600" dirty="0">
              <a:solidFill>
                <a:schemeClr val="tx1"/>
              </a:solidFill>
            </a:endParaRPr>
          </a:p>
        </p:txBody>
      </p:sp>
      <p:sp>
        <p:nvSpPr>
          <p:cNvPr id="21" name="Pfeil: Chevron 20">
            <a:extLst>
              <a:ext uri="{FF2B5EF4-FFF2-40B4-BE49-F238E27FC236}">
                <a16:creationId xmlns:a16="http://schemas.microsoft.com/office/drawing/2014/main" id="{6FA61F0F-8BE2-2CCA-4178-3B43F44EC00F}"/>
              </a:ext>
            </a:extLst>
          </p:cNvPr>
          <p:cNvSpPr/>
          <p:nvPr/>
        </p:nvSpPr>
        <p:spPr>
          <a:xfrm>
            <a:off x="7593204"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Auswertung</a:t>
            </a:r>
            <a:endParaRPr lang="en-US" sz="1600" dirty="0">
              <a:solidFill>
                <a:schemeClr val="tx1"/>
              </a:solidFill>
            </a:endParaRPr>
          </a:p>
          <a:p>
            <a:pPr algn="ctr"/>
            <a:endParaRPr lang="de-DE" sz="1600" dirty="0">
              <a:solidFill>
                <a:schemeClr val="tx1"/>
              </a:solidFill>
            </a:endParaRPr>
          </a:p>
        </p:txBody>
      </p:sp>
      <p:sp>
        <p:nvSpPr>
          <p:cNvPr id="22" name="Pfeil: Chevron 21">
            <a:extLst>
              <a:ext uri="{FF2B5EF4-FFF2-40B4-BE49-F238E27FC236}">
                <a16:creationId xmlns:a16="http://schemas.microsoft.com/office/drawing/2014/main" id="{9467C76D-184B-DC64-76B0-A6C55E962A1F}"/>
              </a:ext>
            </a:extLst>
          </p:cNvPr>
          <p:cNvSpPr/>
          <p:nvPr/>
        </p:nvSpPr>
        <p:spPr>
          <a:xfrm>
            <a:off x="2769674" y="2777848"/>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600" dirty="0" err="1">
                <a:solidFill>
                  <a:schemeClr val="tx1"/>
                </a:solidFill>
              </a:rPr>
              <a:t>Suchbegriffe</a:t>
            </a:r>
            <a:endParaRPr lang="en-US" sz="1600" dirty="0">
              <a:solidFill>
                <a:schemeClr val="tx1"/>
              </a:solidFill>
            </a:endParaRPr>
          </a:p>
        </p:txBody>
      </p:sp>
      <p:sp>
        <p:nvSpPr>
          <p:cNvPr id="23" name="Pfeil: Chevron 22">
            <a:extLst>
              <a:ext uri="{FF2B5EF4-FFF2-40B4-BE49-F238E27FC236}">
                <a16:creationId xmlns:a16="http://schemas.microsoft.com/office/drawing/2014/main" id="{40580C52-0B2A-E949-A8DB-7C5928D3AB3E}"/>
              </a:ext>
            </a:extLst>
          </p:cNvPr>
          <p:cNvSpPr/>
          <p:nvPr/>
        </p:nvSpPr>
        <p:spPr>
          <a:xfrm>
            <a:off x="4396266"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4" name="Pfeil: Chevron 23">
            <a:extLst>
              <a:ext uri="{FF2B5EF4-FFF2-40B4-BE49-F238E27FC236}">
                <a16:creationId xmlns:a16="http://schemas.microsoft.com/office/drawing/2014/main" id="{2CFE8DC0-8F99-28BF-8AD4-2B36E1481AFC}"/>
              </a:ext>
            </a:extLst>
          </p:cNvPr>
          <p:cNvSpPr/>
          <p:nvPr/>
        </p:nvSpPr>
        <p:spPr>
          <a:xfrm>
            <a:off x="5992619"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5" name="Pfeil: Chevron 24">
            <a:extLst>
              <a:ext uri="{FF2B5EF4-FFF2-40B4-BE49-F238E27FC236}">
                <a16:creationId xmlns:a16="http://schemas.microsoft.com/office/drawing/2014/main" id="{BC23C6F6-738F-533B-AE0D-F90EAE918F58}"/>
              </a:ext>
            </a:extLst>
          </p:cNvPr>
          <p:cNvSpPr/>
          <p:nvPr/>
        </p:nvSpPr>
        <p:spPr>
          <a:xfrm>
            <a:off x="7593204"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26" name="Pfeil: Chevron 25">
            <a:extLst>
              <a:ext uri="{FF2B5EF4-FFF2-40B4-BE49-F238E27FC236}">
                <a16:creationId xmlns:a16="http://schemas.microsoft.com/office/drawing/2014/main" id="{C0AAA575-9DF5-D4DB-1A9C-2992A582D343}"/>
              </a:ext>
            </a:extLst>
          </p:cNvPr>
          <p:cNvSpPr/>
          <p:nvPr/>
        </p:nvSpPr>
        <p:spPr>
          <a:xfrm>
            <a:off x="2769674" y="105133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Tree>
    <p:extLst>
      <p:ext uri="{BB962C8B-B14F-4D97-AF65-F5344CB8AC3E}">
        <p14:creationId xmlns:p14="http://schemas.microsoft.com/office/powerpoint/2010/main" val="3421549519"/>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folgende Folie gibt Ihnen einen kurzen Überblick über den Kurs sowie einigen allgemeinen Informationen zu dem Kursinhalt. Sie können jederzeit mit einem Mausklick zur nächsten Folie wechseln. </a:t>
            </a:r>
            <a:br>
              <a:rPr lang="de-DE" sz="2800" dirty="0"/>
            </a:br>
            <a:r>
              <a:rPr lang="de-DE" sz="2800" dirty="0">
                <a:latin typeface="+mn-lt"/>
              </a:rPr>
              <a:t> </a:t>
            </a:r>
          </a:p>
        </p:txBody>
      </p:sp>
      <p:sp>
        <p:nvSpPr>
          <p:cNvPr id="2" name="Titel 1">
            <a:extLst>
              <a:ext uri="{FF2B5EF4-FFF2-40B4-BE49-F238E27FC236}">
                <a16:creationId xmlns:a16="http://schemas.microsoft.com/office/drawing/2014/main" id="{2DBE01B8-9A1A-D31E-C864-2D066FF668A8}"/>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443290872"/>
      </p:ext>
    </p:extLst>
  </p:cSld>
  <p:clrMapOvr>
    <a:masterClrMapping/>
  </p:clrMapOvr>
  <p:extLst>
    <p:ext uri="{6950BFC3-D8DA-4A85-94F7-54DA5524770B}">
      <p188:commentRel xmlns:p188="http://schemas.microsoft.com/office/powerpoint/2018/8/main" r:id="rId2"/>
    </p:ext>
  </p:extLst>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Auf der nächsten Folie wird Ihnen der zentrale Inhalt der Literatur- und Datenrecherche sowie eine praktische Übung und ein Beispiel zur Verfügung gestellt. Ebenso wie zuvor gilt auch hier wieder: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a:t>
            </a:r>
            <a:br>
              <a:rPr lang="de-DE" sz="2800" dirty="0">
                <a:latin typeface="+mn-lt"/>
              </a:rPr>
            </a:br>
            <a:r>
              <a:rPr lang="de-DE" sz="2800" dirty="0">
                <a:latin typeface="+mn-lt"/>
              </a:rPr>
              <a:t>Im Anschluss an diese Informationen zur Literatur- und Datenrecherche folgen zwei vorbereitende Übungen und der finale Verständnistest. </a:t>
            </a:r>
          </a:p>
        </p:txBody>
      </p:sp>
      <p:sp>
        <p:nvSpPr>
          <p:cNvPr id="4" name="Titel 1">
            <a:extLst>
              <a:ext uri="{FF2B5EF4-FFF2-40B4-BE49-F238E27FC236}">
                <a16:creationId xmlns:a16="http://schemas.microsoft.com/office/drawing/2014/main" id="{AD79CAA2-6D1A-7721-358F-82FE0C97CF50}"/>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186656552"/>
      </p:ext>
    </p:extLst>
  </p:cSld>
  <p:clrMapOvr>
    <a:overrideClrMapping bg1="lt1" tx1="dk1" bg2="lt2" tx2="dk2" accent1="accent1" accent2="accent2" accent3="accent3" accent4="accent4" accent5="accent5" accent6="accent6" hlink="hlink" folHlink="folHlink"/>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52291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el 1">
            <a:extLst>
              <a:ext uri="{FF2B5EF4-FFF2-40B4-BE49-F238E27FC236}">
                <a16:creationId xmlns:a16="http://schemas.microsoft.com/office/drawing/2014/main" id="{53219046-1C8E-11FA-19E1-5DA205EB049C}"/>
              </a:ext>
            </a:extLst>
          </p:cNvPr>
          <p:cNvSpPr txBox="1">
            <a:spLocks/>
          </p:cNvSpPr>
          <p:nvPr/>
        </p:nvSpPr>
        <p:spPr>
          <a:xfrm>
            <a:off x="0" y="-766"/>
            <a:ext cx="12191999"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Durchführung</a:t>
            </a:r>
            <a:r>
              <a:rPr lang="en-US" dirty="0"/>
              <a:t> </a:t>
            </a:r>
            <a:r>
              <a:rPr lang="en-US" dirty="0" err="1"/>
              <a:t>einer</a:t>
            </a:r>
            <a:r>
              <a:rPr lang="en-US" dirty="0"/>
              <a:t> </a:t>
            </a:r>
            <a:r>
              <a:rPr lang="en-US" dirty="0" err="1"/>
              <a:t>systematischen</a:t>
            </a:r>
            <a:r>
              <a:rPr lang="en-US" dirty="0"/>
              <a:t> </a:t>
            </a:r>
            <a:r>
              <a:rPr lang="en-US" dirty="0" err="1"/>
              <a:t>Literatur</a:t>
            </a:r>
            <a:r>
              <a:rPr lang="en-US" dirty="0"/>
              <a:t>- und </a:t>
            </a:r>
            <a:r>
              <a:rPr lang="en-US" dirty="0" err="1"/>
              <a:t>Datenrecherche</a:t>
            </a:r>
            <a:endParaRPr lang="en-US" dirty="0"/>
          </a:p>
        </p:txBody>
      </p:sp>
      <p:sp>
        <p:nvSpPr>
          <p:cNvPr id="31" name="Inhaltsplatzhalter 2">
            <a:extLst>
              <a:ext uri="{FF2B5EF4-FFF2-40B4-BE49-F238E27FC236}">
                <a16:creationId xmlns:a16="http://schemas.microsoft.com/office/drawing/2014/main" id="{DD10D6E2-DD81-7CC1-B92F-5F98EC8E92CF}"/>
              </a:ext>
            </a:extLst>
          </p:cNvPr>
          <p:cNvSpPr txBox="1">
            <a:spLocks/>
          </p:cNvSpPr>
          <p:nvPr/>
        </p:nvSpPr>
        <p:spPr>
          <a:xfrm>
            <a:off x="354784" y="2439927"/>
            <a:ext cx="11482431" cy="1397947"/>
          </a:xfrm>
          <a:prstGeom prst="rect">
            <a:avLst/>
          </a:prstGeom>
          <a:ln w="12700">
            <a:solidFill>
              <a:schemeClr val="tx1"/>
            </a:solidFill>
          </a:ln>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7000"/>
              </a:lnSpc>
              <a:spcAft>
                <a:spcPts val="800"/>
              </a:spcAft>
            </a:pPr>
            <a:r>
              <a:rPr lang="de-DE" sz="1600" b="1" dirty="0">
                <a:effectLst/>
                <a:ea typeface="Calibri" panose="020F0502020204030204" pitchFamily="34" charset="0"/>
                <a:cs typeface="Calibri" panose="020F0502020204030204" pitchFamily="34" charset="0"/>
              </a:rPr>
              <a:t>Zentraler Inhalt: </a:t>
            </a:r>
            <a:r>
              <a:rPr lang="de-DE" sz="1600" dirty="0">
                <a:effectLst/>
                <a:latin typeface="Calibri" panose="020F0502020204030204" pitchFamily="34" charset="0"/>
                <a:ea typeface="Calibri" panose="020F0502020204030204" pitchFamily="34" charset="0"/>
                <a:cs typeface="Calibri" panose="020F0502020204030204" pitchFamily="34" charset="0"/>
              </a:rPr>
              <a:t>Die Voraussetzung für eine systematische Literatur- und Datenrecherche ist die Identifikation, Sammlung und Auswertung relevanter Studien und Datenquellen zu einem bestimmten Thema. Zu diesem Zweck werden Suchbegriffe und Kriterien formuliert und mit deren Hilfe in verschiedenen Datenbanken und Quellen recherchiert. Die gefundenen Studien und Datenquellen werden anschließend auf Basis von zuvor definierten Ein- und Ausschlusskriterien ausgewählt und kritisch bewertet. Die Ergebnisse werden dann in einem Bericht zusammengefasst und übersichtlich dargestellt.</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2" name="Textfeld 31">
            <a:extLst>
              <a:ext uri="{FF2B5EF4-FFF2-40B4-BE49-F238E27FC236}">
                <a16:creationId xmlns:a16="http://schemas.microsoft.com/office/drawing/2014/main" id="{BBC0B8D0-FF06-EC36-53F9-397B5F3857B5}"/>
              </a:ext>
            </a:extLst>
          </p:cNvPr>
          <p:cNvSpPr txBox="1"/>
          <p:nvPr/>
        </p:nvSpPr>
        <p:spPr>
          <a:xfrm>
            <a:off x="360000" y="720000"/>
            <a:ext cx="11482431" cy="1397947"/>
          </a:xfrm>
          <a:prstGeom prst="rect">
            <a:avLst/>
          </a:prstGeom>
          <a:noFill/>
          <a:ln w="12700">
            <a:solidFill>
              <a:schemeClr val="tx1"/>
            </a:solidFill>
          </a:ln>
        </p:spPr>
        <p:txBody>
          <a:bodyPr wrap="square">
            <a:spAutoFit/>
          </a:bodyPr>
          <a:lstStyle/>
          <a:p>
            <a:pPr algn="just">
              <a:lnSpc>
                <a:spcPct val="107000"/>
              </a:lnSpc>
            </a:pPr>
            <a:r>
              <a:rPr lang="de-DE" sz="1600" b="1" dirty="0">
                <a:effectLst/>
                <a:latin typeface="Calibri" panose="020F0502020204030204" pitchFamily="34" charset="0"/>
                <a:ea typeface="Calibri" panose="020F0502020204030204" pitchFamily="34" charset="0"/>
                <a:cs typeface="Calibri" panose="020F0502020204030204" pitchFamily="34" charset="0"/>
              </a:rPr>
              <a:t>Praktische Übung: </a:t>
            </a:r>
            <a:r>
              <a:rPr lang="de-DE" sz="1600" dirty="0">
                <a:effectLst/>
                <a:latin typeface="Calibri" panose="020F0502020204030204" pitchFamily="34" charset="0"/>
                <a:ea typeface="Calibri" panose="020F0502020204030204" pitchFamily="34" charset="0"/>
                <a:cs typeface="Calibri" panose="020F0502020204030204" pitchFamily="34" charset="0"/>
              </a:rPr>
              <a:t>Welche der folgenden Antwortmöglichkeiten enthält ausschließlich sinnvolle Suchbegriffe zur Untersuchung von möglichen Auswirkungen von Stress auf die geistige Gesundheit, die nicht zu irrelevanten oder unpassenden Suchergebnissen führen? </a:t>
            </a:r>
          </a:p>
          <a:p>
            <a:pPr marL="342900" indent="-342900" algn="just">
              <a:lnSpc>
                <a:spcPct val="107000"/>
              </a:lnSpc>
              <a:buFont typeface="+mj-lt"/>
              <a:buAutoNum type="arabicParenBoth"/>
            </a:pPr>
            <a:r>
              <a:rPr lang="de-DE" sz="1600" dirty="0">
                <a:latin typeface="Calibri" panose="020F0502020204030204" pitchFamily="34" charset="0"/>
                <a:ea typeface="Calibri" panose="020F0502020204030204" pitchFamily="34" charset="0"/>
                <a:cs typeface="Calibri" panose="020F0502020204030204" pitchFamily="34" charset="0"/>
              </a:rPr>
              <a:t>Psychische Gesundheit, chronischer Stress, Stresssymptome</a:t>
            </a:r>
          </a:p>
          <a:p>
            <a:pPr marL="342900" indent="-342900" algn="just">
              <a:lnSpc>
                <a:spcPct val="107000"/>
              </a:lnSpc>
              <a:buFont typeface="+mj-lt"/>
              <a:buAutoNum type="arabicParenBoth"/>
            </a:pPr>
            <a:r>
              <a:rPr lang="de-DE" sz="1600" dirty="0">
                <a:latin typeface="Calibri" panose="020F0502020204030204" pitchFamily="34" charset="0"/>
                <a:ea typeface="Calibri" panose="020F0502020204030204" pitchFamily="34" charset="0"/>
                <a:cs typeface="Calibri" panose="020F0502020204030204" pitchFamily="34" charset="0"/>
              </a:rPr>
              <a:t>Stress, geistige Gesundheit, Depression</a:t>
            </a:r>
          </a:p>
          <a:p>
            <a:pPr marL="342900" indent="-342900" algn="just">
              <a:lnSpc>
                <a:spcPct val="107000"/>
              </a:lnSpc>
              <a:buFont typeface="+mj-lt"/>
              <a:buAutoNum type="arabicParenBoth"/>
            </a:pPr>
            <a:r>
              <a:rPr lang="de-DE" sz="1600" dirty="0">
                <a:latin typeface="Calibri" panose="020F0502020204030204" pitchFamily="34" charset="0"/>
                <a:ea typeface="Calibri" panose="020F0502020204030204" pitchFamily="34" charset="0"/>
                <a:cs typeface="Calibri" panose="020F0502020204030204" pitchFamily="34" charset="0"/>
              </a:rPr>
              <a:t>Kognitive Funktionen, Angststörungen, körperliche Gesundheit</a:t>
            </a:r>
            <a:endParaRPr lang="de-DE" sz="1600" b="1" dirty="0">
              <a:latin typeface="Calibri" panose="020F0502020204030204" pitchFamily="34" charset="0"/>
              <a:ea typeface="Calibri" panose="020F0502020204030204" pitchFamily="34" charset="0"/>
              <a:cs typeface="Calibri" panose="020F0502020204030204" pitchFamily="34" charset="0"/>
            </a:endParaRPr>
          </a:p>
        </p:txBody>
      </p:sp>
      <p:sp>
        <p:nvSpPr>
          <p:cNvPr id="2" name="Textfeld 1">
            <a:extLst>
              <a:ext uri="{FF2B5EF4-FFF2-40B4-BE49-F238E27FC236}">
                <a16:creationId xmlns:a16="http://schemas.microsoft.com/office/drawing/2014/main" id="{99CCEA68-0BE4-FE86-AAE9-E1DB637E3DF2}"/>
              </a:ext>
            </a:extLst>
          </p:cNvPr>
          <p:cNvSpPr txBox="1"/>
          <p:nvPr/>
        </p:nvSpPr>
        <p:spPr>
          <a:xfrm>
            <a:off x="354784" y="4159855"/>
            <a:ext cx="11482432" cy="166141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ea typeface="Calibri" panose="020F0502020204030204" pitchFamily="34" charset="0"/>
                <a:cs typeface="Calibri" panose="020F0502020204030204" pitchFamily="34" charset="0"/>
              </a:rPr>
              <a:t>Beispiel: </a:t>
            </a:r>
            <a:r>
              <a:rPr lang="de-DE" sz="1600" dirty="0">
                <a:effectLst/>
                <a:latin typeface="Calibri" panose="020F0502020204030204" pitchFamily="34" charset="0"/>
                <a:ea typeface="Calibri" panose="020F0502020204030204" pitchFamily="34" charset="0"/>
                <a:cs typeface="Calibri" panose="020F0502020204030204" pitchFamily="34" charset="0"/>
              </a:rPr>
              <a:t>Ein Beispiel für eine systematische Literatur- und Datensuche im Bereich der Informatik könnte die Untersuchung von Angriffen auf Cloud-Sicherheitsprotokolle sein. Hierfür werden entsprechende Suchbegriffe wie "Sicherheitsprotokoll" definiert und Ausschlusskriterien wie "veraltete Technologien" angewendet. Die ausgewählten Studien und Datenquellen werden dann anhand von Bewertungskriterien, wie z.B. dem von den verschiedenen Protokollen gewährleisteten Sicherheitsniveau, kritisch analysiert. Der Abschlussbericht enthält eine Übersicht der Forschungsergebnisse und ggf. Methoden zur Verbesserung von Sicherheitsprotokollen und offene Forschungsfragen.</a:t>
            </a:r>
            <a:endParaRPr lang="de-DE"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4623252"/>
      </p:ext>
    </p:extLst>
  </p:cSld>
  <p:clrMapOvr>
    <a:masterClrMapping/>
  </p:clrMapOvr>
  <p:extLst>
    <p:ext uri="{6950BFC3-D8DA-4A85-94F7-54DA5524770B}">
      <p188:commentRel xmlns:p188="http://schemas.microsoft.com/office/powerpoint/2018/8/main" r:id="rId2"/>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593889"/>
            <a:ext cx="10515600" cy="6264111"/>
          </a:xfrm>
        </p:spPr>
        <p:txBody>
          <a:bodyPr vert="horz" lIns="91440" tIns="45720" rIns="91440" bIns="45720" rtlCol="0" anchor="ctr">
            <a:noAutofit/>
          </a:bodyPr>
          <a:lstStyle/>
          <a:p>
            <a:pPr algn="just"/>
            <a:r>
              <a:rPr lang="de-DE" sz="2800" dirty="0">
                <a:latin typeface="+mn-lt"/>
              </a:rPr>
              <a:t>Die Antwortmöglichkeit mit den ausschließlich sinnvollen Suchbegriffen ist: (2) </a:t>
            </a:r>
            <a:r>
              <a:rPr lang="de-DE" sz="2800" dirty="0">
                <a:latin typeface="Calibri" panose="020F0502020204030204" pitchFamily="34" charset="0"/>
                <a:ea typeface="Calibri" panose="020F0502020204030204" pitchFamily="34" charset="0"/>
                <a:cs typeface="Calibri" panose="020F0502020204030204" pitchFamily="34" charset="0"/>
              </a:rPr>
              <a:t>Stress, geistige Gesundheit, Depression						</a:t>
            </a:r>
            <a:br>
              <a:rPr lang="de-DE" sz="2800" dirty="0">
                <a:latin typeface="+mn-lt"/>
              </a:rPr>
            </a:br>
            <a:r>
              <a:rPr lang="de-DE" sz="2800" dirty="0">
                <a:latin typeface="+mn-lt"/>
              </a:rPr>
              <a:t>Auf der nächsten Folie wird Ihnen eine Übung zur Entwicklung einer Forschungsfrage angeboten. Sie können zur Lösung der Aufgabe den zur Verfügung gestellten Text verwenden. Ebenso wie bei den vorherigen, kleineren Übungen gilt auch hier: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und zur nächsten Folie fortfahren. 								</a:t>
            </a:r>
            <a:br>
              <a:rPr lang="de-DE" sz="2800" dirty="0">
                <a:latin typeface="+mn-lt"/>
              </a:rPr>
            </a:br>
            <a:r>
              <a:rPr lang="de-DE" sz="2800" dirty="0">
                <a:latin typeface="+mn-lt"/>
              </a:rPr>
              <a:t>Im Anschluss an diese Übung folgt eine weitere Übung und zum Abschluss der finale Verständnistest. </a:t>
            </a:r>
          </a:p>
        </p:txBody>
      </p:sp>
      <p:sp>
        <p:nvSpPr>
          <p:cNvPr id="2" name="Titel 1">
            <a:extLst>
              <a:ext uri="{FF2B5EF4-FFF2-40B4-BE49-F238E27FC236}">
                <a16:creationId xmlns:a16="http://schemas.microsoft.com/office/drawing/2014/main" id="{1369859C-65C8-9F1B-11F3-754F88D20997}"/>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383182727"/>
      </p:ext>
    </p:extLst>
  </p:cSld>
  <p:clrMapOvr>
    <a:masterClrMapping/>
  </p:clrMapOvr>
  <p:extLst>
    <p:ext uri="{6950BFC3-D8DA-4A85-94F7-54DA5524770B}">
      <p188:commentRel xmlns:p188="http://schemas.microsoft.com/office/powerpoint/2018/8/main" r:id="rId2"/>
    </p:ext>
  </p:extLs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91069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Übung</a:t>
            </a:r>
            <a:r>
              <a:rPr lang="en-US" dirty="0"/>
              <a:t> </a:t>
            </a:r>
            <a:r>
              <a:rPr lang="en-US" dirty="0" err="1"/>
              <a:t>zur</a:t>
            </a:r>
            <a:r>
              <a:rPr lang="en-US" dirty="0"/>
              <a:t> </a:t>
            </a:r>
            <a:r>
              <a:rPr lang="en-US" dirty="0" err="1"/>
              <a:t>Entwicklung</a:t>
            </a:r>
            <a:r>
              <a:rPr lang="en-US" dirty="0"/>
              <a:t> </a:t>
            </a:r>
            <a:r>
              <a:rPr lang="en-US" dirty="0" err="1"/>
              <a:t>einer</a:t>
            </a:r>
            <a:r>
              <a:rPr lang="en-US" dirty="0"/>
              <a:t> </a:t>
            </a:r>
            <a:r>
              <a:rPr lang="en-US" dirty="0" err="1"/>
              <a:t>Forschungsfrage</a:t>
            </a:r>
            <a:endParaRPr lang="en-US" dirty="0"/>
          </a:p>
        </p:txBody>
      </p:sp>
      <p:sp>
        <p:nvSpPr>
          <p:cNvPr id="8" name="Textfeld 7">
            <a:extLst>
              <a:ext uri="{FF2B5EF4-FFF2-40B4-BE49-F238E27FC236}">
                <a16:creationId xmlns:a16="http://schemas.microsoft.com/office/drawing/2014/main" id="{6454CADE-DD2C-1B0D-6F1A-548D4F8B0623}"/>
              </a:ext>
            </a:extLst>
          </p:cNvPr>
          <p:cNvSpPr txBox="1"/>
          <p:nvPr/>
        </p:nvSpPr>
        <p:spPr>
          <a:xfrm>
            <a:off x="359999" y="2745381"/>
            <a:ext cx="11484000" cy="2335255"/>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Times New Roman" panose="02020603050405020304" pitchFamily="18" charset="0"/>
              </a:rPr>
              <a:t>Frage: </a:t>
            </a:r>
            <a:r>
              <a:rPr lang="de-DE" sz="1600" dirty="0">
                <a:effectLst/>
                <a:latin typeface="Calibri" panose="020F0502020204030204" pitchFamily="34" charset="0"/>
                <a:ea typeface="Calibri" panose="020F0502020204030204" pitchFamily="34" charset="0"/>
                <a:cs typeface="Times New Roman" panose="02020603050405020304" pitchFamily="18" charset="0"/>
              </a:rPr>
              <a:t>Welche Forschungsfrage eignet sich am besten für eine quantitative Studie zum Thema "Nutzung von E-Learning-Plattformen während der COVID-19-Pandemie"?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Inwieweit hat die Pandemie die Nutzung von E-Learning-Plattformen in der Hochschulbildung beeinflusst?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Inwieweit hat die Pandemie die Nutzung von E-Learning-Plattformen beeinflusst?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Zu welchem Grad hat die Pandemie die Nutzung von E-Learning-Plattformen beeinflusst? </a:t>
            </a: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Times New Roman" panose="02020603050405020304" pitchFamily="18" charset="0"/>
              </a:rPr>
              <a:t>Hat sich die Anzahl der Zugriffe auf E-Learning-Plattformen in der Hochschulbildung während der COVID-19-Pandemie im Vergleich zu einem früheren Zeitraum verändert, und wenn ja, in welchem Verhältnis?</a:t>
            </a:r>
          </a:p>
        </p:txBody>
      </p:sp>
      <p:sp>
        <p:nvSpPr>
          <p:cNvPr id="15" name="Textfeld 14">
            <a:extLst>
              <a:ext uri="{FF2B5EF4-FFF2-40B4-BE49-F238E27FC236}">
                <a16:creationId xmlns:a16="http://schemas.microsoft.com/office/drawing/2014/main" id="{4CE8CAEA-F53C-5D3B-AA1D-5D7AF0350C48}"/>
              </a:ext>
            </a:extLst>
          </p:cNvPr>
          <p:cNvSpPr txBox="1"/>
          <p:nvPr/>
        </p:nvSpPr>
        <p:spPr>
          <a:xfrm>
            <a:off x="360973" y="720000"/>
            <a:ext cx="11484000" cy="166141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Text: </a:t>
            </a:r>
            <a:r>
              <a:rPr lang="de-DE" sz="1600" dirty="0">
                <a:effectLst/>
                <a:latin typeface="Calibri" panose="020F0502020204030204" pitchFamily="34" charset="0"/>
                <a:ea typeface="Calibri" panose="020F0502020204030204" pitchFamily="34" charset="0"/>
                <a:cs typeface="Calibri" panose="020F0502020204030204" pitchFamily="34" charset="0"/>
              </a:rPr>
              <a:t>Die Entwicklung einer Forschungsfrage ist ein entscheidender Schritt in einem quantitativen Forschungszyklus. Eine geeignete Forschungsfrage sollte klar, präzise und relevant sein. Sie zielt auf die Lösung eines spezifischen Forschungsproblems ab und ermöglicht eine quantitative Untersuchung. Die Entwicklung einer Forschungsfrage besteht darin, ein Thema von Interesse zu identifizieren und dann eine Forschungsfrage zu formulieren, die auf die Untersuchung eines bestimmten Aspekts des Themas ausgerichtet ist. Die Forschungsfrage sollte durch eine umfassende Literaturrecherche gestützt werden, um sicherzustellen, dass sie zur Wissenslücke beiträgt.</a:t>
            </a:r>
          </a:p>
        </p:txBody>
      </p:sp>
    </p:spTree>
    <p:extLst>
      <p:ext uri="{BB962C8B-B14F-4D97-AF65-F5344CB8AC3E}">
        <p14:creationId xmlns:p14="http://schemas.microsoft.com/office/powerpoint/2010/main" val="3323812426"/>
      </p:ext>
    </p:extLst>
  </p:cSld>
  <p:clrMapOvr>
    <a:masterClrMapping/>
  </p:clrMapOvr>
  <p:extLst>
    <p:ext uri="{6950BFC3-D8DA-4A85-94F7-54DA5524770B}">
      <p188:commentRel xmlns:p188="http://schemas.microsoft.com/office/powerpoint/2018/8/main" r:id="rId2"/>
    </p:ext>
  </p:extLs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699940"/>
            <a:ext cx="10515600" cy="5458120"/>
          </a:xfrm>
        </p:spPr>
        <p:txBody>
          <a:bodyPr>
            <a:noAutofit/>
          </a:bodyPr>
          <a:lstStyle/>
          <a:p>
            <a:pPr algn="just"/>
            <a:r>
              <a:rPr lang="de-DE" sz="2800" dirty="0">
                <a:latin typeface="+mn-lt"/>
              </a:rPr>
              <a:t>Die richtige Antwort der vorherigen Übung ist: (4) </a:t>
            </a:r>
            <a:r>
              <a:rPr lang="de-DE" sz="2800" dirty="0">
                <a:effectLst/>
                <a:latin typeface="Calibri" panose="020F0502020204030204" pitchFamily="34" charset="0"/>
                <a:ea typeface="Calibri" panose="020F0502020204030204" pitchFamily="34" charset="0"/>
                <a:cs typeface="Times New Roman" panose="02020603050405020304" pitchFamily="18" charset="0"/>
              </a:rPr>
              <a:t>	Hat sich die Anzahl der Zugriffe auf […] und wenn ja, in welchem Verhältnis?</a:t>
            </a:r>
            <a:br>
              <a:rPr lang="de-DE" sz="2800" dirty="0">
                <a:effectLst/>
                <a:latin typeface="Calibri" panose="020F0502020204030204" pitchFamily="34" charset="0"/>
                <a:ea typeface="Calibri" panose="020F0502020204030204" pitchFamily="34" charset="0"/>
                <a:cs typeface="Times New Roman" panose="02020603050405020304" pitchFamily="18" charset="0"/>
              </a:rPr>
            </a:br>
            <a:br>
              <a:rPr lang="de-DE" sz="2800" dirty="0">
                <a:effectLst/>
                <a:latin typeface="Calibri" panose="020F0502020204030204" pitchFamily="34" charset="0"/>
                <a:ea typeface="Calibri" panose="020F0502020204030204" pitchFamily="34" charset="0"/>
                <a:cs typeface="Times New Roman" panose="02020603050405020304" pitchFamily="18" charset="0"/>
              </a:rPr>
            </a:br>
            <a:r>
              <a:rPr lang="de-DE" sz="2800" dirty="0">
                <a:latin typeface="+mn-lt"/>
              </a:rPr>
              <a:t>Auf der nächsten Folie wird Ihnen eine weitere Übung zur Gestaltung des Forschungsdesigns angeboten. Sie können zur Lösung der Aufgabe den Text zu Hilfe nehmen. Es gilt auch hier wieder: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oder abbrechen und zur nächsten Folie fortfahren.			 </a:t>
            </a:r>
            <a:br>
              <a:rPr lang="de-DE" sz="2800" dirty="0">
                <a:latin typeface="+mn-lt"/>
              </a:rPr>
            </a:br>
            <a:r>
              <a:rPr lang="de-DE" sz="2800" dirty="0">
                <a:latin typeface="+mn-lt"/>
              </a:rPr>
              <a:t>Im Anschluss an diese Übung folgt der Abschluss der finale Verständnistest. </a:t>
            </a:r>
          </a:p>
        </p:txBody>
      </p:sp>
      <p:sp>
        <p:nvSpPr>
          <p:cNvPr id="2" name="Titel 1">
            <a:extLst>
              <a:ext uri="{FF2B5EF4-FFF2-40B4-BE49-F238E27FC236}">
                <a16:creationId xmlns:a16="http://schemas.microsoft.com/office/drawing/2014/main" id="{59DEB5A6-974A-1DAB-AEDE-FEFFB33A7CA9}"/>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849355176"/>
      </p:ext>
    </p:extLst>
  </p:cSld>
  <p:clrMapOvr>
    <a:masterClrMapping/>
  </p:clrMapOvr>
  <p:extLst>
    <p:ext uri="{6950BFC3-D8DA-4A85-94F7-54DA5524770B}">
      <p188:commentRel xmlns:p188="http://schemas.microsoft.com/office/powerpoint/2018/8/main" r:id="rId2"/>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15003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1" y="0"/>
            <a:ext cx="12191999"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Übung</a:t>
            </a:r>
            <a:r>
              <a:rPr lang="en-US" dirty="0"/>
              <a:t> </a:t>
            </a:r>
            <a:r>
              <a:rPr lang="en-US" dirty="0" err="1"/>
              <a:t>zur</a:t>
            </a:r>
            <a:r>
              <a:rPr lang="en-US" dirty="0"/>
              <a:t> </a:t>
            </a:r>
            <a:r>
              <a:rPr lang="en-US" dirty="0" err="1"/>
              <a:t>Gestaltung</a:t>
            </a:r>
            <a:r>
              <a:rPr lang="en-US" dirty="0"/>
              <a:t> des </a:t>
            </a:r>
            <a:r>
              <a:rPr lang="en-US" dirty="0" err="1"/>
              <a:t>Forschungsdesigns</a:t>
            </a:r>
            <a:endParaRPr lang="en-US" dirty="0"/>
          </a:p>
        </p:txBody>
      </p:sp>
      <p:sp>
        <p:nvSpPr>
          <p:cNvPr id="8" name="Textfeld 7">
            <a:extLst>
              <a:ext uri="{FF2B5EF4-FFF2-40B4-BE49-F238E27FC236}">
                <a16:creationId xmlns:a16="http://schemas.microsoft.com/office/drawing/2014/main" id="{6454CADE-DD2C-1B0D-6F1A-548D4F8B0623}"/>
              </a:ext>
            </a:extLst>
          </p:cNvPr>
          <p:cNvSpPr txBox="1"/>
          <p:nvPr/>
        </p:nvSpPr>
        <p:spPr>
          <a:xfrm>
            <a:off x="360000" y="720000"/>
            <a:ext cx="11484000" cy="2335255"/>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Times New Roman" panose="02020603050405020304" pitchFamily="18" charset="0"/>
              </a:rPr>
              <a:t>Frage: </a:t>
            </a:r>
            <a:r>
              <a:rPr lang="de-DE" sz="1600" dirty="0">
                <a:effectLst/>
                <a:latin typeface="Calibri" panose="020F0502020204030204" pitchFamily="34" charset="0"/>
                <a:ea typeface="Calibri" panose="020F0502020204030204" pitchFamily="34" charset="0"/>
                <a:cs typeface="Calibri" panose="020F0502020204030204" pitchFamily="34" charset="0"/>
              </a:rPr>
              <a:t>Welche der folgenden Antwortmöglichkeiten trifft am ehesten auf die folgende Frage zu:</a:t>
            </a:r>
            <a:r>
              <a:rPr lang="de-DE" sz="1600" dirty="0">
                <a:latin typeface="Calibri" panose="020F0502020204030204" pitchFamily="34" charset="0"/>
                <a:ea typeface="Calibri" panose="020F0502020204030204" pitchFamily="34" charset="0"/>
                <a:cs typeface="Times New Roman" panose="02020603050405020304" pitchFamily="18" charset="0"/>
              </a:rPr>
              <a:t> </a:t>
            </a:r>
            <a:r>
              <a:rPr lang="de-DE" sz="1600" dirty="0">
                <a:effectLst/>
                <a:latin typeface="Calibri" panose="020F0502020204030204" pitchFamily="34" charset="0"/>
                <a:ea typeface="Calibri" panose="020F0502020204030204" pitchFamily="34" charset="0"/>
                <a:cs typeface="Calibri" panose="020F0502020204030204" pitchFamily="34" charset="0"/>
              </a:rPr>
              <a:t>Welche Auswirkungen hat die Qualität des Forschungsdesigns auf die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keine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indirekte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direkte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just">
              <a:lnSpc>
                <a:spcPct val="107000"/>
              </a:lnSpc>
              <a:spcAft>
                <a:spcPts val="800"/>
              </a:spcAft>
              <a:buFont typeface="+mj-lt"/>
              <a:buAutoNum type="arabicParenBoth"/>
            </a:pPr>
            <a:r>
              <a:rPr lang="de-DE" sz="16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keine signifikanten Auswirkungen auf Validität und Reliabilität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feld 3">
            <a:extLst>
              <a:ext uri="{FF2B5EF4-FFF2-40B4-BE49-F238E27FC236}">
                <a16:creationId xmlns:a16="http://schemas.microsoft.com/office/drawing/2014/main" id="{CEDC4948-48E7-4637-BCD1-7063963D3F03}"/>
              </a:ext>
            </a:extLst>
          </p:cNvPr>
          <p:cNvSpPr txBox="1"/>
          <p:nvPr/>
        </p:nvSpPr>
        <p:spPr>
          <a:xfrm>
            <a:off x="360973" y="3419219"/>
            <a:ext cx="11484000" cy="139794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ea typeface="Calibri" panose="020F0502020204030204" pitchFamily="34" charset="0"/>
                <a:cs typeface="Calibri" panose="020F0502020204030204" pitchFamily="34" charset="0"/>
              </a:rPr>
              <a:t>Text: </a:t>
            </a:r>
            <a:r>
              <a:rPr lang="de-DE" sz="1600" dirty="0">
                <a:effectLst/>
                <a:latin typeface="Calibri" panose="020F0502020204030204" pitchFamily="34" charset="0"/>
                <a:ea typeface="Calibri" panose="020F0502020204030204" pitchFamily="34" charset="0"/>
                <a:cs typeface="Calibri" panose="020F0502020204030204" pitchFamily="34" charset="0"/>
              </a:rPr>
              <a:t>Das Forschungsdesign ist ein wichtiger Schritt im quantitativen Forschungszyklus, da es als Grundlage für die Datenerhebung und -analyse dient. Es beinhaltet die Art der Datenerhebung, die Auswahl der Stichprobe und die Festlegung der Variablen und Indikatoren. Das Konzept sollte klar und präzise sein und die Beantwortung der Forschungsfrage durch die erhobenen Daten gewährleisten. Außerdem sollte es ethischen Standards entsprechen und die Einhaltung von Datenschutzbestimmungen garantieren. Die Qualität des Forschungsdesigns hat direkten Einfluss auf die Gültigkeit und Zuverlässigkeit der Forschungsergebnisse.</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4122175"/>
      </p:ext>
    </p:extLst>
  </p:cSld>
  <p:clrMapOvr>
    <a:masterClrMapping/>
  </p:clrMapOvr>
  <p:extLst>
    <p:ext uri="{6950BFC3-D8DA-4A85-94F7-54DA5524770B}">
      <p188:commentRel xmlns:p188="http://schemas.microsoft.com/office/powerpoint/2018/8/main" r:id="rId2"/>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richtige Antwort zur vorherigen Übung ist: (3) </a:t>
            </a:r>
            <a:r>
              <a:rPr lang="de-DE" sz="2800" dirty="0">
                <a:effectLst/>
                <a:latin typeface="Calibri" panose="020F0502020204030204" pitchFamily="34" charset="0"/>
                <a:ea typeface="Calibri" panose="020F0502020204030204" pitchFamily="34" charset="0"/>
                <a:cs typeface="Calibri" panose="020F0502020204030204" pitchFamily="34" charset="0"/>
              </a:rPr>
              <a:t>Die Qualität des Forschungsdesigns hat direkte Auswirkungen auf Validität und Reliabilität der Forschungsergebnisse							</a:t>
            </a:r>
            <a:br>
              <a:rPr lang="de-DE" sz="2800" dirty="0">
                <a:latin typeface="+mn-lt"/>
              </a:rPr>
            </a:br>
            <a:r>
              <a:rPr lang="de-DE" sz="2800" dirty="0">
                <a:latin typeface="+mn-lt"/>
              </a:rPr>
              <a:t>Bevor Sie zum Verständnistest fortfahren, werden Ihnen auf der  nächsten Folie zusätzliche Lernmaterialien mit verschiedenen Themengebieten zur Verfügung gestellt. Diese Themen sind jedoch nicht relevant für den Test. Mithilfe eines Mausklicks können Sie diese zusätzlichen Lernmaterialien zu jedem Zeitpunkt abschließen und zum finalen Verständnistest fortfahren.</a:t>
            </a:r>
          </a:p>
        </p:txBody>
      </p:sp>
      <p:sp>
        <p:nvSpPr>
          <p:cNvPr id="2" name="Titel 1">
            <a:extLst>
              <a:ext uri="{FF2B5EF4-FFF2-40B4-BE49-F238E27FC236}">
                <a16:creationId xmlns:a16="http://schemas.microsoft.com/office/drawing/2014/main" id="{EEBE311F-20A5-25F5-C4B7-85F0573E6A25}"/>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1841479848"/>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0222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44280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id="{412679EA-61E1-4C5F-B0A0-1B7370A2A9E6}"/>
              </a:ext>
            </a:extLst>
          </p:cNvPr>
          <p:cNvSpPr txBox="1">
            <a:spLocks/>
          </p:cNvSpPr>
          <p:nvPr/>
        </p:nvSpPr>
        <p:spPr>
          <a:xfrm>
            <a:off x="0"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err="1"/>
              <a:t>Zusätzliche</a:t>
            </a:r>
            <a:r>
              <a:rPr lang="en-US" dirty="0"/>
              <a:t> </a:t>
            </a:r>
            <a:r>
              <a:rPr lang="en-US" dirty="0" err="1"/>
              <a:t>Lernmaterialien</a:t>
            </a:r>
            <a:r>
              <a:rPr lang="en-US" dirty="0"/>
              <a:t> (irrelevant für den </a:t>
            </a:r>
            <a:r>
              <a:rPr lang="en-US" dirty="0" err="1"/>
              <a:t>Verständnistest</a:t>
            </a:r>
            <a:r>
              <a:rPr lang="en-US" dirty="0"/>
              <a:t>)</a:t>
            </a:r>
          </a:p>
        </p:txBody>
      </p:sp>
      <p:sp>
        <p:nvSpPr>
          <p:cNvPr id="5" name="Textfeld 4">
            <a:extLst>
              <a:ext uri="{FF2B5EF4-FFF2-40B4-BE49-F238E27FC236}">
                <a16:creationId xmlns:a16="http://schemas.microsoft.com/office/drawing/2014/main" id="{D642B5F7-86BB-7CE3-00E5-6D4C8788A240}"/>
              </a:ext>
            </a:extLst>
          </p:cNvPr>
          <p:cNvSpPr txBox="1"/>
          <p:nvPr/>
        </p:nvSpPr>
        <p:spPr>
          <a:xfrm>
            <a:off x="360000" y="720000"/>
            <a:ext cx="11484000" cy="139794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Datenerhebung: </a:t>
            </a:r>
            <a:r>
              <a:rPr lang="de-DE" sz="1600" dirty="0">
                <a:effectLst/>
                <a:latin typeface="Calibri" panose="020F0502020204030204" pitchFamily="34" charset="0"/>
                <a:ea typeface="Calibri" panose="020F0502020204030204" pitchFamily="34" charset="0"/>
                <a:cs typeface="Calibri" panose="020F0502020204030204" pitchFamily="34" charset="0"/>
              </a:rPr>
              <a:t>Die Datenerhebung ist ein wichtiger Schritt in einem quantitativen Forschungszyklus, denn sie bildet die Grundlage für die Analyse und Interpretation der Daten. Es existieren verschiedene Methoden der Datenerhebung, wie Umfragen, Beobachtungen oder Experimente. Bei der Datenerfassung ist es wichtig, sich an die im Forschungsdesign festgelegten Standards zu halten und die Daten mit größtmöglicher Genauigkeit zu erfassen. Sorgfältige Planung und Organisation der Datenerhebung sind unerlässlich, um aussagekräftige Ergebnisse zu erzielen und mögliche Fehlerquellen zu minimieren.</a:t>
            </a:r>
          </a:p>
        </p:txBody>
      </p:sp>
      <p:sp>
        <p:nvSpPr>
          <p:cNvPr id="7" name="Textfeld 6">
            <a:extLst>
              <a:ext uri="{FF2B5EF4-FFF2-40B4-BE49-F238E27FC236}">
                <a16:creationId xmlns:a16="http://schemas.microsoft.com/office/drawing/2014/main" id="{D0C21251-BAC7-021A-5BC1-9825C8C8A7C4}"/>
              </a:ext>
            </a:extLst>
          </p:cNvPr>
          <p:cNvSpPr txBox="1"/>
          <p:nvPr/>
        </p:nvSpPr>
        <p:spPr>
          <a:xfrm>
            <a:off x="359999" y="2477308"/>
            <a:ext cx="11484000" cy="139794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Auswertun</a:t>
            </a:r>
            <a:r>
              <a:rPr lang="de-DE" sz="1600" b="1" dirty="0">
                <a:latin typeface="Calibri" panose="020F0502020204030204" pitchFamily="34" charset="0"/>
                <a:ea typeface="Calibri" panose="020F0502020204030204" pitchFamily="34" charset="0"/>
                <a:cs typeface="Calibri" panose="020F0502020204030204" pitchFamily="34" charset="0"/>
              </a:rPr>
              <a:t>g der Datenerhebung: </a:t>
            </a:r>
            <a:r>
              <a:rPr lang="de-DE" sz="1600" dirty="0">
                <a:effectLst/>
                <a:latin typeface="Calibri" panose="020F0502020204030204" pitchFamily="34" charset="0"/>
                <a:ea typeface="Calibri" panose="020F0502020204030204" pitchFamily="34" charset="0"/>
                <a:cs typeface="Calibri" panose="020F0502020204030204" pitchFamily="34" charset="0"/>
              </a:rPr>
              <a:t>Die Auswertung der Datenerhebung ist ein zentraler Schritt im Zyklus der quantitativen Forschung. Hierbei werden die erhobenen Daten analysiert und interpretiert, um Antworten auf die Forschungsfragen zu finden und Hypothesen zu prüfen. Verschiedene statistische Methoden und Softwareprogramme werden eingesetzt, um die Daten sinnvoll zu strukturieren und auszuwerten. Eine genaue Auswertung sorgt dafür, dass die Ergebnisse aussagekräftiger werden und hilft, mögliche Fehlerquellen und Schwächen im Forschungsdesign zu erkennen und zu berücksichtigen.</a:t>
            </a:r>
          </a:p>
        </p:txBody>
      </p:sp>
      <p:sp>
        <p:nvSpPr>
          <p:cNvPr id="12" name="Textfeld 11">
            <a:extLst>
              <a:ext uri="{FF2B5EF4-FFF2-40B4-BE49-F238E27FC236}">
                <a16:creationId xmlns:a16="http://schemas.microsoft.com/office/drawing/2014/main" id="{E4764247-75CC-5B22-4C46-7B5305B76FCD}"/>
              </a:ext>
            </a:extLst>
          </p:cNvPr>
          <p:cNvSpPr txBox="1"/>
          <p:nvPr/>
        </p:nvSpPr>
        <p:spPr>
          <a:xfrm>
            <a:off x="354000" y="4234616"/>
            <a:ext cx="11484000" cy="1661417"/>
          </a:xfrm>
          <a:prstGeom prst="rect">
            <a:avLst/>
          </a:prstGeom>
          <a:noFill/>
          <a:ln w="12700">
            <a:solidFill>
              <a:schemeClr val="tx1"/>
            </a:solidFill>
          </a:ln>
        </p:spPr>
        <p:txBody>
          <a:bodyPr wrap="square">
            <a:spAutoFit/>
          </a:bodyPr>
          <a:lstStyle/>
          <a:p>
            <a:pPr algn="just">
              <a:lnSpc>
                <a:spcPct val="107000"/>
              </a:lnSpc>
              <a:spcAft>
                <a:spcPts val="800"/>
              </a:spcAft>
            </a:pPr>
            <a:r>
              <a:rPr lang="de-DE" sz="1600" b="1" dirty="0">
                <a:effectLst/>
                <a:latin typeface="Calibri" panose="020F0502020204030204" pitchFamily="34" charset="0"/>
                <a:ea typeface="Calibri" panose="020F0502020204030204" pitchFamily="34" charset="0"/>
                <a:cs typeface="Calibri" panose="020F0502020204030204" pitchFamily="34" charset="0"/>
              </a:rPr>
              <a:t>Veröffentlichung von Forschungsergebnissen: </a:t>
            </a:r>
            <a:r>
              <a:rPr lang="de-DE" sz="1600" dirty="0">
                <a:effectLst/>
                <a:latin typeface="Calibri" panose="020F0502020204030204" pitchFamily="34" charset="0"/>
                <a:ea typeface="Calibri" panose="020F0502020204030204" pitchFamily="34" charset="0"/>
                <a:cs typeface="Calibri" panose="020F0502020204030204" pitchFamily="34" charset="0"/>
              </a:rPr>
              <a:t>Das Veröffentlichen von Forschungsergebnissen ist ein entscheidender Schritt im Zyklus der quantitativen Forschung, da es die Ergebnisse einem breiteren Publikum zugänglich macht und dazu beiträgt, dass die Erkenntnisse in der wissenschaftlichen Gemeinschaft anerkannt werden. Die klare und prägnante Darstellung der Ergebnisse, einschließlich der Methodik und der statistischen Analysen, ist von wesentlicher Bedeutung, um die Gültigkeit und Zuverlässigkeit der Ergebnisse zu gewährleisten. Die Publikation in renommierten wissenschaftlichen Fachzeitschriften und auf Konferenzen ist ein wichtiger Faktor für den Erfolg und die Wirkung der Forschungsergebnisse.</a:t>
            </a:r>
          </a:p>
        </p:txBody>
      </p:sp>
    </p:spTree>
    <p:extLst>
      <p:ext uri="{BB962C8B-B14F-4D97-AF65-F5344CB8AC3E}">
        <p14:creationId xmlns:p14="http://schemas.microsoft.com/office/powerpoint/2010/main" val="763990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1720048"/>
            <a:ext cx="10515600" cy="3417903"/>
          </a:xfrm>
        </p:spPr>
        <p:txBody>
          <a:bodyPr>
            <a:noAutofit/>
          </a:bodyPr>
          <a:lstStyle/>
          <a:p>
            <a:pPr algn="just"/>
            <a:r>
              <a:rPr lang="de-DE" sz="2000" dirty="0">
                <a:latin typeface="+mn-lt"/>
              </a:rPr>
              <a:t>Sie haben die Eye Tracking-Studie erfolgreich abgeschlossen.						</a:t>
            </a:r>
            <a:br>
              <a:rPr lang="de-DE" sz="2000" dirty="0">
                <a:latin typeface="+mn-lt"/>
              </a:rPr>
            </a:br>
            <a:r>
              <a:rPr lang="de-DE" sz="2000" dirty="0">
                <a:latin typeface="+mn-lt"/>
              </a:rPr>
              <a:t>Es gibt keinen Verständnistest. Die „Androhung“ des Verständnistests wurde nur verwendet, um die Kurssituation so real wie möglich zu gestalten. Wir bitten Sie, nichts von dem Inhalt der Studie und der Inexistenz des Verständnistests an andere Studienteilnehmer weiterzugeben, da dadurch das Messergebnis verfälscht werden könnte. 								</a:t>
            </a:r>
            <a:br>
              <a:rPr lang="de-DE" sz="2000" dirty="0">
                <a:latin typeface="+mn-lt"/>
              </a:rPr>
            </a:br>
            <a:r>
              <a:rPr lang="de-DE" sz="2000" dirty="0">
                <a:latin typeface="+mn-lt"/>
              </a:rPr>
              <a:t>Nun folgt ein kurzer Fragebogen, den Sie über folgenden QR-Code bequem über Ihr Smartphone abrufen können. Tragen Sie bitte die Ihnen vom Betreuer zugeteilte Teilnehmer-ID in den Fragebogen ein. Dies ist essentiell, um die Eye Tracking-Daten mit den Daten des Fragebogens vergleichen zu können. Bitte füllen Sie den Fragebogen direkt im Anschluss an die Studie aus.</a:t>
            </a:r>
            <a:br>
              <a:rPr lang="de-DE" sz="2000" dirty="0">
                <a:latin typeface="+mn-lt"/>
              </a:rPr>
            </a:br>
            <a:br>
              <a:rPr lang="de-DE" sz="2000" dirty="0">
                <a:latin typeface="+mn-lt"/>
              </a:rPr>
            </a:br>
            <a:br>
              <a:rPr lang="de-DE" sz="2000" dirty="0">
                <a:latin typeface="+mn-lt"/>
              </a:rPr>
            </a:br>
            <a:br>
              <a:rPr lang="de-DE" sz="2000" dirty="0">
                <a:latin typeface="+mn-lt"/>
              </a:rPr>
            </a:br>
            <a:br>
              <a:rPr lang="de-DE" sz="2000" dirty="0">
                <a:latin typeface="+mn-lt"/>
              </a:rPr>
            </a:br>
            <a:r>
              <a:rPr lang="de-DE" sz="2000" dirty="0">
                <a:latin typeface="+mn-lt"/>
              </a:rPr>
              <a:t>QR-Code zum Fragebogen:									 </a:t>
            </a:r>
            <a:br>
              <a:rPr lang="de-DE" sz="2000" dirty="0">
                <a:latin typeface="+mn-lt"/>
              </a:rPr>
            </a:br>
            <a:br>
              <a:rPr lang="de-DE" sz="2000" dirty="0">
                <a:latin typeface="+mn-lt"/>
              </a:rPr>
            </a:br>
            <a:br>
              <a:rPr lang="de-DE" sz="2000" dirty="0">
                <a:latin typeface="+mn-lt"/>
              </a:rPr>
            </a:br>
            <a:br>
              <a:rPr lang="de-DE" sz="2000" dirty="0">
                <a:latin typeface="+mn-lt"/>
              </a:rPr>
            </a:br>
            <a:r>
              <a:rPr lang="de-DE" sz="2000" dirty="0">
                <a:latin typeface="+mn-lt"/>
              </a:rPr>
              <a:t>		 </a:t>
            </a:r>
            <a:br>
              <a:rPr lang="de-DE" sz="2000" dirty="0">
                <a:latin typeface="+mn-lt"/>
              </a:rPr>
            </a:br>
            <a:r>
              <a:rPr lang="de-DE" sz="2000" dirty="0">
                <a:latin typeface="+mn-lt"/>
              </a:rPr>
              <a:t>Vielen </a:t>
            </a:r>
            <a:r>
              <a:rPr lang="de-DE" sz="2000" dirty="0" err="1">
                <a:latin typeface="+mn-lt"/>
              </a:rPr>
              <a:t>vielen</a:t>
            </a:r>
            <a:r>
              <a:rPr lang="de-DE" sz="2000" dirty="0">
                <a:latin typeface="+mn-lt"/>
              </a:rPr>
              <a:t> Dank für Ihre Teilnahme an der Studie. </a:t>
            </a:r>
            <a:endParaRPr lang="de-DE" sz="4800" dirty="0">
              <a:latin typeface="+mn-lt"/>
            </a:endParaRPr>
          </a:p>
        </p:txBody>
      </p:sp>
      <p:pic>
        <p:nvPicPr>
          <p:cNvPr id="3" name="Grafik 2">
            <a:extLst>
              <a:ext uri="{FF2B5EF4-FFF2-40B4-BE49-F238E27FC236}">
                <a16:creationId xmlns:a16="http://schemas.microsoft.com/office/drawing/2014/main" id="{9C49E5EE-3D03-D006-B882-B36FC92D40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9177" y="3512129"/>
            <a:ext cx="2546349" cy="2546349"/>
          </a:xfrm>
          <a:prstGeom prst="rect">
            <a:avLst/>
          </a:prstGeom>
        </p:spPr>
      </p:pic>
    </p:spTree>
    <p:extLst>
      <p:ext uri="{BB962C8B-B14F-4D97-AF65-F5344CB8AC3E}">
        <p14:creationId xmlns:p14="http://schemas.microsoft.com/office/powerpoint/2010/main" val="396307812"/>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a:extLst>
              <a:ext uri="{FF2B5EF4-FFF2-40B4-BE49-F238E27FC236}">
                <a16:creationId xmlns:a16="http://schemas.microsoft.com/office/drawing/2014/main" id="{A89EBF3B-9778-4F54-B97C-ADE5E5D28569}"/>
              </a:ext>
            </a:extLst>
          </p:cNvPr>
          <p:cNvSpPr txBox="1"/>
          <p:nvPr/>
        </p:nvSpPr>
        <p:spPr>
          <a:xfrm>
            <a:off x="6270002" y="720000"/>
            <a:ext cx="5561999" cy="2978764"/>
          </a:xfrm>
          <a:prstGeom prst="rect">
            <a:avLst/>
          </a:prstGeom>
          <a:noFill/>
          <a:ln w="12700">
            <a:solidFill>
              <a:schemeClr val="tx1"/>
            </a:solidFill>
          </a:ln>
        </p:spPr>
        <p:txBody>
          <a:bodyPr wrap="square">
            <a:spAutoFit/>
          </a:bodyPr>
          <a:lstStyle/>
          <a:p>
            <a:pPr algn="just">
              <a:lnSpc>
                <a:spcPct val="107000"/>
              </a:lnSpc>
              <a:spcAft>
                <a:spcPts val="800"/>
              </a:spcAft>
            </a:pPr>
            <a:r>
              <a:rPr lang="en-US" sz="1600" b="1" dirty="0" err="1"/>
              <a:t>Allgemeines</a:t>
            </a:r>
            <a:r>
              <a:rPr lang="en-US" sz="1600" b="1" dirty="0"/>
              <a:t> </a:t>
            </a:r>
            <a:r>
              <a:rPr lang="en-US" sz="1600" b="1" dirty="0" err="1"/>
              <a:t>zum</a:t>
            </a:r>
            <a:r>
              <a:rPr lang="en-US" sz="1600" b="1" dirty="0"/>
              <a:t> </a:t>
            </a:r>
            <a:r>
              <a:rPr lang="en-US" sz="1600" b="1" dirty="0" err="1"/>
              <a:t>quantitativen</a:t>
            </a:r>
            <a:r>
              <a:rPr lang="en-US" sz="1600" b="1" dirty="0"/>
              <a:t> </a:t>
            </a:r>
            <a:r>
              <a:rPr lang="en-US" sz="1600" b="1" dirty="0" err="1"/>
              <a:t>Forschungszyklus</a:t>
            </a:r>
            <a:r>
              <a:rPr lang="en-US" sz="1600" b="1" dirty="0"/>
              <a:t>:</a:t>
            </a:r>
            <a:r>
              <a:rPr lang="de-DE" sz="1600" b="1" dirty="0"/>
              <a:t> </a:t>
            </a:r>
            <a:r>
              <a:rPr lang="de-DE" sz="1600" dirty="0">
                <a:effectLst/>
                <a:latin typeface="Calibri" panose="020F0502020204030204" pitchFamily="34" charset="0"/>
                <a:ea typeface="Calibri" panose="020F0502020204030204" pitchFamily="34" charset="0"/>
                <a:cs typeface="Calibri" panose="020F0502020204030204" pitchFamily="34" charset="0"/>
              </a:rPr>
              <a:t>Der Zyklus der quantitativen Forschung ist ein Forschungsprozess, bei dem Daten (1) gesammelt, (2) analysiert und (3) interpretiert werden, um Schlussfolgerungen zu ziehen. Der Zyklus besteht aus mehreren Schritten, darunter die (a) Identifizierung des Forschungsproblems, die (b) Entwicklung von Hypothesen, die </a:t>
            </a:r>
            <a:r>
              <a:rPr lang="de-DE" sz="1600" dirty="0">
                <a:latin typeface="Calibri" panose="020F0502020204030204" pitchFamily="34" charset="0"/>
                <a:ea typeface="Calibri" panose="020F0502020204030204" pitchFamily="34" charset="0"/>
                <a:cs typeface="Calibri" panose="020F0502020204030204" pitchFamily="34" charset="0"/>
              </a:rPr>
              <a:t>(c) </a:t>
            </a:r>
            <a:r>
              <a:rPr lang="de-DE" sz="1600" dirty="0">
                <a:effectLst/>
                <a:latin typeface="Calibri" panose="020F0502020204030204" pitchFamily="34" charset="0"/>
                <a:ea typeface="Calibri" panose="020F0502020204030204" pitchFamily="34" charset="0"/>
                <a:cs typeface="Calibri" panose="020F0502020204030204" pitchFamily="34" charset="0"/>
              </a:rPr>
              <a:t>Auswahl einer Stichprobe, die (d) Sammlung und Analyse von Daten und die (e) Interpretation der Ergebnisse. Der quantitative Forschungszyklus ist eine wichtige Methode in der empirischen Forschung, um objektive und genaue Informationen zu erhalten und fundierte Entscheidungen zu treffen.</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itel 1">
            <a:extLst>
              <a:ext uri="{FF2B5EF4-FFF2-40B4-BE49-F238E27FC236}">
                <a16:creationId xmlns:a16="http://schemas.microsoft.com/office/drawing/2014/main" id="{3EF30E1E-6F9C-4BD0-A80D-D0368C5B8E69}"/>
              </a:ext>
            </a:extLst>
          </p:cNvPr>
          <p:cNvSpPr txBox="1">
            <a:spLocks/>
          </p:cNvSpPr>
          <p:nvPr/>
        </p:nvSpPr>
        <p:spPr>
          <a:xfrm>
            <a:off x="0" y="0"/>
            <a:ext cx="12192000" cy="448606"/>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Kursübersicht</a:t>
            </a:r>
          </a:p>
        </p:txBody>
      </p:sp>
      <p:sp>
        <p:nvSpPr>
          <p:cNvPr id="6" name="Textfeld 5">
            <a:extLst>
              <a:ext uri="{FF2B5EF4-FFF2-40B4-BE49-F238E27FC236}">
                <a16:creationId xmlns:a16="http://schemas.microsoft.com/office/drawing/2014/main" id="{F3674DE5-3360-5EA4-AE7A-20D51A26D915}"/>
              </a:ext>
            </a:extLst>
          </p:cNvPr>
          <p:cNvSpPr txBox="1"/>
          <p:nvPr/>
        </p:nvSpPr>
        <p:spPr>
          <a:xfrm>
            <a:off x="359999" y="720000"/>
            <a:ext cx="5562000" cy="4524315"/>
          </a:xfrm>
          <a:prstGeom prst="rect">
            <a:avLst/>
          </a:prstGeom>
          <a:noFill/>
          <a:ln w="12700">
            <a:solidFill>
              <a:schemeClr val="tx1"/>
            </a:solidFill>
          </a:ln>
        </p:spPr>
        <p:txBody>
          <a:bodyPr wrap="square">
            <a:spAutoFit/>
          </a:bodyPr>
          <a:lstStyle/>
          <a:p>
            <a:r>
              <a:rPr lang="en-US" sz="1600" b="1" dirty="0" err="1"/>
              <a:t>Kursgliederung</a:t>
            </a:r>
            <a:r>
              <a:rPr lang="en-US" sz="1600" b="1" dirty="0"/>
              <a:t>:</a:t>
            </a:r>
          </a:p>
          <a:p>
            <a:endParaRPr lang="de-DE" sz="1600" b="1" dirty="0"/>
          </a:p>
          <a:p>
            <a:r>
              <a:rPr lang="en-US" sz="1600" i="1" dirty="0" err="1"/>
              <a:t>Allgemeines</a:t>
            </a:r>
            <a:r>
              <a:rPr lang="en-US" sz="1600" i="1" dirty="0"/>
              <a:t> </a:t>
            </a:r>
            <a:r>
              <a:rPr lang="en-US" sz="1600" i="1" dirty="0" err="1"/>
              <a:t>zum</a:t>
            </a:r>
            <a:r>
              <a:rPr lang="en-US" sz="1600" i="1" dirty="0"/>
              <a:t> </a:t>
            </a:r>
            <a:r>
              <a:rPr lang="en-US" sz="1600" i="1" dirty="0" err="1"/>
              <a:t>quantitativen</a:t>
            </a:r>
            <a:r>
              <a:rPr lang="en-US" sz="1600" i="1" dirty="0"/>
              <a:t> </a:t>
            </a:r>
            <a:r>
              <a:rPr lang="en-US" sz="1600" i="1" dirty="0" err="1"/>
              <a:t>Forschungszyklus</a:t>
            </a:r>
            <a:endParaRPr lang="en-US" sz="1600" i="1" dirty="0"/>
          </a:p>
          <a:p>
            <a:endParaRPr lang="en-US" sz="1600" dirty="0"/>
          </a:p>
          <a:p>
            <a:pPr algn="r"/>
            <a:r>
              <a:rPr lang="en-US" sz="1600" dirty="0"/>
              <a:t>Aufbau </a:t>
            </a:r>
            <a:r>
              <a:rPr lang="en-US" sz="1600" dirty="0" err="1"/>
              <a:t>eines</a:t>
            </a:r>
            <a:r>
              <a:rPr lang="en-US" sz="1600" dirty="0"/>
              <a:t> </a:t>
            </a:r>
            <a:r>
              <a:rPr lang="en-US" sz="1600" dirty="0" err="1"/>
              <a:t>Forschungszyklus</a:t>
            </a:r>
            <a:endParaRPr lang="en-US" sz="1600" dirty="0"/>
          </a:p>
          <a:p>
            <a:endParaRPr lang="en-US" sz="1600" dirty="0"/>
          </a:p>
          <a:p>
            <a:r>
              <a:rPr lang="en-US" sz="1600" dirty="0" err="1"/>
              <a:t>Identifizierung</a:t>
            </a:r>
            <a:r>
              <a:rPr lang="en-US" sz="1600" dirty="0"/>
              <a:t> von </a:t>
            </a:r>
            <a:r>
              <a:rPr lang="en-US" sz="1600" dirty="0" err="1"/>
              <a:t>Wissenslücken</a:t>
            </a:r>
            <a:r>
              <a:rPr lang="en-US" sz="1600" dirty="0"/>
              <a:t> </a:t>
            </a:r>
            <a:r>
              <a:rPr lang="en-US" sz="1600" dirty="0" err="1"/>
              <a:t>bzw</a:t>
            </a:r>
            <a:r>
              <a:rPr lang="en-US" sz="1600" dirty="0"/>
              <a:t>. </a:t>
            </a:r>
            <a:r>
              <a:rPr lang="en-US" sz="1600" dirty="0" err="1"/>
              <a:t>Widersprüchen</a:t>
            </a:r>
            <a:endParaRPr lang="en-US" sz="1600" dirty="0"/>
          </a:p>
          <a:p>
            <a:endParaRPr lang="en-US" sz="1600" dirty="0"/>
          </a:p>
          <a:p>
            <a:pPr algn="r"/>
            <a:r>
              <a:rPr lang="en-US" sz="1600" i="1" dirty="0" err="1"/>
              <a:t>Durchführung</a:t>
            </a:r>
            <a:r>
              <a:rPr lang="en-US" sz="1600" i="1" dirty="0"/>
              <a:t> </a:t>
            </a:r>
            <a:r>
              <a:rPr lang="en-US" sz="1600" i="1" dirty="0" err="1"/>
              <a:t>einer</a:t>
            </a:r>
            <a:r>
              <a:rPr lang="en-US" sz="1600" i="1" dirty="0"/>
              <a:t> </a:t>
            </a:r>
            <a:r>
              <a:rPr lang="en-US" sz="1600" i="1" dirty="0" err="1"/>
              <a:t>systematischen</a:t>
            </a:r>
            <a:r>
              <a:rPr lang="en-US" sz="1600" i="1" dirty="0"/>
              <a:t> </a:t>
            </a:r>
            <a:r>
              <a:rPr lang="en-US" sz="1600" i="1" dirty="0" err="1"/>
              <a:t>Literatur</a:t>
            </a:r>
            <a:r>
              <a:rPr lang="en-US" sz="1600" i="1" dirty="0"/>
              <a:t>- und </a:t>
            </a:r>
            <a:r>
              <a:rPr lang="en-US" sz="1600" i="1" dirty="0" err="1"/>
              <a:t>Datenrecherche</a:t>
            </a:r>
            <a:endParaRPr lang="en-US" sz="1600" i="1" dirty="0"/>
          </a:p>
          <a:p>
            <a:endParaRPr lang="en-US" sz="1600" dirty="0"/>
          </a:p>
          <a:p>
            <a:r>
              <a:rPr lang="en-US" sz="1600" dirty="0" err="1"/>
              <a:t>Übung</a:t>
            </a:r>
            <a:r>
              <a:rPr lang="en-US" sz="1600" dirty="0"/>
              <a:t> </a:t>
            </a:r>
            <a:r>
              <a:rPr lang="en-US" sz="1600" dirty="0" err="1"/>
              <a:t>zur</a:t>
            </a:r>
            <a:r>
              <a:rPr lang="en-US" sz="1600" dirty="0"/>
              <a:t> </a:t>
            </a:r>
            <a:r>
              <a:rPr lang="en-US" sz="1600" dirty="0" err="1"/>
              <a:t>Entwicklung</a:t>
            </a:r>
            <a:r>
              <a:rPr lang="en-US" sz="1600" dirty="0"/>
              <a:t> </a:t>
            </a:r>
            <a:r>
              <a:rPr lang="en-US" sz="1600" dirty="0" err="1"/>
              <a:t>einer</a:t>
            </a:r>
            <a:r>
              <a:rPr lang="en-US" sz="1600" dirty="0"/>
              <a:t> </a:t>
            </a:r>
            <a:r>
              <a:rPr lang="en-US" sz="1600" dirty="0" err="1"/>
              <a:t>Forschungsfrage</a:t>
            </a:r>
            <a:endParaRPr lang="en-US" sz="1600" dirty="0"/>
          </a:p>
          <a:p>
            <a:endParaRPr lang="en-US" sz="1600" dirty="0"/>
          </a:p>
          <a:p>
            <a:r>
              <a:rPr lang="en-US" sz="1600" dirty="0" err="1"/>
              <a:t>Übung</a:t>
            </a:r>
            <a:r>
              <a:rPr lang="en-US" sz="1600" dirty="0"/>
              <a:t> </a:t>
            </a:r>
            <a:r>
              <a:rPr lang="en-US" sz="1600" dirty="0" err="1"/>
              <a:t>zur</a:t>
            </a:r>
            <a:r>
              <a:rPr lang="en-US" sz="1600" dirty="0"/>
              <a:t> </a:t>
            </a:r>
            <a:r>
              <a:rPr lang="en-US" sz="1600" dirty="0" err="1"/>
              <a:t>Gestaltung</a:t>
            </a:r>
            <a:r>
              <a:rPr lang="en-US" sz="1600" dirty="0"/>
              <a:t> des </a:t>
            </a:r>
            <a:r>
              <a:rPr lang="en-US" sz="1600" dirty="0" err="1"/>
              <a:t>Forschungsdesigns</a:t>
            </a:r>
            <a:endParaRPr lang="en-US" sz="1600" dirty="0"/>
          </a:p>
          <a:p>
            <a:endParaRPr lang="en-US" sz="1600" dirty="0"/>
          </a:p>
          <a:p>
            <a:pPr algn="r"/>
            <a:r>
              <a:rPr lang="en-US" sz="1600" i="1" dirty="0" err="1"/>
              <a:t>Zusätzliches</a:t>
            </a:r>
            <a:r>
              <a:rPr lang="en-US" sz="1600" i="1" dirty="0"/>
              <a:t> </a:t>
            </a:r>
            <a:r>
              <a:rPr lang="en-US" sz="1600" i="1" dirty="0" err="1"/>
              <a:t>Informationsmaterial</a:t>
            </a:r>
            <a:r>
              <a:rPr lang="en-US" sz="1600" i="1" dirty="0"/>
              <a:t> (irrelevant für den Test)</a:t>
            </a:r>
          </a:p>
          <a:p>
            <a:endParaRPr lang="en-US" sz="1600" dirty="0"/>
          </a:p>
          <a:p>
            <a:pPr algn="r"/>
            <a:r>
              <a:rPr lang="en-US" sz="1600" dirty="0" err="1"/>
              <a:t>Finaler</a:t>
            </a:r>
            <a:r>
              <a:rPr lang="en-US" sz="1600" dirty="0"/>
              <a:t> </a:t>
            </a:r>
            <a:r>
              <a:rPr lang="en-US" sz="1600" dirty="0" err="1"/>
              <a:t>Abschlusstest</a:t>
            </a:r>
            <a:endParaRPr lang="en-US" sz="1600" dirty="0"/>
          </a:p>
        </p:txBody>
      </p:sp>
    </p:spTree>
    <p:extLst>
      <p:ext uri="{BB962C8B-B14F-4D97-AF65-F5344CB8AC3E}">
        <p14:creationId xmlns:p14="http://schemas.microsoft.com/office/powerpoint/2010/main" val="478661779"/>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Die nächste Folie stellt den Ablauf eines Forschungszyklus in Form eines visuellen und textuellen Zeitstrahls dar. Sie können jederzeit mit einem Mausklick zur nächsten Folie wechseln oder die Folie auch überspringen, wenn Sie diese Informationen für irrelevant erachten.</a:t>
            </a:r>
            <a:br>
              <a:rPr lang="de-DE" sz="2800" dirty="0"/>
            </a:br>
            <a:endParaRPr lang="de-DE" sz="2800" dirty="0">
              <a:latin typeface="+mn-lt"/>
            </a:endParaRPr>
          </a:p>
        </p:txBody>
      </p:sp>
      <p:sp>
        <p:nvSpPr>
          <p:cNvPr id="2" name="Titel 1">
            <a:extLst>
              <a:ext uri="{FF2B5EF4-FFF2-40B4-BE49-F238E27FC236}">
                <a16:creationId xmlns:a16="http://schemas.microsoft.com/office/drawing/2014/main" id="{AF475CE8-0721-1556-1479-6375201CA0C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210790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0314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48A602A-9320-447B-85AC-9F9A037B5164}"/>
              </a:ext>
            </a:extLst>
          </p:cNvPr>
          <p:cNvSpPr txBox="1">
            <a:spLocks/>
          </p:cNvSpPr>
          <p:nvPr/>
        </p:nvSpPr>
        <p:spPr>
          <a:xfrm>
            <a:off x="0" y="0"/>
            <a:ext cx="12192000" cy="448606"/>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en-US" dirty="0"/>
              <a:t>Aufbau </a:t>
            </a:r>
            <a:r>
              <a:rPr lang="en-US" dirty="0" err="1"/>
              <a:t>eines</a:t>
            </a:r>
            <a:r>
              <a:rPr lang="en-US" dirty="0"/>
              <a:t> </a:t>
            </a:r>
            <a:r>
              <a:rPr lang="en-US" dirty="0" err="1"/>
              <a:t>quantitativen</a:t>
            </a:r>
            <a:r>
              <a:rPr lang="en-US" dirty="0"/>
              <a:t> </a:t>
            </a:r>
            <a:r>
              <a:rPr lang="en-US" dirty="0" err="1"/>
              <a:t>Forschungszyklus</a:t>
            </a:r>
            <a:endParaRPr lang="en-US" dirty="0"/>
          </a:p>
        </p:txBody>
      </p:sp>
      <p:sp>
        <p:nvSpPr>
          <p:cNvPr id="4" name="Textfeld 3">
            <a:extLst>
              <a:ext uri="{FF2B5EF4-FFF2-40B4-BE49-F238E27FC236}">
                <a16:creationId xmlns:a16="http://schemas.microsoft.com/office/drawing/2014/main" id="{035608C5-8C2F-1790-9A11-6CB83D752406}"/>
              </a:ext>
            </a:extLst>
          </p:cNvPr>
          <p:cNvSpPr txBox="1"/>
          <p:nvPr/>
        </p:nvSpPr>
        <p:spPr>
          <a:xfrm>
            <a:off x="359999" y="719999"/>
            <a:ext cx="11484000" cy="3293209"/>
          </a:xfrm>
          <a:prstGeom prst="rect">
            <a:avLst/>
          </a:prstGeom>
          <a:noFill/>
          <a:ln w="12700">
            <a:solidFill>
              <a:schemeClr val="tx1"/>
            </a:solidFill>
          </a:ln>
        </p:spPr>
        <p:txBody>
          <a:bodyPr wrap="square">
            <a:spAutoFit/>
          </a:bodyPr>
          <a:lstStyle/>
          <a:p>
            <a:r>
              <a:rPr lang="de-DE" sz="1600" b="1" dirty="0">
                <a:effectLst/>
                <a:ea typeface="Calibri" panose="020F0502020204030204" pitchFamily="34" charset="0"/>
                <a:cs typeface="Calibri" panose="020F0502020204030204" pitchFamily="34" charset="0"/>
              </a:rPr>
              <a:t>Visuelle Form:</a:t>
            </a: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Textuelle Form:</a:t>
            </a:r>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endParaRPr lang="de-DE" sz="1600" b="1" dirty="0">
              <a:ea typeface="Calibri" panose="020F0502020204030204" pitchFamily="34" charset="0"/>
              <a:cs typeface="Calibri" panose="020F0502020204030204" pitchFamily="34" charset="0"/>
            </a:endParaRPr>
          </a:p>
          <a:p>
            <a:endParaRPr lang="de-DE" sz="1600" b="1" dirty="0">
              <a:effectLst/>
              <a:ea typeface="Calibri" panose="020F0502020204030204" pitchFamily="34" charset="0"/>
              <a:cs typeface="Calibri" panose="020F0502020204030204" pitchFamily="34" charset="0"/>
            </a:endParaRPr>
          </a:p>
          <a:p>
            <a:r>
              <a:rPr lang="de-DE" sz="1600" b="1" dirty="0">
                <a:effectLst/>
                <a:ea typeface="Calibri" panose="020F0502020204030204" pitchFamily="34" charset="0"/>
                <a:cs typeface="Calibri" panose="020F0502020204030204" pitchFamily="34" charset="0"/>
              </a:rPr>
              <a:t> </a:t>
            </a:r>
            <a:endParaRPr lang="de-DE" sz="1600" dirty="0"/>
          </a:p>
        </p:txBody>
      </p:sp>
      <p:pic>
        <p:nvPicPr>
          <p:cNvPr id="53" name="Grafik 52">
            <a:extLst>
              <a:ext uri="{FF2B5EF4-FFF2-40B4-BE49-F238E27FC236}">
                <a16:creationId xmlns:a16="http://schemas.microsoft.com/office/drawing/2014/main" id="{DB126B49-57A0-197F-7589-2257921D3D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387" y="1147490"/>
            <a:ext cx="706727" cy="706727"/>
          </a:xfrm>
          <a:prstGeom prst="rect">
            <a:avLst/>
          </a:prstGeom>
        </p:spPr>
      </p:pic>
      <p:pic>
        <p:nvPicPr>
          <p:cNvPr id="54" name="Grafik 53">
            <a:extLst>
              <a:ext uri="{FF2B5EF4-FFF2-40B4-BE49-F238E27FC236}">
                <a16:creationId xmlns:a16="http://schemas.microsoft.com/office/drawing/2014/main" id="{F05009FA-A2C8-EFAB-FB50-A8D2C03CE2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84123" y="1185713"/>
            <a:ext cx="692165" cy="692165"/>
          </a:xfrm>
          <a:prstGeom prst="rect">
            <a:avLst/>
          </a:prstGeom>
        </p:spPr>
      </p:pic>
      <p:pic>
        <p:nvPicPr>
          <p:cNvPr id="55" name="Grafik 54">
            <a:extLst>
              <a:ext uri="{FF2B5EF4-FFF2-40B4-BE49-F238E27FC236}">
                <a16:creationId xmlns:a16="http://schemas.microsoft.com/office/drawing/2014/main" id="{717A7A27-8A9B-60FC-C90D-F0D8467410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05215" y="1147490"/>
            <a:ext cx="783047" cy="783047"/>
          </a:xfrm>
          <a:prstGeom prst="rect">
            <a:avLst/>
          </a:prstGeom>
        </p:spPr>
      </p:pic>
      <p:pic>
        <p:nvPicPr>
          <p:cNvPr id="56" name="Grafik 55">
            <a:extLst>
              <a:ext uri="{FF2B5EF4-FFF2-40B4-BE49-F238E27FC236}">
                <a16:creationId xmlns:a16="http://schemas.microsoft.com/office/drawing/2014/main" id="{2943FD6B-110C-82A2-40C5-04808BD98F6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28373" y="1192821"/>
            <a:ext cx="605393" cy="605393"/>
          </a:xfrm>
          <a:prstGeom prst="rect">
            <a:avLst/>
          </a:prstGeom>
        </p:spPr>
      </p:pic>
      <p:pic>
        <p:nvPicPr>
          <p:cNvPr id="57" name="Grafik 56">
            <a:extLst>
              <a:ext uri="{FF2B5EF4-FFF2-40B4-BE49-F238E27FC236}">
                <a16:creationId xmlns:a16="http://schemas.microsoft.com/office/drawing/2014/main" id="{0A432CD6-1D13-A784-810E-751B7A1B60A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04984" y="1131258"/>
            <a:ext cx="801077" cy="801077"/>
          </a:xfrm>
          <a:prstGeom prst="rect">
            <a:avLst/>
          </a:prstGeom>
        </p:spPr>
      </p:pic>
      <p:pic>
        <p:nvPicPr>
          <p:cNvPr id="58" name="Grafik 57">
            <a:extLst>
              <a:ext uri="{FF2B5EF4-FFF2-40B4-BE49-F238E27FC236}">
                <a16:creationId xmlns:a16="http://schemas.microsoft.com/office/drawing/2014/main" id="{D4975031-F80A-9593-49CD-52F128481F3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87881" y="1162960"/>
            <a:ext cx="694316" cy="755188"/>
          </a:xfrm>
          <a:prstGeom prst="rect">
            <a:avLst/>
          </a:prstGeom>
        </p:spPr>
      </p:pic>
      <p:pic>
        <p:nvPicPr>
          <p:cNvPr id="59" name="Grafik 58">
            <a:extLst>
              <a:ext uri="{FF2B5EF4-FFF2-40B4-BE49-F238E27FC236}">
                <a16:creationId xmlns:a16="http://schemas.microsoft.com/office/drawing/2014/main" id="{A0C9FD67-9CD4-88CC-56B8-BDBF4CE4528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625344" y="1192821"/>
            <a:ext cx="685057" cy="685057"/>
          </a:xfrm>
          <a:prstGeom prst="rect">
            <a:avLst/>
          </a:prstGeom>
        </p:spPr>
      </p:pic>
      <p:sp>
        <p:nvSpPr>
          <p:cNvPr id="64" name="Pfeil: Chevron 63">
            <a:extLst>
              <a:ext uri="{FF2B5EF4-FFF2-40B4-BE49-F238E27FC236}">
                <a16:creationId xmlns:a16="http://schemas.microsoft.com/office/drawing/2014/main" id="{5932A61E-7F5D-AE89-1729-8C523D05DFB3}"/>
              </a:ext>
            </a:extLst>
          </p:cNvPr>
          <p:cNvSpPr/>
          <p:nvPr/>
        </p:nvSpPr>
        <p:spPr>
          <a:xfrm>
            <a:off x="2014872"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1600" dirty="0">
              <a:solidFill>
                <a:schemeClr val="tx1"/>
              </a:solidFill>
            </a:endParaRPr>
          </a:p>
          <a:p>
            <a:pPr algn="ctr"/>
            <a:r>
              <a:rPr lang="en-US" sz="1600" dirty="0" err="1">
                <a:solidFill>
                  <a:schemeClr val="tx1"/>
                </a:solidFill>
              </a:rPr>
              <a:t>Literatur</a:t>
            </a:r>
            <a:r>
              <a:rPr lang="en-US" sz="1600" dirty="0">
                <a:solidFill>
                  <a:schemeClr val="tx1"/>
                </a:solidFill>
              </a:rPr>
              <a:t>-recherche</a:t>
            </a:r>
          </a:p>
          <a:p>
            <a:pPr algn="ctr"/>
            <a:endParaRPr lang="de-DE" sz="1600" dirty="0">
              <a:solidFill>
                <a:schemeClr val="tx1"/>
              </a:solidFill>
            </a:endParaRPr>
          </a:p>
        </p:txBody>
      </p:sp>
      <p:sp>
        <p:nvSpPr>
          <p:cNvPr id="70" name="Pfeil: Chevron 69">
            <a:extLst>
              <a:ext uri="{FF2B5EF4-FFF2-40B4-BE49-F238E27FC236}">
                <a16:creationId xmlns:a16="http://schemas.microsoft.com/office/drawing/2014/main" id="{74F11F54-390A-AA6A-C17F-A2A5753882F3}"/>
              </a:ext>
            </a:extLst>
          </p:cNvPr>
          <p:cNvSpPr/>
          <p:nvPr/>
        </p:nvSpPr>
        <p:spPr>
          <a:xfrm>
            <a:off x="3611225"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Forschungs-frage</a:t>
            </a:r>
            <a:endParaRPr lang="en-US" sz="1600" dirty="0">
              <a:solidFill>
                <a:schemeClr val="tx1"/>
              </a:solidFill>
            </a:endParaRPr>
          </a:p>
          <a:p>
            <a:pPr algn="ctr"/>
            <a:endParaRPr lang="de-DE" sz="1600" dirty="0">
              <a:solidFill>
                <a:schemeClr val="tx1"/>
              </a:solidFill>
            </a:endParaRPr>
          </a:p>
        </p:txBody>
      </p:sp>
      <p:sp>
        <p:nvSpPr>
          <p:cNvPr id="71" name="Pfeil: Chevron 70">
            <a:extLst>
              <a:ext uri="{FF2B5EF4-FFF2-40B4-BE49-F238E27FC236}">
                <a16:creationId xmlns:a16="http://schemas.microsoft.com/office/drawing/2014/main" id="{E1B217C2-F59E-800F-1421-7831E47F0276}"/>
              </a:ext>
            </a:extLst>
          </p:cNvPr>
          <p:cNvSpPr/>
          <p:nvPr/>
        </p:nvSpPr>
        <p:spPr>
          <a:xfrm>
            <a:off x="5211810"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Forschungs</a:t>
            </a:r>
            <a:r>
              <a:rPr lang="en-US" sz="1600" dirty="0">
                <a:solidFill>
                  <a:schemeClr val="tx1"/>
                </a:solidFill>
              </a:rPr>
              <a:t>-design</a:t>
            </a:r>
          </a:p>
          <a:p>
            <a:pPr algn="ctr"/>
            <a:endParaRPr lang="de-DE" sz="1600" dirty="0">
              <a:solidFill>
                <a:schemeClr val="tx1"/>
              </a:solidFill>
            </a:endParaRPr>
          </a:p>
        </p:txBody>
      </p:sp>
      <p:sp>
        <p:nvSpPr>
          <p:cNvPr id="72" name="Pfeil: Chevron 71">
            <a:extLst>
              <a:ext uri="{FF2B5EF4-FFF2-40B4-BE49-F238E27FC236}">
                <a16:creationId xmlns:a16="http://schemas.microsoft.com/office/drawing/2014/main" id="{4FD01011-5745-0B0B-1FEA-2E943CFE384B}"/>
              </a:ext>
            </a:extLst>
          </p:cNvPr>
          <p:cNvSpPr/>
          <p:nvPr/>
        </p:nvSpPr>
        <p:spPr>
          <a:xfrm>
            <a:off x="6813088"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endParaRPr lang="en-US" sz="1600" dirty="0">
              <a:solidFill>
                <a:schemeClr val="tx1"/>
              </a:solidFill>
            </a:endParaRPr>
          </a:p>
          <a:p>
            <a:pPr algn="ctr"/>
            <a:r>
              <a:rPr lang="en-US" sz="1600" dirty="0">
                <a:solidFill>
                  <a:schemeClr val="tx1"/>
                </a:solidFill>
              </a:rPr>
              <a:t>Experiment</a:t>
            </a:r>
          </a:p>
          <a:p>
            <a:pPr algn="ctr"/>
            <a:endParaRPr lang="en-US" sz="1600" dirty="0">
              <a:solidFill>
                <a:schemeClr val="tx1"/>
              </a:solidFill>
            </a:endParaRPr>
          </a:p>
          <a:p>
            <a:pPr algn="ctr"/>
            <a:endParaRPr lang="de-DE" sz="1600" dirty="0">
              <a:solidFill>
                <a:schemeClr val="tx1"/>
              </a:solidFill>
            </a:endParaRPr>
          </a:p>
        </p:txBody>
      </p:sp>
      <p:sp>
        <p:nvSpPr>
          <p:cNvPr id="73" name="Pfeil: Chevron 72">
            <a:extLst>
              <a:ext uri="{FF2B5EF4-FFF2-40B4-BE49-F238E27FC236}">
                <a16:creationId xmlns:a16="http://schemas.microsoft.com/office/drawing/2014/main" id="{61D49776-FEF4-6665-5301-94D8E12F6B7E}"/>
              </a:ext>
            </a:extLst>
          </p:cNvPr>
          <p:cNvSpPr/>
          <p:nvPr/>
        </p:nvSpPr>
        <p:spPr>
          <a:xfrm>
            <a:off x="8411566"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endParaRPr lang="en-US" sz="1600" dirty="0">
              <a:solidFill>
                <a:schemeClr val="tx1"/>
              </a:solidFill>
            </a:endParaRPr>
          </a:p>
          <a:p>
            <a:pPr algn="ctr"/>
            <a:r>
              <a:rPr lang="en-US" sz="1600" dirty="0" err="1">
                <a:solidFill>
                  <a:schemeClr val="tx1"/>
                </a:solidFill>
              </a:rPr>
              <a:t>Auswertung</a:t>
            </a:r>
            <a:endParaRPr lang="en-US" sz="1600" dirty="0">
              <a:solidFill>
                <a:schemeClr val="tx1"/>
              </a:solidFill>
            </a:endParaRPr>
          </a:p>
          <a:p>
            <a:pPr algn="ctr"/>
            <a:endParaRPr lang="en-US" sz="1600" dirty="0">
              <a:solidFill>
                <a:schemeClr val="tx1"/>
              </a:solidFill>
            </a:endParaRPr>
          </a:p>
          <a:p>
            <a:pPr algn="ctr"/>
            <a:endParaRPr lang="de-DE" sz="1600" dirty="0">
              <a:solidFill>
                <a:schemeClr val="tx1"/>
              </a:solidFill>
            </a:endParaRPr>
          </a:p>
        </p:txBody>
      </p:sp>
      <p:sp>
        <p:nvSpPr>
          <p:cNvPr id="74" name="Pfeil: Chevron 73">
            <a:extLst>
              <a:ext uri="{FF2B5EF4-FFF2-40B4-BE49-F238E27FC236}">
                <a16:creationId xmlns:a16="http://schemas.microsoft.com/office/drawing/2014/main" id="{64EAE25C-56E9-76A7-00BD-07CDD8DC31BC}"/>
              </a:ext>
            </a:extLst>
          </p:cNvPr>
          <p:cNvSpPr/>
          <p:nvPr/>
        </p:nvSpPr>
        <p:spPr>
          <a:xfrm>
            <a:off x="10010044"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solidFill>
            </a:endParaRPr>
          </a:p>
          <a:p>
            <a:pPr algn="ctr"/>
            <a:r>
              <a:rPr lang="en-US" sz="1600" dirty="0" err="1">
                <a:solidFill>
                  <a:schemeClr val="tx1"/>
                </a:solidFill>
              </a:rPr>
              <a:t>Publikation</a:t>
            </a:r>
            <a:endParaRPr lang="en-US" sz="1600" dirty="0">
              <a:solidFill>
                <a:schemeClr val="tx1"/>
              </a:solidFill>
            </a:endParaRPr>
          </a:p>
          <a:p>
            <a:pPr algn="ctr"/>
            <a:endParaRPr lang="de-DE" sz="1600" dirty="0">
              <a:solidFill>
                <a:schemeClr val="tx1"/>
              </a:solidFill>
            </a:endParaRPr>
          </a:p>
        </p:txBody>
      </p:sp>
      <p:sp>
        <p:nvSpPr>
          <p:cNvPr id="75" name="Pfeil: Chevron 74">
            <a:extLst>
              <a:ext uri="{FF2B5EF4-FFF2-40B4-BE49-F238E27FC236}">
                <a16:creationId xmlns:a16="http://schemas.microsoft.com/office/drawing/2014/main" id="{59034929-2DA9-797A-FB6E-AF00DAA9A02B}"/>
              </a:ext>
            </a:extLst>
          </p:cNvPr>
          <p:cNvSpPr/>
          <p:nvPr/>
        </p:nvSpPr>
        <p:spPr>
          <a:xfrm>
            <a:off x="388280" y="2743017"/>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600" dirty="0" err="1">
                <a:solidFill>
                  <a:schemeClr val="tx1"/>
                </a:solidFill>
              </a:rPr>
              <a:t>Wissens-lücke</a:t>
            </a:r>
            <a:endParaRPr lang="en-US" sz="1600" dirty="0">
              <a:solidFill>
                <a:schemeClr val="tx1"/>
              </a:solidFill>
            </a:endParaRPr>
          </a:p>
        </p:txBody>
      </p:sp>
      <p:sp>
        <p:nvSpPr>
          <p:cNvPr id="76" name="Pfeil: Chevron 75">
            <a:extLst>
              <a:ext uri="{FF2B5EF4-FFF2-40B4-BE49-F238E27FC236}">
                <a16:creationId xmlns:a16="http://schemas.microsoft.com/office/drawing/2014/main" id="{233F6C50-203C-2879-238D-FE43CE0264D4}"/>
              </a:ext>
            </a:extLst>
          </p:cNvPr>
          <p:cNvSpPr/>
          <p:nvPr/>
        </p:nvSpPr>
        <p:spPr>
          <a:xfrm>
            <a:off x="2014872"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77" name="Pfeil: Chevron 76">
            <a:extLst>
              <a:ext uri="{FF2B5EF4-FFF2-40B4-BE49-F238E27FC236}">
                <a16:creationId xmlns:a16="http://schemas.microsoft.com/office/drawing/2014/main" id="{5546B81D-9BB9-377A-AB5B-D74C31EB6E28}"/>
              </a:ext>
            </a:extLst>
          </p:cNvPr>
          <p:cNvSpPr/>
          <p:nvPr/>
        </p:nvSpPr>
        <p:spPr>
          <a:xfrm>
            <a:off x="3611225"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78" name="Pfeil: Chevron 77">
            <a:extLst>
              <a:ext uri="{FF2B5EF4-FFF2-40B4-BE49-F238E27FC236}">
                <a16:creationId xmlns:a16="http://schemas.microsoft.com/office/drawing/2014/main" id="{0832AE2B-9B90-7BEE-1152-01299D2A9318}"/>
              </a:ext>
            </a:extLst>
          </p:cNvPr>
          <p:cNvSpPr/>
          <p:nvPr/>
        </p:nvSpPr>
        <p:spPr>
          <a:xfrm>
            <a:off x="5211810"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79" name="Pfeil: Chevron 78">
            <a:extLst>
              <a:ext uri="{FF2B5EF4-FFF2-40B4-BE49-F238E27FC236}">
                <a16:creationId xmlns:a16="http://schemas.microsoft.com/office/drawing/2014/main" id="{BD8D5B30-7D1A-8214-ABB3-6CBD40795CE4}"/>
              </a:ext>
            </a:extLst>
          </p:cNvPr>
          <p:cNvSpPr/>
          <p:nvPr/>
        </p:nvSpPr>
        <p:spPr>
          <a:xfrm>
            <a:off x="6813088"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80" name="Pfeil: Chevron 79">
            <a:extLst>
              <a:ext uri="{FF2B5EF4-FFF2-40B4-BE49-F238E27FC236}">
                <a16:creationId xmlns:a16="http://schemas.microsoft.com/office/drawing/2014/main" id="{83E825D7-8805-EBEF-A2D7-108755249B80}"/>
              </a:ext>
            </a:extLst>
          </p:cNvPr>
          <p:cNvSpPr/>
          <p:nvPr/>
        </p:nvSpPr>
        <p:spPr>
          <a:xfrm>
            <a:off x="8411566"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81" name="Pfeil: Chevron 80">
            <a:extLst>
              <a:ext uri="{FF2B5EF4-FFF2-40B4-BE49-F238E27FC236}">
                <a16:creationId xmlns:a16="http://schemas.microsoft.com/office/drawing/2014/main" id="{FA7FFF5F-972E-EB61-0F0F-0FD6CBDEED0C}"/>
              </a:ext>
            </a:extLst>
          </p:cNvPr>
          <p:cNvSpPr/>
          <p:nvPr/>
        </p:nvSpPr>
        <p:spPr>
          <a:xfrm>
            <a:off x="10010044"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
        <p:nvSpPr>
          <p:cNvPr id="82" name="Pfeil: Chevron 81">
            <a:extLst>
              <a:ext uri="{FF2B5EF4-FFF2-40B4-BE49-F238E27FC236}">
                <a16:creationId xmlns:a16="http://schemas.microsoft.com/office/drawing/2014/main" id="{F38ABB2E-4F76-FA21-AA4D-2E0DF2C37B8C}"/>
              </a:ext>
            </a:extLst>
          </p:cNvPr>
          <p:cNvSpPr/>
          <p:nvPr/>
        </p:nvSpPr>
        <p:spPr>
          <a:xfrm>
            <a:off x="388280" y="1044786"/>
            <a:ext cx="1794398" cy="1085407"/>
          </a:xfrm>
          <a:prstGeom prst="chevron">
            <a:avLst>
              <a:gd name="adj" fmla="val 2593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a:solidFill>
                <a:schemeClr val="tx1"/>
              </a:solidFill>
            </a:endParaRPr>
          </a:p>
        </p:txBody>
      </p:sp>
    </p:spTree>
    <p:extLst>
      <p:ext uri="{BB962C8B-B14F-4D97-AF65-F5344CB8AC3E}">
        <p14:creationId xmlns:p14="http://schemas.microsoft.com/office/powerpoint/2010/main" val="2259840353"/>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B2C15823-F8CD-4D92-87A0-72B7B558A564}"/>
              </a:ext>
            </a:extLst>
          </p:cNvPr>
          <p:cNvSpPr>
            <a:spLocks noGrp="1"/>
          </p:cNvSpPr>
          <p:nvPr>
            <p:ph type="title"/>
          </p:nvPr>
        </p:nvSpPr>
        <p:spPr>
          <a:xfrm>
            <a:off x="838200" y="2766218"/>
            <a:ext cx="10515600" cy="1325563"/>
          </a:xfrm>
        </p:spPr>
        <p:txBody>
          <a:bodyPr>
            <a:noAutofit/>
          </a:bodyPr>
          <a:lstStyle/>
          <a:p>
            <a:pPr algn="just"/>
            <a:r>
              <a:rPr lang="de-DE" sz="2800" dirty="0">
                <a:latin typeface="+mn-lt"/>
              </a:rPr>
              <a:t>Auf der nächsten Folie wird Ihnen der Ablauf des Forschungszyklus anhand einer theoretischen Beschreibung des zentralen Inhalts, einer praktischen Übung sowie einem Beispiel erläutert. Bei der Übung gibt es nur eine richtige Antwortmöglichkeit. Sie müssen uns Ihre Auswahl nicht nennen, merken Sie sich diese einfach und vergleichen Sie ihr Ergebnis mit der Auflösung der Übung auf der darauffolgenden Folie. Wie üblich können Sie jederzeit mit einem Mausklick zur nächsten Folie wechseln. </a:t>
            </a:r>
          </a:p>
        </p:txBody>
      </p:sp>
      <p:sp>
        <p:nvSpPr>
          <p:cNvPr id="2" name="Titel 1">
            <a:extLst>
              <a:ext uri="{FF2B5EF4-FFF2-40B4-BE49-F238E27FC236}">
                <a16:creationId xmlns:a16="http://schemas.microsoft.com/office/drawing/2014/main" id="{AF475CE8-0721-1556-1479-6375201CA0C1}"/>
              </a:ext>
            </a:extLst>
          </p:cNvPr>
          <p:cNvSpPr txBox="1">
            <a:spLocks/>
          </p:cNvSpPr>
          <p:nvPr/>
        </p:nvSpPr>
        <p:spPr>
          <a:xfrm>
            <a:off x="1" y="0"/>
            <a:ext cx="12192000" cy="471511"/>
          </a:xfrm>
          <a:prstGeom prst="rect">
            <a:avLst/>
          </a:prstGeom>
          <a:solidFill>
            <a:schemeClr val="bg2">
              <a:lumMod val="75000"/>
            </a:schemeClr>
          </a:solidFill>
        </p:spPr>
        <p:txBody>
          <a:bodyPr vert="horz" lIns="91440" tIns="45720" rIns="91440" bIns="45720" rtlCol="0" anchor="b">
            <a:noAutofit/>
          </a:bodyPr>
          <a:lstStyle>
            <a:defPPr>
              <a:defRPr lang="de-DE"/>
            </a:defPPr>
            <a:lvl1pPr algn="ctr">
              <a:lnSpc>
                <a:spcPct val="90000"/>
              </a:lnSpc>
              <a:spcBef>
                <a:spcPct val="0"/>
              </a:spcBef>
              <a:buNone/>
              <a:defRPr sz="2800">
                <a:ea typeface="+mj-ea"/>
                <a:cs typeface="+mj-cs"/>
              </a:defRPr>
            </a:lvl1pPr>
          </a:lstStyle>
          <a:p>
            <a:r>
              <a:rPr lang="de-DE" dirty="0"/>
              <a:t>Aufgabenstellung: </a:t>
            </a:r>
          </a:p>
        </p:txBody>
      </p:sp>
    </p:spTree>
    <p:extLst>
      <p:ext uri="{BB962C8B-B14F-4D97-AF65-F5344CB8AC3E}">
        <p14:creationId xmlns:p14="http://schemas.microsoft.com/office/powerpoint/2010/main" val="3799517168"/>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dditionszeichen 3">
            <a:extLst>
              <a:ext uri="{FF2B5EF4-FFF2-40B4-BE49-F238E27FC236}">
                <a16:creationId xmlns:a16="http://schemas.microsoft.com/office/drawing/2014/main" id="{2AA7EBD9-BD6B-AACE-DA24-B02030AD5548}"/>
              </a:ext>
            </a:extLst>
          </p:cNvPr>
          <p:cNvSpPr/>
          <p:nvPr/>
        </p:nvSpPr>
        <p:spPr>
          <a:xfrm>
            <a:off x="5609437" y="-83975"/>
            <a:ext cx="973123" cy="914400"/>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365850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3038</Words>
  <Application>Microsoft Office PowerPoint</Application>
  <PresentationFormat>Breitbild</PresentationFormat>
  <Paragraphs>155</Paragraphs>
  <Slides>32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32</vt:i4>
      </vt:variant>
    </vt:vector>
  </HeadingPairs>
  <TitlesOfParts>
    <vt:vector size="36" baseType="lpstr">
      <vt:lpstr>Arial</vt:lpstr>
      <vt:lpstr>Calibri</vt:lpstr>
      <vt:lpstr>Calibri Light</vt:lpstr>
      <vt:lpstr>Office</vt:lpstr>
      <vt:lpstr>PowerPoint-Präsentation</vt:lpstr>
      <vt:lpstr>Die folgende Folie gibt Ihnen einen kurzen Überblick über den Kurs sowie einigen allgemeinen Informationen zu dem Kursinhalt. Sie können jederzeit mit einem Mausklick zur nächsten Folie wechseln.   </vt:lpstr>
      <vt:lpstr>PowerPoint-Präsentation</vt:lpstr>
      <vt:lpstr>PowerPoint-Präsentation</vt:lpstr>
      <vt:lpstr>Die nächste Folie stellt den Ablauf eines Forschungszyklus in Form eines visuellen und textuellen Zeitstrahls dar. Sie können jederzeit mit einem Mausklick zur nächsten Folie wechseln oder die Folie auch überspringen, wenn Sie diese Informationen für irrelevant erachten. </vt:lpstr>
      <vt:lpstr>PowerPoint-Präsentation</vt:lpstr>
      <vt:lpstr>PowerPoint-Präsentation</vt:lpstr>
      <vt:lpstr>Auf der nächsten Folie wird Ihnen der Ablauf des Forschungszyklus anhand einer theoretischen Beschreibung des zentralen Inhalts, einer praktischen Übung sowie einem Beispiel erläutert. Bei der Übung gibt es nur eine richtige Antwortmöglichkeit. Sie müssen uns Ihre Auswahl nicht nennen, merken Sie sich diese einfach und vergleichen Sie ihr Ergebnis mit der Auflösung der Übung auf der darauffolgenden Folie. Wie üblich können Sie jederzeit mit einem Mausklick zur nächsten Folie wechseln. </vt:lpstr>
      <vt:lpstr>PowerPoint-Präsentation</vt:lpstr>
      <vt:lpstr>PowerPoint-Präsentation</vt:lpstr>
      <vt:lpstr>Die richtige Reihenfolge des Forschungszyklus ist: Erfassung der Schlafdauer und Durchführung kognitiver Tests; (1) Korrelationsanalyse zwischen Schlafdauer und kognitiver Leistung; Empfehlung einer Mindestschlafdauer.          Auf der nächsten Folie wird gezeigt, wie der Prozess der Identifizierung von Wissenslücken oder Widersprüchen aussehen kann. Sie erhalten zunächst wieder einen Zeitstrahl in textueller und visueller Form. Durch einen Mausklick können Sie jederzeit zur nächsten Folie wechseln oder die Folie überspringen, wenn Sie diese Informationen für irrelevant halten und die Studie schneller abschließen möchten.</vt:lpstr>
      <vt:lpstr>PowerPoint-Präsentation</vt:lpstr>
      <vt:lpstr>PowerPoint-Präsentation</vt:lpstr>
      <vt:lpstr>Mithilfe einer theoretischen Beschreibung des zentralen Inhalts, einem Beispiel und einer praktischen Übung können Sie auf der nächsten Folie ihr Wissen über die Identifikation der Wissenslücken vertiefen. Ebenso wie zuvor gilt auch hier: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vt:lpstr>
      <vt:lpstr>PowerPoint-Präsentation</vt:lpstr>
      <vt:lpstr>PowerPoint-Präsentation</vt:lpstr>
      <vt:lpstr>Die richtige Antwort zur praktischen Übung ist: (2) Literaturrecherche von Studien zu Herzerkrankungsursachen, Analyse von relevanten Untersuchungen, Austausch mit Kaffeekonsumexperten     Auf der nächsten Folie wird der visuelle und textuelle Zeitstrahl über die Planung und Durchführung einer Literatur- und Datenrecherche gezeigt. Wie üblich können Sie jederzeit mit einem Mausklick zur nächsten Folie wechseln oder die Folie überspringen, wenn Sie diese Informationen für irrelevant halten.</vt:lpstr>
      <vt:lpstr>PowerPoint-Präsentation</vt:lpstr>
      <vt:lpstr>PowerPoint-Präsentation</vt:lpstr>
      <vt:lpstr>Auf der nächsten Folie wird Ihnen der zentrale Inhalt der Literatur- und Datenrecherche sowie eine praktische Übung und ein Beispiel zur Verfügung gestellt. Ebenso wie zuvor gilt auch hier wieder: Bei der Übung gibt es nur eine richtige Antwortmöglichkeit. Sie müssen uns Ihre Auswahl nicht nennen, merken Sie sich diese einfach und vergleichen Sie ihr Ergebnis mit der Auflösung der Übung auf der darauffolgenden Folie. Durch einen Mausklick können Sie anschließend fortfahren.             Im Anschluss an diese Informationen zur Literatur- und Datenrecherche folgen zwei vorbereitende Übungen und der finale Verständnistest. </vt:lpstr>
      <vt:lpstr>PowerPoint-Präsentation</vt:lpstr>
      <vt:lpstr>PowerPoint-Präsentation</vt:lpstr>
      <vt:lpstr>Die Antwortmöglichkeit mit den ausschließlich sinnvollen Suchbegriffen ist: (2) Stress, geistige Gesundheit, Depression       Auf der nächsten Folie wird Ihnen eine Übung zur Entwicklung einer Forschungsfrage angeboten. Sie können zur Lösung der Aufgabe den zur Verfügung gestellten Text verwenden. Ebenso wie bei den vorherigen, kleineren Übungen gilt auch hier: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und zur nächsten Folie fortfahren.          Im Anschluss an diese Übung folgt eine weitere Übung und zum Abschluss der finale Verständnistest. </vt:lpstr>
      <vt:lpstr>PowerPoint-Präsentation</vt:lpstr>
      <vt:lpstr>PowerPoint-Präsentation</vt:lpstr>
      <vt:lpstr>Die richtige Antwort der vorherigen Übung ist: (4)  Hat sich die Anzahl der Zugriffe auf […] und wenn ja, in welchem Verhältnis?  Auf der nächsten Folie wird Ihnen eine weitere Übung zur Gestaltung des Forschungsdesigns angeboten. Sie können zur Lösung der Aufgabe den Text zu Hilfe nehmen. Es gilt auch hier wieder: Es gibt nur eine richtige Antwortmöglichkeit. Sie müssen uns Ihre Auswahl nicht nennen, merken Sie sich diese einfach und vergleichen Sie ihr Ergebnis mit der Auflösung der Übung auf der darauffolgenden Folie. Durch einen Mausklick können Sie diese Übung zu jedem Zeitpunkt abschließen oder abbrechen und zur nächsten Folie fortfahren.     Im Anschluss an diese Übung folgt der Abschluss der finale Verständnistest. </vt:lpstr>
      <vt:lpstr>PowerPoint-Präsentation</vt:lpstr>
      <vt:lpstr>PowerPoint-Präsentation</vt:lpstr>
      <vt:lpstr>Die richtige Antwort zur vorherigen Übung ist: (3) Die Qualität des Forschungsdesigns hat direkte Auswirkungen auf Validität und Reliabilität der Forschungsergebnisse        Bevor Sie zum Verständnistest fortfahren, werden Ihnen auf der  nächsten Folie zusätzliche Lernmaterialien mit verschiedenen Themengebieten zur Verfügung gestellt. Diese Themen sind jedoch nicht relevant für den Test. Mithilfe eines Mausklicks können Sie diese zusätzlichen Lernmaterialien zu jedem Zeitpunkt abschließen und zum finalen Verständnistest fortfahren.</vt:lpstr>
      <vt:lpstr>PowerPoint-Präsentation</vt:lpstr>
      <vt:lpstr>PowerPoint-Präsentation</vt:lpstr>
      <vt:lpstr>Sie haben die Eye Tracking-Studie erfolgreich abgeschlossen.       Es gibt keinen Verständnistest. Die „Androhung“ des Verständnistests wurde nur verwendet, um die Kurssituation so real wie möglich zu gestalten. Wir bitten Sie, nichts von dem Inhalt der Studie und der Inexistenz des Verständnistests an andere Studienteilnehmer weiterzugeben, da dadurch das Messergebnis verfälscht werden könnte.          Nun folgt ein kurzer Fragebogen, den Sie über folgenden QR-Code bequem über Ihr Smartphone abrufen können. Tragen Sie bitte die Ihnen vom Betreuer zugeteilte Teilnehmer-ID in den Fragebogen ein. Dies ist essentiell, um die Eye Tracking-Daten mit den Daten des Fragebogens vergleichen zu können. Bitte füllen Sie den Fragebogen direkt im Anschluss an die Studie aus.     QR-Code zum Fragebogen:                  Vielen vielen Dank für Ihre Teilnahme an der Studie.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Dominik Bittner</dc:creator>
  <cp:lastModifiedBy>Dominik Bittner</cp:lastModifiedBy>
  <cp:revision>43</cp:revision>
  <dcterms:created xsi:type="dcterms:W3CDTF">2022-11-25T15:02:55Z</dcterms:created>
  <dcterms:modified xsi:type="dcterms:W3CDTF">2023-05-16T14:54:29Z</dcterms:modified>
</cp:coreProperties>
</file>