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3" d="100"/>
          <a:sy n="43" d="100"/>
        </p:scale>
        <p:origin x="48" y="98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grafia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na de 3 Imag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92CD2E-F245-4C12-9673-54053AD3A7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TURISMO E MIGRA</a:t>
            </a:r>
            <a:r>
              <a:rPr lang="pt-PT" dirty="0"/>
              <a:t>ÇÕES</a:t>
            </a:r>
            <a:endParaRPr lang="pl-P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7FE8BFB-8584-44ED-B16C-7493381955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/>
              <a:t>Terminologia e definições escolhidas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90923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8EF2AE-BE14-42BF-9BD7-C840BD749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678426"/>
          </a:xfrm>
        </p:spPr>
        <p:txBody>
          <a:bodyPr/>
          <a:lstStyle/>
          <a:p>
            <a:r>
              <a:rPr lang="pt-PT" dirty="0"/>
              <a:t>turismo</a:t>
            </a:r>
            <a:endParaRPr lang="pl-PL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6FE78886-D1BC-4CE5-9260-68A4ABFF6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386348"/>
            <a:ext cx="10353762" cy="4404852"/>
          </a:xfrm>
        </p:spPr>
        <p:txBody>
          <a:bodyPr/>
          <a:lstStyle/>
          <a:p>
            <a:pPr algn="l"/>
            <a:r>
              <a:rPr lang="pt-BR" sz="18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Turismo</a:t>
            </a:r>
            <a:r>
              <a:rPr lang="pt-BR" sz="18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é o conjunto de atividades que envolvem o deslocamento de pessoas de um lugar para outro, seja ele doméstico ou internacional. Pode e</a:t>
            </a:r>
            <a:r>
              <a:rPr lang="pt-BR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star ligado a diversos segmentos, entre eles, o turismo de consumo, onde são organizadas excursões com o objetivo principal de fazer compras, o turismo religioso, realizado para encontros em regiões com tradição religiosa, o turismo cultural, o turismo rural, o turismo ecológico etc. </a:t>
            </a:r>
          </a:p>
          <a:p>
            <a:pPr algn="l"/>
            <a:r>
              <a:rPr lang="pt-BR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São consideradas turistas as pessoas que saem de seu país ou região para uma viagem de visita a outro país, estado ou região sem desenvolver uma atividade remunerada.</a:t>
            </a:r>
            <a:r>
              <a:rPr lang="pt-BR" sz="1800" b="0" i="0" dirty="0">
                <a:effectLst/>
                <a:latin typeface="Roboto" panose="020B0604020202020204" pitchFamily="2" charset="0"/>
              </a:rPr>
              <a:t> </a:t>
            </a:r>
            <a:r>
              <a:rPr lang="pt-BR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 acordo com a</a:t>
            </a:r>
            <a:r>
              <a:rPr lang="pt-BR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Organização Mundial de Turismo das Nações Unidas (UNWTO), uma viagem pode ser qualificada como turismo se durar mais de 24 horas e não durar mais de um ano.</a:t>
            </a:r>
          </a:p>
          <a:p>
            <a:pPr algn="l"/>
            <a:r>
              <a:rPr lang="pt-BR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 turismo tem grande importância na economia mundial, pois a chegada de turistas aumenta o consumo, a produção de bens e serviços e principalmente a necessidade de criação de novos empregos. O dia mundial do turismo é comemorado no dia </a:t>
            </a:r>
            <a:r>
              <a:rPr lang="pt-BR" sz="18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27 de setembro</a:t>
            </a:r>
            <a:r>
              <a:rPr lang="pt-BR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endParaRPr lang="pt-BR" sz="16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87555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750B51-9603-4BA9-AB80-A05694F59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924232"/>
          </a:xfrm>
        </p:spPr>
        <p:txBody>
          <a:bodyPr/>
          <a:lstStyle/>
          <a:p>
            <a:r>
              <a:rPr lang="pt-PT" dirty="0"/>
              <a:t>turismo</a:t>
            </a:r>
            <a:endParaRPr lang="pl-PL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680F5A0-D8D9-4084-A748-36AB5C41C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533833"/>
            <a:ext cx="10353762" cy="4257367"/>
          </a:xfrm>
        </p:spPr>
        <p:txBody>
          <a:bodyPr/>
          <a:lstStyle/>
          <a:p>
            <a:pPr algn="l"/>
            <a:r>
              <a:rPr lang="pt-BR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turismo existe há milhares de anos, pois o conceito de viajar para outros locais por prazer era conhecido nas civilizações egípcias, gregas e romanas antigas. Nos primeiros tempos, as viagens ocorriam principalmente a cavalo ou usando barcos, o que significava que deslocamentos a longa distância eram difíceis. Inicialmente, também era uma opção para os mais ricos da sociedade. O conceito moderno de turismo é frequentemente rastreado até a Revolução Industrial, com a sociedade britânica sendo uma das primeiras a realmente abraçar a ideia de pessoas comuns viajando a lazer.</a:t>
            </a:r>
          </a:p>
          <a:p>
            <a:pPr algn="l"/>
            <a:endParaRPr lang="pt-BR" sz="16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pt-BR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Para além dos benefícios económicos e infraestruturais associados ao turismo, ele pode trazer benefícios sociais e culturais., por exemplo, colocar pessoas de diferentes culturas em contacto umas com as outras. No entanto, o turismo aumenta o número de pessoas em uma área específica, o que leva ao uso excessivo dos recursos naturais, como a água. O aumento de veículos pode causar a poluição e priorizar atrações para visitantes pode destruir áreas naturais e perder habitats naturais para os animais. Alguns locais se tornam excessivamente dependentes do turismo em detrimento de outros aspetos de sua economia. Nos piores casos, o turismo pode levar à erradicação de alguns modos de vida locais.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56388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2FEB38-AFC5-4F3A-8AE1-F206569E4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825910"/>
          </a:xfrm>
        </p:spPr>
        <p:txBody>
          <a:bodyPr/>
          <a:lstStyle/>
          <a:p>
            <a:r>
              <a:rPr lang="pt-PT" dirty="0"/>
              <a:t>Alguns Tipos de turismo</a:t>
            </a:r>
            <a:endParaRPr lang="pl-PL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3A3A4849-7595-4482-9571-A6DCBA5B15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435511"/>
            <a:ext cx="10353762" cy="4355689"/>
          </a:xfrm>
        </p:spPr>
        <p:txBody>
          <a:bodyPr>
            <a:normAutofit/>
          </a:bodyPr>
          <a:lstStyle/>
          <a:p>
            <a:r>
              <a:rPr lang="pt-PT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Turismo residencial </a:t>
            </a:r>
            <a:r>
              <a:rPr lang="pt-P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consiste em </a:t>
            </a:r>
            <a:r>
              <a:rPr lang="pt-BR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adquirir uma segunda habitação num destino fora da sua residência habitual e, por norma, é praticado por um consumidor com um elevado rendimento e nível social;</a:t>
            </a:r>
          </a:p>
          <a:p>
            <a:r>
              <a:rPr lang="pt-BR" sz="16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16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coturismo</a:t>
            </a:r>
            <a:r>
              <a:rPr lang="pt-BR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é uma forma de turismo voltada para a apreciação de </a:t>
            </a:r>
            <a:r>
              <a:rPr lang="pt-BR" sz="16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ecossistemas</a:t>
            </a:r>
            <a:r>
              <a:rPr lang="pt-BR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no seu estado natural, com a </a:t>
            </a:r>
            <a:r>
              <a:rPr lang="pt-BR" sz="16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vida selvagem</a:t>
            </a:r>
            <a:r>
              <a:rPr lang="pt-BR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e a população nativa intactas. Não há um consumidor especifico para este tipo de turismo; </a:t>
            </a:r>
          </a:p>
          <a:p>
            <a:r>
              <a:rPr lang="pt-PT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Turismo de aventura </a:t>
            </a:r>
            <a:r>
              <a:rPr lang="pt-P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participação em atividades que envolvem, geralmente, esforço físico. O consumidor tem que ter um elevado rendimento, pois estas atividades exigem uma grande quantidade de dinheiro;</a:t>
            </a:r>
          </a:p>
          <a:p>
            <a:r>
              <a:rPr lang="pt-BR" sz="16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Turismo religioso </a:t>
            </a:r>
            <a:r>
              <a:rPr lang="pt-BR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 motivações são a </a:t>
            </a:r>
            <a:r>
              <a:rPr lang="pt-BR" sz="16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fé</a:t>
            </a:r>
            <a:r>
              <a:rPr lang="pt-BR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o </a:t>
            </a:r>
            <a:r>
              <a:rPr lang="pt-BR" sz="16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culto</a:t>
            </a:r>
            <a:r>
              <a:rPr lang="pt-BR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e a visita a lugares diretamente relacionados ou espirituais. Os consumidores são de todas as idades, sexo e de todas as classes socioeconómicas. O centro deste tipo de turismo em Portugal é a cidade de Fátima;</a:t>
            </a:r>
          </a:p>
          <a:p>
            <a:r>
              <a:rPr lang="pt-BR" sz="16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Turismo sustentável </a:t>
            </a:r>
            <a:r>
              <a:rPr lang="pt-BR" sz="16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pt-BR" sz="16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uma maneira de viajar e descobrir um destino, onde respeitamos a cultura, meio ambiente e pessoas, preservando tradições locais e recursos naturais e dando protagonismo às comunidades residentes.</a:t>
            </a:r>
          </a:p>
        </p:txBody>
      </p:sp>
    </p:spTree>
    <p:extLst>
      <p:ext uri="{BB962C8B-B14F-4D97-AF65-F5344CB8AC3E}">
        <p14:creationId xmlns:p14="http://schemas.microsoft.com/office/powerpoint/2010/main" val="1927614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B432A9-448A-42EC-AF05-CDE35D340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825910"/>
          </a:xfrm>
        </p:spPr>
        <p:txBody>
          <a:bodyPr/>
          <a:lstStyle/>
          <a:p>
            <a:r>
              <a:rPr lang="pt-PT" dirty="0"/>
              <a:t>Alguns tipos de turismo</a:t>
            </a:r>
            <a:endParaRPr lang="pl-PL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99FA0C3-5B61-4B12-9C14-CF227027F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514168"/>
            <a:ext cx="10353762" cy="4277032"/>
          </a:xfrm>
        </p:spPr>
        <p:txBody>
          <a:bodyPr>
            <a:normAutofit lnSpcReduction="10000"/>
          </a:bodyPr>
          <a:lstStyle/>
          <a:p>
            <a:r>
              <a:rPr lang="pt-BR" sz="18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Turismo militar </a:t>
            </a:r>
            <a:r>
              <a:rPr lang="pt-BR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um novo tipo de turismo, criado em 2014, pelo </a:t>
            </a:r>
            <a:r>
              <a:rPr lang="pt-BR" sz="1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Ministério da Defesa Nacional Português</a:t>
            </a:r>
            <a:r>
              <a:rPr lang="pt-BR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Tem como principal objetivo dar a conhecer aos turistas a </a:t>
            </a:r>
            <a:r>
              <a:rPr lang="pt-BR" sz="1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história militar de Portugal</a:t>
            </a:r>
            <a:r>
              <a:rPr lang="pt-BR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através da vida de vários heróis portugueses que tenham participado nas várias temáticas apresentadas;</a:t>
            </a:r>
            <a:endParaRPr lang="pl-PL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PT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Enoturismo</a:t>
            </a:r>
            <a:r>
              <a:rPr lang="pt-P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pt-BR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motivado pela apreciação do sabor e aroma dos </a:t>
            </a:r>
            <a:r>
              <a:rPr lang="pt-BR" sz="1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vinhos</a:t>
            </a:r>
            <a:r>
              <a:rPr lang="pt-BR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e das tradições e </a:t>
            </a:r>
            <a:r>
              <a:rPr lang="pt-BR" sz="1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cultura</a:t>
            </a:r>
            <a:r>
              <a:rPr lang="pt-BR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da localidades que produzem esta bebida. Além de conhecer a história, cultura e tradições do local, o enoturista pode ver o modo de elaboração das </a:t>
            </a:r>
            <a:r>
              <a:rPr lang="pt-BR" sz="1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viniculturas</a:t>
            </a:r>
            <a:r>
              <a:rPr lang="pt-BR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com todas as etapas, entendendo o que compõe aquele produto. As atividades adicionais que podem ser desenvolvidas abrangem, por exemplo, vindima, poda da vinha ou pisa de uva.  Em Portugal, este tipo de turismo pratica-se sobretudo na Região Demarcada do Douro e nas caves e adegas do vinho do Porto;</a:t>
            </a:r>
          </a:p>
          <a:p>
            <a:r>
              <a:rPr lang="pt-PT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Turismo de negócios </a:t>
            </a:r>
            <a:r>
              <a:rPr lang="pt-P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 objetivo principal é participar numa conferência ou reunião profissional. Os turistas que fazem este tipo de viagens têm, geralmente, elevados níveis educacionais/culturais e elevado rendimento.</a:t>
            </a:r>
          </a:p>
          <a:p>
            <a:pPr marL="0" indent="0">
              <a:buNone/>
            </a:pPr>
            <a:endParaRPr lang="pl-PL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74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569F74-6903-442A-8F12-F34060432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953729"/>
          </a:xfrm>
        </p:spPr>
        <p:txBody>
          <a:bodyPr/>
          <a:lstStyle/>
          <a:p>
            <a:r>
              <a:rPr lang="pl-PL" dirty="0"/>
              <a:t>mi</a:t>
            </a:r>
            <a:r>
              <a:rPr lang="pt-PT" dirty="0" err="1"/>
              <a:t>grações</a:t>
            </a:r>
            <a:endParaRPr lang="pl-PL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DB79164-74CC-4D8A-8DBD-B5C09D3B2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661652"/>
            <a:ext cx="10353762" cy="412954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sz="17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 </a:t>
            </a:r>
            <a:r>
              <a:rPr lang="pt-BR" sz="17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migrações humanas</a:t>
            </a:r>
            <a:r>
              <a:rPr lang="pt-BR" sz="17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tiveram lugar em todos os tempos e numa variedade de circunstâncias, por exemplo, tribais, nacionais, internacionais, de classes ou individuais. As razões pelas quais se têm realizado podem ser políticas, económicas, religiosas, étnicas ou simplesmente o amor pela aventura. </a:t>
            </a:r>
          </a:p>
          <a:p>
            <a:pPr marL="0" indent="0">
              <a:buNone/>
            </a:pPr>
            <a:r>
              <a:rPr lang="pt-BR" sz="17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Num contexto mais geral, as migrações podem ser </a:t>
            </a:r>
            <a:r>
              <a:rPr lang="pt-BR" sz="17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voluntárias</a:t>
            </a:r>
            <a:r>
              <a:rPr lang="pt-BR" sz="17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ou </a:t>
            </a:r>
            <a:r>
              <a:rPr lang="pt-BR" sz="17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forçadas</a:t>
            </a:r>
            <a:r>
              <a:rPr lang="pt-BR" sz="17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17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migração forçada tem sido um meio de controle social, dentro de regimes </a:t>
            </a:r>
            <a:r>
              <a:rPr lang="pt-BR" sz="17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autoritários</a:t>
            </a:r>
            <a:r>
              <a:rPr lang="pt-BR" sz="170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17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Incluem-se neste </a:t>
            </a:r>
            <a:r>
              <a:rPr lang="pl-PL" sz="1700" b="0" i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tipo </a:t>
            </a:r>
            <a:r>
              <a:rPr lang="pt-BR" sz="1700" b="0" i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pt-BR" sz="17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grandes </a:t>
            </a:r>
            <a:r>
              <a:rPr lang="pt-BR" sz="17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imigrações</a:t>
            </a:r>
            <a:r>
              <a:rPr lang="pt-BR" sz="17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em que os migrantes se fixaram num país diferente, trazendo sua cultura e adotando a do país de acolhimento.</a:t>
            </a:r>
          </a:p>
          <a:p>
            <a:pPr marL="0" indent="0" algn="just">
              <a:buNone/>
            </a:pPr>
            <a:r>
              <a:rPr lang="pt-BR" sz="17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Portugal é hoje um dos países da União Europeia com mais emigrantes em proporção da população residente. O número de emigrantes portugueses supera os dois milhões, o que significa que mais de 20% dos portugueses vive fora do país em que nasceu. Os destinos prediletos dos portugueses emigrados são: o Reino Unido, a Suíça, a França, a Alemanha, Angola e o Brasil. </a:t>
            </a:r>
          </a:p>
          <a:p>
            <a:pPr marL="0" indent="0" algn="just">
              <a:buNone/>
            </a:pPr>
            <a:r>
              <a:rPr lang="pt-BR" sz="17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 emigração portuguesa predominam os indivíduos em idade ativa, mas existe uma tendência para o envelhecimento. Predominam também os indivíduos com baixas e muito baixas qualificações, embora se observe um crescimento da proporção dos mais qualificados.</a:t>
            </a:r>
          </a:p>
          <a:p>
            <a:pPr marL="457200" algn="just"/>
            <a:r>
              <a:rPr lang="pt-BR" sz="1700" b="0" i="0" dirty="0">
                <a:solidFill>
                  <a:srgbClr val="04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pl-PL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850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20251A-0423-4428-A67E-BFAC49EFE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806245"/>
          </a:xfrm>
        </p:spPr>
        <p:txBody>
          <a:bodyPr/>
          <a:lstStyle/>
          <a:p>
            <a:r>
              <a:rPr lang="pt-PT" dirty="0"/>
              <a:t>migrações</a:t>
            </a:r>
            <a:endParaRPr lang="pl-PL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F590A545-0C11-4338-9E30-104D253C4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484671"/>
            <a:ext cx="10353762" cy="43065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 processo de </a:t>
            </a:r>
            <a:r>
              <a:rPr lang="pt-BR" sz="16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imigração em Portugal</a:t>
            </a:r>
            <a:r>
              <a:rPr lang="pt-BR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teve várias fases: desde a fixação de diferentes povos no processo de criação da nação portuguesa ao longo de anos, até a imigração proveniente das suas ex-colónias, da Europa de Leste, ou, inclusive, a imigração de luxo proveniente de outros países da </a:t>
            </a:r>
            <a:r>
              <a:rPr lang="pt-BR" sz="16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União Europeia</a:t>
            </a:r>
            <a:r>
              <a:rPr lang="pt-BR" sz="160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16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Até aos anos 90 do século XX, a maioria da imigração em Portugal era oriunda de países lusófonos, devido à sua história e à proximidade cultural </a:t>
            </a:r>
            <a:r>
              <a:rPr lang="pt-BR" sz="1600" b="0" i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 linguística</a:t>
            </a:r>
            <a:r>
              <a:rPr lang="pt-BR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No entanto, a partir de </a:t>
            </a:r>
            <a:r>
              <a:rPr lang="pt-BR" sz="16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1999</a:t>
            </a:r>
            <a:r>
              <a:rPr lang="pt-BR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começou um tipo de imigração diferente e em massa, proveniente da Europa de Leste.</a:t>
            </a:r>
            <a:r>
              <a:rPr lang="pt-BR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Este grande fluxo migratório foi facilitado pela abertura das fronteiras da </a:t>
            </a:r>
            <a:r>
              <a:rPr lang="pt-BR" sz="16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União Europeia</a:t>
            </a:r>
            <a:r>
              <a:rPr lang="pt-BR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Em 2003, a imigração em massa proveniente do leste europeu abrandou, passando a destacar-se a imigração de </a:t>
            </a:r>
            <a:r>
              <a:rPr lang="pt-BR" sz="16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brasileiros</a:t>
            </a:r>
            <a:r>
              <a:rPr lang="pt-BR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e </a:t>
            </a:r>
            <a:r>
              <a:rPr lang="pt-BR" sz="16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asiáticos</a:t>
            </a:r>
            <a:r>
              <a:rPr lang="pt-BR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de várias origens (sobretudo, </a:t>
            </a:r>
            <a:r>
              <a:rPr lang="pt-BR" sz="16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indianos</a:t>
            </a:r>
            <a:r>
              <a:rPr lang="pt-BR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e </a:t>
            </a:r>
            <a:r>
              <a:rPr lang="pt-BR" sz="16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chineses</a:t>
            </a:r>
            <a:r>
              <a:rPr lang="pt-BR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 Atualmente, as maiores comunidades de imigrantes no território português são oriundas do Brasil, de Cabo Verde e da Ucrânia. A imigração é principalmente urbana, sendo a Área de Grande Lisboa o seu núcleo mais importante. </a:t>
            </a:r>
            <a:endParaRPr lang="pl-PL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2945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CA5A1C22C147F429D1B55A135C6C779" ma:contentTypeVersion="13" ma:contentTypeDescription="Criar um novo documento." ma:contentTypeScope="" ma:versionID="aa6fe0d364e69257c4135e999adecc36">
  <xsd:schema xmlns:xsd="http://www.w3.org/2001/XMLSchema" xmlns:xs="http://www.w3.org/2001/XMLSchema" xmlns:p="http://schemas.microsoft.com/office/2006/metadata/properties" xmlns:ns2="f45f8a3d-f2c6-4cb8-954d-50d879c2e503" xmlns:ns3="8720f121-6e74-48b3-9915-f68e1b502a5b" targetNamespace="http://schemas.microsoft.com/office/2006/metadata/properties" ma:root="true" ma:fieldsID="dbcf7421545e09cd2987979e64a2b7d7" ns2:_="" ns3:_="">
    <xsd:import namespace="f45f8a3d-f2c6-4cb8-954d-50d879c2e503"/>
    <xsd:import namespace="8720f121-6e74-48b3-9915-f68e1b502a5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5f8a3d-f2c6-4cb8-954d-50d879c2e5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Etiquetas de Imagem" ma:readOnly="false" ma:fieldId="{5cf76f15-5ced-4ddc-b409-7134ff3c332f}" ma:taxonomyMulti="true" ma:sspId="dfcbdd99-737b-40f1-80c9-021e8a5a86a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20f121-6e74-48b3-9915-f68e1b502a5b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db415bd2-c9cd-40e9-ba09-b64a1a03cd5b}" ma:internalName="TaxCatchAll" ma:showField="CatchAllData" ma:web="8720f121-6e74-48b3-9915-f68e1b502a5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hes de 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720f121-6e74-48b3-9915-f68e1b502a5b" xsi:nil="true"/>
    <lcf76f155ced4ddcb4097134ff3c332f xmlns="f45f8a3d-f2c6-4cb8-954d-50d879c2e50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D155C33-1DC3-4661-B410-8DAC2D8F16B0}"/>
</file>

<file path=customXml/itemProps2.xml><?xml version="1.0" encoding="utf-8"?>
<ds:datastoreItem xmlns:ds="http://schemas.openxmlformats.org/officeDocument/2006/customXml" ds:itemID="{4A0F4264-2602-4538-BA3E-E5FF45B552B7}"/>
</file>

<file path=customXml/itemProps3.xml><?xml version="1.0" encoding="utf-8"?>
<ds:datastoreItem xmlns:ds="http://schemas.openxmlformats.org/officeDocument/2006/customXml" ds:itemID="{CB235FF6-9ED9-48C3-9FBB-5A9BE67233DF}"/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TM04033921[[fn=Damasco]]</Template>
  <TotalTime>122</TotalTime>
  <Words>1234</Words>
  <Application>Microsoft Office PowerPoint</Application>
  <PresentationFormat>Širokoúhlá obrazovka</PresentationFormat>
  <Paragraphs>30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Bookman Old Style</vt:lpstr>
      <vt:lpstr>Roboto</vt:lpstr>
      <vt:lpstr>Rockwell</vt:lpstr>
      <vt:lpstr>Times New Roman</vt:lpstr>
      <vt:lpstr>Damask</vt:lpstr>
      <vt:lpstr>TURISMO E MIGRAÇÕES</vt:lpstr>
      <vt:lpstr>turismo</vt:lpstr>
      <vt:lpstr>turismo</vt:lpstr>
      <vt:lpstr>Alguns Tipos de turismo</vt:lpstr>
      <vt:lpstr>Alguns tipos de turismo</vt:lpstr>
      <vt:lpstr>migrações</vt:lpstr>
      <vt:lpstr>migrações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TURISMO E MIGRAÇÕES</dc:title>
  <dc:creator>Natalia Czopek</dc:creator>
  <cp:lastModifiedBy>Iva Svobodová</cp:lastModifiedBy>
  <cp:revision>6</cp:revision>
  <dcterms:created xsi:type="dcterms:W3CDTF">2022-11-22T16:28:15Z</dcterms:created>
  <dcterms:modified xsi:type="dcterms:W3CDTF">2023-10-26T11:49:49Z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0x0101003CA5A1C22C147F429D1B55A135C6C779</vt:lpwstr>
  </property>
</Properties>
</file>