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4" r:id="rId5"/>
    <p:sldId id="260" r:id="rId6"/>
    <p:sldId id="262" r:id="rId7"/>
    <p:sldId id="269" r:id="rId8"/>
    <p:sldId id="272" r:id="rId9"/>
    <p:sldId id="276" r:id="rId10"/>
    <p:sldId id="277" r:id="rId11"/>
    <p:sldId id="279" r:id="rId12"/>
    <p:sldId id="270" r:id="rId13"/>
    <p:sldId id="273" r:id="rId14"/>
    <p:sldId id="280" r:id="rId15"/>
    <p:sldId id="275" r:id="rId16"/>
    <p:sldId id="278" r:id="rId17"/>
  </p:sldIdLst>
  <p:sldSz cx="9144000" cy="6858000" type="screen4x3"/>
  <p:notesSz cx="6794500" cy="9906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ECFF"/>
    <a:srgbClr val="FFFFFF"/>
    <a:srgbClr val="DEFEF0"/>
    <a:srgbClr val="CCCCFF"/>
    <a:srgbClr val="CCFFFF"/>
    <a:srgbClr val="FFFFCC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llemlayou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Lyst layout 2 - Markerin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9858" autoAdjust="0"/>
  </p:normalViewPr>
  <p:slideViewPr>
    <p:cSldViewPr>
      <p:cViewPr varScale="1">
        <p:scale>
          <a:sx n="64" d="100"/>
          <a:sy n="64" d="100"/>
        </p:scale>
        <p:origin x="28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645" y="0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8981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645" y="9408981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8D55B1-4682-4FE8-9EDE-CB8280F45F97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6558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08981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3FDA42-5DDC-44AE-ADBD-42DB3A72D774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8330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FEB74B-A690-451A-A7AA-2E7E7F3C26E1}" type="slidenum">
              <a:rPr lang="da-DK"/>
              <a:pPr/>
              <a:t>1</a:t>
            </a:fld>
            <a:endParaRPr lang="da-DK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search</a:t>
            </a:r>
            <a:r>
              <a:rPr lang="da-DK" baseline="0" dirty="0"/>
              <a:t> test </a:t>
            </a:r>
            <a:r>
              <a:rPr lang="da-DK" baseline="0" dirty="0" err="1"/>
              <a:t>revealed</a:t>
            </a:r>
            <a:r>
              <a:rPr lang="da-DK" baseline="0" dirty="0"/>
              <a:t> </a:t>
            </a:r>
            <a:r>
              <a:rPr lang="da-DK" baseline="0" dirty="0" err="1"/>
              <a:t>that</a:t>
            </a:r>
            <a:r>
              <a:rPr lang="da-DK" baseline="0" dirty="0"/>
              <a:t> the test persons at times </a:t>
            </a:r>
            <a:r>
              <a:rPr lang="da-DK" baseline="0" dirty="0" err="1"/>
              <a:t>omitted</a:t>
            </a:r>
            <a:r>
              <a:rPr lang="da-DK" baseline="0" dirty="0"/>
              <a:t> </a:t>
            </a:r>
            <a:r>
              <a:rPr lang="da-DK" baseline="0" dirty="0" err="1"/>
              <a:t>categorizing</a:t>
            </a:r>
            <a:r>
              <a:rPr lang="da-DK" baseline="0" dirty="0"/>
              <a:t> </a:t>
            </a:r>
            <a:r>
              <a:rPr lang="da-DK" baseline="0" dirty="0" err="1"/>
              <a:t>search</a:t>
            </a:r>
            <a:r>
              <a:rPr lang="da-DK" baseline="0" dirty="0"/>
              <a:t> </a:t>
            </a:r>
            <a:r>
              <a:rPr lang="da-DK" baseline="0" dirty="0" err="1"/>
              <a:t>results</a:t>
            </a:r>
            <a:r>
              <a:rPr lang="da-DK" baseline="0" dirty="0"/>
              <a:t> in system B.</a:t>
            </a:r>
            <a:endParaRPr lang="da-DK" dirty="0"/>
          </a:p>
          <a:p>
            <a:r>
              <a:rPr lang="da-DK" dirty="0"/>
              <a:t>Three </a:t>
            </a:r>
            <a:r>
              <a:rPr lang="da-DK" dirty="0" err="1"/>
              <a:t>circumstances</a:t>
            </a:r>
            <a:r>
              <a:rPr lang="da-DK" dirty="0"/>
              <a:t> led to system B </a:t>
            </a:r>
            <a:r>
              <a:rPr lang="da-DK" dirty="0" err="1"/>
              <a:t>omissions</a:t>
            </a:r>
            <a:r>
              <a:rPr lang="da-DK" dirty="0"/>
              <a:t>, </a:t>
            </a:r>
            <a:r>
              <a:rPr lang="da-DK" dirty="0" err="1"/>
              <a:t>namely</a:t>
            </a:r>
            <a:r>
              <a:rPr lang="da-DK" dirty="0"/>
              <a:t>:</a:t>
            </a:r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FDA42-5DDC-44AE-ADBD-42DB3A72D774}" type="slidenum">
              <a:rPr lang="da-DK" smtClean="0"/>
              <a:pPr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7367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Ad 3: the test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carried</a:t>
            </a:r>
            <a:r>
              <a:rPr lang="da-DK" dirty="0"/>
              <a:t> out with </a:t>
            </a:r>
            <a:r>
              <a:rPr lang="da-DK" dirty="0" err="1"/>
              <a:t>natural</a:t>
            </a:r>
            <a:r>
              <a:rPr lang="da-DK" dirty="0"/>
              <a:t> </a:t>
            </a:r>
            <a:r>
              <a:rPr lang="da-DK" dirty="0" err="1"/>
              <a:t>search</a:t>
            </a:r>
            <a:r>
              <a:rPr lang="da-DK" baseline="0" dirty="0"/>
              <a:t> </a:t>
            </a:r>
            <a:r>
              <a:rPr lang="da-DK" baseline="0" dirty="0" err="1"/>
              <a:t>tasks</a:t>
            </a:r>
            <a:r>
              <a:rPr lang="da-DK" baseline="0" dirty="0"/>
              <a:t> in </a:t>
            </a:r>
            <a:r>
              <a:rPr lang="da-DK" baseline="0" dirty="0" err="1"/>
              <a:t>order</a:t>
            </a:r>
            <a:r>
              <a:rPr lang="da-DK" baseline="0" dirty="0"/>
              <a:t> to </a:t>
            </a:r>
            <a:r>
              <a:rPr lang="da-DK" baseline="0" dirty="0" err="1"/>
              <a:t>get</a:t>
            </a:r>
            <a:r>
              <a:rPr lang="da-DK" baseline="0" dirty="0"/>
              <a:t> a </a:t>
            </a:r>
            <a:r>
              <a:rPr lang="da-DK" baseline="0" dirty="0" err="1"/>
              <a:t>better</a:t>
            </a:r>
            <a:r>
              <a:rPr lang="da-DK" baseline="0" dirty="0"/>
              <a:t> </a:t>
            </a:r>
            <a:r>
              <a:rPr lang="da-DK" baseline="0" dirty="0" err="1"/>
              <a:t>impressions</a:t>
            </a:r>
            <a:r>
              <a:rPr lang="da-DK" baseline="0" dirty="0"/>
              <a:t> of the </a:t>
            </a:r>
            <a:r>
              <a:rPr lang="da-DK" baseline="0" dirty="0" err="1"/>
              <a:t>functionality</a:t>
            </a:r>
            <a:r>
              <a:rPr lang="da-DK" baseline="0" dirty="0"/>
              <a:t> in relation to a real </a:t>
            </a:r>
            <a:r>
              <a:rPr lang="da-DK" baseline="0" dirty="0" err="1"/>
              <a:t>setting</a:t>
            </a:r>
            <a:r>
              <a:rPr lang="da-DK" baseline="0" dirty="0"/>
              <a:t>.</a:t>
            </a:r>
          </a:p>
          <a:p>
            <a:r>
              <a:rPr lang="da-DK" baseline="0" dirty="0"/>
              <a:t>In general </a:t>
            </a:r>
          </a:p>
          <a:p>
            <a:endParaRPr lang="da-DK" baseline="0" dirty="0"/>
          </a:p>
          <a:p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FDA42-5DDC-44AE-ADBD-42DB3A72D774}" type="slidenum">
              <a:rPr lang="da-DK" smtClean="0"/>
              <a:pPr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3114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Ad 1: The </a:t>
            </a:r>
          </a:p>
          <a:p>
            <a:r>
              <a:rPr lang="da-DK" dirty="0"/>
              <a:t>Ad 3: </a:t>
            </a:r>
            <a:r>
              <a:rPr lang="da-DK" dirty="0" err="1"/>
              <a:t>Today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do not </a:t>
            </a:r>
            <a:r>
              <a:rPr lang="da-DK" dirty="0" err="1"/>
              <a:t>need</a:t>
            </a:r>
            <a:r>
              <a:rPr lang="da-DK" dirty="0"/>
              <a:t> to have just </a:t>
            </a:r>
            <a:r>
              <a:rPr lang="da-DK" dirty="0" err="1"/>
              <a:t>one</a:t>
            </a:r>
            <a:r>
              <a:rPr lang="da-DK" dirty="0"/>
              <a:t> </a:t>
            </a:r>
            <a:r>
              <a:rPr lang="da-DK" dirty="0" err="1"/>
              <a:t>method</a:t>
            </a:r>
            <a:r>
              <a:rPr lang="da-DK" dirty="0"/>
              <a:t> </a:t>
            </a:r>
            <a:r>
              <a:rPr lang="da-DK" dirty="0" err="1"/>
              <a:t>represented</a:t>
            </a:r>
            <a:r>
              <a:rPr lang="da-DK" dirty="0"/>
              <a:t> in information systems. More </a:t>
            </a:r>
            <a:r>
              <a:rPr lang="da-DK" dirty="0" err="1"/>
              <a:t>could</a:t>
            </a:r>
            <a:r>
              <a:rPr lang="da-DK" dirty="0"/>
              <a:t> and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represented</a:t>
            </a:r>
            <a:r>
              <a:rPr lang="da-DK" dirty="0"/>
              <a:t> in </a:t>
            </a:r>
            <a:r>
              <a:rPr lang="da-DK" dirty="0" err="1"/>
              <a:t>order</a:t>
            </a:r>
            <a:r>
              <a:rPr lang="da-DK" dirty="0"/>
              <a:t> to support </a:t>
            </a:r>
            <a:r>
              <a:rPr lang="da-DK" dirty="0" err="1"/>
              <a:t>individual</a:t>
            </a:r>
            <a:r>
              <a:rPr lang="da-DK" dirty="0"/>
              <a:t> </a:t>
            </a:r>
            <a:r>
              <a:rPr lang="da-DK" dirty="0" err="1"/>
              <a:t>users</a:t>
            </a:r>
            <a:r>
              <a:rPr lang="da-DK" dirty="0"/>
              <a:t>’ </a:t>
            </a:r>
            <a:r>
              <a:rPr lang="da-DK" dirty="0" err="1"/>
              <a:t>search</a:t>
            </a:r>
            <a:r>
              <a:rPr lang="da-DK" dirty="0"/>
              <a:t> </a:t>
            </a:r>
            <a:r>
              <a:rPr lang="da-DK" dirty="0" err="1"/>
              <a:t>styles</a:t>
            </a:r>
            <a:r>
              <a:rPr lang="da-DK" dirty="0"/>
              <a:t>. Even </a:t>
            </a:r>
            <a:r>
              <a:rPr lang="da-DK" dirty="0" err="1"/>
              <a:t>though</a:t>
            </a:r>
            <a:r>
              <a:rPr lang="da-DK" dirty="0"/>
              <a:t> the </a:t>
            </a:r>
            <a:r>
              <a:rPr lang="da-DK" dirty="0" err="1"/>
              <a:t>search</a:t>
            </a:r>
            <a:r>
              <a:rPr lang="da-DK" dirty="0"/>
              <a:t> test </a:t>
            </a:r>
            <a:r>
              <a:rPr lang="da-DK" dirty="0" err="1"/>
              <a:t>was</a:t>
            </a:r>
            <a:r>
              <a:rPr lang="da-DK" dirty="0"/>
              <a:t> </a:t>
            </a:r>
            <a:r>
              <a:rPr lang="da-DK" dirty="0" err="1"/>
              <a:t>carried</a:t>
            </a:r>
            <a:r>
              <a:rPr lang="da-DK" dirty="0"/>
              <a:t> out with </a:t>
            </a:r>
            <a:r>
              <a:rPr lang="da-DK" dirty="0" err="1"/>
              <a:t>employees</a:t>
            </a:r>
            <a:r>
              <a:rPr lang="da-DK" baseline="0" dirty="0"/>
              <a:t> with a </a:t>
            </a:r>
            <a:r>
              <a:rPr lang="da-DK" baseline="0" dirty="0" err="1"/>
              <a:t>very</a:t>
            </a:r>
            <a:r>
              <a:rPr lang="da-DK" baseline="0" dirty="0"/>
              <a:t> </a:t>
            </a:r>
            <a:r>
              <a:rPr lang="da-DK" baseline="0" dirty="0" err="1"/>
              <a:t>good</a:t>
            </a:r>
            <a:r>
              <a:rPr lang="da-DK" baseline="0" dirty="0"/>
              <a:t> </a:t>
            </a:r>
            <a:r>
              <a:rPr lang="da-DK" baseline="0" dirty="0" err="1"/>
              <a:t>insight</a:t>
            </a:r>
            <a:r>
              <a:rPr lang="da-DK" baseline="0" dirty="0"/>
              <a:t> </a:t>
            </a:r>
            <a:r>
              <a:rPr lang="da-DK" baseline="0" dirty="0" err="1"/>
              <a:t>into</a:t>
            </a:r>
            <a:r>
              <a:rPr lang="da-DK" baseline="0" dirty="0"/>
              <a:t> the </a:t>
            </a:r>
            <a:r>
              <a:rPr lang="da-DK" baseline="0" dirty="0" err="1"/>
              <a:t>topics</a:t>
            </a:r>
            <a:r>
              <a:rPr lang="da-DK" baseline="0" dirty="0"/>
              <a:t> of </a:t>
            </a:r>
            <a:r>
              <a:rPr lang="da-DK" baseline="0" dirty="0" err="1"/>
              <a:t>their</a:t>
            </a:r>
            <a:r>
              <a:rPr lang="da-DK" baseline="0" dirty="0"/>
              <a:t> </a:t>
            </a:r>
            <a:r>
              <a:rPr lang="da-DK" baseline="0" dirty="0" err="1"/>
              <a:t>organization</a:t>
            </a:r>
            <a:r>
              <a:rPr lang="da-DK" baseline="0" dirty="0"/>
              <a:t>, </a:t>
            </a:r>
            <a:r>
              <a:rPr lang="da-DK" baseline="0" dirty="0" err="1"/>
              <a:t>they</a:t>
            </a:r>
            <a:r>
              <a:rPr lang="da-DK" baseline="0" dirty="0"/>
              <a:t> </a:t>
            </a:r>
            <a:r>
              <a:rPr lang="da-DK" baseline="0" dirty="0" err="1"/>
              <a:t>are</a:t>
            </a:r>
            <a:r>
              <a:rPr lang="da-DK" baseline="0" dirty="0"/>
              <a:t> </a:t>
            </a:r>
            <a:r>
              <a:rPr lang="da-DK" baseline="0" dirty="0" err="1"/>
              <a:t>subject</a:t>
            </a:r>
            <a:r>
              <a:rPr lang="da-DK" baseline="0" dirty="0"/>
              <a:t> specialists </a:t>
            </a:r>
            <a:r>
              <a:rPr lang="da-DK" baseline="0" dirty="0" err="1"/>
              <a:t>searching</a:t>
            </a:r>
            <a:r>
              <a:rPr lang="da-DK" baseline="0" dirty="0"/>
              <a:t> in </a:t>
            </a:r>
            <a:r>
              <a:rPr lang="da-DK" baseline="0" dirty="0" err="1"/>
              <a:t>highly</a:t>
            </a:r>
            <a:r>
              <a:rPr lang="da-DK" baseline="0" dirty="0"/>
              <a:t> </a:t>
            </a:r>
            <a:r>
              <a:rPr lang="da-DK" baseline="0" dirty="0" err="1"/>
              <a:t>specialized</a:t>
            </a:r>
            <a:r>
              <a:rPr lang="da-DK" baseline="0" dirty="0"/>
              <a:t> </a:t>
            </a:r>
            <a:r>
              <a:rPr lang="da-DK" baseline="0" dirty="0" err="1"/>
              <a:t>collections</a:t>
            </a:r>
            <a:r>
              <a:rPr lang="da-DK" baseline="0" dirty="0"/>
              <a:t>, but </a:t>
            </a:r>
            <a:r>
              <a:rPr lang="da-DK" baseline="0" dirty="0" err="1"/>
              <a:t>they</a:t>
            </a:r>
            <a:r>
              <a:rPr lang="da-DK" baseline="0" dirty="0"/>
              <a:t> </a:t>
            </a:r>
            <a:r>
              <a:rPr lang="da-DK" baseline="0" dirty="0" err="1"/>
              <a:t>are</a:t>
            </a:r>
            <a:r>
              <a:rPr lang="da-DK" baseline="0" dirty="0"/>
              <a:t> </a:t>
            </a:r>
            <a:r>
              <a:rPr lang="da-DK" baseline="0" dirty="0" err="1"/>
              <a:t>also</a:t>
            </a:r>
            <a:r>
              <a:rPr lang="da-DK" baseline="0" dirty="0"/>
              <a:t> </a:t>
            </a:r>
            <a:r>
              <a:rPr lang="da-DK" baseline="0" dirty="0" err="1"/>
              <a:t>challenged</a:t>
            </a:r>
            <a:r>
              <a:rPr lang="da-DK" baseline="0" dirty="0"/>
              <a:t> with information </a:t>
            </a:r>
            <a:r>
              <a:rPr lang="da-DK" baseline="0" dirty="0" err="1"/>
              <a:t>needs</a:t>
            </a:r>
            <a:r>
              <a:rPr lang="da-DK" baseline="0" dirty="0"/>
              <a:t>, </a:t>
            </a:r>
            <a:r>
              <a:rPr lang="da-DK" baseline="0" dirty="0" err="1"/>
              <a:t>that</a:t>
            </a:r>
            <a:r>
              <a:rPr lang="da-DK" baseline="0" dirty="0"/>
              <a:t> </a:t>
            </a:r>
            <a:r>
              <a:rPr lang="da-DK" baseline="0" dirty="0" err="1"/>
              <a:t>they</a:t>
            </a:r>
            <a:r>
              <a:rPr lang="da-DK" baseline="0" dirty="0"/>
              <a:t> </a:t>
            </a:r>
            <a:r>
              <a:rPr lang="da-DK" baseline="0" dirty="0" err="1"/>
              <a:t>are</a:t>
            </a:r>
            <a:r>
              <a:rPr lang="da-DK" baseline="0" dirty="0"/>
              <a:t> </a:t>
            </a:r>
            <a:r>
              <a:rPr lang="da-DK" baseline="0" dirty="0" err="1"/>
              <a:t>less</a:t>
            </a:r>
            <a:r>
              <a:rPr lang="da-DK" baseline="0" dirty="0"/>
              <a:t> </a:t>
            </a:r>
            <a:r>
              <a:rPr lang="da-DK" baseline="0" dirty="0" err="1"/>
              <a:t>familiar</a:t>
            </a:r>
            <a:r>
              <a:rPr lang="da-DK" baseline="0" dirty="0"/>
              <a:t> with. If the </a:t>
            </a:r>
            <a:r>
              <a:rPr lang="da-DK" baseline="0" dirty="0" err="1"/>
              <a:t>reduced</a:t>
            </a:r>
            <a:r>
              <a:rPr lang="da-DK" baseline="0" dirty="0"/>
              <a:t> </a:t>
            </a:r>
            <a:r>
              <a:rPr lang="da-DK" baseline="0" dirty="0" err="1"/>
              <a:t>possibilities</a:t>
            </a:r>
            <a:r>
              <a:rPr lang="da-DK" baseline="0" dirty="0"/>
              <a:t> for </a:t>
            </a:r>
            <a:r>
              <a:rPr lang="da-DK" baseline="0" dirty="0" err="1"/>
              <a:t>memorizing</a:t>
            </a:r>
            <a:r>
              <a:rPr lang="da-DK" baseline="0" dirty="0"/>
              <a:t> the legal basis due to the </a:t>
            </a:r>
            <a:r>
              <a:rPr lang="da-DK" baseline="0" dirty="0" err="1"/>
              <a:t>development</a:t>
            </a:r>
            <a:r>
              <a:rPr lang="da-DK" baseline="0" dirty="0"/>
              <a:t> of </a:t>
            </a:r>
            <a:r>
              <a:rPr lang="da-DK" baseline="0" dirty="0" err="1"/>
              <a:t>their</a:t>
            </a:r>
            <a:r>
              <a:rPr lang="da-DK" baseline="0" dirty="0"/>
              <a:t> </a:t>
            </a:r>
            <a:r>
              <a:rPr lang="da-DK" baseline="0" dirty="0" err="1"/>
              <a:t>work</a:t>
            </a:r>
            <a:r>
              <a:rPr lang="da-DK" baseline="0" dirty="0"/>
              <a:t> </a:t>
            </a:r>
            <a:r>
              <a:rPr lang="da-DK" baseline="0" dirty="0" err="1"/>
              <a:t>tasks</a:t>
            </a:r>
            <a:r>
              <a:rPr lang="da-DK" baseline="0" dirty="0"/>
              <a:t> is </a:t>
            </a:r>
            <a:r>
              <a:rPr lang="da-DK" baseline="0" dirty="0" err="1"/>
              <a:t>taken</a:t>
            </a:r>
            <a:r>
              <a:rPr lang="da-DK" baseline="0" dirty="0"/>
              <a:t> </a:t>
            </a:r>
            <a:r>
              <a:rPr lang="da-DK" baseline="0" dirty="0" err="1"/>
              <a:t>into</a:t>
            </a:r>
            <a:r>
              <a:rPr lang="da-DK" baseline="0" dirty="0"/>
              <a:t> </a:t>
            </a:r>
            <a:r>
              <a:rPr lang="da-DK" baseline="0" dirty="0" err="1"/>
              <a:t>account</a:t>
            </a:r>
            <a:r>
              <a:rPr lang="da-DK" baseline="0" dirty="0"/>
              <a:t>, </a:t>
            </a:r>
            <a:r>
              <a:rPr lang="da-DK" baseline="0" dirty="0" err="1"/>
              <a:t>one</a:t>
            </a:r>
            <a:r>
              <a:rPr lang="da-DK" baseline="0" dirty="0"/>
              <a:t> </a:t>
            </a:r>
            <a:r>
              <a:rPr lang="da-DK" baseline="0" dirty="0" err="1"/>
              <a:t>way</a:t>
            </a:r>
            <a:r>
              <a:rPr lang="da-DK" baseline="0" dirty="0"/>
              <a:t> of </a:t>
            </a:r>
            <a:r>
              <a:rPr lang="da-DK" baseline="0" dirty="0" err="1"/>
              <a:t>supporting</a:t>
            </a:r>
            <a:r>
              <a:rPr lang="da-DK" baseline="0" dirty="0"/>
              <a:t> </a:t>
            </a:r>
            <a:r>
              <a:rPr lang="da-DK" baseline="0" dirty="0" err="1"/>
              <a:t>users</a:t>
            </a:r>
            <a:r>
              <a:rPr lang="da-DK" baseline="0" dirty="0"/>
              <a:t> in </a:t>
            </a:r>
            <a:r>
              <a:rPr lang="da-DK" baseline="0" dirty="0" err="1"/>
              <a:t>finding</a:t>
            </a:r>
            <a:r>
              <a:rPr lang="da-DK" baseline="0" dirty="0"/>
              <a:t> relevant </a:t>
            </a:r>
            <a:r>
              <a:rPr lang="da-DK" baseline="0" dirty="0" err="1"/>
              <a:t>answers</a:t>
            </a:r>
            <a:r>
              <a:rPr lang="da-DK" baseline="0" dirty="0"/>
              <a:t> is to provide </a:t>
            </a:r>
            <a:r>
              <a:rPr lang="da-DK" baseline="0" dirty="0" err="1"/>
              <a:t>complementary</a:t>
            </a:r>
            <a:r>
              <a:rPr lang="da-DK" baseline="0" dirty="0"/>
              <a:t> </a:t>
            </a:r>
            <a:r>
              <a:rPr lang="da-DK" baseline="0" dirty="0" err="1"/>
              <a:t>indexing</a:t>
            </a:r>
            <a:r>
              <a:rPr lang="da-DK" baseline="0" dirty="0"/>
              <a:t>.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FDA42-5DDC-44AE-ADBD-42DB3A72D774}" type="slidenum">
              <a:rPr lang="da-DK" smtClean="0"/>
              <a:pPr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914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DBAA5F-FF91-494C-BC41-7B46C308E348}" type="slidenum">
              <a:rPr lang="da-DK"/>
              <a:pPr/>
              <a:t>2</a:t>
            </a:fld>
            <a:endParaRPr lang="da-DK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 </a:t>
            </a:r>
            <a:r>
              <a:rPr lang="da-DK" dirty="0" err="1"/>
              <a:t>will</a:t>
            </a:r>
            <a:r>
              <a:rPr lang="da-DK" dirty="0"/>
              <a:t> start the </a:t>
            </a:r>
            <a:r>
              <a:rPr lang="da-DK" dirty="0" err="1"/>
              <a:t>presentation</a:t>
            </a:r>
            <a:r>
              <a:rPr lang="da-DK" dirty="0"/>
              <a:t> out by </a:t>
            </a:r>
            <a:r>
              <a:rPr lang="da-DK" dirty="0" err="1"/>
              <a:t>outlining</a:t>
            </a:r>
            <a:r>
              <a:rPr lang="da-DK" dirty="0"/>
              <a:t> the </a:t>
            </a:r>
            <a:r>
              <a:rPr lang="da-DK" dirty="0" err="1"/>
              <a:t>what</a:t>
            </a:r>
            <a:r>
              <a:rPr lang="da-DK" dirty="0"/>
              <a:t> has</a:t>
            </a:r>
            <a:r>
              <a:rPr lang="da-DK" baseline="0" dirty="0"/>
              <a:t> </a:t>
            </a:r>
            <a:r>
              <a:rPr lang="da-DK" baseline="0" dirty="0" err="1"/>
              <a:t>been</a:t>
            </a:r>
            <a:r>
              <a:rPr lang="da-DK" baseline="0" dirty="0"/>
              <a:t> </a:t>
            </a:r>
            <a:r>
              <a:rPr lang="da-DK" baseline="0" dirty="0" err="1"/>
              <a:t>investigated</a:t>
            </a:r>
            <a:r>
              <a:rPr lang="da-DK" baseline="0" dirty="0"/>
              <a:t> and </a:t>
            </a:r>
            <a:r>
              <a:rPr lang="da-DK" baseline="0" dirty="0" err="1"/>
              <a:t>why</a:t>
            </a:r>
            <a:r>
              <a:rPr lang="da-DK" baseline="0" dirty="0"/>
              <a:t>.</a:t>
            </a:r>
          </a:p>
          <a:p>
            <a:r>
              <a:rPr lang="da-DK" baseline="0" dirty="0" err="1"/>
              <a:t>Next</a:t>
            </a:r>
            <a:r>
              <a:rPr lang="da-DK" baseline="0" dirty="0"/>
              <a:t> I </a:t>
            </a:r>
            <a:r>
              <a:rPr lang="da-DK" baseline="0" dirty="0" err="1"/>
              <a:t>will</a:t>
            </a:r>
            <a:r>
              <a:rPr lang="da-DK" baseline="0" dirty="0"/>
              <a:t> </a:t>
            </a:r>
            <a:r>
              <a:rPr lang="da-DK" baseline="0" dirty="0" err="1"/>
              <a:t>move</a:t>
            </a:r>
            <a:r>
              <a:rPr lang="da-DK" baseline="0" dirty="0"/>
              <a:t> on to </a:t>
            </a:r>
            <a:r>
              <a:rPr lang="da-DK" baseline="0" dirty="0" err="1"/>
              <a:t>accounting</a:t>
            </a:r>
            <a:r>
              <a:rPr lang="da-DK" baseline="0" dirty="0"/>
              <a:t> for the </a:t>
            </a:r>
            <a:r>
              <a:rPr lang="da-DK" baseline="0" dirty="0" err="1"/>
              <a:t>choice</a:t>
            </a:r>
            <a:r>
              <a:rPr lang="da-DK" baseline="0" dirty="0"/>
              <a:t> of and motivations for the research </a:t>
            </a:r>
            <a:r>
              <a:rPr lang="da-DK" baseline="0" dirty="0" err="1"/>
              <a:t>methods</a:t>
            </a:r>
            <a:r>
              <a:rPr lang="da-DK" baseline="0" dirty="0"/>
              <a:t> </a:t>
            </a:r>
            <a:r>
              <a:rPr lang="da-DK" baseline="0" dirty="0" err="1"/>
              <a:t>applied</a:t>
            </a:r>
            <a:r>
              <a:rPr lang="da-DK" baseline="0" dirty="0"/>
              <a:t> in the </a:t>
            </a:r>
            <a:r>
              <a:rPr lang="da-DK" baseline="0" dirty="0" err="1"/>
              <a:t>project</a:t>
            </a:r>
            <a:r>
              <a:rPr lang="da-DK" baseline="0" dirty="0"/>
              <a:t>. As the </a:t>
            </a:r>
            <a:r>
              <a:rPr lang="da-DK" baseline="0" dirty="0" err="1"/>
              <a:t>choice</a:t>
            </a:r>
            <a:r>
              <a:rPr lang="da-DK" baseline="0" dirty="0"/>
              <a:t> of research </a:t>
            </a:r>
            <a:r>
              <a:rPr lang="da-DK" baseline="0" dirty="0" err="1"/>
              <a:t>methods</a:t>
            </a:r>
            <a:r>
              <a:rPr lang="da-DK" baseline="0" dirty="0"/>
              <a:t> to a large </a:t>
            </a:r>
            <a:r>
              <a:rPr lang="da-DK" baseline="0" dirty="0" err="1"/>
              <a:t>extent</a:t>
            </a:r>
            <a:r>
              <a:rPr lang="da-DK" baseline="0" dirty="0"/>
              <a:t> is </a:t>
            </a:r>
            <a:r>
              <a:rPr lang="da-DK" baseline="0" dirty="0" err="1"/>
              <a:t>guided</a:t>
            </a:r>
            <a:r>
              <a:rPr lang="da-DK" baseline="0" dirty="0"/>
              <a:t> by </a:t>
            </a:r>
            <a:r>
              <a:rPr lang="da-DK" baseline="0" dirty="0" err="1"/>
              <a:t>theoretical</a:t>
            </a:r>
            <a:r>
              <a:rPr lang="da-DK" baseline="0" dirty="0"/>
              <a:t> </a:t>
            </a:r>
            <a:r>
              <a:rPr lang="da-DK" baseline="0" dirty="0" err="1"/>
              <a:t>standpoints</a:t>
            </a:r>
            <a:r>
              <a:rPr lang="da-DK" baseline="0" dirty="0"/>
              <a:t>, </a:t>
            </a:r>
            <a:r>
              <a:rPr lang="da-DK" baseline="0" dirty="0" err="1"/>
              <a:t>these</a:t>
            </a:r>
            <a:r>
              <a:rPr lang="da-DK" baseline="0" dirty="0"/>
              <a:t> </a:t>
            </a:r>
            <a:r>
              <a:rPr lang="da-DK" baseline="0" dirty="0" err="1"/>
              <a:t>will</a:t>
            </a:r>
            <a:r>
              <a:rPr lang="da-DK" baseline="0" dirty="0"/>
              <a:t> </a:t>
            </a:r>
            <a:r>
              <a:rPr lang="da-DK" baseline="0" dirty="0" err="1"/>
              <a:t>be</a:t>
            </a:r>
            <a:r>
              <a:rPr lang="da-DK" baseline="0" dirty="0"/>
              <a:t> </a:t>
            </a:r>
            <a:r>
              <a:rPr lang="da-DK" baseline="0" dirty="0" err="1"/>
              <a:t>accounted</a:t>
            </a:r>
            <a:r>
              <a:rPr lang="da-DK" baseline="0" dirty="0"/>
              <a:t> for </a:t>
            </a:r>
            <a:r>
              <a:rPr lang="da-DK" baseline="0" dirty="0" err="1"/>
              <a:t>here</a:t>
            </a:r>
            <a:r>
              <a:rPr lang="da-DK" baseline="0" dirty="0"/>
              <a:t> </a:t>
            </a:r>
            <a:r>
              <a:rPr lang="da-DK" baseline="0" dirty="0" err="1"/>
              <a:t>too</a:t>
            </a:r>
            <a:r>
              <a:rPr lang="da-DK" baseline="0" dirty="0"/>
              <a:t>. </a:t>
            </a:r>
            <a:r>
              <a:rPr lang="da-DK" baseline="0" dirty="0" err="1"/>
              <a:t>Next</a:t>
            </a:r>
            <a:r>
              <a:rPr lang="da-DK" baseline="0" dirty="0"/>
              <a:t> </a:t>
            </a:r>
            <a:r>
              <a:rPr lang="da-DK" baseline="0" dirty="0" err="1"/>
              <a:t>follows</a:t>
            </a:r>
            <a:r>
              <a:rPr lang="da-DK" baseline="0" dirty="0"/>
              <a:t> the </a:t>
            </a:r>
            <a:r>
              <a:rPr lang="da-DK" baseline="0" dirty="0" err="1"/>
              <a:t>findings</a:t>
            </a:r>
            <a:r>
              <a:rPr lang="da-DK" baseline="0" dirty="0"/>
              <a:t> and </a:t>
            </a:r>
            <a:r>
              <a:rPr lang="da-DK" baseline="0" dirty="0" err="1"/>
              <a:t>conclusions</a:t>
            </a:r>
            <a:r>
              <a:rPr lang="da-DK" baseline="0" dirty="0"/>
              <a:t> of the </a:t>
            </a:r>
            <a:r>
              <a:rPr lang="da-DK" baseline="0" dirty="0" err="1"/>
              <a:t>work</a:t>
            </a:r>
            <a:r>
              <a:rPr lang="da-DK" baseline="0" dirty="0"/>
              <a:t>.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FDA42-5DDC-44AE-ADBD-42DB3A72D774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8435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Indexing</a:t>
            </a:r>
            <a:r>
              <a:rPr lang="da-DK" dirty="0"/>
              <a:t>:</a:t>
            </a:r>
          </a:p>
          <a:p>
            <a:r>
              <a:rPr lang="da-DK" dirty="0" err="1"/>
              <a:t>Indexing</a:t>
            </a:r>
            <a:r>
              <a:rPr lang="da-DK" dirty="0"/>
              <a:t> have </a:t>
            </a:r>
            <a:r>
              <a:rPr lang="da-DK" dirty="0" err="1"/>
              <a:t>been</a:t>
            </a:r>
            <a:r>
              <a:rPr lang="da-DK" baseline="0" dirty="0"/>
              <a:t> </a:t>
            </a:r>
            <a:r>
              <a:rPr lang="da-DK" baseline="0" dirty="0" err="1"/>
              <a:t>measured</a:t>
            </a:r>
            <a:r>
              <a:rPr lang="da-DK" baseline="0" dirty="0"/>
              <a:t> and </a:t>
            </a:r>
            <a:r>
              <a:rPr lang="da-DK" baseline="0" dirty="0" err="1"/>
              <a:t>evaluated</a:t>
            </a:r>
            <a:r>
              <a:rPr lang="da-DK" baseline="0" dirty="0"/>
              <a:t> </a:t>
            </a:r>
            <a:r>
              <a:rPr lang="da-DK" baseline="0" dirty="0" err="1"/>
              <a:t>since</a:t>
            </a:r>
            <a:r>
              <a:rPr lang="da-DK" baseline="0" dirty="0"/>
              <a:t> the mid-1950es, </a:t>
            </a:r>
            <a:r>
              <a:rPr lang="da-DK" baseline="0" dirty="0" err="1"/>
              <a:t>beginning</a:t>
            </a:r>
            <a:r>
              <a:rPr lang="da-DK" baseline="0" dirty="0"/>
              <a:t> with Cranfield tests. The Cranfield tests </a:t>
            </a:r>
            <a:r>
              <a:rPr lang="da-DK" baseline="0" dirty="0" err="1"/>
              <a:t>compared</a:t>
            </a:r>
            <a:r>
              <a:rPr lang="da-DK" baseline="0" dirty="0"/>
              <a:t> </a:t>
            </a:r>
            <a:r>
              <a:rPr lang="da-DK" baseline="0" dirty="0" err="1"/>
              <a:t>controlled</a:t>
            </a:r>
            <a:r>
              <a:rPr lang="da-DK" baseline="0" dirty="0"/>
              <a:t> and </a:t>
            </a:r>
            <a:r>
              <a:rPr lang="da-DK" baseline="0" dirty="0" err="1"/>
              <a:t>uncontrolled</a:t>
            </a:r>
            <a:r>
              <a:rPr lang="da-DK" baseline="0" dirty="0"/>
              <a:t> </a:t>
            </a:r>
            <a:r>
              <a:rPr lang="da-DK" baseline="0" dirty="0" err="1"/>
              <a:t>indexing</a:t>
            </a:r>
            <a:r>
              <a:rPr lang="da-DK" baseline="0" dirty="0"/>
              <a:t>. </a:t>
            </a:r>
            <a:r>
              <a:rPr lang="da-DK" baseline="0" dirty="0" err="1"/>
              <a:t>Also</a:t>
            </a:r>
            <a:r>
              <a:rPr lang="da-DK" baseline="0" dirty="0"/>
              <a:t> </a:t>
            </a:r>
            <a:r>
              <a:rPr lang="da-DK" baseline="0" dirty="0" err="1"/>
              <a:t>comparisons</a:t>
            </a:r>
            <a:r>
              <a:rPr lang="da-DK" baseline="0" dirty="0"/>
              <a:t> have </a:t>
            </a:r>
            <a:r>
              <a:rPr lang="da-DK" baseline="0" dirty="0" err="1"/>
              <a:t>been</a:t>
            </a:r>
            <a:r>
              <a:rPr lang="da-DK" baseline="0" dirty="0"/>
              <a:t> made </a:t>
            </a:r>
            <a:r>
              <a:rPr lang="da-DK" baseline="0" dirty="0" err="1"/>
              <a:t>between</a:t>
            </a:r>
            <a:r>
              <a:rPr lang="da-DK" baseline="0" dirty="0"/>
              <a:t> manual/</a:t>
            </a:r>
            <a:r>
              <a:rPr lang="da-DK" baseline="0" dirty="0" err="1"/>
              <a:t>automated</a:t>
            </a:r>
            <a:r>
              <a:rPr lang="da-DK" baseline="0" dirty="0"/>
              <a:t> </a:t>
            </a:r>
            <a:r>
              <a:rPr lang="da-DK" baseline="0" dirty="0" err="1"/>
              <a:t>indexing</a:t>
            </a:r>
            <a:r>
              <a:rPr lang="da-DK" baseline="0" dirty="0"/>
              <a:t>, professional/</a:t>
            </a:r>
            <a:r>
              <a:rPr lang="da-DK" baseline="0" dirty="0" err="1"/>
              <a:t>author</a:t>
            </a:r>
            <a:r>
              <a:rPr lang="da-DK" baseline="0" dirty="0"/>
              <a:t> </a:t>
            </a:r>
            <a:r>
              <a:rPr lang="da-DK" baseline="0" dirty="0" err="1"/>
              <a:t>based</a:t>
            </a:r>
            <a:r>
              <a:rPr lang="da-DK" baseline="0" dirty="0"/>
              <a:t>/</a:t>
            </a:r>
            <a:r>
              <a:rPr lang="da-DK" baseline="0" dirty="0" err="1"/>
              <a:t>user</a:t>
            </a:r>
            <a:r>
              <a:rPr lang="da-DK" baseline="0" dirty="0"/>
              <a:t> </a:t>
            </a:r>
            <a:r>
              <a:rPr lang="da-DK" baseline="0" dirty="0" err="1"/>
              <a:t>based</a:t>
            </a:r>
            <a:r>
              <a:rPr lang="da-DK" baseline="0" dirty="0"/>
              <a:t> </a:t>
            </a:r>
            <a:r>
              <a:rPr lang="da-DK" baseline="0" dirty="0" err="1"/>
              <a:t>indexing</a:t>
            </a:r>
            <a:r>
              <a:rPr lang="da-DK" baseline="0" dirty="0"/>
              <a:t>. But the </a:t>
            </a:r>
            <a:r>
              <a:rPr lang="da-DK" baseline="0" dirty="0" err="1"/>
              <a:t>focus</a:t>
            </a:r>
            <a:r>
              <a:rPr lang="da-DK" baseline="0" dirty="0"/>
              <a:t> on </a:t>
            </a:r>
            <a:r>
              <a:rPr lang="da-DK" baseline="0" dirty="0" err="1"/>
              <a:t>particular</a:t>
            </a:r>
            <a:r>
              <a:rPr lang="da-DK" baseline="0" dirty="0"/>
              <a:t> domains have not </a:t>
            </a:r>
            <a:r>
              <a:rPr lang="da-DK" baseline="0" dirty="0" err="1"/>
              <a:t>been</a:t>
            </a:r>
            <a:r>
              <a:rPr lang="da-DK" baseline="0" dirty="0"/>
              <a:t> </a:t>
            </a:r>
            <a:r>
              <a:rPr lang="da-DK" baseline="0" dirty="0" err="1"/>
              <a:t>predominant</a:t>
            </a:r>
            <a:r>
              <a:rPr lang="da-DK" baseline="0" dirty="0"/>
              <a:t> in the </a:t>
            </a:r>
            <a:r>
              <a:rPr lang="da-DK" baseline="0" dirty="0" err="1"/>
              <a:t>evaluations</a:t>
            </a:r>
            <a:r>
              <a:rPr lang="da-DK" baseline="0" dirty="0"/>
              <a:t>. Here </a:t>
            </a:r>
            <a:r>
              <a:rPr lang="da-DK" baseline="0" dirty="0" err="1"/>
              <a:t>we</a:t>
            </a:r>
            <a:r>
              <a:rPr lang="da-DK" baseline="0" dirty="0"/>
              <a:t> </a:t>
            </a:r>
            <a:r>
              <a:rPr lang="da-DK" baseline="0" dirty="0" err="1"/>
              <a:t>are</a:t>
            </a:r>
            <a:r>
              <a:rPr lang="da-DK" baseline="0" dirty="0"/>
              <a:t> </a:t>
            </a:r>
            <a:r>
              <a:rPr lang="da-DK" baseline="0" dirty="0" err="1"/>
              <a:t>carrying</a:t>
            </a:r>
            <a:r>
              <a:rPr lang="da-DK" baseline="0" dirty="0"/>
              <a:t> out the test with the purpose of </a:t>
            </a:r>
            <a:r>
              <a:rPr lang="da-DK" baseline="0" dirty="0" err="1"/>
              <a:t>increasing</a:t>
            </a:r>
            <a:r>
              <a:rPr lang="da-DK" baseline="0" dirty="0"/>
              <a:t> </a:t>
            </a:r>
            <a:r>
              <a:rPr lang="da-DK" baseline="0" dirty="0" err="1"/>
              <a:t>our</a:t>
            </a:r>
            <a:r>
              <a:rPr lang="da-DK" baseline="0" dirty="0"/>
              <a:t> </a:t>
            </a:r>
            <a:r>
              <a:rPr lang="da-DK" baseline="0" dirty="0" err="1"/>
              <a:t>knowledge</a:t>
            </a:r>
            <a:r>
              <a:rPr lang="da-DK" baseline="0" dirty="0"/>
              <a:t> </a:t>
            </a:r>
            <a:r>
              <a:rPr lang="da-DK" baseline="0" dirty="0" err="1"/>
              <a:t>about</a:t>
            </a:r>
            <a:r>
              <a:rPr lang="da-DK" baseline="0" dirty="0"/>
              <a:t> the professional </a:t>
            </a:r>
            <a:r>
              <a:rPr lang="da-DK" baseline="0" dirty="0" err="1"/>
              <a:t>users</a:t>
            </a:r>
            <a:r>
              <a:rPr lang="da-DK" baseline="0" dirty="0"/>
              <a:t> of a </a:t>
            </a:r>
            <a:r>
              <a:rPr lang="da-DK" baseline="0" dirty="0" err="1"/>
              <a:t>specific</a:t>
            </a:r>
            <a:r>
              <a:rPr lang="da-DK" baseline="0" dirty="0"/>
              <a:t> domain, </a:t>
            </a:r>
            <a:r>
              <a:rPr lang="da-DK" baseline="0" dirty="0" err="1"/>
              <a:t>namely</a:t>
            </a:r>
            <a:r>
              <a:rPr lang="da-DK" baseline="0" dirty="0"/>
              <a:t> </a:t>
            </a:r>
            <a:r>
              <a:rPr lang="da-DK" baseline="0" dirty="0" err="1"/>
              <a:t>e-government</a:t>
            </a:r>
            <a:r>
              <a:rPr lang="da-DK" baseline="0" dirty="0"/>
              <a:t>. </a:t>
            </a:r>
            <a:r>
              <a:rPr lang="da-DK" baseline="0" dirty="0" err="1"/>
              <a:t>Specifically</a:t>
            </a:r>
            <a:r>
              <a:rPr lang="da-DK" baseline="0" dirty="0"/>
              <a:t> </a:t>
            </a:r>
            <a:r>
              <a:rPr lang="da-DK" baseline="0" dirty="0" err="1"/>
              <a:t>we</a:t>
            </a:r>
            <a:r>
              <a:rPr lang="da-DK" baseline="0" dirty="0"/>
              <a:t> test </a:t>
            </a:r>
            <a:r>
              <a:rPr lang="da-DK" baseline="0" dirty="0" err="1"/>
              <a:t>automated</a:t>
            </a:r>
            <a:r>
              <a:rPr lang="da-DK" baseline="0" dirty="0"/>
              <a:t> </a:t>
            </a:r>
            <a:r>
              <a:rPr lang="da-DK" baseline="0" dirty="0" err="1"/>
              <a:t>indexing</a:t>
            </a:r>
            <a:r>
              <a:rPr lang="da-DK" baseline="0" dirty="0"/>
              <a:t>, </a:t>
            </a:r>
            <a:r>
              <a:rPr lang="da-DK" baseline="0" dirty="0" err="1"/>
              <a:t>which</a:t>
            </a:r>
            <a:r>
              <a:rPr lang="da-DK" baseline="0" dirty="0"/>
              <a:t> is </a:t>
            </a:r>
            <a:r>
              <a:rPr lang="da-DK" baseline="0" dirty="0" err="1"/>
              <a:t>based</a:t>
            </a:r>
            <a:r>
              <a:rPr lang="da-DK" baseline="0" dirty="0"/>
              <a:t> on </a:t>
            </a:r>
            <a:r>
              <a:rPr lang="da-DK" baseline="0" dirty="0" err="1"/>
              <a:t>machine</a:t>
            </a:r>
            <a:r>
              <a:rPr lang="da-DK" baseline="0" dirty="0"/>
              <a:t> </a:t>
            </a:r>
            <a:r>
              <a:rPr lang="da-DK" baseline="0" dirty="0" err="1"/>
              <a:t>learning</a:t>
            </a:r>
            <a:r>
              <a:rPr lang="da-DK" baseline="0" dirty="0"/>
              <a:t>. </a:t>
            </a:r>
            <a:endParaRPr lang="da-DK" dirty="0"/>
          </a:p>
          <a:p>
            <a:r>
              <a:rPr lang="da-DK" dirty="0"/>
              <a:t>Käki (2005) </a:t>
            </a:r>
            <a:r>
              <a:rPr lang="da-DK" dirty="0" err="1"/>
              <a:t>based</a:t>
            </a:r>
            <a:r>
              <a:rPr lang="da-DK" dirty="0"/>
              <a:t> on a </a:t>
            </a:r>
            <a:r>
              <a:rPr lang="da-DK" dirty="0" err="1"/>
              <a:t>longitudinal</a:t>
            </a:r>
            <a:r>
              <a:rPr lang="da-DK" dirty="0"/>
              <a:t> </a:t>
            </a:r>
            <a:r>
              <a:rPr lang="da-DK" dirty="0" err="1"/>
              <a:t>study</a:t>
            </a:r>
            <a:r>
              <a:rPr lang="da-DK" dirty="0"/>
              <a:t> with 16 </a:t>
            </a:r>
            <a:r>
              <a:rPr lang="da-DK" dirty="0" err="1"/>
              <a:t>university</a:t>
            </a:r>
            <a:r>
              <a:rPr lang="da-DK" dirty="0"/>
              <a:t> students, internet </a:t>
            </a:r>
            <a:r>
              <a:rPr lang="da-DK" dirty="0" err="1"/>
              <a:t>searches</a:t>
            </a:r>
            <a:endParaRPr lang="da-DK" dirty="0"/>
          </a:p>
          <a:p>
            <a:r>
              <a:rPr lang="da-DK" dirty="0"/>
              <a:t>Kules &amp; Shneiderman: test on a web </a:t>
            </a:r>
            <a:r>
              <a:rPr lang="da-DK" dirty="0" err="1"/>
              <a:t>collection</a:t>
            </a:r>
            <a:r>
              <a:rPr lang="da-DK" dirty="0"/>
              <a:t> </a:t>
            </a:r>
            <a:r>
              <a:rPr lang="da-DK" dirty="0" err="1"/>
              <a:t>within</a:t>
            </a:r>
            <a:r>
              <a:rPr lang="da-DK" dirty="0"/>
              <a:t> </a:t>
            </a:r>
            <a:r>
              <a:rPr lang="da-DK" dirty="0" err="1"/>
              <a:t>government</a:t>
            </a:r>
            <a:r>
              <a:rPr lang="da-DK" dirty="0"/>
              <a:t> web pages with a mixture of students and professionals, but with general </a:t>
            </a:r>
            <a:r>
              <a:rPr lang="da-DK" dirty="0" err="1"/>
              <a:t>tasks</a:t>
            </a:r>
            <a:r>
              <a:rPr lang="da-DK" dirty="0"/>
              <a:t>.</a:t>
            </a:r>
          </a:p>
          <a:p>
            <a:endParaRPr lang="da-DK" dirty="0"/>
          </a:p>
          <a:p>
            <a:r>
              <a:rPr lang="da-DK" dirty="0"/>
              <a:t>Here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investigating</a:t>
            </a:r>
            <a:r>
              <a:rPr lang="da-DK" baseline="0" dirty="0"/>
              <a:t> professional </a:t>
            </a:r>
            <a:r>
              <a:rPr lang="da-DK" baseline="0" dirty="0" err="1"/>
              <a:t>users</a:t>
            </a:r>
            <a:r>
              <a:rPr lang="da-DK" baseline="0" dirty="0"/>
              <a:t> in an </a:t>
            </a:r>
            <a:r>
              <a:rPr lang="da-DK" baseline="0" dirty="0" err="1"/>
              <a:t>e-government</a:t>
            </a:r>
            <a:r>
              <a:rPr lang="da-DK" baseline="0" dirty="0"/>
              <a:t> domain </a:t>
            </a:r>
            <a:r>
              <a:rPr lang="da-DK" baseline="0" dirty="0" err="1"/>
              <a:t>searching</a:t>
            </a:r>
            <a:r>
              <a:rPr lang="da-DK" baseline="0" dirty="0"/>
              <a:t> an intranet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FDA42-5DDC-44AE-ADBD-42DB3A72D774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0436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danish</a:t>
            </a:r>
            <a:r>
              <a:rPr lang="da-DK" dirty="0"/>
              <a:t> </a:t>
            </a:r>
            <a:r>
              <a:rPr lang="da-DK" dirty="0" err="1"/>
              <a:t>tax</a:t>
            </a:r>
            <a:r>
              <a:rPr lang="da-DK" dirty="0"/>
              <a:t> </a:t>
            </a:r>
            <a:r>
              <a:rPr lang="da-DK" dirty="0" err="1"/>
              <a:t>authority</a:t>
            </a:r>
            <a:r>
              <a:rPr lang="da-DK" baseline="0" dirty="0"/>
              <a:t> SKAT is the </a:t>
            </a:r>
            <a:r>
              <a:rPr lang="da-DK" baseline="0" dirty="0" err="1"/>
              <a:t>object</a:t>
            </a:r>
            <a:r>
              <a:rPr lang="da-DK" baseline="0" dirty="0"/>
              <a:t> of a case </a:t>
            </a:r>
            <a:r>
              <a:rPr lang="da-DK" baseline="0" dirty="0" err="1"/>
              <a:t>study</a:t>
            </a:r>
            <a:r>
              <a:rPr lang="da-DK" baseline="0" dirty="0"/>
              <a:t>.</a:t>
            </a:r>
            <a:endParaRPr lang="da-DK" dirty="0"/>
          </a:p>
          <a:p>
            <a:r>
              <a:rPr lang="da-DK" baseline="0" dirty="0"/>
              <a:t>In the </a:t>
            </a:r>
            <a:r>
              <a:rPr lang="da-DK" baseline="0" dirty="0" err="1"/>
              <a:t>search</a:t>
            </a:r>
            <a:r>
              <a:rPr lang="da-DK" baseline="0" dirty="0"/>
              <a:t> test a log file of the </a:t>
            </a:r>
            <a:r>
              <a:rPr lang="da-DK" baseline="0" dirty="0" err="1"/>
              <a:t>searches</a:t>
            </a:r>
            <a:r>
              <a:rPr lang="da-DK" baseline="0" dirty="0"/>
              <a:t> </a:t>
            </a:r>
            <a:r>
              <a:rPr lang="da-DK" baseline="0" dirty="0" err="1"/>
              <a:t>carried</a:t>
            </a:r>
            <a:r>
              <a:rPr lang="da-DK" baseline="0" dirty="0"/>
              <a:t> out </a:t>
            </a:r>
            <a:r>
              <a:rPr lang="da-DK" baseline="0" dirty="0" err="1"/>
              <a:t>comprises</a:t>
            </a:r>
            <a:r>
              <a:rPr lang="da-DK" baseline="0" dirty="0"/>
              <a:t> the </a:t>
            </a:r>
            <a:r>
              <a:rPr lang="da-DK" baseline="0" dirty="0" err="1"/>
              <a:t>quantitative</a:t>
            </a:r>
            <a:r>
              <a:rPr lang="da-DK" baseline="0" dirty="0"/>
              <a:t> data </a:t>
            </a:r>
            <a:r>
              <a:rPr lang="da-DK" baseline="0" dirty="0" err="1"/>
              <a:t>while</a:t>
            </a:r>
            <a:r>
              <a:rPr lang="da-DK" baseline="0" dirty="0"/>
              <a:t> sound </a:t>
            </a:r>
            <a:r>
              <a:rPr lang="da-DK" baseline="0" dirty="0" err="1"/>
              <a:t>recordings</a:t>
            </a:r>
            <a:r>
              <a:rPr lang="da-DK" baseline="0" dirty="0"/>
              <a:t> </a:t>
            </a:r>
            <a:r>
              <a:rPr lang="da-DK" baseline="0" dirty="0" err="1"/>
              <a:t>during</a:t>
            </a:r>
            <a:r>
              <a:rPr lang="da-DK" baseline="0" dirty="0"/>
              <a:t> </a:t>
            </a:r>
            <a:r>
              <a:rPr lang="da-DK" baseline="0" dirty="0" err="1"/>
              <a:t>searching</a:t>
            </a:r>
            <a:r>
              <a:rPr lang="da-DK" baseline="0" dirty="0"/>
              <a:t> and </a:t>
            </a:r>
            <a:r>
              <a:rPr lang="da-DK" baseline="0" dirty="0" err="1"/>
              <a:t>subsequent</a:t>
            </a:r>
            <a:r>
              <a:rPr lang="da-DK" baseline="0" dirty="0"/>
              <a:t> interviews </a:t>
            </a:r>
            <a:r>
              <a:rPr lang="da-DK" baseline="0" dirty="0" err="1"/>
              <a:t>were</a:t>
            </a:r>
            <a:r>
              <a:rPr lang="da-DK" baseline="0" dirty="0"/>
              <a:t> </a:t>
            </a:r>
            <a:r>
              <a:rPr lang="da-DK" baseline="0" dirty="0" err="1"/>
              <a:t>used</a:t>
            </a:r>
            <a:r>
              <a:rPr lang="da-DK" baseline="0" dirty="0"/>
              <a:t> to </a:t>
            </a:r>
            <a:r>
              <a:rPr lang="da-DK" baseline="0" dirty="0" err="1"/>
              <a:t>gain</a:t>
            </a:r>
            <a:r>
              <a:rPr lang="da-DK" baseline="0" dirty="0"/>
              <a:t> </a:t>
            </a:r>
            <a:r>
              <a:rPr lang="da-DK" baseline="0" dirty="0" err="1"/>
              <a:t>insight</a:t>
            </a:r>
            <a:r>
              <a:rPr lang="da-DK" baseline="0" dirty="0"/>
              <a:t> </a:t>
            </a:r>
            <a:r>
              <a:rPr lang="da-DK" baseline="0" dirty="0" err="1"/>
              <a:t>into</a:t>
            </a:r>
            <a:r>
              <a:rPr lang="da-DK" baseline="0" dirty="0"/>
              <a:t> the </a:t>
            </a:r>
            <a:r>
              <a:rPr lang="da-DK" baseline="0" dirty="0" err="1"/>
              <a:t>search</a:t>
            </a:r>
            <a:r>
              <a:rPr lang="da-DK" baseline="0" dirty="0"/>
              <a:t> </a:t>
            </a:r>
            <a:r>
              <a:rPr lang="da-DK" baseline="0" dirty="0" err="1"/>
              <a:t>moves</a:t>
            </a:r>
            <a:r>
              <a:rPr lang="da-DK" baseline="0" dirty="0"/>
              <a:t> </a:t>
            </a:r>
            <a:r>
              <a:rPr lang="da-DK" baseline="0" dirty="0" err="1"/>
              <a:t>carried</a:t>
            </a:r>
            <a:r>
              <a:rPr lang="da-DK" baseline="0" dirty="0"/>
              <a:t> out by the test persons. 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FDA42-5DDC-44AE-ADBD-42DB3A72D774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7893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search</a:t>
            </a:r>
            <a:r>
              <a:rPr lang="da-DK" dirty="0"/>
              <a:t> systems </a:t>
            </a:r>
            <a:r>
              <a:rPr lang="da-DK" dirty="0" err="1"/>
              <a:t>were</a:t>
            </a:r>
            <a:r>
              <a:rPr lang="da-DK" dirty="0"/>
              <a:t> CMS </a:t>
            </a:r>
            <a:r>
              <a:rPr lang="da-DK" dirty="0" err="1"/>
              <a:t>based</a:t>
            </a:r>
            <a:r>
              <a:rPr lang="da-DK" dirty="0"/>
              <a:t> and</a:t>
            </a:r>
            <a:r>
              <a:rPr lang="da-DK" baseline="0" dirty="0"/>
              <a:t> </a:t>
            </a:r>
            <a:r>
              <a:rPr lang="da-DK" baseline="0" dirty="0" err="1"/>
              <a:t>enriched</a:t>
            </a:r>
            <a:r>
              <a:rPr lang="da-DK" baseline="0" dirty="0"/>
              <a:t> with </a:t>
            </a:r>
            <a:r>
              <a:rPr lang="da-DK" dirty="0" err="1"/>
              <a:t>Autonomy’s</a:t>
            </a:r>
            <a:r>
              <a:rPr lang="da-DK" dirty="0"/>
              <a:t> </a:t>
            </a:r>
            <a:r>
              <a:rPr lang="da-DK" dirty="0" err="1"/>
              <a:t>search</a:t>
            </a:r>
            <a:r>
              <a:rPr lang="da-DK" dirty="0"/>
              <a:t> software IDOL</a:t>
            </a:r>
          </a:p>
          <a:p>
            <a:r>
              <a:rPr lang="da-DK" dirty="0"/>
              <a:t>IDOL </a:t>
            </a:r>
            <a:r>
              <a:rPr lang="da-DK" dirty="0" err="1"/>
              <a:t>allows</a:t>
            </a:r>
            <a:r>
              <a:rPr lang="da-DK" dirty="0"/>
              <a:t> for </a:t>
            </a:r>
            <a:r>
              <a:rPr lang="da-DK" dirty="0" err="1"/>
              <a:t>full</a:t>
            </a:r>
            <a:r>
              <a:rPr lang="da-DK" dirty="0"/>
              <a:t>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retrieval</a:t>
            </a:r>
            <a:r>
              <a:rPr lang="da-DK" dirty="0"/>
              <a:t> 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were</a:t>
            </a:r>
            <a:r>
              <a:rPr lang="da-DK" baseline="0" dirty="0"/>
              <a:t> the basis of system A, </a:t>
            </a:r>
            <a:r>
              <a:rPr lang="da-DK" baseline="0" dirty="0" err="1"/>
              <a:t>while</a:t>
            </a:r>
            <a:r>
              <a:rPr lang="da-DK" baseline="0" dirty="0"/>
              <a:t> </a:t>
            </a:r>
            <a:r>
              <a:rPr lang="da-DK" baseline="0" dirty="0" err="1"/>
              <a:t>IDOLs</a:t>
            </a:r>
            <a:r>
              <a:rPr lang="da-DK" baseline="0" dirty="0"/>
              <a:t> feature of </a:t>
            </a:r>
            <a:r>
              <a:rPr lang="da-DK" baseline="0" dirty="0" err="1"/>
              <a:t>automatic</a:t>
            </a:r>
            <a:r>
              <a:rPr lang="da-DK" baseline="0" dirty="0"/>
              <a:t> </a:t>
            </a:r>
            <a:r>
              <a:rPr lang="da-DK" baseline="0" dirty="0" err="1"/>
              <a:t>categorization</a:t>
            </a:r>
            <a:r>
              <a:rPr lang="da-DK" baseline="0" dirty="0"/>
              <a:t> </a:t>
            </a:r>
            <a:r>
              <a:rPr lang="da-DK" baseline="0" dirty="0" err="1"/>
              <a:t>were</a:t>
            </a:r>
            <a:r>
              <a:rPr lang="da-DK" baseline="0" dirty="0"/>
              <a:t> </a:t>
            </a:r>
            <a:r>
              <a:rPr lang="da-DK" baseline="0" dirty="0" err="1"/>
              <a:t>used</a:t>
            </a:r>
            <a:r>
              <a:rPr lang="da-DK" baseline="0" dirty="0"/>
              <a:t> in system B</a:t>
            </a:r>
            <a:endParaRPr lang="da-DK" dirty="0"/>
          </a:p>
          <a:p>
            <a:r>
              <a:rPr lang="da-DK" dirty="0"/>
              <a:t>For </a:t>
            </a:r>
            <a:r>
              <a:rPr lang="da-DK" dirty="0" err="1"/>
              <a:t>both</a:t>
            </a:r>
            <a:r>
              <a:rPr lang="da-DK" dirty="0"/>
              <a:t> systems, the </a:t>
            </a:r>
            <a:r>
              <a:rPr lang="da-DK" dirty="0" err="1"/>
              <a:t>search</a:t>
            </a:r>
            <a:r>
              <a:rPr lang="da-DK" dirty="0"/>
              <a:t> </a:t>
            </a:r>
            <a:r>
              <a:rPr lang="da-DK" dirty="0" err="1"/>
              <a:t>possibilities</a:t>
            </a:r>
            <a:r>
              <a:rPr lang="da-DK" dirty="0"/>
              <a:t> </a:t>
            </a:r>
            <a:r>
              <a:rPr lang="da-DK" dirty="0" err="1"/>
              <a:t>were</a:t>
            </a:r>
            <a:r>
              <a:rPr lang="da-DK" dirty="0"/>
              <a:t> </a:t>
            </a:r>
            <a:r>
              <a:rPr lang="da-DK" dirty="0" err="1"/>
              <a:t>restricted</a:t>
            </a:r>
            <a:r>
              <a:rPr lang="da-DK" baseline="0" dirty="0"/>
              <a:t> to:</a:t>
            </a:r>
            <a:endParaRPr lang="da-DK" dirty="0"/>
          </a:p>
          <a:p>
            <a:r>
              <a:rPr lang="da-DK" dirty="0"/>
              <a:t>The version</a:t>
            </a:r>
            <a:r>
              <a:rPr lang="da-DK" baseline="0" dirty="0"/>
              <a:t> </a:t>
            </a:r>
            <a:r>
              <a:rPr lang="da-DK" baseline="0" dirty="0" err="1"/>
              <a:t>were</a:t>
            </a:r>
            <a:r>
              <a:rPr lang="da-DK" baseline="0" dirty="0"/>
              <a:t> a </a:t>
            </a:r>
            <a:r>
              <a:rPr lang="da-DK" baseline="0" dirty="0" err="1"/>
              <a:t>preliminary</a:t>
            </a:r>
            <a:r>
              <a:rPr lang="da-DK" baseline="0" dirty="0"/>
              <a:t> version of the final version, </a:t>
            </a:r>
            <a:r>
              <a:rPr lang="da-DK" baseline="0" dirty="0" err="1"/>
              <a:t>containing</a:t>
            </a:r>
            <a:r>
              <a:rPr lang="da-DK" baseline="0" dirty="0"/>
              <a:t> </a:t>
            </a:r>
            <a:r>
              <a:rPr lang="da-DK" baseline="0" dirty="0" err="1"/>
              <a:t>approximately</a:t>
            </a:r>
            <a:r>
              <a:rPr lang="da-DK" baseline="0" dirty="0"/>
              <a:t> 188.000 </a:t>
            </a:r>
            <a:r>
              <a:rPr lang="da-DK" baseline="0" dirty="0" err="1"/>
              <a:t>documents</a:t>
            </a:r>
            <a:r>
              <a:rPr lang="da-DK" baseline="0" dirty="0"/>
              <a:t>, </a:t>
            </a:r>
            <a:r>
              <a:rPr lang="da-DK" baseline="0" dirty="0" err="1"/>
              <a:t>corresponding</a:t>
            </a:r>
            <a:r>
              <a:rPr lang="da-DK" baseline="0" dirty="0"/>
              <a:t> to </a:t>
            </a:r>
            <a:r>
              <a:rPr lang="da-DK" baseline="0" dirty="0" err="1"/>
              <a:t>about</a:t>
            </a:r>
            <a:r>
              <a:rPr lang="da-DK" baseline="0" dirty="0"/>
              <a:t> a </a:t>
            </a:r>
            <a:r>
              <a:rPr lang="da-DK" baseline="0" dirty="0" err="1"/>
              <a:t>quarter</a:t>
            </a:r>
            <a:r>
              <a:rPr lang="da-DK" baseline="0" dirty="0"/>
              <a:t> of the total </a:t>
            </a:r>
            <a:r>
              <a:rPr lang="da-DK" baseline="0" dirty="0" err="1"/>
              <a:t>number</a:t>
            </a:r>
            <a:r>
              <a:rPr lang="da-DK" baseline="0" dirty="0"/>
              <a:t> of </a:t>
            </a:r>
            <a:r>
              <a:rPr lang="da-DK" baseline="0" dirty="0" err="1"/>
              <a:t>documents</a:t>
            </a:r>
            <a:r>
              <a:rPr lang="da-DK" baseline="0" dirty="0"/>
              <a:t> in the </a:t>
            </a:r>
            <a:r>
              <a:rPr lang="da-DK" baseline="0" dirty="0" err="1"/>
              <a:t>running</a:t>
            </a:r>
            <a:r>
              <a:rPr lang="da-DK" baseline="0" dirty="0"/>
              <a:t> system at the time.</a:t>
            </a:r>
          </a:p>
          <a:p>
            <a:r>
              <a:rPr lang="da-DK" baseline="0" dirty="0"/>
              <a:t>The test persons </a:t>
            </a:r>
            <a:r>
              <a:rPr lang="da-DK" baseline="0" dirty="0" err="1"/>
              <a:t>were</a:t>
            </a:r>
            <a:r>
              <a:rPr lang="da-DK" baseline="0" dirty="0"/>
              <a:t> </a:t>
            </a:r>
            <a:r>
              <a:rPr lang="da-DK" baseline="0" dirty="0" err="1"/>
              <a:t>recruited</a:t>
            </a:r>
            <a:r>
              <a:rPr lang="da-DK" baseline="0" dirty="0"/>
              <a:t> </a:t>
            </a:r>
            <a:r>
              <a:rPr lang="da-DK" baseline="0" dirty="0" err="1"/>
              <a:t>through</a:t>
            </a:r>
            <a:r>
              <a:rPr lang="da-DK" baseline="0" dirty="0"/>
              <a:t> a </a:t>
            </a:r>
            <a:r>
              <a:rPr lang="da-DK" baseline="0" dirty="0" err="1"/>
              <a:t>questionnaire</a:t>
            </a:r>
            <a:r>
              <a:rPr lang="da-DK" baseline="0" dirty="0"/>
              <a:t> in </a:t>
            </a:r>
            <a:r>
              <a:rPr lang="da-DK" baseline="0" dirty="0" err="1"/>
              <a:t>may</a:t>
            </a:r>
            <a:r>
              <a:rPr lang="da-DK" baseline="0" dirty="0"/>
              <a:t> 2010. The </a:t>
            </a:r>
            <a:r>
              <a:rPr lang="da-DK" baseline="0" dirty="0" err="1"/>
              <a:t>search</a:t>
            </a:r>
            <a:r>
              <a:rPr lang="da-DK" baseline="0" dirty="0"/>
              <a:t> test </a:t>
            </a:r>
            <a:r>
              <a:rPr lang="da-DK" baseline="0" dirty="0" err="1"/>
              <a:t>took</a:t>
            </a:r>
            <a:r>
              <a:rPr lang="da-DK" baseline="0" dirty="0"/>
              <a:t> </a:t>
            </a:r>
            <a:r>
              <a:rPr lang="da-DK" baseline="0" dirty="0" err="1"/>
              <a:t>place</a:t>
            </a:r>
            <a:r>
              <a:rPr lang="da-DK" baseline="0" dirty="0"/>
              <a:t> in </a:t>
            </a:r>
            <a:r>
              <a:rPr lang="da-DK" baseline="0" dirty="0" err="1"/>
              <a:t>may</a:t>
            </a:r>
            <a:r>
              <a:rPr lang="da-DK" baseline="0" dirty="0"/>
              <a:t> and </a:t>
            </a:r>
            <a:r>
              <a:rPr lang="da-DK" baseline="0" dirty="0" err="1"/>
              <a:t>june</a:t>
            </a:r>
            <a:r>
              <a:rPr lang="da-DK" baseline="0" dirty="0"/>
              <a:t> 2010.</a:t>
            </a:r>
          </a:p>
          <a:p>
            <a:r>
              <a:rPr lang="da-DK" baseline="0" dirty="0"/>
              <a:t>At the time of the test a prototype of the system </a:t>
            </a:r>
            <a:r>
              <a:rPr lang="da-DK" baseline="0" dirty="0" err="1"/>
              <a:t>was</a:t>
            </a:r>
            <a:r>
              <a:rPr lang="da-DK" baseline="0" dirty="0"/>
              <a:t> </a:t>
            </a:r>
            <a:r>
              <a:rPr lang="da-DK" baseline="0" dirty="0" err="1"/>
              <a:t>used</a:t>
            </a:r>
            <a:r>
              <a:rPr lang="da-DK" baseline="0" dirty="0"/>
              <a:t>, </a:t>
            </a:r>
            <a:r>
              <a:rPr lang="da-DK" baseline="0" dirty="0" err="1"/>
              <a:t>because</a:t>
            </a:r>
            <a:r>
              <a:rPr lang="da-DK" baseline="0" dirty="0"/>
              <a:t> </a:t>
            </a:r>
            <a:r>
              <a:rPr lang="da-DK" baseline="0" dirty="0" err="1"/>
              <a:t>that</a:t>
            </a:r>
            <a:r>
              <a:rPr lang="da-DK" baseline="0" dirty="0"/>
              <a:t> </a:t>
            </a:r>
            <a:r>
              <a:rPr lang="da-DK" baseline="0" dirty="0" err="1"/>
              <a:t>was</a:t>
            </a:r>
            <a:r>
              <a:rPr lang="da-DK" baseline="0" dirty="0"/>
              <a:t> </a:t>
            </a:r>
            <a:r>
              <a:rPr lang="da-DK" baseline="0" dirty="0" err="1"/>
              <a:t>what</a:t>
            </a:r>
            <a:r>
              <a:rPr lang="da-DK" baseline="0" dirty="0"/>
              <a:t> </a:t>
            </a:r>
            <a:r>
              <a:rPr lang="da-DK" baseline="0" dirty="0" err="1"/>
              <a:t>was</a:t>
            </a:r>
            <a:r>
              <a:rPr lang="da-DK" baseline="0" dirty="0"/>
              <a:t> </a:t>
            </a:r>
            <a:r>
              <a:rPr lang="da-DK" baseline="0" dirty="0" err="1"/>
              <a:t>available</a:t>
            </a:r>
            <a:r>
              <a:rPr lang="da-DK" baseline="0" dirty="0"/>
              <a:t>. </a:t>
            </a:r>
            <a:r>
              <a:rPr lang="da-DK" baseline="0" dirty="0" err="1"/>
              <a:t>That</a:t>
            </a:r>
            <a:r>
              <a:rPr lang="da-DK" baseline="0" dirty="0"/>
              <a:t> </a:t>
            </a:r>
            <a:r>
              <a:rPr lang="da-DK" baseline="0" dirty="0" err="1"/>
              <a:t>means</a:t>
            </a:r>
            <a:r>
              <a:rPr lang="da-DK" baseline="0" dirty="0"/>
              <a:t> </a:t>
            </a:r>
            <a:r>
              <a:rPr lang="da-DK" baseline="0" dirty="0" err="1"/>
              <a:t>that</a:t>
            </a:r>
            <a:r>
              <a:rPr lang="da-DK" baseline="0" dirty="0"/>
              <a:t> the </a:t>
            </a:r>
            <a:r>
              <a:rPr lang="da-DK" baseline="0" dirty="0" err="1"/>
              <a:t>categorization</a:t>
            </a:r>
            <a:r>
              <a:rPr lang="da-DK" baseline="0" dirty="0"/>
              <a:t> </a:t>
            </a:r>
            <a:r>
              <a:rPr lang="da-DK" baseline="0" dirty="0" err="1"/>
              <a:t>was</a:t>
            </a:r>
            <a:r>
              <a:rPr lang="da-DK" baseline="0" dirty="0"/>
              <a:t> not </a:t>
            </a:r>
            <a:r>
              <a:rPr lang="da-DK" baseline="0" dirty="0" err="1"/>
              <a:t>fully</a:t>
            </a:r>
            <a:r>
              <a:rPr lang="da-DK" baseline="0" dirty="0"/>
              <a:t> </a:t>
            </a:r>
            <a:r>
              <a:rPr lang="da-DK" baseline="0" dirty="0" err="1"/>
              <a:t>developed</a:t>
            </a:r>
            <a:r>
              <a:rPr lang="da-DK" baseline="0" dirty="0"/>
              <a:t>. </a:t>
            </a:r>
            <a:r>
              <a:rPr lang="da-DK" baseline="0" dirty="0" err="1"/>
              <a:t>Further</a:t>
            </a:r>
            <a:r>
              <a:rPr lang="da-DK" baseline="0" dirty="0"/>
              <a:t> the </a:t>
            </a:r>
            <a:r>
              <a:rPr lang="da-DK" baseline="0" dirty="0" err="1"/>
              <a:t>employees</a:t>
            </a:r>
            <a:r>
              <a:rPr lang="da-DK" baseline="0" dirty="0"/>
              <a:t> </a:t>
            </a:r>
            <a:r>
              <a:rPr lang="da-DK" baseline="0" dirty="0" err="1"/>
              <a:t>was</a:t>
            </a:r>
            <a:r>
              <a:rPr lang="da-DK" baseline="0" dirty="0"/>
              <a:t> not </a:t>
            </a:r>
            <a:r>
              <a:rPr lang="da-DK" baseline="0" dirty="0" err="1"/>
              <a:t>familiar</a:t>
            </a:r>
            <a:r>
              <a:rPr lang="da-DK" baseline="0" dirty="0"/>
              <a:t> with the </a:t>
            </a:r>
            <a:r>
              <a:rPr lang="da-DK" baseline="0" dirty="0" err="1"/>
              <a:t>categorization</a:t>
            </a:r>
            <a:r>
              <a:rPr lang="da-DK" baseline="0" dirty="0"/>
              <a:t> </a:t>
            </a:r>
            <a:r>
              <a:rPr lang="da-DK" baseline="0" dirty="0" err="1"/>
              <a:t>functionalities</a:t>
            </a:r>
            <a:r>
              <a:rPr lang="da-DK" baseline="0" dirty="0"/>
              <a:t> at the time of the test. This has </a:t>
            </a:r>
            <a:r>
              <a:rPr lang="da-DK" baseline="0" dirty="0" err="1"/>
              <a:t>can</a:t>
            </a:r>
            <a:r>
              <a:rPr lang="da-DK" baseline="0" dirty="0"/>
              <a:t> </a:t>
            </a:r>
            <a:r>
              <a:rPr lang="da-DK" baseline="0" dirty="0" err="1"/>
              <a:t>be</a:t>
            </a:r>
            <a:r>
              <a:rPr lang="da-DK" baseline="0" dirty="0"/>
              <a:t> </a:t>
            </a:r>
            <a:r>
              <a:rPr lang="da-DK" baseline="0" dirty="0" err="1"/>
              <a:t>considered</a:t>
            </a:r>
            <a:r>
              <a:rPr lang="da-DK" baseline="0" dirty="0"/>
              <a:t> positive and negative for the </a:t>
            </a:r>
            <a:r>
              <a:rPr lang="da-DK" baseline="0" dirty="0" err="1"/>
              <a:t>outcome</a:t>
            </a:r>
            <a:r>
              <a:rPr lang="da-DK" baseline="0" dirty="0"/>
              <a:t> of the test. It is positive in the </a:t>
            </a:r>
            <a:r>
              <a:rPr lang="da-DK" baseline="0" dirty="0" err="1"/>
              <a:t>sense</a:t>
            </a:r>
            <a:r>
              <a:rPr lang="da-DK" baseline="0" dirty="0"/>
              <a:t> </a:t>
            </a:r>
            <a:r>
              <a:rPr lang="da-DK" baseline="0" dirty="0" err="1"/>
              <a:t>that</a:t>
            </a:r>
            <a:r>
              <a:rPr lang="da-DK" baseline="0" dirty="0"/>
              <a:t> all test participants have the same point of </a:t>
            </a:r>
            <a:r>
              <a:rPr lang="da-DK" baseline="0" dirty="0" err="1"/>
              <a:t>departure</a:t>
            </a:r>
            <a:r>
              <a:rPr lang="da-DK" baseline="0" dirty="0"/>
              <a:t> for </a:t>
            </a:r>
            <a:r>
              <a:rPr lang="da-DK" baseline="0" dirty="0" err="1"/>
              <a:t>their</a:t>
            </a:r>
            <a:r>
              <a:rPr lang="da-DK" baseline="0" dirty="0"/>
              <a:t> </a:t>
            </a:r>
            <a:r>
              <a:rPr lang="da-DK" baseline="0" dirty="0" err="1"/>
              <a:t>use</a:t>
            </a:r>
            <a:r>
              <a:rPr lang="da-DK" baseline="0" dirty="0"/>
              <a:t>, but negative in the </a:t>
            </a:r>
            <a:r>
              <a:rPr lang="da-DK" baseline="0" dirty="0" err="1"/>
              <a:t>sense</a:t>
            </a:r>
            <a:r>
              <a:rPr lang="da-DK" baseline="0" dirty="0"/>
              <a:t> </a:t>
            </a:r>
            <a:r>
              <a:rPr lang="da-DK" baseline="0" dirty="0" err="1"/>
              <a:t>that</a:t>
            </a:r>
            <a:r>
              <a:rPr lang="da-DK" baseline="0" dirty="0"/>
              <a:t> the </a:t>
            </a:r>
            <a:r>
              <a:rPr lang="da-DK" baseline="0" dirty="0" err="1"/>
              <a:t>lack</a:t>
            </a:r>
            <a:r>
              <a:rPr lang="da-DK" baseline="0" dirty="0"/>
              <a:t> of </a:t>
            </a:r>
            <a:r>
              <a:rPr lang="da-DK" baseline="0" dirty="0" err="1"/>
              <a:t>experience</a:t>
            </a:r>
            <a:r>
              <a:rPr lang="da-DK" baseline="0" dirty="0"/>
              <a:t> </a:t>
            </a:r>
            <a:r>
              <a:rPr lang="da-DK" baseline="0" dirty="0" err="1"/>
              <a:t>might</a:t>
            </a:r>
            <a:r>
              <a:rPr lang="da-DK" baseline="0" dirty="0"/>
              <a:t> </a:t>
            </a:r>
            <a:r>
              <a:rPr lang="da-DK" baseline="0" dirty="0" err="1"/>
              <a:t>affect</a:t>
            </a:r>
            <a:r>
              <a:rPr lang="da-DK" baseline="0" dirty="0"/>
              <a:t> the </a:t>
            </a:r>
            <a:r>
              <a:rPr lang="da-DK" baseline="0" dirty="0" err="1"/>
              <a:t>results</a:t>
            </a:r>
            <a:r>
              <a:rPr lang="da-DK" baseline="0" dirty="0"/>
              <a:t>.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FDA42-5DDC-44AE-ADBD-42DB3A72D774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3534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search</a:t>
            </a:r>
            <a:r>
              <a:rPr lang="da-DK" dirty="0"/>
              <a:t> test </a:t>
            </a:r>
            <a:r>
              <a:rPr lang="da-DK" dirty="0" err="1"/>
              <a:t>was</a:t>
            </a:r>
            <a:r>
              <a:rPr lang="da-DK" dirty="0"/>
              <a:t> </a:t>
            </a:r>
            <a:r>
              <a:rPr lang="da-DK" dirty="0" err="1"/>
              <a:t>carried</a:t>
            </a:r>
            <a:r>
              <a:rPr lang="da-DK" dirty="0"/>
              <a:t> out in a system not </a:t>
            </a:r>
            <a:r>
              <a:rPr lang="da-DK" dirty="0" err="1"/>
              <a:t>known</a:t>
            </a:r>
            <a:r>
              <a:rPr lang="da-DK" dirty="0"/>
              <a:t> to the test participants. This </a:t>
            </a:r>
            <a:r>
              <a:rPr lang="da-DK" dirty="0" err="1"/>
              <a:t>may</a:t>
            </a:r>
            <a:r>
              <a:rPr lang="da-DK" dirty="0"/>
              <a:t> </a:t>
            </a:r>
            <a:r>
              <a:rPr lang="da-DK" dirty="0" err="1"/>
              <a:t>very</a:t>
            </a:r>
            <a:r>
              <a:rPr lang="da-DK" baseline="0" dirty="0"/>
              <a:t> </a:t>
            </a:r>
            <a:r>
              <a:rPr lang="da-DK" baseline="0" dirty="0" err="1"/>
              <a:t>well</a:t>
            </a:r>
            <a:r>
              <a:rPr lang="da-DK" baseline="0" dirty="0"/>
              <a:t> </a:t>
            </a:r>
            <a:r>
              <a:rPr lang="da-DK" baseline="0" dirty="0" err="1"/>
              <a:t>be</a:t>
            </a:r>
            <a:r>
              <a:rPr lang="da-DK" baseline="0" dirty="0"/>
              <a:t> </a:t>
            </a:r>
            <a:r>
              <a:rPr lang="da-DK" baseline="0" dirty="0" err="1"/>
              <a:t>one</a:t>
            </a:r>
            <a:r>
              <a:rPr lang="da-DK" baseline="0" dirty="0"/>
              <a:t> </a:t>
            </a:r>
            <a:r>
              <a:rPr lang="da-DK" baseline="0" dirty="0" err="1"/>
              <a:t>reason</a:t>
            </a:r>
            <a:r>
              <a:rPr lang="da-DK" baseline="0" dirty="0"/>
              <a:t> for the at times </a:t>
            </a:r>
            <a:r>
              <a:rPr lang="da-DK" baseline="0" dirty="0" err="1"/>
              <a:t>surprising</a:t>
            </a:r>
            <a:r>
              <a:rPr lang="da-DK" baseline="0" dirty="0"/>
              <a:t> </a:t>
            </a:r>
            <a:r>
              <a:rPr lang="da-DK" baseline="0" dirty="0" err="1"/>
              <a:t>behaviour</a:t>
            </a:r>
            <a:r>
              <a:rPr lang="da-DK" baseline="0" dirty="0"/>
              <a:t> </a:t>
            </a:r>
            <a:r>
              <a:rPr lang="da-DK" baseline="0" dirty="0" err="1"/>
              <a:t>when</a:t>
            </a:r>
            <a:r>
              <a:rPr lang="da-DK" baseline="0" dirty="0"/>
              <a:t> </a:t>
            </a:r>
            <a:r>
              <a:rPr lang="da-DK" baseline="0" dirty="0" err="1"/>
              <a:t>using</a:t>
            </a:r>
            <a:r>
              <a:rPr lang="da-DK" baseline="0" dirty="0"/>
              <a:t> the test system. </a:t>
            </a:r>
            <a:r>
              <a:rPr lang="da-DK" baseline="0" dirty="0" err="1"/>
              <a:t>Other</a:t>
            </a:r>
            <a:r>
              <a:rPr lang="da-DK" baseline="0" dirty="0"/>
              <a:t> </a:t>
            </a:r>
            <a:r>
              <a:rPr lang="da-DK" baseline="0" dirty="0" err="1"/>
              <a:t>reasons</a:t>
            </a:r>
            <a:r>
              <a:rPr lang="da-DK" baseline="0" dirty="0"/>
              <a:t> </a:t>
            </a:r>
            <a:r>
              <a:rPr lang="da-DK" baseline="0" dirty="0" err="1"/>
              <a:t>count</a:t>
            </a:r>
            <a:r>
              <a:rPr lang="da-DK" baseline="0" dirty="0"/>
              <a:t> </a:t>
            </a:r>
            <a:r>
              <a:rPr lang="da-DK" baseline="0" dirty="0" err="1"/>
              <a:t>teething</a:t>
            </a:r>
            <a:r>
              <a:rPr lang="da-DK" baseline="0" dirty="0"/>
              <a:t> </a:t>
            </a:r>
            <a:r>
              <a:rPr lang="da-DK" baseline="0" dirty="0" err="1"/>
              <a:t>troubles</a:t>
            </a:r>
            <a:r>
              <a:rPr lang="da-DK" baseline="0" dirty="0"/>
              <a:t> in the test system and </a:t>
            </a:r>
            <a:r>
              <a:rPr lang="da-DK" baseline="0" dirty="0" err="1"/>
              <a:t>unsuitable</a:t>
            </a:r>
            <a:r>
              <a:rPr lang="da-DK" baseline="0" dirty="0"/>
              <a:t> </a:t>
            </a:r>
            <a:r>
              <a:rPr lang="da-DK" baseline="0" dirty="0" err="1"/>
              <a:t>query</a:t>
            </a:r>
            <a:r>
              <a:rPr lang="da-DK" baseline="0" dirty="0"/>
              <a:t> </a:t>
            </a:r>
            <a:r>
              <a:rPr lang="da-DK" baseline="0" dirty="0" err="1"/>
              <a:t>corrections</a:t>
            </a:r>
            <a:r>
              <a:rPr lang="da-DK" baseline="0" dirty="0"/>
              <a:t>. </a:t>
            </a:r>
            <a:endParaRPr lang="da-DK" dirty="0"/>
          </a:p>
          <a:p>
            <a:r>
              <a:rPr lang="da-DK" dirty="0"/>
              <a:t>System A </a:t>
            </a:r>
            <a:r>
              <a:rPr lang="da-DK" dirty="0" err="1"/>
              <a:t>refer</a:t>
            </a:r>
            <a:r>
              <a:rPr lang="da-DK" dirty="0"/>
              <a:t> to the system </a:t>
            </a:r>
            <a:r>
              <a:rPr lang="da-DK" dirty="0" err="1"/>
              <a:t>applying</a:t>
            </a:r>
            <a:r>
              <a:rPr lang="da-DK" dirty="0"/>
              <a:t> </a:t>
            </a:r>
            <a:r>
              <a:rPr lang="da-DK" dirty="0" err="1"/>
              <a:t>free</a:t>
            </a:r>
            <a:r>
              <a:rPr lang="da-DK" dirty="0"/>
              <a:t>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indexing</a:t>
            </a:r>
            <a:r>
              <a:rPr lang="da-DK" dirty="0"/>
              <a:t> </a:t>
            </a:r>
            <a:r>
              <a:rPr lang="da-DK" dirty="0" err="1"/>
              <a:t>whereas</a:t>
            </a:r>
            <a:r>
              <a:rPr lang="da-DK" dirty="0"/>
              <a:t> system B </a:t>
            </a:r>
            <a:r>
              <a:rPr lang="da-DK" dirty="0" err="1"/>
              <a:t>refers</a:t>
            </a:r>
            <a:r>
              <a:rPr lang="da-DK" dirty="0"/>
              <a:t> to the system</a:t>
            </a:r>
            <a:r>
              <a:rPr lang="da-DK" baseline="0" dirty="0"/>
              <a:t> </a:t>
            </a:r>
            <a:r>
              <a:rPr lang="da-DK" baseline="0" dirty="0" err="1"/>
              <a:t>applying</a:t>
            </a:r>
            <a:r>
              <a:rPr lang="da-DK" baseline="0" dirty="0"/>
              <a:t> </a:t>
            </a:r>
            <a:r>
              <a:rPr lang="da-DK" baseline="0" dirty="0" err="1"/>
              <a:t>categorized</a:t>
            </a:r>
            <a:r>
              <a:rPr lang="da-DK" baseline="0" dirty="0"/>
              <a:t> </a:t>
            </a:r>
            <a:r>
              <a:rPr lang="da-DK" baseline="0" dirty="0" err="1"/>
              <a:t>overviews</a:t>
            </a:r>
            <a:r>
              <a:rPr lang="da-DK" baseline="0" dirty="0"/>
              <a:t> of </a:t>
            </a:r>
            <a:r>
              <a:rPr lang="da-DK" baseline="0" dirty="0" err="1"/>
              <a:t>search</a:t>
            </a:r>
            <a:r>
              <a:rPr lang="da-DK" baseline="0" dirty="0"/>
              <a:t> </a:t>
            </a:r>
            <a:r>
              <a:rPr lang="da-DK" baseline="0" dirty="0" err="1"/>
              <a:t>results</a:t>
            </a:r>
            <a:r>
              <a:rPr lang="da-DK" baseline="0" dirty="0"/>
              <a:t>.</a:t>
            </a:r>
          </a:p>
          <a:p>
            <a:r>
              <a:rPr lang="da-DK" baseline="0" dirty="0"/>
              <a:t>The </a:t>
            </a:r>
            <a:r>
              <a:rPr lang="da-DK" baseline="0" dirty="0" err="1"/>
              <a:t>table</a:t>
            </a:r>
            <a:r>
              <a:rPr lang="da-DK" baseline="0" dirty="0"/>
              <a:t> </a:t>
            </a:r>
            <a:r>
              <a:rPr lang="da-DK" baseline="0" dirty="0" err="1"/>
              <a:t>reveals</a:t>
            </a:r>
            <a:r>
              <a:rPr lang="da-DK" baseline="0" dirty="0"/>
              <a:t> the general </a:t>
            </a:r>
            <a:r>
              <a:rPr lang="da-DK" baseline="0" dirty="0" err="1"/>
              <a:t>findings</a:t>
            </a:r>
            <a:r>
              <a:rPr lang="da-DK" baseline="0" dirty="0"/>
              <a:t> of the test, </a:t>
            </a:r>
            <a:r>
              <a:rPr lang="da-DK" baseline="0" dirty="0" err="1"/>
              <a:t>that</a:t>
            </a:r>
            <a:r>
              <a:rPr lang="da-DK" baseline="0" dirty="0"/>
              <a:t> is, the average scores </a:t>
            </a:r>
            <a:r>
              <a:rPr lang="da-DK" baseline="0" dirty="0" err="1"/>
              <a:t>across</a:t>
            </a:r>
            <a:r>
              <a:rPr lang="da-DK" baseline="0" dirty="0"/>
              <a:t> all 64 sessions of the </a:t>
            </a:r>
            <a:r>
              <a:rPr lang="da-DK" baseline="0" dirty="0" err="1"/>
              <a:t>search</a:t>
            </a:r>
            <a:r>
              <a:rPr lang="da-DK" baseline="0" dirty="0"/>
              <a:t> test in the </a:t>
            </a:r>
            <a:r>
              <a:rPr lang="da-DK" baseline="0" dirty="0" err="1"/>
              <a:t>two</a:t>
            </a:r>
            <a:r>
              <a:rPr lang="da-DK" baseline="0" dirty="0"/>
              <a:t> systems.</a:t>
            </a:r>
          </a:p>
          <a:p>
            <a:endParaRPr lang="da-DK" baseline="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FDA42-5DDC-44AE-ADBD-42DB3A72D774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5064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The general </a:t>
            </a:r>
            <a:r>
              <a:rPr lang="da-DK" dirty="0" err="1"/>
              <a:t>findings</a:t>
            </a:r>
            <a:r>
              <a:rPr lang="da-DK" dirty="0"/>
              <a:t> </a:t>
            </a:r>
            <a:r>
              <a:rPr lang="da-DK" dirty="0" err="1"/>
              <a:t>differs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considered</a:t>
            </a:r>
            <a:r>
              <a:rPr lang="da-DK" dirty="0"/>
              <a:t> at </a:t>
            </a:r>
            <a:r>
              <a:rPr lang="da-DK" dirty="0" err="1"/>
              <a:t>task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r>
              <a:rPr lang="da-DK" dirty="0"/>
              <a:t>Ad 1: and vice versa for </a:t>
            </a:r>
            <a:r>
              <a:rPr lang="da-DK" dirty="0" err="1"/>
              <a:t>simulated</a:t>
            </a:r>
            <a:r>
              <a:rPr lang="da-DK" baseline="0" dirty="0"/>
              <a:t> </a:t>
            </a:r>
            <a:r>
              <a:rPr lang="da-DK" baseline="0" dirty="0" err="1"/>
              <a:t>tasks</a:t>
            </a:r>
            <a:endParaRPr lang="da-DK" baseline="0" dirty="0"/>
          </a:p>
          <a:p>
            <a:r>
              <a:rPr lang="da-DK" baseline="0" dirty="0"/>
              <a:t>Ad 2: succestabel s. 198. </a:t>
            </a:r>
            <a:r>
              <a:rPr lang="da-DK" baseline="0" dirty="0" err="1"/>
              <a:t>Whether</a:t>
            </a:r>
            <a:r>
              <a:rPr lang="da-DK" baseline="0" dirty="0"/>
              <a:t> </a:t>
            </a:r>
            <a:r>
              <a:rPr lang="da-DK" baseline="0" dirty="0" err="1"/>
              <a:t>this</a:t>
            </a:r>
            <a:r>
              <a:rPr lang="da-DK" baseline="0" dirty="0"/>
              <a:t> is due to the </a:t>
            </a:r>
            <a:r>
              <a:rPr lang="da-DK" baseline="0" dirty="0" err="1"/>
              <a:t>lack</a:t>
            </a:r>
            <a:r>
              <a:rPr lang="da-DK" baseline="0" dirty="0"/>
              <a:t> of </a:t>
            </a:r>
            <a:r>
              <a:rPr lang="da-DK" baseline="0" dirty="0" err="1"/>
              <a:t>experience</a:t>
            </a:r>
            <a:r>
              <a:rPr lang="da-DK" baseline="0" dirty="0"/>
              <a:t> with the system, general </a:t>
            </a:r>
            <a:r>
              <a:rPr lang="da-DK" baseline="0" dirty="0" err="1"/>
              <a:t>lack</a:t>
            </a:r>
            <a:r>
              <a:rPr lang="da-DK" baseline="0" dirty="0"/>
              <a:t> of </a:t>
            </a:r>
            <a:r>
              <a:rPr lang="da-DK" baseline="0" dirty="0" err="1"/>
              <a:t>search</a:t>
            </a:r>
            <a:r>
              <a:rPr lang="da-DK" baseline="0" dirty="0"/>
              <a:t> </a:t>
            </a:r>
            <a:r>
              <a:rPr lang="da-DK" baseline="0" dirty="0" err="1"/>
              <a:t>skills</a:t>
            </a:r>
            <a:r>
              <a:rPr lang="da-DK" baseline="0" dirty="0"/>
              <a:t>, </a:t>
            </a:r>
            <a:r>
              <a:rPr lang="da-DK" baseline="0" dirty="0" err="1"/>
              <a:t>unsuitable</a:t>
            </a:r>
            <a:r>
              <a:rPr lang="da-DK" baseline="0" dirty="0"/>
              <a:t> </a:t>
            </a:r>
            <a:r>
              <a:rPr lang="da-DK" baseline="0" dirty="0" err="1"/>
              <a:t>denominator</a:t>
            </a:r>
            <a:r>
              <a:rPr lang="da-DK" baseline="0" dirty="0"/>
              <a:t> for the </a:t>
            </a:r>
            <a:r>
              <a:rPr lang="da-DK" baseline="0" dirty="0" err="1"/>
              <a:t>search</a:t>
            </a:r>
            <a:r>
              <a:rPr lang="da-DK" baseline="0" dirty="0"/>
              <a:t> types, </a:t>
            </a:r>
            <a:r>
              <a:rPr lang="da-DK" baseline="0" dirty="0" err="1"/>
              <a:t>whole</a:t>
            </a:r>
            <a:r>
              <a:rPr lang="da-DK" baseline="0" dirty="0"/>
              <a:t> </a:t>
            </a:r>
            <a:r>
              <a:rPr lang="da-DK" baseline="0" dirty="0" err="1"/>
              <a:t>different</a:t>
            </a:r>
            <a:r>
              <a:rPr lang="da-DK" baseline="0" dirty="0"/>
              <a:t> </a:t>
            </a:r>
            <a:r>
              <a:rPr lang="da-DK" baseline="0" dirty="0" err="1"/>
              <a:t>reasons</a:t>
            </a:r>
            <a:r>
              <a:rPr lang="da-DK" baseline="0" dirty="0"/>
              <a:t> or a </a:t>
            </a:r>
            <a:r>
              <a:rPr lang="da-DK" baseline="0" dirty="0" err="1"/>
              <a:t>combination</a:t>
            </a:r>
            <a:r>
              <a:rPr lang="da-DK" baseline="0" dirty="0"/>
              <a:t> of the </a:t>
            </a:r>
            <a:r>
              <a:rPr lang="da-DK" baseline="0" dirty="0" err="1"/>
              <a:t>above</a:t>
            </a:r>
            <a:r>
              <a:rPr lang="da-DK" baseline="0" dirty="0"/>
              <a:t> </a:t>
            </a:r>
            <a:r>
              <a:rPr lang="da-DK" baseline="0" dirty="0" err="1"/>
              <a:t>remains</a:t>
            </a:r>
            <a:r>
              <a:rPr lang="da-DK" baseline="0" dirty="0"/>
              <a:t> </a:t>
            </a:r>
            <a:r>
              <a:rPr lang="da-DK" baseline="0" dirty="0" err="1"/>
              <a:t>unanswered</a:t>
            </a:r>
            <a:r>
              <a:rPr lang="da-DK" baseline="0" dirty="0"/>
              <a:t>. It is fair to </a:t>
            </a:r>
            <a:r>
              <a:rPr lang="da-DK" baseline="0" dirty="0" err="1"/>
              <a:t>assume</a:t>
            </a:r>
            <a:r>
              <a:rPr lang="da-DK" baseline="0" dirty="0"/>
              <a:t>, </a:t>
            </a:r>
            <a:r>
              <a:rPr lang="da-DK" baseline="0" dirty="0" err="1"/>
              <a:t>though</a:t>
            </a:r>
            <a:r>
              <a:rPr lang="da-DK" baseline="0" dirty="0"/>
              <a:t>, </a:t>
            </a:r>
            <a:r>
              <a:rPr lang="da-DK" baseline="0" dirty="0" err="1"/>
              <a:t>that</a:t>
            </a:r>
            <a:r>
              <a:rPr lang="da-DK" baseline="0" dirty="0"/>
              <a:t> </a:t>
            </a:r>
            <a:r>
              <a:rPr lang="da-DK" baseline="0" dirty="0" err="1"/>
              <a:t>lack</a:t>
            </a:r>
            <a:r>
              <a:rPr lang="da-DK" baseline="0" dirty="0"/>
              <a:t> of </a:t>
            </a:r>
            <a:r>
              <a:rPr lang="da-DK" baseline="0" dirty="0" err="1"/>
              <a:t>experience</a:t>
            </a:r>
            <a:r>
              <a:rPr lang="da-DK" baseline="0" dirty="0"/>
              <a:t> with the system had </a:t>
            </a:r>
            <a:r>
              <a:rPr lang="da-DK" baseline="0" dirty="0" err="1"/>
              <a:t>some</a:t>
            </a:r>
            <a:r>
              <a:rPr lang="da-DK" baseline="0" dirty="0"/>
              <a:t> </a:t>
            </a:r>
            <a:r>
              <a:rPr lang="da-DK" baseline="0" dirty="0" err="1"/>
              <a:t>effect</a:t>
            </a:r>
            <a:r>
              <a:rPr lang="da-DK" baseline="0" dirty="0"/>
              <a:t>.  </a:t>
            </a:r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FDA42-5DDC-44AE-ADBD-42DB3A72D774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8012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Lucida Sans" pitchFamily="34" charset="0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Lucida Sans" pitchFamily="34" charset="0"/>
              <a:ea typeface="+mn-ea"/>
              <a:cs typeface="+mn-cs"/>
            </a:endParaRP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Lucida Sans" pitchFamily="34" charset="0"/>
                <a:ea typeface="+mn-ea"/>
                <a:cs typeface="+mn-cs"/>
              </a:rPr>
              <a:t>Table 4. Number of Queries in Sessions at Task Level (Averages)</a:t>
            </a:r>
          </a:p>
          <a:p>
            <a:endParaRPr lang="en-GB" sz="1200" b="1" kern="1200" dirty="0">
              <a:solidFill>
                <a:schemeClr val="tx1"/>
              </a:solidFill>
              <a:effectLst/>
              <a:latin typeface="Lucida Sans" pitchFamily="34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Lucida Sans" pitchFamily="34" charset="0"/>
                <a:ea typeface="+mn-ea"/>
                <a:cs typeface="+mn-cs"/>
              </a:rPr>
              <a:t>Table 5. Number of Search Terms in Queries (Averages)</a:t>
            </a:r>
            <a:endParaRPr lang="en-US" sz="1200" b="1" kern="1200" dirty="0">
              <a:solidFill>
                <a:schemeClr val="tx1"/>
              </a:solidFill>
              <a:effectLst/>
              <a:latin typeface="Lucida Sans" pitchFamily="34" charset="0"/>
              <a:ea typeface="+mn-ea"/>
              <a:cs typeface="+mn-cs"/>
            </a:endParaRPr>
          </a:p>
          <a:p>
            <a:endParaRPr lang="en-US" sz="1200" b="1" kern="1200" dirty="0">
              <a:solidFill>
                <a:schemeClr val="tx1"/>
              </a:solidFill>
              <a:effectLst/>
              <a:latin typeface="Lucida Sans" pitchFamily="34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FDA42-5DDC-44AE-ADBD-42DB3A72D774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2128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8"/>
            <a:ext cx="9145588" cy="6859588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51520" y="2612504"/>
            <a:ext cx="428052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2FEDBC-3A51-4673-905A-D24CDF143285}" type="datetime1">
              <a:rPr lang="da-DK"/>
              <a:pPr/>
              <a:t>04-02-2023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701AE-8E02-4ADA-96F5-3DFB41F7C3CD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F75BF7-5F2B-4424-A571-3CFD60D0D080}" type="datetime1">
              <a:rPr lang="da-DK"/>
              <a:pPr/>
              <a:t>04-02-2023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C2BCC-08F6-4789-9E76-3977FE9236D0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C46AB3-42CB-4623-BFDA-A15F9FEAB951}" type="datetime1">
              <a:rPr lang="da-DK"/>
              <a:pPr/>
              <a:t>04-02-2023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8E418-B7CC-424E-ACD8-DA5A38337B49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da-DK"/>
              <a:t>Klik på ikonet for at tilføje et diagram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1995488" y="6261100"/>
            <a:ext cx="2087562" cy="476250"/>
          </a:xfrm>
        </p:spPr>
        <p:txBody>
          <a:bodyPr/>
          <a:lstStyle>
            <a:lvl1pPr>
              <a:defRPr/>
            </a:lvl1pPr>
          </a:lstStyle>
          <a:p>
            <a:fld id="{13FA4278-FBC2-49CE-B055-5DF9598D56CB}" type="datetime1">
              <a:rPr lang="da-DK"/>
              <a:pPr/>
              <a:t>04-02-2023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4179888" y="6261100"/>
            <a:ext cx="3240087" cy="47625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8526463" y="6261100"/>
            <a:ext cx="657225" cy="476250"/>
          </a:xfrm>
        </p:spPr>
        <p:txBody>
          <a:bodyPr/>
          <a:lstStyle>
            <a:lvl1pPr>
              <a:defRPr/>
            </a:lvl1pPr>
          </a:lstStyle>
          <a:p>
            <a:fld id="{BC2412E8-1129-47AC-ABEC-98067FB9AF12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347EDB-708F-4A1E-85FB-A0CE73006830}" type="datetime1">
              <a:rPr lang="da-DK"/>
              <a:pPr/>
              <a:t>04-02-2023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9B74B-1EA4-495E-AF2E-DC9B3024CA4E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2BBB73-A477-4E51-B87D-BBCEED77ECAD}" type="datetime1">
              <a:rPr lang="da-DK"/>
              <a:pPr/>
              <a:t>04-02-2023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CEC6B-376A-4C84-B2CB-60BB48F41D3E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A88F06-BBA7-4952-887D-A4C43AC7BCE9}" type="datetime1">
              <a:rPr lang="da-DK"/>
              <a:pPr/>
              <a:t>04-02-2023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825CB-8F76-4435-AA03-57BE86798046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753607-D7AB-4303-89D3-A57CAB5A2CFC}" type="datetime1">
              <a:rPr lang="da-DK"/>
              <a:pPr/>
              <a:t>04-02-2023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D66B5-60F0-4097-8B6F-4817E2E000BA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F53908-C06E-4DA0-AD11-0A57FD6B254B}" type="datetime1">
              <a:rPr lang="da-DK"/>
              <a:pPr/>
              <a:t>04-02-2023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5C552-09B8-4116-94EE-921D92224A38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198F72-5E24-43E2-B7FF-6B3FAB1B287E}" type="datetime1">
              <a:rPr lang="da-DK"/>
              <a:pPr/>
              <a:t>04-02-2023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829CB-79DB-4589-B223-68E579C70C02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24DAD7-EEF8-49F2-A88D-1F81D94D5665}" type="datetime1">
              <a:rPr lang="da-DK"/>
              <a:pPr/>
              <a:t>04-02-2023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9BF2B-1EDF-4EE7-9FF1-6F0D6107C079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8142DC-A7DE-4CE7-BC35-9D8C927035A6}" type="datetime1">
              <a:rPr lang="da-DK"/>
              <a:pPr/>
              <a:t>04-02-2023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5F5F7-D00D-4827-B334-D4FF8CA462AB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T6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685800" y="6135688"/>
            <a:ext cx="7772400" cy="0"/>
          </a:xfrm>
          <a:prstGeom prst="line">
            <a:avLst/>
          </a:prstGeom>
          <a:noFill/>
          <a:ln w="9525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titeltypografi i masteren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95488" y="6261100"/>
            <a:ext cx="20875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E748087-A578-4250-9988-EF06525F4ACD}" type="datetime1">
              <a:rPr lang="da-DK"/>
              <a:pPr/>
              <a:t>04-02-2023</a:t>
            </a:fld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9888" y="6261100"/>
            <a:ext cx="32400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26463" y="62611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AA12ECD-9F5C-4E5B-A3CE-02B98B125E9C}" type="slidenum">
              <a:rPr lang="da-DK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Lucida Console" pitchFamily="49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P MathA" pitchFamily="2" charset="2"/>
        <a:buChar char="B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Lucida Console" pitchFamily="49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P MathA" pitchFamily="2" charset="2"/>
        <a:buChar char="B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Lucida Console" pitchFamily="49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Lucida Console" pitchFamily="49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Lucida Console" pitchFamily="49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Lucida Console" pitchFamily="49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Lucida Console" pitchFamily="49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at.dk/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332656"/>
            <a:ext cx="8424936" cy="3240360"/>
          </a:xfrm>
        </p:spPr>
        <p:txBody>
          <a:bodyPr/>
          <a:lstStyle/>
          <a:p>
            <a:pPr algn="l"/>
            <a:r>
              <a:rPr lang="en-US" sz="3200" b="1" dirty="0">
                <a:solidFill>
                  <a:schemeClr val="tx1"/>
                </a:solidFill>
              </a:rPr>
              <a:t>The Role of Automated Categorization in E-Government Information Retrieval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3933056"/>
            <a:ext cx="5832648" cy="1680592"/>
          </a:xfrm>
        </p:spPr>
        <p:txBody>
          <a:bodyPr/>
          <a:lstStyle/>
          <a:p>
            <a:pPr algn="l"/>
            <a:r>
              <a:rPr lang="en-US" sz="2400" dirty="0"/>
              <a:t>Tanja Svarre &amp; Marianne Lykke, Aalborg University, DK</a:t>
            </a:r>
          </a:p>
          <a:p>
            <a:pPr algn="l"/>
            <a:r>
              <a:rPr lang="da-DK" sz="2400" dirty="0"/>
              <a:t>ISKO </a:t>
            </a:r>
            <a:r>
              <a:rPr lang="da-DK" sz="2400" dirty="0" err="1"/>
              <a:t>conference</a:t>
            </a:r>
            <a:r>
              <a:rPr lang="da-DK" sz="2400" dirty="0"/>
              <a:t>, 8th of </a:t>
            </a:r>
            <a:r>
              <a:rPr lang="da-DK" sz="2400" dirty="0" err="1"/>
              <a:t>July</a:t>
            </a:r>
            <a:r>
              <a:rPr lang="da-DK" sz="2400" dirty="0"/>
              <a:t>, 2013.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 err="1"/>
              <a:t>Reformulations</a:t>
            </a:r>
            <a:endParaRPr lang="en-US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734502"/>
              </p:ext>
            </p:extLst>
          </p:nvPr>
        </p:nvGraphicFramePr>
        <p:xfrm>
          <a:off x="251520" y="1484784"/>
          <a:ext cx="8568952" cy="4536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5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5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7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88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Total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78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SysA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SysB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No reformulations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69 (30.1)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62 (18.5)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effectLst/>
                        </a:rPr>
                        <a:t>Category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-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114 (34.0)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Query terms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97 (42.4)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47 (14.0)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effectLst/>
                        </a:rPr>
                        <a:t>Document type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28 (12.2)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8 (2.4)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effectLst/>
                        </a:rPr>
                        <a:t>Search operators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8 (3.5)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5 (1.5)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solidFill>
                            <a:schemeClr val="tx1"/>
                          </a:solidFill>
                          <a:effectLst/>
                        </a:rPr>
                        <a:t>&gt;1 types simultaneously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27 (11.8)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99 (29.6)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229 (100)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335 (100)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099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/>
              <a:t>System B (</a:t>
            </a:r>
            <a:r>
              <a:rPr lang="da-DK" dirty="0" err="1"/>
              <a:t>cat</a:t>
            </a:r>
            <a:r>
              <a:rPr lang="da-DK" dirty="0"/>
              <a:t>.) </a:t>
            </a:r>
            <a:r>
              <a:rPr lang="da-DK" dirty="0" err="1"/>
              <a:t>omissions</a:t>
            </a:r>
            <a:endParaRPr lang="en-US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505079"/>
              </p:ext>
            </p:extLst>
          </p:nvPr>
        </p:nvGraphicFramePr>
        <p:xfrm>
          <a:off x="683568" y="2132856"/>
          <a:ext cx="7787208" cy="3805325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936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2730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of sessions in system B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27305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of </a:t>
                      </a:r>
                      <a:r>
                        <a:rPr lang="en-GB" sz="2400" b="1" dirty="0">
                          <a:effectLst/>
                        </a:rPr>
                        <a:t>successful</a:t>
                      </a:r>
                      <a:r>
                        <a:rPr lang="en-GB" sz="2400" dirty="0">
                          <a:effectLst/>
                        </a:rPr>
                        <a:t> sessions system B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2730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2400" dirty="0">
                          <a:effectLst/>
                        </a:rPr>
                        <a:t>System B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273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>
                          <a:effectLst/>
                        </a:rPr>
                        <a:t>26 (40.6)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273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22 (40.7)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2730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2400" dirty="0" err="1">
                          <a:effectLst/>
                        </a:rPr>
                        <a:t>Combined</a:t>
                      </a:r>
                      <a:r>
                        <a:rPr lang="da-DK" sz="2400" dirty="0">
                          <a:effectLst/>
                        </a:rPr>
                        <a:t> system B sessions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273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>
                          <a:effectLst/>
                        </a:rPr>
                        <a:t>38 (59.4)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273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>
                          <a:effectLst/>
                        </a:rPr>
                        <a:t>32 (59.3)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2730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9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a-DK" sz="2400" dirty="0">
                          <a:effectLst/>
                        </a:rPr>
                        <a:t>Total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273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>
                          <a:effectLst/>
                        </a:rPr>
                        <a:t>64 (100.0)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273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54 (100.0)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2730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71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sz="4000" dirty="0"/>
              <a:t>System B (</a:t>
            </a:r>
            <a:r>
              <a:rPr lang="da-DK" sz="4000" dirty="0" err="1"/>
              <a:t>cat</a:t>
            </a:r>
            <a:r>
              <a:rPr lang="da-DK" sz="4000" dirty="0"/>
              <a:t>.) </a:t>
            </a:r>
            <a:r>
              <a:rPr lang="da-DK" sz="4000" dirty="0" err="1"/>
              <a:t>omissions</a:t>
            </a:r>
            <a:endParaRPr lang="en-US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/>
              <a:t>Highly relevant </a:t>
            </a:r>
            <a:r>
              <a:rPr lang="da-DK" sz="2400" dirty="0" err="1"/>
              <a:t>documents</a:t>
            </a:r>
            <a:r>
              <a:rPr lang="da-DK" sz="2400" dirty="0"/>
              <a:t> </a:t>
            </a:r>
            <a:r>
              <a:rPr lang="da-DK" sz="2400" dirty="0" err="1"/>
              <a:t>are</a:t>
            </a:r>
            <a:r>
              <a:rPr lang="da-DK" sz="2400" dirty="0"/>
              <a:t> </a:t>
            </a:r>
            <a:r>
              <a:rPr lang="da-DK" sz="2400" dirty="0" err="1"/>
              <a:t>discovered</a:t>
            </a:r>
            <a:r>
              <a:rPr lang="da-DK" sz="2400" dirty="0"/>
              <a:t> </a:t>
            </a:r>
            <a:r>
              <a:rPr lang="da-DK" sz="2400" dirty="0" err="1"/>
              <a:t>before</a:t>
            </a:r>
            <a:r>
              <a:rPr lang="da-DK" sz="2400" dirty="0"/>
              <a:t> a </a:t>
            </a:r>
            <a:r>
              <a:rPr lang="da-DK" sz="2400" dirty="0" err="1"/>
              <a:t>category</a:t>
            </a:r>
            <a:r>
              <a:rPr lang="da-DK" sz="2400" dirty="0"/>
              <a:t> has </a:t>
            </a:r>
            <a:r>
              <a:rPr lang="da-DK" sz="2400" dirty="0" err="1"/>
              <a:t>been</a:t>
            </a:r>
            <a:r>
              <a:rPr lang="da-DK" sz="2400" dirty="0"/>
              <a:t> </a:t>
            </a:r>
            <a:r>
              <a:rPr lang="da-DK" sz="2400" dirty="0" err="1"/>
              <a:t>selected</a:t>
            </a:r>
            <a:endParaRPr lang="da-DK" sz="2400" dirty="0"/>
          </a:p>
          <a:p>
            <a:r>
              <a:rPr lang="da-DK" sz="2400" dirty="0"/>
              <a:t>Relevant </a:t>
            </a:r>
            <a:r>
              <a:rPr lang="da-DK" sz="2400" dirty="0" err="1"/>
              <a:t>documents</a:t>
            </a:r>
            <a:r>
              <a:rPr lang="da-DK" sz="2400" dirty="0"/>
              <a:t> </a:t>
            </a:r>
            <a:r>
              <a:rPr lang="da-DK" sz="2400" dirty="0" err="1"/>
              <a:t>are</a:t>
            </a:r>
            <a:r>
              <a:rPr lang="da-DK" sz="2400" dirty="0"/>
              <a:t> </a:t>
            </a:r>
            <a:r>
              <a:rPr lang="da-DK" sz="2400" dirty="0" err="1"/>
              <a:t>located</a:t>
            </a:r>
            <a:r>
              <a:rPr lang="da-DK" sz="2400" dirty="0"/>
              <a:t> </a:t>
            </a:r>
            <a:r>
              <a:rPr lang="da-DK" sz="2400" dirty="0" err="1"/>
              <a:t>while</a:t>
            </a:r>
            <a:r>
              <a:rPr lang="da-DK" sz="2400" dirty="0"/>
              <a:t> waiting for </a:t>
            </a:r>
            <a:br>
              <a:rPr lang="da-DK" sz="2400" dirty="0"/>
            </a:br>
            <a:r>
              <a:rPr lang="da-DK" sz="2400" dirty="0"/>
              <a:t>B (</a:t>
            </a:r>
            <a:r>
              <a:rPr lang="da-DK" sz="2400" dirty="0" err="1"/>
              <a:t>cat</a:t>
            </a:r>
            <a:r>
              <a:rPr lang="da-DK" sz="2400" dirty="0"/>
              <a:t>.) to </a:t>
            </a:r>
            <a:r>
              <a:rPr lang="da-DK" sz="2400" dirty="0" err="1"/>
              <a:t>categorize</a:t>
            </a:r>
            <a:r>
              <a:rPr lang="da-DK" sz="2400" dirty="0"/>
              <a:t> </a:t>
            </a:r>
            <a:r>
              <a:rPr lang="da-DK" sz="2400" dirty="0" err="1"/>
              <a:t>search</a:t>
            </a:r>
            <a:r>
              <a:rPr lang="da-DK" sz="2400" dirty="0"/>
              <a:t> </a:t>
            </a:r>
            <a:r>
              <a:rPr lang="da-DK" sz="2400" dirty="0" err="1"/>
              <a:t>results</a:t>
            </a:r>
            <a:endParaRPr lang="da-DK" sz="2400" dirty="0"/>
          </a:p>
          <a:p>
            <a:r>
              <a:rPr lang="da-DK" sz="2400" dirty="0" err="1"/>
              <a:t>Categorization</a:t>
            </a:r>
            <a:r>
              <a:rPr lang="da-DK" sz="2400" dirty="0"/>
              <a:t> is not relevant </a:t>
            </a:r>
            <a:r>
              <a:rPr lang="da-DK" sz="2400" dirty="0" err="1"/>
              <a:t>when</a:t>
            </a:r>
            <a:r>
              <a:rPr lang="da-DK" sz="2400" dirty="0"/>
              <a:t> </a:t>
            </a:r>
            <a:r>
              <a:rPr lang="da-DK" sz="2400" dirty="0" err="1"/>
              <a:t>few</a:t>
            </a:r>
            <a:r>
              <a:rPr lang="da-DK" sz="2400" dirty="0"/>
              <a:t> </a:t>
            </a:r>
            <a:r>
              <a:rPr lang="da-DK" sz="2400" dirty="0" err="1"/>
              <a:t>documents</a:t>
            </a:r>
            <a:r>
              <a:rPr lang="da-DK" sz="2400" dirty="0"/>
              <a:t> </a:t>
            </a:r>
            <a:r>
              <a:rPr lang="da-DK" sz="2400" dirty="0" err="1"/>
              <a:t>are</a:t>
            </a:r>
            <a:r>
              <a:rPr lang="da-DK" sz="2400" dirty="0"/>
              <a:t> </a:t>
            </a:r>
            <a:r>
              <a:rPr lang="da-DK" sz="2400" dirty="0" err="1"/>
              <a:t>retrieved</a:t>
            </a:r>
            <a:endParaRPr lang="da-DK" sz="2400" dirty="0"/>
          </a:p>
          <a:p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93947"/>
            <a:ext cx="5968818" cy="1899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2984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sz="4000" dirty="0"/>
              <a:t>Summary</a:t>
            </a:r>
            <a:endParaRPr lang="en-US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4785395"/>
          </a:xfrm>
        </p:spPr>
        <p:txBody>
          <a:bodyPr/>
          <a:lstStyle/>
          <a:p>
            <a:r>
              <a:rPr lang="da-DK" sz="2500" dirty="0" err="1"/>
              <a:t>Categorization</a:t>
            </a:r>
            <a:r>
              <a:rPr lang="da-DK" sz="2500" dirty="0"/>
              <a:t> is </a:t>
            </a:r>
            <a:r>
              <a:rPr lang="da-DK" sz="2500" dirty="0" err="1"/>
              <a:t>useful</a:t>
            </a:r>
            <a:r>
              <a:rPr lang="da-DK" sz="2500" dirty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da-DK" sz="2500" dirty="0" err="1"/>
              <a:t>When</a:t>
            </a:r>
            <a:r>
              <a:rPr lang="da-DK" sz="2500" dirty="0"/>
              <a:t> </a:t>
            </a:r>
            <a:r>
              <a:rPr lang="da-DK" sz="2500" dirty="0" err="1"/>
              <a:t>employees</a:t>
            </a:r>
            <a:r>
              <a:rPr lang="da-DK" sz="2500" dirty="0"/>
              <a:t> do not </a:t>
            </a:r>
            <a:r>
              <a:rPr lang="da-DK" sz="2500" dirty="0" err="1"/>
              <a:t>posess</a:t>
            </a:r>
            <a:r>
              <a:rPr lang="da-DK" sz="2500" dirty="0"/>
              <a:t> </a:t>
            </a:r>
            <a:r>
              <a:rPr lang="da-DK" sz="2500" dirty="0" err="1"/>
              <a:t>extensive</a:t>
            </a:r>
            <a:r>
              <a:rPr lang="da-DK" sz="2500" dirty="0"/>
              <a:t> </a:t>
            </a:r>
            <a:r>
              <a:rPr lang="da-DK" sz="2500" dirty="0" err="1"/>
              <a:t>knowledge</a:t>
            </a:r>
            <a:r>
              <a:rPr lang="da-DK" sz="2500" dirty="0"/>
              <a:t> </a:t>
            </a:r>
            <a:r>
              <a:rPr lang="da-DK" sz="2500" dirty="0" err="1"/>
              <a:t>about</a:t>
            </a:r>
            <a:r>
              <a:rPr lang="da-DK" sz="2500" dirty="0"/>
              <a:t> the </a:t>
            </a:r>
            <a:r>
              <a:rPr lang="da-DK" sz="2500" dirty="0" err="1"/>
              <a:t>task</a:t>
            </a:r>
            <a:r>
              <a:rPr lang="da-DK" sz="2500" dirty="0"/>
              <a:t> at </a:t>
            </a:r>
            <a:r>
              <a:rPr lang="da-DK" sz="2500" dirty="0" err="1"/>
              <a:t>hand</a:t>
            </a:r>
            <a:endParaRPr lang="da-DK" sz="2500" dirty="0"/>
          </a:p>
          <a:p>
            <a:pPr lvl="1">
              <a:buFont typeface="Arial" pitchFamily="34" charset="0"/>
              <a:buChar char="•"/>
            </a:pPr>
            <a:r>
              <a:rPr lang="da-DK" sz="2500" dirty="0"/>
              <a:t>In </a:t>
            </a:r>
            <a:r>
              <a:rPr lang="da-DK" sz="2500" dirty="0" err="1"/>
              <a:t>offering</a:t>
            </a:r>
            <a:r>
              <a:rPr lang="da-DK" sz="2500" dirty="0"/>
              <a:t> new </a:t>
            </a:r>
            <a:r>
              <a:rPr lang="da-DK" sz="2500" dirty="0" err="1"/>
              <a:t>perspectives</a:t>
            </a:r>
            <a:r>
              <a:rPr lang="da-DK" sz="2500" dirty="0"/>
              <a:t> on the </a:t>
            </a:r>
            <a:r>
              <a:rPr lang="da-DK" sz="2500" dirty="0" err="1"/>
              <a:t>composition</a:t>
            </a:r>
            <a:r>
              <a:rPr lang="da-DK" sz="2500" dirty="0"/>
              <a:t> of a </a:t>
            </a:r>
            <a:r>
              <a:rPr lang="da-DK" sz="2500" dirty="0" err="1"/>
              <a:t>qury</a:t>
            </a:r>
            <a:endParaRPr lang="da-DK" sz="2500" dirty="0"/>
          </a:p>
          <a:p>
            <a:pPr lvl="1">
              <a:buFont typeface="Arial" pitchFamily="34" charset="0"/>
              <a:buChar char="•"/>
            </a:pPr>
            <a:r>
              <a:rPr lang="da-DK" sz="2500" dirty="0"/>
              <a:t>In </a:t>
            </a:r>
            <a:r>
              <a:rPr lang="da-DK" sz="2500" dirty="0" err="1"/>
              <a:t>understanding</a:t>
            </a:r>
            <a:r>
              <a:rPr lang="da-DK" sz="2500" dirty="0"/>
              <a:t> facets of </a:t>
            </a:r>
            <a:r>
              <a:rPr lang="da-DK" sz="2500" dirty="0" err="1"/>
              <a:t>queries</a:t>
            </a:r>
            <a:endParaRPr lang="da-DK" sz="2500" dirty="0"/>
          </a:p>
          <a:p>
            <a:pPr lvl="1">
              <a:buFont typeface="Arial" pitchFamily="34" charset="0"/>
              <a:buChar char="•"/>
            </a:pPr>
            <a:r>
              <a:rPr lang="da-DK" sz="2500" dirty="0" err="1"/>
              <a:t>When</a:t>
            </a:r>
            <a:r>
              <a:rPr lang="da-DK" sz="2500" dirty="0"/>
              <a:t> </a:t>
            </a:r>
            <a:r>
              <a:rPr lang="da-DK" sz="2500" dirty="0" err="1"/>
              <a:t>task</a:t>
            </a:r>
            <a:r>
              <a:rPr lang="da-DK" sz="2500" dirty="0"/>
              <a:t> </a:t>
            </a:r>
            <a:r>
              <a:rPr lang="da-DK" sz="2500" dirty="0" err="1"/>
              <a:t>knowledge</a:t>
            </a:r>
            <a:r>
              <a:rPr lang="da-DK" sz="2500" dirty="0"/>
              <a:t> is present, </a:t>
            </a:r>
            <a:r>
              <a:rPr lang="da-DK" sz="2500" dirty="0" err="1"/>
              <a:t>categorization</a:t>
            </a:r>
            <a:r>
              <a:rPr lang="da-DK" sz="2500" dirty="0"/>
              <a:t> is </a:t>
            </a:r>
            <a:r>
              <a:rPr lang="da-DK" sz="2500" dirty="0" err="1"/>
              <a:t>used</a:t>
            </a:r>
            <a:r>
              <a:rPr lang="da-DK" sz="2500" dirty="0"/>
              <a:t> to support the </a:t>
            </a:r>
            <a:r>
              <a:rPr lang="da-DK" sz="2500" dirty="0" err="1"/>
              <a:t>assumptions</a:t>
            </a:r>
            <a:r>
              <a:rPr lang="da-DK" sz="2500" dirty="0"/>
              <a:t> of a </a:t>
            </a:r>
            <a:r>
              <a:rPr lang="da-DK" sz="2500" dirty="0" err="1"/>
              <a:t>correct</a:t>
            </a:r>
            <a:r>
              <a:rPr lang="da-DK" sz="2500" dirty="0"/>
              <a:t> </a:t>
            </a:r>
            <a:r>
              <a:rPr lang="da-DK" sz="2500" dirty="0" err="1"/>
              <a:t>search</a:t>
            </a:r>
            <a:endParaRPr lang="da-DK" sz="2500" dirty="0"/>
          </a:p>
          <a:p>
            <a:endParaRPr lang="da-DK" sz="2500" dirty="0"/>
          </a:p>
          <a:p>
            <a:pPr lvl="1"/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930364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/>
              <a:t>Summary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500" dirty="0" err="1"/>
              <a:t>Categorization</a:t>
            </a:r>
            <a:r>
              <a:rPr lang="da-DK" sz="2500" dirty="0"/>
              <a:t> is </a:t>
            </a:r>
            <a:r>
              <a:rPr lang="da-DK" sz="2500" dirty="0" err="1"/>
              <a:t>omitted</a:t>
            </a:r>
            <a:r>
              <a:rPr lang="da-DK" sz="2500" dirty="0"/>
              <a:t> </a:t>
            </a:r>
            <a:r>
              <a:rPr lang="da-DK" sz="2500" dirty="0" err="1"/>
              <a:t>when</a:t>
            </a:r>
            <a:r>
              <a:rPr lang="da-DK" sz="2500" dirty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da-DK" sz="2500" dirty="0"/>
              <a:t>Search </a:t>
            </a:r>
            <a:r>
              <a:rPr lang="da-DK" sz="2500" dirty="0" err="1"/>
              <a:t>results</a:t>
            </a:r>
            <a:r>
              <a:rPr lang="da-DK" sz="2500" dirty="0"/>
              <a:t> </a:t>
            </a:r>
            <a:r>
              <a:rPr lang="da-DK" sz="2500" dirty="0" err="1"/>
              <a:t>are</a:t>
            </a:r>
            <a:r>
              <a:rPr lang="da-DK" sz="2500" dirty="0"/>
              <a:t> </a:t>
            </a:r>
            <a:r>
              <a:rPr lang="da-DK" sz="2500" dirty="0" err="1"/>
              <a:t>limited</a:t>
            </a:r>
            <a:endParaRPr lang="da-DK" sz="2500" dirty="0"/>
          </a:p>
          <a:p>
            <a:pPr lvl="1">
              <a:buFont typeface="Arial" pitchFamily="34" charset="0"/>
              <a:buChar char="•"/>
            </a:pPr>
            <a:r>
              <a:rPr lang="da-DK" sz="2500" dirty="0" err="1"/>
              <a:t>When</a:t>
            </a:r>
            <a:r>
              <a:rPr lang="da-DK" sz="2500" dirty="0"/>
              <a:t> relevant </a:t>
            </a:r>
            <a:r>
              <a:rPr lang="da-DK" sz="2500" dirty="0" err="1"/>
              <a:t>documents</a:t>
            </a:r>
            <a:r>
              <a:rPr lang="da-DK" sz="2500" dirty="0"/>
              <a:t> </a:t>
            </a:r>
            <a:r>
              <a:rPr lang="da-DK" sz="2500" dirty="0" err="1"/>
              <a:t>are</a:t>
            </a:r>
            <a:r>
              <a:rPr lang="da-DK" sz="2500" dirty="0"/>
              <a:t> </a:t>
            </a:r>
            <a:r>
              <a:rPr lang="da-DK" sz="2500" dirty="0" err="1"/>
              <a:t>ranked</a:t>
            </a:r>
            <a:r>
              <a:rPr lang="da-DK" sz="2500" dirty="0"/>
              <a:t> at the top of the </a:t>
            </a:r>
            <a:r>
              <a:rPr lang="da-DK" sz="2500" dirty="0" err="1"/>
              <a:t>results</a:t>
            </a:r>
            <a:endParaRPr lang="da-DK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194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sz="4000" dirty="0"/>
              <a:t>National IT &amp; Telecom Agency: </a:t>
            </a:r>
            <a:r>
              <a:rPr lang="da-DK" sz="4000" dirty="0" err="1"/>
              <a:t>Findings</a:t>
            </a:r>
            <a:endParaRPr lang="en-US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da-DK" dirty="0"/>
              <a:t>The participants start out with </a:t>
            </a:r>
            <a:r>
              <a:rPr lang="da-DK" dirty="0" err="1"/>
              <a:t>free</a:t>
            </a:r>
            <a:r>
              <a:rPr lang="da-DK" dirty="0"/>
              <a:t>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indexing</a:t>
            </a:r>
            <a:r>
              <a:rPr lang="da-DK" dirty="0"/>
              <a:t> and supplement with the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necessary</a:t>
            </a:r>
            <a:endParaRPr lang="da-DK" dirty="0"/>
          </a:p>
          <a:p>
            <a:r>
              <a:rPr lang="da-DK" dirty="0"/>
              <a:t>The </a:t>
            </a:r>
            <a:r>
              <a:rPr lang="da-DK" dirty="0" err="1"/>
              <a:t>indexing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</a:t>
            </a:r>
            <a:r>
              <a:rPr lang="da-DK" dirty="0" err="1"/>
              <a:t>compared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complementary</a:t>
            </a:r>
            <a:endParaRPr lang="da-DK" dirty="0"/>
          </a:p>
          <a:p>
            <a:r>
              <a:rPr lang="da-DK" dirty="0"/>
              <a:t>To </a:t>
            </a:r>
            <a:r>
              <a:rPr lang="da-DK" dirty="0" err="1"/>
              <a:t>meet</a:t>
            </a:r>
            <a:r>
              <a:rPr lang="da-DK" dirty="0"/>
              <a:t> the </a:t>
            </a:r>
            <a:r>
              <a:rPr lang="da-DK" dirty="0" err="1"/>
              <a:t>variety</a:t>
            </a:r>
            <a:r>
              <a:rPr lang="da-DK" dirty="0"/>
              <a:t> of information </a:t>
            </a:r>
            <a:r>
              <a:rPr lang="da-DK" dirty="0" err="1"/>
              <a:t>needs</a:t>
            </a:r>
            <a:r>
              <a:rPr lang="da-DK" dirty="0"/>
              <a:t> </a:t>
            </a:r>
            <a:r>
              <a:rPr lang="da-DK" dirty="0" err="1"/>
              <a:t>several</a:t>
            </a:r>
            <a:r>
              <a:rPr lang="da-DK" dirty="0"/>
              <a:t> </a:t>
            </a:r>
            <a:r>
              <a:rPr lang="da-DK" dirty="0" err="1"/>
              <a:t>indexing</a:t>
            </a:r>
            <a:r>
              <a:rPr lang="da-DK" dirty="0"/>
              <a:t> </a:t>
            </a:r>
            <a:r>
              <a:rPr lang="da-DK" dirty="0" err="1"/>
              <a:t>me</a:t>
            </a:r>
            <a:r>
              <a:rPr lang="da-DK" dirty="0"/>
              <a:t>-</a:t>
            </a:r>
            <a:br>
              <a:rPr lang="da-DK" dirty="0"/>
            </a:br>
            <a:r>
              <a:rPr lang="da-DK" dirty="0" err="1"/>
              <a:t>thods</a:t>
            </a:r>
            <a:r>
              <a:rPr lang="da-DK" dirty="0"/>
              <a:t>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represented</a:t>
            </a:r>
            <a:br>
              <a:rPr lang="da-DK" dirty="0"/>
            </a:br>
            <a:r>
              <a:rPr lang="da-DK" dirty="0" err="1"/>
              <a:t>simultaneously</a:t>
            </a:r>
            <a:endParaRPr lang="da-DK" dirty="0"/>
          </a:p>
          <a:p>
            <a:endParaRPr lang="da-D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888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Thank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for </a:t>
            </a:r>
            <a:r>
              <a:rPr lang="da-DK" dirty="0" err="1"/>
              <a:t>your</a:t>
            </a:r>
            <a:r>
              <a:rPr lang="da-DK" dirty="0"/>
              <a:t> attention!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312368"/>
          </a:xfrm>
        </p:spPr>
        <p:txBody>
          <a:bodyPr/>
          <a:lstStyle/>
          <a:p>
            <a:pPr marL="0" indent="0" algn="ctr">
              <a:buNone/>
            </a:pPr>
            <a:r>
              <a:rPr lang="da-DK" sz="12000" dirty="0"/>
              <a:t>?</a:t>
            </a:r>
            <a:endParaRPr lang="en-US" sz="12000" dirty="0"/>
          </a:p>
        </p:txBody>
      </p:sp>
    </p:spTree>
    <p:extLst>
      <p:ext uri="{BB962C8B-B14F-4D97-AF65-F5344CB8AC3E}">
        <p14:creationId xmlns:p14="http://schemas.microsoft.com/office/powerpoint/2010/main" val="4231251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sz="4000" dirty="0"/>
              <a:t>Agenda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Background of the </a:t>
            </a:r>
            <a:r>
              <a:rPr lang="da-DK" dirty="0" err="1"/>
              <a:t>study</a:t>
            </a:r>
            <a:endParaRPr lang="da-DK" dirty="0"/>
          </a:p>
          <a:p>
            <a:r>
              <a:rPr lang="da-DK" dirty="0" err="1"/>
              <a:t>Theoretical</a:t>
            </a:r>
            <a:r>
              <a:rPr lang="da-DK" dirty="0"/>
              <a:t> </a:t>
            </a:r>
            <a:r>
              <a:rPr lang="da-DK" dirty="0" err="1"/>
              <a:t>framework</a:t>
            </a:r>
            <a:endParaRPr lang="da-DK" dirty="0"/>
          </a:p>
          <a:p>
            <a:r>
              <a:rPr lang="da-DK" dirty="0"/>
              <a:t>Research </a:t>
            </a:r>
            <a:r>
              <a:rPr lang="da-DK" dirty="0" err="1"/>
              <a:t>methods</a:t>
            </a:r>
            <a:endParaRPr lang="da-DK" dirty="0"/>
          </a:p>
          <a:p>
            <a:r>
              <a:rPr lang="da-DK" dirty="0" err="1"/>
              <a:t>Results</a:t>
            </a:r>
            <a:endParaRPr lang="da-DK" dirty="0"/>
          </a:p>
          <a:p>
            <a:r>
              <a:rPr lang="da-DK" dirty="0"/>
              <a:t>Summary and </a:t>
            </a:r>
            <a:r>
              <a:rPr lang="da-DK" dirty="0" err="1"/>
              <a:t>closing</a:t>
            </a:r>
            <a:r>
              <a:rPr lang="da-DK" dirty="0"/>
              <a:t> remarks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sz="4000" dirty="0"/>
              <a:t>Background to </a:t>
            </a:r>
            <a:br>
              <a:rPr lang="da-DK" sz="4000" dirty="0"/>
            </a:br>
            <a:r>
              <a:rPr lang="da-DK" sz="4000" dirty="0"/>
              <a:t>the </a:t>
            </a:r>
            <a:r>
              <a:rPr lang="da-DK" sz="4000" dirty="0" err="1"/>
              <a:t>search</a:t>
            </a:r>
            <a:r>
              <a:rPr lang="da-DK" sz="4000" dirty="0"/>
              <a:t> test</a:t>
            </a:r>
            <a:endParaRPr lang="en-US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857403"/>
          </a:xfrm>
        </p:spPr>
        <p:txBody>
          <a:bodyPr/>
          <a:lstStyle/>
          <a:p>
            <a:endParaRPr lang="da-DK" sz="2800" dirty="0"/>
          </a:p>
          <a:p>
            <a:endParaRPr lang="da-DK" sz="2800" dirty="0"/>
          </a:p>
          <a:p>
            <a:r>
              <a:rPr lang="da-DK" sz="2800" dirty="0" err="1"/>
              <a:t>Initiated</a:t>
            </a:r>
            <a:r>
              <a:rPr lang="da-DK" sz="2800" dirty="0"/>
              <a:t> and </a:t>
            </a:r>
            <a:r>
              <a:rPr lang="da-DK" sz="2800" dirty="0" err="1"/>
              <a:t>partially</a:t>
            </a:r>
            <a:r>
              <a:rPr lang="da-DK" sz="2800" dirty="0"/>
              <a:t> </a:t>
            </a:r>
            <a:r>
              <a:rPr lang="da-DK" sz="2800" dirty="0" err="1"/>
              <a:t>cofinanced</a:t>
            </a:r>
            <a:r>
              <a:rPr lang="da-DK" sz="2800" dirty="0"/>
              <a:t> by the Danish National IT and Telecom Agency</a:t>
            </a:r>
          </a:p>
          <a:p>
            <a:r>
              <a:rPr lang="da-DK" sz="2800" dirty="0"/>
              <a:t>Purpose: To </a:t>
            </a:r>
            <a:r>
              <a:rPr lang="da-DK" sz="2800" dirty="0" err="1"/>
              <a:t>investigate</a:t>
            </a:r>
            <a:r>
              <a:rPr lang="da-DK" sz="2800" dirty="0"/>
              <a:t> </a:t>
            </a:r>
            <a:r>
              <a:rPr lang="da-DK" sz="2800" dirty="0" err="1"/>
              <a:t>how</a:t>
            </a:r>
            <a:r>
              <a:rPr lang="da-DK" sz="2800" dirty="0"/>
              <a:t> </a:t>
            </a:r>
            <a:r>
              <a:rPr lang="da-DK" sz="2800" dirty="0" err="1"/>
              <a:t>automatic</a:t>
            </a:r>
            <a:r>
              <a:rPr lang="da-DK" sz="2800" dirty="0"/>
              <a:t> </a:t>
            </a:r>
            <a:r>
              <a:rPr lang="da-DK" sz="2800" dirty="0" err="1"/>
              <a:t>assignment</a:t>
            </a:r>
            <a:r>
              <a:rPr lang="da-DK" sz="2800" dirty="0"/>
              <a:t> of metadata </a:t>
            </a:r>
            <a:r>
              <a:rPr lang="da-DK" sz="2800" dirty="0" err="1"/>
              <a:t>can</a:t>
            </a:r>
            <a:r>
              <a:rPr lang="da-DK" sz="2800" dirty="0"/>
              <a:t> </a:t>
            </a:r>
            <a:r>
              <a:rPr lang="da-DK" sz="2800" dirty="0" err="1"/>
              <a:t>contribute</a:t>
            </a:r>
            <a:r>
              <a:rPr lang="da-DK" sz="2800" dirty="0"/>
              <a:t> to the intention of </a:t>
            </a:r>
            <a:r>
              <a:rPr lang="da-DK" sz="2800" dirty="0" err="1"/>
              <a:t>increased</a:t>
            </a:r>
            <a:r>
              <a:rPr lang="da-DK" sz="2800" dirty="0"/>
              <a:t> </a:t>
            </a:r>
            <a:r>
              <a:rPr lang="da-DK" sz="2800" b="1" dirty="0" err="1"/>
              <a:t>efficiency</a:t>
            </a:r>
            <a:r>
              <a:rPr lang="da-DK" sz="2800" dirty="0"/>
              <a:t> and </a:t>
            </a:r>
            <a:r>
              <a:rPr lang="da-DK" sz="2800" b="1" dirty="0" err="1"/>
              <a:t>effectiveness</a:t>
            </a:r>
            <a:r>
              <a:rPr lang="da-DK" sz="2800" b="1" dirty="0"/>
              <a:t> </a:t>
            </a:r>
            <a:r>
              <a:rPr lang="da-DK" sz="2800" dirty="0"/>
              <a:t>in (Danish) </a:t>
            </a:r>
            <a:r>
              <a:rPr lang="da-DK" sz="2800" dirty="0" err="1"/>
              <a:t>e-government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-116907"/>
            <a:ext cx="3635896" cy="168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0250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850106"/>
          </a:xfrm>
        </p:spPr>
        <p:txBody>
          <a:bodyPr/>
          <a:lstStyle/>
          <a:p>
            <a:pPr algn="l"/>
            <a:r>
              <a:rPr lang="da-DK" sz="4000" dirty="0"/>
              <a:t>Building on </a:t>
            </a:r>
            <a:r>
              <a:rPr lang="da-DK" sz="4000" dirty="0" err="1"/>
              <a:t>indexing</a:t>
            </a:r>
            <a:r>
              <a:rPr lang="da-DK" sz="4000" dirty="0"/>
              <a:t>/</a:t>
            </a:r>
            <a:r>
              <a:rPr lang="da-DK" sz="4000" dirty="0" err="1"/>
              <a:t>categorization</a:t>
            </a:r>
            <a:r>
              <a:rPr lang="da-DK" sz="4000" dirty="0"/>
              <a:t>:</a:t>
            </a:r>
            <a:endParaRPr lang="en-US" sz="4000" dirty="0"/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4"/>
          </p:nvPr>
        </p:nvSpPr>
        <p:spPr>
          <a:xfrm>
            <a:off x="755577" y="1700808"/>
            <a:ext cx="8136904" cy="4425355"/>
          </a:xfrm>
        </p:spPr>
        <p:txBody>
          <a:bodyPr/>
          <a:lstStyle/>
          <a:p>
            <a:r>
              <a:rPr lang="da-DK" sz="2300" dirty="0" err="1"/>
              <a:t>Early</a:t>
            </a:r>
            <a:r>
              <a:rPr lang="da-DK" sz="2300" dirty="0"/>
              <a:t> Cranfield tests </a:t>
            </a:r>
          </a:p>
          <a:p>
            <a:endParaRPr lang="da-DK" sz="2300" dirty="0"/>
          </a:p>
          <a:p>
            <a:pPr marL="0" indent="0">
              <a:buNone/>
            </a:pPr>
            <a:r>
              <a:rPr lang="da-DK" sz="2300" dirty="0" err="1"/>
              <a:t>Categorization</a:t>
            </a:r>
            <a:r>
              <a:rPr lang="da-DK" sz="2300" dirty="0"/>
              <a:t> is </a:t>
            </a:r>
            <a:r>
              <a:rPr lang="da-DK" sz="2300" dirty="0" err="1"/>
              <a:t>helpful</a:t>
            </a:r>
            <a:r>
              <a:rPr lang="da-DK" sz="2300" dirty="0"/>
              <a:t>:</a:t>
            </a:r>
          </a:p>
          <a:p>
            <a:r>
              <a:rPr lang="da-DK" sz="2300" dirty="0" err="1"/>
              <a:t>when</a:t>
            </a:r>
            <a:r>
              <a:rPr lang="da-DK" sz="2300" dirty="0"/>
              <a:t>  the </a:t>
            </a:r>
            <a:r>
              <a:rPr lang="da-DK" sz="2300" dirty="0" err="1"/>
              <a:t>query</a:t>
            </a:r>
            <a:r>
              <a:rPr lang="da-DK" sz="2300" dirty="0"/>
              <a:t> is </a:t>
            </a:r>
            <a:r>
              <a:rPr lang="da-DK" sz="2300" dirty="0" err="1"/>
              <a:t>vague</a:t>
            </a:r>
            <a:r>
              <a:rPr lang="da-DK" sz="2300" dirty="0"/>
              <a:t>, </a:t>
            </a:r>
            <a:r>
              <a:rPr lang="da-DK" sz="2300" dirty="0" err="1"/>
              <a:t>broad</a:t>
            </a:r>
            <a:r>
              <a:rPr lang="da-DK" sz="2300" dirty="0"/>
              <a:t>, general, or </a:t>
            </a:r>
            <a:r>
              <a:rPr lang="da-DK" sz="2300" dirty="0" err="1"/>
              <a:t>ambiguous</a:t>
            </a:r>
            <a:r>
              <a:rPr lang="da-DK" sz="2300" dirty="0"/>
              <a:t> </a:t>
            </a:r>
          </a:p>
          <a:p>
            <a:r>
              <a:rPr lang="da-DK" sz="2300" dirty="0" err="1"/>
              <a:t>when</a:t>
            </a:r>
            <a:r>
              <a:rPr lang="da-DK" sz="2300" dirty="0"/>
              <a:t> </a:t>
            </a:r>
            <a:r>
              <a:rPr lang="da-DK" sz="2300" dirty="0" err="1"/>
              <a:t>result</a:t>
            </a:r>
            <a:r>
              <a:rPr lang="da-DK" sz="2300" dirty="0"/>
              <a:t> </a:t>
            </a:r>
            <a:r>
              <a:rPr lang="da-DK" sz="2300" dirty="0" err="1"/>
              <a:t>rakings</a:t>
            </a:r>
            <a:r>
              <a:rPr lang="da-DK" sz="2300" dirty="0"/>
              <a:t> </a:t>
            </a:r>
            <a:r>
              <a:rPr lang="da-DK" sz="2300" dirty="0" err="1"/>
              <a:t>are</a:t>
            </a:r>
            <a:r>
              <a:rPr lang="da-DK" sz="2300" dirty="0"/>
              <a:t> </a:t>
            </a:r>
            <a:r>
              <a:rPr lang="da-DK" sz="2300" dirty="0" err="1"/>
              <a:t>deficient</a:t>
            </a:r>
            <a:endParaRPr lang="da-DK" sz="2300" dirty="0"/>
          </a:p>
          <a:p>
            <a:pPr marL="0" indent="0" algn="r">
              <a:buNone/>
            </a:pPr>
            <a:r>
              <a:rPr lang="da-DK" sz="2300" dirty="0"/>
              <a:t>(Käki, 2005)</a:t>
            </a:r>
          </a:p>
          <a:p>
            <a:r>
              <a:rPr lang="da-DK" sz="2300" dirty="0"/>
              <a:t>in </a:t>
            </a:r>
            <a:r>
              <a:rPr lang="da-DK" sz="2300" dirty="0" err="1"/>
              <a:t>supporting</a:t>
            </a:r>
            <a:r>
              <a:rPr lang="da-DK" sz="2300" dirty="0"/>
              <a:t> </a:t>
            </a:r>
            <a:r>
              <a:rPr lang="da-DK" sz="2300" dirty="0" err="1"/>
              <a:t>exploratory</a:t>
            </a:r>
            <a:r>
              <a:rPr lang="da-DK" sz="2300" dirty="0"/>
              <a:t> </a:t>
            </a:r>
            <a:r>
              <a:rPr lang="da-DK" sz="2300" dirty="0" err="1"/>
              <a:t>searches</a:t>
            </a:r>
            <a:endParaRPr lang="da-DK" sz="2300" dirty="0"/>
          </a:p>
          <a:p>
            <a:r>
              <a:rPr lang="da-DK" sz="2300" dirty="0"/>
              <a:t>in </a:t>
            </a:r>
            <a:r>
              <a:rPr lang="da-DK" sz="2300" dirty="0" err="1"/>
              <a:t>understanding</a:t>
            </a:r>
            <a:r>
              <a:rPr lang="da-DK" sz="2300" dirty="0"/>
              <a:t> large </a:t>
            </a:r>
            <a:r>
              <a:rPr lang="da-DK" sz="2300" dirty="0" err="1"/>
              <a:t>search</a:t>
            </a:r>
            <a:r>
              <a:rPr lang="da-DK" sz="2300" dirty="0"/>
              <a:t> sets</a:t>
            </a:r>
          </a:p>
          <a:p>
            <a:pPr marL="0" indent="0" algn="r">
              <a:buNone/>
            </a:pPr>
            <a:r>
              <a:rPr lang="da-DK" sz="2300" dirty="0"/>
              <a:t>(Kules &amp; Shneiderman, 2004; 2005)</a:t>
            </a:r>
          </a:p>
          <a:p>
            <a:endParaRPr lang="da-DK" sz="2300" dirty="0"/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92948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sz="4000" dirty="0"/>
              <a:t>Research </a:t>
            </a:r>
            <a:r>
              <a:rPr lang="da-DK" sz="4000" dirty="0" err="1"/>
              <a:t>methods</a:t>
            </a:r>
            <a:endParaRPr lang="en-US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/>
              <a:t>Case </a:t>
            </a:r>
            <a:r>
              <a:rPr lang="da-DK" sz="2800" dirty="0" err="1"/>
              <a:t>study</a:t>
            </a:r>
            <a:r>
              <a:rPr lang="da-DK" sz="2800" dirty="0"/>
              <a:t> in the Danish </a:t>
            </a:r>
            <a:r>
              <a:rPr lang="da-DK" sz="2800" dirty="0" err="1"/>
              <a:t>Tax</a:t>
            </a:r>
            <a:r>
              <a:rPr lang="da-DK" sz="2800" dirty="0"/>
              <a:t> </a:t>
            </a:r>
            <a:r>
              <a:rPr lang="da-DK" sz="2800" dirty="0" err="1"/>
              <a:t>Authorities</a:t>
            </a:r>
            <a:endParaRPr lang="da-DK" sz="2800" dirty="0"/>
          </a:p>
          <a:p>
            <a:r>
              <a:rPr lang="da-DK" sz="2800" dirty="0"/>
              <a:t>Search test:</a:t>
            </a:r>
          </a:p>
          <a:p>
            <a:pPr lvl="1">
              <a:buFont typeface="Arial" pitchFamily="34" charset="0"/>
              <a:buChar char="•"/>
            </a:pPr>
            <a:r>
              <a:rPr lang="da-DK" sz="2400" dirty="0" err="1"/>
              <a:t>Controlled</a:t>
            </a:r>
            <a:r>
              <a:rPr lang="da-DK" sz="2400" dirty="0"/>
              <a:t> lab test</a:t>
            </a:r>
          </a:p>
          <a:p>
            <a:pPr lvl="1">
              <a:buFont typeface="Arial" pitchFamily="34" charset="0"/>
              <a:buChar char="•"/>
            </a:pPr>
            <a:r>
              <a:rPr lang="da-DK" sz="2400" dirty="0" err="1"/>
              <a:t>Comparison</a:t>
            </a:r>
            <a:r>
              <a:rPr lang="da-DK" sz="2400" dirty="0"/>
              <a:t> test</a:t>
            </a:r>
          </a:p>
          <a:p>
            <a:pPr lvl="1">
              <a:buFont typeface="Arial" pitchFamily="34" charset="0"/>
              <a:buChar char="•"/>
            </a:pPr>
            <a:r>
              <a:rPr lang="da-DK" sz="2400" dirty="0"/>
              <a:t>Professional </a:t>
            </a:r>
            <a:r>
              <a:rPr lang="da-DK" sz="2400" dirty="0" err="1"/>
              <a:t>users</a:t>
            </a:r>
            <a:endParaRPr lang="da-DK" sz="2400" dirty="0"/>
          </a:p>
          <a:p>
            <a:pPr lvl="1">
              <a:buFont typeface="Arial" pitchFamily="34" charset="0"/>
              <a:buChar char="•"/>
            </a:pPr>
            <a:r>
              <a:rPr lang="da-DK" sz="2400" dirty="0"/>
              <a:t>Domain </a:t>
            </a:r>
            <a:r>
              <a:rPr lang="da-DK" sz="2400" dirty="0" err="1"/>
              <a:t>specific</a:t>
            </a:r>
            <a:r>
              <a:rPr lang="da-DK" sz="2400" dirty="0"/>
              <a:t> </a:t>
            </a:r>
            <a:r>
              <a:rPr lang="da-DK" sz="2400" dirty="0" err="1"/>
              <a:t>search</a:t>
            </a:r>
            <a:r>
              <a:rPr lang="da-DK" sz="2400" dirty="0"/>
              <a:t> </a:t>
            </a:r>
            <a:r>
              <a:rPr lang="da-DK" sz="2400" dirty="0" err="1"/>
              <a:t>tasks</a:t>
            </a:r>
            <a:endParaRPr lang="da-DK" sz="2400" dirty="0"/>
          </a:p>
          <a:p>
            <a:pPr lvl="1">
              <a:buFont typeface="Arial" pitchFamily="34" charset="0"/>
              <a:buChar char="•"/>
            </a:pPr>
            <a:r>
              <a:rPr lang="da-DK" sz="2400" dirty="0" err="1"/>
              <a:t>Pre</a:t>
            </a:r>
            <a:r>
              <a:rPr lang="da-DK" sz="2400" dirty="0"/>
              <a:t> test </a:t>
            </a:r>
            <a:r>
              <a:rPr lang="da-DK" sz="2400" dirty="0" err="1"/>
              <a:t>questionnaire</a:t>
            </a:r>
            <a:endParaRPr lang="da-DK" sz="2400" dirty="0"/>
          </a:p>
          <a:p>
            <a:pPr lvl="1">
              <a:buFont typeface="Arial" pitchFamily="34" charset="0"/>
              <a:buChar char="•"/>
            </a:pPr>
            <a:r>
              <a:rPr lang="da-DK" sz="2400" dirty="0"/>
              <a:t>Log data</a:t>
            </a:r>
          </a:p>
          <a:p>
            <a:pPr lvl="1">
              <a:buFont typeface="Arial" pitchFamily="34" charset="0"/>
              <a:buChar char="•"/>
            </a:pPr>
            <a:r>
              <a:rPr lang="da-DK" sz="2400" dirty="0"/>
              <a:t>Post </a:t>
            </a:r>
            <a:r>
              <a:rPr lang="da-DK" sz="2400" dirty="0" err="1"/>
              <a:t>search</a:t>
            </a:r>
            <a:r>
              <a:rPr lang="da-DK" sz="2400" dirty="0"/>
              <a:t> interview</a:t>
            </a:r>
          </a:p>
          <a:p>
            <a:pPr lvl="1"/>
            <a:endParaRPr lang="da-DK" dirty="0"/>
          </a:p>
          <a:p>
            <a:pPr lvl="1"/>
            <a:endParaRPr lang="da-DK" dirty="0"/>
          </a:p>
          <a:p>
            <a:pPr lvl="1"/>
            <a:endParaRPr lang="da-DK" dirty="0"/>
          </a:p>
          <a:p>
            <a:pPr lvl="1"/>
            <a:endParaRPr lang="en-US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183" y="4581128"/>
            <a:ext cx="3790817" cy="153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140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sz="4000" dirty="0"/>
              <a:t>Data: Search test</a:t>
            </a:r>
            <a:endParaRPr lang="en-US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/>
              <a:t>System </a:t>
            </a:r>
            <a:r>
              <a:rPr lang="da-DK" sz="2800" dirty="0" err="1"/>
              <a:t>characteristics</a:t>
            </a:r>
            <a:r>
              <a:rPr lang="da-DK" sz="2800" dirty="0"/>
              <a:t>:</a:t>
            </a:r>
          </a:p>
          <a:p>
            <a:pPr lvl="1"/>
            <a:r>
              <a:rPr lang="da-DK" sz="2400" dirty="0"/>
              <a:t>Prototype of the </a:t>
            </a:r>
            <a:r>
              <a:rPr lang="da-DK" sz="2400" dirty="0" err="1"/>
              <a:t>corporate</a:t>
            </a:r>
            <a:r>
              <a:rPr lang="da-DK" sz="2400" dirty="0"/>
              <a:t> intranet</a:t>
            </a:r>
          </a:p>
          <a:p>
            <a:pPr lvl="1"/>
            <a:r>
              <a:rPr lang="da-DK" sz="2400" dirty="0">
                <a:hlinkClick r:id="rId3"/>
              </a:rPr>
              <a:t>www.skat.dk</a:t>
            </a:r>
            <a:r>
              <a:rPr lang="da-DK" sz="2400" dirty="0"/>
              <a:t> </a:t>
            </a:r>
            <a:r>
              <a:rPr lang="da-DK" sz="2400" dirty="0" err="1"/>
              <a:t>content</a:t>
            </a:r>
            <a:r>
              <a:rPr lang="da-DK" sz="2400" dirty="0"/>
              <a:t> </a:t>
            </a:r>
            <a:r>
              <a:rPr lang="da-DK" sz="2400" i="1" dirty="0"/>
              <a:t>and </a:t>
            </a:r>
            <a:r>
              <a:rPr lang="da-DK" sz="2400" dirty="0" err="1"/>
              <a:t>internal</a:t>
            </a:r>
            <a:r>
              <a:rPr lang="da-DK" sz="2400" dirty="0"/>
              <a:t> information</a:t>
            </a:r>
          </a:p>
          <a:p>
            <a:r>
              <a:rPr lang="da-DK" sz="2800" dirty="0"/>
              <a:t>2 </a:t>
            </a:r>
            <a:r>
              <a:rPr lang="da-DK" sz="2800" dirty="0" err="1"/>
              <a:t>search</a:t>
            </a:r>
            <a:r>
              <a:rPr lang="da-DK" sz="2800" dirty="0"/>
              <a:t> systems:</a:t>
            </a:r>
          </a:p>
          <a:p>
            <a:pPr lvl="1"/>
            <a:r>
              <a:rPr lang="da-DK" sz="2400" dirty="0" err="1"/>
              <a:t>Free</a:t>
            </a:r>
            <a:r>
              <a:rPr lang="da-DK" sz="2400" dirty="0"/>
              <a:t> </a:t>
            </a:r>
            <a:r>
              <a:rPr lang="da-DK" sz="2400" dirty="0" err="1"/>
              <a:t>text</a:t>
            </a:r>
            <a:r>
              <a:rPr lang="da-DK" sz="2400" dirty="0"/>
              <a:t> </a:t>
            </a:r>
            <a:r>
              <a:rPr lang="da-DK" sz="2400" dirty="0" err="1"/>
              <a:t>indexing</a:t>
            </a:r>
            <a:r>
              <a:rPr lang="da-DK" sz="2400" dirty="0"/>
              <a:t> (</a:t>
            </a:r>
            <a:r>
              <a:rPr lang="da-DK" sz="2400" b="1" dirty="0"/>
              <a:t>SYSTEM A</a:t>
            </a:r>
            <a:r>
              <a:rPr lang="da-DK" sz="2400" dirty="0"/>
              <a:t>)</a:t>
            </a:r>
          </a:p>
          <a:p>
            <a:pPr lvl="1"/>
            <a:r>
              <a:rPr lang="da-DK" sz="2400" dirty="0" err="1"/>
              <a:t>Categorization</a:t>
            </a:r>
            <a:r>
              <a:rPr lang="da-DK" sz="2400" dirty="0"/>
              <a:t> (</a:t>
            </a:r>
            <a:r>
              <a:rPr lang="da-DK" sz="2400" b="1" dirty="0"/>
              <a:t>SYSTEM B</a:t>
            </a:r>
            <a:r>
              <a:rPr lang="da-DK" sz="2400" dirty="0"/>
              <a:t>)</a:t>
            </a:r>
          </a:p>
          <a:p>
            <a:r>
              <a:rPr lang="da-DK" sz="2800" dirty="0"/>
              <a:t>32 test persons</a:t>
            </a:r>
          </a:p>
          <a:p>
            <a:r>
              <a:rPr lang="da-DK" sz="2800" dirty="0"/>
              <a:t>3 </a:t>
            </a:r>
            <a:r>
              <a:rPr lang="da-DK" sz="2800" dirty="0" err="1"/>
              <a:t>controlled</a:t>
            </a:r>
            <a:r>
              <a:rPr lang="da-DK" sz="2800" dirty="0"/>
              <a:t> and 1 </a:t>
            </a:r>
            <a:r>
              <a:rPr lang="da-DK" sz="2800" dirty="0" err="1"/>
              <a:t>natural</a:t>
            </a:r>
            <a:r>
              <a:rPr lang="da-DK" sz="2800" dirty="0"/>
              <a:t> </a:t>
            </a:r>
            <a:r>
              <a:rPr lang="da-DK" sz="2800" dirty="0" err="1"/>
              <a:t>search</a:t>
            </a:r>
            <a:r>
              <a:rPr lang="da-DK" sz="2800" dirty="0"/>
              <a:t> </a:t>
            </a:r>
            <a:r>
              <a:rPr lang="da-DK" sz="2800" dirty="0" err="1"/>
              <a:t>task</a:t>
            </a:r>
            <a:r>
              <a:rPr lang="da-DK" sz="2800" dirty="0"/>
              <a:t> per session, 2 </a:t>
            </a:r>
            <a:r>
              <a:rPr lang="da-DK" sz="2800" dirty="0" err="1"/>
              <a:t>tasks</a:t>
            </a:r>
            <a:r>
              <a:rPr lang="da-DK" sz="2800" dirty="0"/>
              <a:t> per system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861" y="25152"/>
            <a:ext cx="3776126" cy="1675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8" descr="New Picture.png"/>
          <p:cNvPicPr/>
          <p:nvPr/>
        </p:nvPicPr>
        <p:blipFill>
          <a:blip r:embed="rId5"/>
          <a:stretch>
            <a:fillRect/>
          </a:stretch>
        </p:blipFill>
        <p:spPr>
          <a:xfrm>
            <a:off x="0" y="29030"/>
            <a:ext cx="9135987" cy="674136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62" y="41606"/>
            <a:ext cx="9063121" cy="5646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3888" y="752247"/>
            <a:ext cx="2865719" cy="526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676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sz="4000" dirty="0"/>
              <a:t>Search test: General </a:t>
            </a:r>
            <a:r>
              <a:rPr lang="da-DK" sz="4000" dirty="0" err="1"/>
              <a:t>findings</a:t>
            </a:r>
            <a:endParaRPr lang="en-US" sz="4000" dirty="0"/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619265"/>
              </p:ext>
            </p:extLst>
          </p:nvPr>
        </p:nvGraphicFramePr>
        <p:xfrm>
          <a:off x="0" y="1758036"/>
          <a:ext cx="9144000" cy="5099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7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89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Variables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System 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Sessions N=64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Queries N=229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System B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Sessions N=64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Queries N=335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Number of terms in queries (averages)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2.25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2.43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Search filter ‘document type’ applied (percentages)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43.2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31.6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Number of sessions with reformulations (percentages)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65.6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82.8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2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Number of reformulations in sessions (averages)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2.58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4.23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chemeClr val="tx1"/>
                          </a:solidFill>
                          <a:effectLst/>
                        </a:rPr>
                        <a:t>Query success (percentages)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30.6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21.5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Session success (percentages)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89.1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84.4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231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sz="4000" dirty="0"/>
              <a:t>Success at </a:t>
            </a:r>
            <a:r>
              <a:rPr lang="da-DK" sz="4000" dirty="0" err="1"/>
              <a:t>task</a:t>
            </a:r>
            <a:r>
              <a:rPr lang="da-DK" sz="4000" dirty="0"/>
              <a:t> </a:t>
            </a:r>
            <a:r>
              <a:rPr lang="da-DK" sz="4000" dirty="0" err="1"/>
              <a:t>level</a:t>
            </a:r>
            <a:endParaRPr lang="en-US" sz="4000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078249"/>
              </p:ext>
            </p:extLst>
          </p:nvPr>
        </p:nvGraphicFramePr>
        <p:xfrm>
          <a:off x="0" y="3347541"/>
          <a:ext cx="9143996" cy="3384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1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94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14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05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5099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Sim1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Sim2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Sim3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NWT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Total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205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SysA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SysB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SysA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SysB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SysA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SysB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SysA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SysB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SysA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SysB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1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Session succeeded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 (93.8)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16 (100.0)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15 (93.8)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 (56.3)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16 (100.0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16 (100.0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 (68.8)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13 (81.3)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57 (89.1)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54 (84.4)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10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Query succeeded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18 (58.1)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23 (33.3)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17 (30.4)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 (9.7)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 (27.8)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22 (25.6)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15 (21.4)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16 (23.9)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70 (30.6)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72 (21.5)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kstboks 2"/>
          <p:cNvSpPr txBox="1"/>
          <p:nvPr/>
        </p:nvSpPr>
        <p:spPr>
          <a:xfrm>
            <a:off x="515714" y="1700808"/>
            <a:ext cx="794471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da-DK" sz="3200" dirty="0"/>
              <a:t>At </a:t>
            </a:r>
            <a:r>
              <a:rPr lang="da-DK" sz="3200" dirty="0" err="1"/>
              <a:t>task</a:t>
            </a:r>
            <a:r>
              <a:rPr lang="da-DK" sz="3200" dirty="0"/>
              <a:t> </a:t>
            </a:r>
            <a:r>
              <a:rPr lang="da-DK" sz="3200" dirty="0" err="1"/>
              <a:t>level</a:t>
            </a:r>
            <a:r>
              <a:rPr lang="da-DK" sz="3200" dirty="0"/>
              <a:t> the </a:t>
            </a:r>
            <a:r>
              <a:rPr lang="da-DK" sz="3200" dirty="0" err="1"/>
              <a:t>success</a:t>
            </a:r>
            <a:r>
              <a:rPr lang="da-DK" sz="3200" dirty="0"/>
              <a:t> of the </a:t>
            </a:r>
            <a:r>
              <a:rPr lang="da-DK" sz="3200" dirty="0" err="1"/>
              <a:t>two</a:t>
            </a:r>
            <a:r>
              <a:rPr lang="da-DK" sz="3200" dirty="0"/>
              <a:t> systems </a:t>
            </a:r>
            <a:r>
              <a:rPr lang="da-DK" sz="3200" dirty="0" err="1"/>
              <a:t>differs</a:t>
            </a:r>
            <a:endParaRPr lang="da-DK" sz="32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7413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 err="1"/>
              <a:t>Task</a:t>
            </a:r>
            <a:r>
              <a:rPr lang="da-DK" dirty="0"/>
              <a:t> </a:t>
            </a:r>
            <a:r>
              <a:rPr lang="da-DK" dirty="0" err="1"/>
              <a:t>level</a:t>
            </a:r>
            <a:r>
              <a:rPr lang="da-DK" dirty="0"/>
              <a:t> </a:t>
            </a:r>
            <a:r>
              <a:rPr lang="da-DK" dirty="0" err="1"/>
              <a:t>results</a:t>
            </a:r>
            <a:endParaRPr lang="en-US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577015"/>
              </p:ext>
            </p:extLst>
          </p:nvPr>
        </p:nvGraphicFramePr>
        <p:xfrm>
          <a:off x="251520" y="1700808"/>
          <a:ext cx="8892479" cy="1944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0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5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5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5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57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9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6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Sim1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Sim2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Sim3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NWT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System A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1.94 (n=16)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3.50 (n=16)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4.50 (n=16)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4.38 (n=16)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3.58 (n=64)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System B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4.31 (n=16)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7.06 (n=16)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5.38 (n=16)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4.19 (n=16)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5.23 (n=64)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3.13 (n=32)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5.28 (n=32)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4.94 (n=32)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4.28 (n=32)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4.41 (n=128)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680350"/>
              </p:ext>
            </p:extLst>
          </p:nvPr>
        </p:nvGraphicFramePr>
        <p:xfrm>
          <a:off x="323528" y="4077073"/>
          <a:ext cx="8820473" cy="2378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9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3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35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35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6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5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Sim1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Sim2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Sim3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NWT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System A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2.32 (n=31)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2.39 (n=56)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2.42 (n=72)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1.94 (n=70)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2.25(N=229)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</a:rPr>
                        <a:t>System B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2.54 (n=69)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2.88 (n=113)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1.79 (n=86)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2.39 (n=67)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2.43 (N=335)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2.47 (n=100)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2.72 (n=169)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2.08 (n=158)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2.16 (n=137)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2.36 (N=564)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4069182"/>
      </p:ext>
    </p:extLst>
  </p:cSld>
  <p:clrMapOvr>
    <a:masterClrMapping/>
  </p:clrMapOvr>
</p:sld>
</file>

<file path=ppt/theme/theme1.xml><?xml version="1.0" encoding="utf-8"?>
<a:theme xmlns:a="http://schemas.openxmlformats.org/drawingml/2006/main" name="elearning Lab PowerPoint template">
  <a:themeElements>
    <a:clrScheme name="eLL_yellow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eLL_yellow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LL_yello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L_yello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L_yello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L_yello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L_yello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L_yello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L_yello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L_yello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L_yello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L_yello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L_yello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L_yello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elearning Lab PowerPoint template</Template>
  <TotalTime>6794</TotalTime>
  <Words>1798</Words>
  <Application>Microsoft Office PowerPoint</Application>
  <PresentationFormat>On-screen Show (4:3)</PresentationFormat>
  <Paragraphs>263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Lucida Console</vt:lpstr>
      <vt:lpstr>Lucida Sans</vt:lpstr>
      <vt:lpstr>WP MathA</vt:lpstr>
      <vt:lpstr>elearning Lab PowerPoint template</vt:lpstr>
      <vt:lpstr>The Role of Automated Categorization in E-Government Information Retrieval</vt:lpstr>
      <vt:lpstr>Agenda</vt:lpstr>
      <vt:lpstr>Background to  the search test</vt:lpstr>
      <vt:lpstr>Building on indexing/categorization:</vt:lpstr>
      <vt:lpstr>Research methods</vt:lpstr>
      <vt:lpstr>Data: Search test</vt:lpstr>
      <vt:lpstr>Search test: General findings</vt:lpstr>
      <vt:lpstr>Success at task level</vt:lpstr>
      <vt:lpstr>Task level results</vt:lpstr>
      <vt:lpstr>Reformulations</vt:lpstr>
      <vt:lpstr>System B (cat.) omissions</vt:lpstr>
      <vt:lpstr>System B (cat.) omissions</vt:lpstr>
      <vt:lpstr>Summary</vt:lpstr>
      <vt:lpstr>Summary</vt:lpstr>
      <vt:lpstr>National IT &amp; Telecom Agency: Findings</vt:lpstr>
      <vt:lpstr>Thank you for your attention!</vt:lpstr>
    </vt:vector>
  </TitlesOfParts>
  <Company>Aalborg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Ph.D defence:</dc:title>
  <dc:creator>Tanja Svarre Jonasen</dc:creator>
  <cp:lastModifiedBy>Sylvie Davies</cp:lastModifiedBy>
  <cp:revision>166</cp:revision>
  <cp:lastPrinted>2012-10-18T09:34:42Z</cp:lastPrinted>
  <dcterms:created xsi:type="dcterms:W3CDTF">2012-09-27T10:57:28Z</dcterms:created>
  <dcterms:modified xsi:type="dcterms:W3CDTF">2023-02-04T15:56:13Z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