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f61205b4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3f61205b44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f5bcc5c61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>
                <a:solidFill>
                  <a:schemeClr val="dk1"/>
                </a:solidFill>
              </a:rPr>
              <a:t>We will split into four groups:</a:t>
            </a:r>
            <a:endParaRPr>
              <a:solidFill>
                <a:schemeClr val="dk1"/>
              </a:solidFill>
            </a:endParaRPr>
          </a:p>
          <a:p>
            <a:pPr indent="-2984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>
                <a:solidFill>
                  <a:schemeClr val="dk1"/>
                </a:solidFill>
              </a:rPr>
              <a:t>On your name badges you have numbers written down - gather at the table / facilitator corresponding to your number: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3f5bcc5c61_1_9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f5bcc5c61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3f5bcc5c61_1_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f5bcc5c61_1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f5bcc5c61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f5bcc5c61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3f5bcc5c61_1_1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f5bcc5c61_1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3f5bcc5c61_1_1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f5bcc5c61_1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3f5bcc5c61_1_1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f5bcc5c61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3f5bcc5c61_1_9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f61205b4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3f61205b44_0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hyperlink" Target="https://unsplash.com/photos/oqStl2L5oxI?utm_source=unsplash&amp;utm_medium=referral&amp;utm_content=creditCopyText" TargetMode="External"/><Relationship Id="rId5" Type="http://schemas.openxmlformats.org/officeDocument/2006/relationships/hyperlink" Target="https://unsplash.com/search/photos/community?utm_source=unsplash&amp;utm_medium=referral&amp;utm_content=creditCopyT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work together!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4275" y="753636"/>
            <a:ext cx="5815444" cy="387696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5"/>
          <p:cNvSpPr txBox="1"/>
          <p:nvPr/>
        </p:nvSpPr>
        <p:spPr>
          <a:xfrm>
            <a:off x="4855825" y="3113175"/>
            <a:ext cx="2732700" cy="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2"/>
                </a:solidFill>
              </a:rPr>
              <a:t>Maria Cruz</a:t>
            </a:r>
            <a:endParaRPr b="1" sz="24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2"/>
                </a:solidFill>
              </a:rPr>
              <a:t>(VU Amsterdam)</a:t>
            </a:r>
            <a:endParaRPr b="1" sz="24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things first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986975" y="826200"/>
            <a:ext cx="67827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R1 Researchers - First Stage Researcher (up to the point of PhD)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Yasemin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R2 Researchers - Recognized Researcher (PhD holders or equivalent who are not yet fully independent)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Ellen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R3 Researchers - Established Researcher (researchers who have developed a level of independence.)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Maria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R4 Researchers - Leading Researcher (researchers leading their research area or field)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Angus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1 (11:30-13:00) Define the skills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7"/>
          <p:cNvSpPr txBox="1"/>
          <p:nvPr/>
        </p:nvSpPr>
        <p:spPr>
          <a:xfrm>
            <a:off x="986975" y="826200"/>
            <a:ext cx="80313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will receive cards with 9 open science skills.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Aim for each group: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Shortlist max. 4 skills most relevant to researchers at the respective career level (R1-R4)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each skill, write down on post-it notes: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Why? 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Why is this skill relevant to researchers at this career level?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How?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What would be the evidence that researchers at this career level have this skills and can apply it in practice? (in other words: what does a person applying the skill do?)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Support? 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What support (from support staff, service providers) will researchers at this career level need to have and to apply this skill?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lunch: 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Post all skills and post it notes of different colours on your flipchart/part of the wall.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853" y="0"/>
            <a:ext cx="665629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1 (11:30-13:00) Define the skills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9"/>
          <p:cNvSpPr txBox="1"/>
          <p:nvPr/>
        </p:nvSpPr>
        <p:spPr>
          <a:xfrm>
            <a:off x="986975" y="826200"/>
            <a:ext cx="80313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will receive cards with 9 open science skills.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for each group: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Shortlist max. 4 skills most relevant to researchers at the respective career level (R1-R4)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For each skill, write down on post-it notes:</a:t>
            </a:r>
            <a:endParaRPr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Why? </a:t>
            </a:r>
            <a:r>
              <a:rPr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Why is this skill relevant to researchers at this career level?</a:t>
            </a:r>
            <a:endParaRPr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How?</a:t>
            </a:r>
            <a:r>
              <a:rPr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What would be the evidence that researchers at this career level have this skills and can apply it in practice? (in other words: what does a person applying the skill do?)</a:t>
            </a:r>
            <a:endParaRPr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Support? </a:t>
            </a:r>
            <a:r>
              <a:rPr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What support (from support staff, service providers) will researchers at this career level need to have and to apply this skill?</a:t>
            </a:r>
            <a:endParaRPr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Before lunch: </a:t>
            </a:r>
            <a:r>
              <a:rPr lang="en">
                <a:solidFill>
                  <a:srgbClr val="FFFFF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Post all skills and post it notes of different colours on your flipchart/part of the wall.</a:t>
            </a:r>
            <a:endParaRPr b="1">
              <a:solidFill>
                <a:srgbClr val="FFFFF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1 (11:30-13:00) Define the skills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0"/>
          <p:cNvSpPr txBox="1"/>
          <p:nvPr/>
        </p:nvSpPr>
        <p:spPr>
          <a:xfrm>
            <a:off x="986975" y="826200"/>
            <a:ext cx="80313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will receive cards with 9 open science skills.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for each group: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Shortlist max. 4 skills most relevant to researchers at the respective career level (R1-R4)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skill, write down on post-it notes: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93C47D"/>
                </a:highlight>
                <a:latin typeface="Calibri"/>
                <a:ea typeface="Calibri"/>
                <a:cs typeface="Calibri"/>
                <a:sym typeface="Calibri"/>
              </a:rPr>
              <a:t>Why? </a:t>
            </a:r>
            <a:r>
              <a:rPr lang="en">
                <a:solidFill>
                  <a:schemeClr val="dk1"/>
                </a:solidFill>
                <a:highlight>
                  <a:srgbClr val="93C47D"/>
                </a:highlight>
                <a:latin typeface="Calibri"/>
                <a:ea typeface="Calibri"/>
                <a:cs typeface="Calibri"/>
                <a:sym typeface="Calibri"/>
              </a:rPr>
              <a:t> Why is this skill relevant to researchers at this career level?</a:t>
            </a:r>
            <a:endParaRPr>
              <a:solidFill>
                <a:schemeClr val="dk1"/>
              </a:solidFill>
              <a:highlight>
                <a:srgbClr val="93C47D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How?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 What would be the evidence that researchers at this career level have this skill and can apply it in practice? (in other words: what does a person applying the skill do?)</a:t>
            </a:r>
            <a:endParaRPr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chemeClr val="accent6"/>
                </a:highlight>
                <a:latin typeface="Calibri"/>
                <a:ea typeface="Calibri"/>
                <a:cs typeface="Calibri"/>
                <a:sym typeface="Calibri"/>
              </a:rPr>
              <a:t>Support? </a:t>
            </a:r>
            <a:r>
              <a:rPr lang="en">
                <a:solidFill>
                  <a:schemeClr val="dk1"/>
                </a:solidFill>
                <a:highlight>
                  <a:schemeClr val="accent6"/>
                </a:highlight>
                <a:latin typeface="Calibri"/>
                <a:ea typeface="Calibri"/>
                <a:cs typeface="Calibri"/>
                <a:sym typeface="Calibri"/>
              </a:rPr>
              <a:t> What support (from support staff, service providers) will researchers at this career level need to have and to apply this skill?</a:t>
            </a:r>
            <a:endParaRPr>
              <a:solidFill>
                <a:schemeClr val="dk1"/>
              </a:solidFill>
              <a:highlight>
                <a:schemeClr val="accent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lunch: </a:t>
            </a:r>
            <a:r>
              <a:rPr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Post all skills and post it notes of different colours on your flipchart/part of the wall.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1 (11:30-13:00) Define the skills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1"/>
          <p:cNvSpPr txBox="1"/>
          <p:nvPr/>
        </p:nvSpPr>
        <p:spPr>
          <a:xfrm>
            <a:off x="986975" y="826200"/>
            <a:ext cx="80313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will receive cards with 9 open science skills.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for each group: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Shortlist max. 4 skills most relevant to researchers at the respective career level (R1-R4)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skill, write down on post-it notes: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93C47D"/>
                </a:highlight>
                <a:latin typeface="Calibri"/>
                <a:ea typeface="Calibri"/>
                <a:cs typeface="Calibri"/>
                <a:sym typeface="Calibri"/>
              </a:rPr>
              <a:t>Why? </a:t>
            </a:r>
            <a:r>
              <a:rPr lang="en">
                <a:solidFill>
                  <a:schemeClr val="dk1"/>
                </a:solidFill>
                <a:highlight>
                  <a:srgbClr val="93C47D"/>
                </a:highlight>
                <a:latin typeface="Calibri"/>
                <a:ea typeface="Calibri"/>
                <a:cs typeface="Calibri"/>
                <a:sym typeface="Calibri"/>
              </a:rPr>
              <a:t> Why is this skill relevant to researchers at this career level?</a:t>
            </a:r>
            <a:endParaRPr>
              <a:solidFill>
                <a:schemeClr val="dk1"/>
              </a:solidFill>
              <a:highlight>
                <a:srgbClr val="93C47D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How?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 What would be the evidence that researchers at this career level have this skillsand can apply it in practice? (in other words: what does a person applying the skill do?)</a:t>
            </a:r>
            <a:endParaRPr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highlight>
                  <a:schemeClr val="accent6"/>
                </a:highlight>
                <a:latin typeface="Calibri"/>
                <a:ea typeface="Calibri"/>
                <a:cs typeface="Calibri"/>
                <a:sym typeface="Calibri"/>
              </a:rPr>
              <a:t>Support? </a:t>
            </a:r>
            <a:r>
              <a:rPr lang="en">
                <a:solidFill>
                  <a:schemeClr val="dk1"/>
                </a:solidFill>
                <a:highlight>
                  <a:schemeClr val="accent6"/>
                </a:highlight>
                <a:latin typeface="Calibri"/>
                <a:ea typeface="Calibri"/>
                <a:cs typeface="Calibri"/>
                <a:sym typeface="Calibri"/>
              </a:rPr>
              <a:t> What support (from support staff, service providers) will researchers at this career level need to have and to apply this skill?</a:t>
            </a:r>
            <a:endParaRPr>
              <a:solidFill>
                <a:schemeClr val="dk1"/>
              </a:solidFill>
              <a:highlight>
                <a:schemeClr val="accent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lunch: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shortlisted skills and post it notes of different colours on your flipchart/part of the wall.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2 (14:00-15:00) Summary &amp; Discussion</a:t>
            </a: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32"/>
          <p:cNvSpPr txBox="1"/>
          <p:nvPr/>
        </p:nvSpPr>
        <p:spPr>
          <a:xfrm>
            <a:off x="986975" y="826200"/>
            <a:ext cx="8031300" cy="37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group will be given 5 minutes to summarise their findings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 minutes extra time for discussion, questions from other groups)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14.05 - 14.15 - R1 Researchers - First Stage Researcher (up to the point of PhD)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Yasemin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14.20 - 14.30 - R2 Researchers - Recognized Researcher (PhD holders or equivalent who are not yet fully independent)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Ellen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14.35 - 14.45 - R3 Researchers - Established Researcher (researchers who have developed a level of independence.)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Maria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14.45 - 14.55 - R4 Researchers - Leading Researcher (researchers leading their research area or field)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Facilitator: Angus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/>
        </p:nvSpPr>
        <p:spPr>
          <a:xfrm>
            <a:off x="-509" y="61436"/>
            <a:ext cx="9144600" cy="900300"/>
          </a:xfrm>
          <a:prstGeom prst="rect">
            <a:avLst/>
          </a:prstGeom>
          <a:solidFill>
            <a:srgbClr val="FFFFFF">
              <a:alpha val="698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4275" y="633274"/>
            <a:ext cx="5815441" cy="387696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3"/>
          <p:cNvSpPr txBox="1"/>
          <p:nvPr/>
        </p:nvSpPr>
        <p:spPr>
          <a:xfrm>
            <a:off x="1699975" y="4357825"/>
            <a:ext cx="4795800" cy="63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111111"/>
                </a:solidFill>
                <a:highlight>
                  <a:srgbClr val="F5F5F5"/>
                </a:highlight>
                <a:latin typeface="Calibri"/>
                <a:ea typeface="Calibri"/>
                <a:cs typeface="Calibri"/>
                <a:sym typeface="Calibri"/>
              </a:rPr>
              <a:t>Photo by </a:t>
            </a:r>
            <a:r>
              <a:rPr lang="en" sz="1000" u="sng">
                <a:solidFill>
                  <a:srgbClr val="999999"/>
                </a:solidFill>
                <a:highlight>
                  <a:srgbClr val="F5F5F5"/>
                </a:highlight>
                <a:latin typeface="Calibri"/>
                <a:ea typeface="Calibri"/>
                <a:cs typeface="Calibri"/>
                <a:sym typeface="Calibri"/>
                <a:hlinkClick r:id="rId4"/>
              </a:rPr>
              <a:t>Clark Tibbs</a:t>
            </a:r>
            <a:r>
              <a:rPr lang="en" sz="1000">
                <a:solidFill>
                  <a:srgbClr val="111111"/>
                </a:solidFill>
                <a:highlight>
                  <a:srgbClr val="F5F5F5"/>
                </a:highlight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en" sz="1000" u="sng">
                <a:solidFill>
                  <a:srgbClr val="999999"/>
                </a:solidFill>
                <a:highlight>
                  <a:srgbClr val="F5F5F5"/>
                </a:highlight>
                <a:latin typeface="Calibri"/>
                <a:ea typeface="Calibri"/>
                <a:cs typeface="Calibri"/>
                <a:sym typeface="Calibri"/>
                <a:hlinkClick r:id="rId5"/>
              </a:rPr>
              <a:t>Unsplash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