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5" r:id="rId1"/>
  </p:sldMasterIdLst>
  <p:notesMasterIdLst>
    <p:notesMasterId r:id="rId13"/>
  </p:notesMasterIdLst>
  <p:sldIdLst>
    <p:sldId id="256" r:id="rId2"/>
    <p:sldId id="258" r:id="rId3"/>
    <p:sldId id="268" r:id="rId4"/>
    <p:sldId id="264" r:id="rId5"/>
    <p:sldId id="263" r:id="rId6"/>
    <p:sldId id="262" r:id="rId7"/>
    <p:sldId id="257" r:id="rId8"/>
    <p:sldId id="269" r:id="rId9"/>
    <p:sldId id="266" r:id="rId10"/>
    <p:sldId id="267" r:id="rId11"/>
    <p:sldId id="25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63" d="100"/>
          <a:sy n="63" d="100"/>
        </p:scale>
        <p:origin x="6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8D0AD3-24E0-485A-BE6E-A66F92528DC9}" type="datetimeFigureOut">
              <a:rPr lang="en-AU" smtClean="0"/>
              <a:t>9/10/2018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ABDBFF-AE06-478E-84C2-E7EB5A6F5A9E}" type="slidenum">
              <a:rPr lang="en-AU" smtClean="0"/>
              <a:t>‹#›</a:t>
            </a:fld>
            <a:endParaRPr lang="en-AU"/>
          </a:p>
        </p:txBody>
      </p:sp>
    </p:spTree>
    <p:extLst>
      <p:ext uri="{BB962C8B-B14F-4D97-AF65-F5344CB8AC3E}">
        <p14:creationId xmlns:p14="http://schemas.microsoft.com/office/powerpoint/2010/main" val="3143077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Bob and Alice</a:t>
            </a:r>
          </a:p>
        </p:txBody>
      </p:sp>
      <p:sp>
        <p:nvSpPr>
          <p:cNvPr id="4" name="Slide Number Placeholder 3"/>
          <p:cNvSpPr>
            <a:spLocks noGrp="1"/>
          </p:cNvSpPr>
          <p:nvPr>
            <p:ph type="sldNum" sz="quarter" idx="5"/>
          </p:nvPr>
        </p:nvSpPr>
        <p:spPr/>
        <p:txBody>
          <a:bodyPr/>
          <a:lstStyle/>
          <a:p>
            <a:fld id="{10ABDBFF-AE06-478E-84C2-E7EB5A6F5A9E}" type="slidenum">
              <a:rPr lang="en-AU" smtClean="0"/>
              <a:t>2</a:t>
            </a:fld>
            <a:endParaRPr lang="en-AU"/>
          </a:p>
        </p:txBody>
      </p:sp>
    </p:spTree>
    <p:extLst>
      <p:ext uri="{BB962C8B-B14F-4D97-AF65-F5344CB8AC3E}">
        <p14:creationId xmlns:p14="http://schemas.microsoft.com/office/powerpoint/2010/main" val="3255522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Governance for David</a:t>
            </a:r>
          </a:p>
        </p:txBody>
      </p:sp>
      <p:sp>
        <p:nvSpPr>
          <p:cNvPr id="4" name="Slide Number Placeholder 3"/>
          <p:cNvSpPr>
            <a:spLocks noGrp="1"/>
          </p:cNvSpPr>
          <p:nvPr>
            <p:ph type="sldNum" sz="quarter" idx="5"/>
          </p:nvPr>
        </p:nvSpPr>
        <p:spPr/>
        <p:txBody>
          <a:bodyPr/>
          <a:lstStyle/>
          <a:p>
            <a:fld id="{10ABDBFF-AE06-478E-84C2-E7EB5A6F5A9E}" type="slidenum">
              <a:rPr lang="en-AU" smtClean="0"/>
              <a:t>4</a:t>
            </a:fld>
            <a:endParaRPr lang="en-AU"/>
          </a:p>
        </p:txBody>
      </p:sp>
    </p:spTree>
    <p:extLst>
      <p:ext uri="{BB962C8B-B14F-4D97-AF65-F5344CB8AC3E}">
        <p14:creationId xmlns:p14="http://schemas.microsoft.com/office/powerpoint/2010/main" val="1550762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Time is a bigger issue than money – overburdened researchers, numerous duties, but not enough time </a:t>
            </a:r>
          </a:p>
          <a:p>
            <a:r>
              <a:rPr lang="en-AU" dirty="0"/>
              <a:t>In that sense, the amount of money received is insufficient for the number of jobs done</a:t>
            </a:r>
          </a:p>
          <a:p>
            <a:r>
              <a:rPr lang="en-AU" dirty="0"/>
              <a:t>Proliferation of </a:t>
            </a:r>
            <a:r>
              <a:rPr lang="en-AU" dirty="0" err="1"/>
              <a:t>bureacracy</a:t>
            </a:r>
            <a:endParaRPr lang="en-AU" dirty="0"/>
          </a:p>
          <a:p>
            <a:endParaRPr lang="en-AU" dirty="0"/>
          </a:p>
        </p:txBody>
      </p:sp>
      <p:sp>
        <p:nvSpPr>
          <p:cNvPr id="4" name="Slide Number Placeholder 3"/>
          <p:cNvSpPr>
            <a:spLocks noGrp="1"/>
          </p:cNvSpPr>
          <p:nvPr>
            <p:ph type="sldNum" sz="quarter" idx="5"/>
          </p:nvPr>
        </p:nvSpPr>
        <p:spPr/>
        <p:txBody>
          <a:bodyPr/>
          <a:lstStyle/>
          <a:p>
            <a:fld id="{10ABDBFF-AE06-478E-84C2-E7EB5A6F5A9E}" type="slidenum">
              <a:rPr lang="en-AU" smtClean="0"/>
              <a:t>7</a:t>
            </a:fld>
            <a:endParaRPr lang="en-AU"/>
          </a:p>
        </p:txBody>
      </p:sp>
    </p:spTree>
    <p:extLst>
      <p:ext uri="{BB962C8B-B14F-4D97-AF65-F5344CB8AC3E}">
        <p14:creationId xmlns:p14="http://schemas.microsoft.com/office/powerpoint/2010/main" val="1629991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Time is a bigger issue than money – overburdened researchers, numerous duties, but not enough time </a:t>
            </a:r>
          </a:p>
          <a:p>
            <a:r>
              <a:rPr lang="en-AU" dirty="0"/>
              <a:t>In that sense, the amount of money received is insufficient for the number of jobs done</a:t>
            </a:r>
          </a:p>
          <a:p>
            <a:r>
              <a:rPr lang="en-AU" dirty="0"/>
              <a:t>Proliferation of </a:t>
            </a:r>
            <a:r>
              <a:rPr lang="en-AU" dirty="0" err="1"/>
              <a:t>bureacracy</a:t>
            </a:r>
            <a:endParaRPr lang="en-AU" dirty="0"/>
          </a:p>
          <a:p>
            <a:endParaRPr lang="en-AU" dirty="0"/>
          </a:p>
        </p:txBody>
      </p:sp>
      <p:sp>
        <p:nvSpPr>
          <p:cNvPr id="4" name="Slide Number Placeholder 3"/>
          <p:cNvSpPr>
            <a:spLocks noGrp="1"/>
          </p:cNvSpPr>
          <p:nvPr>
            <p:ph type="sldNum" sz="quarter" idx="5"/>
          </p:nvPr>
        </p:nvSpPr>
        <p:spPr/>
        <p:txBody>
          <a:bodyPr/>
          <a:lstStyle/>
          <a:p>
            <a:fld id="{10ABDBFF-AE06-478E-84C2-E7EB5A6F5A9E}" type="slidenum">
              <a:rPr lang="en-AU" smtClean="0"/>
              <a:t>8</a:t>
            </a:fld>
            <a:endParaRPr lang="en-AU"/>
          </a:p>
        </p:txBody>
      </p:sp>
    </p:spTree>
    <p:extLst>
      <p:ext uri="{BB962C8B-B14F-4D97-AF65-F5344CB8AC3E}">
        <p14:creationId xmlns:p14="http://schemas.microsoft.com/office/powerpoint/2010/main" val="73966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0ABDBFF-AE06-478E-84C2-E7EB5A6F5A9E}" type="slidenum">
              <a:rPr lang="en-AU" smtClean="0"/>
              <a:t>9</a:t>
            </a:fld>
            <a:endParaRPr lang="en-AU"/>
          </a:p>
        </p:txBody>
      </p:sp>
    </p:spTree>
    <p:extLst>
      <p:ext uri="{BB962C8B-B14F-4D97-AF65-F5344CB8AC3E}">
        <p14:creationId xmlns:p14="http://schemas.microsoft.com/office/powerpoint/2010/main" val="59000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Money – democratized access, smart contracts, bringing more people in the game (funders and researchers), breaking down the hierarchy – potentially faster and more efficient</a:t>
            </a:r>
          </a:p>
          <a:p>
            <a:endParaRPr lang="en-AU" dirty="0"/>
          </a:p>
        </p:txBody>
      </p:sp>
      <p:sp>
        <p:nvSpPr>
          <p:cNvPr id="4" name="Slide Number Placeholder 3"/>
          <p:cNvSpPr>
            <a:spLocks noGrp="1"/>
          </p:cNvSpPr>
          <p:nvPr>
            <p:ph type="sldNum" sz="quarter" idx="5"/>
          </p:nvPr>
        </p:nvSpPr>
        <p:spPr/>
        <p:txBody>
          <a:bodyPr/>
          <a:lstStyle/>
          <a:p>
            <a:fld id="{10ABDBFF-AE06-478E-84C2-E7EB5A6F5A9E}" type="slidenum">
              <a:rPr lang="en-AU" smtClean="0"/>
              <a:t>11</a:t>
            </a:fld>
            <a:endParaRPr lang="en-AU"/>
          </a:p>
        </p:txBody>
      </p:sp>
    </p:spTree>
    <p:extLst>
      <p:ext uri="{BB962C8B-B14F-4D97-AF65-F5344CB8AC3E}">
        <p14:creationId xmlns:p14="http://schemas.microsoft.com/office/powerpoint/2010/main" val="2690811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66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2478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5102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4522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712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108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3970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7314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408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21321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82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10/9/2018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33853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forbes.com/sites/forbestechcouncil/2018/03/27/11-common-myths-about-blockchain-and-cryptocurrency-you-shouldnt-believe/#19b7774a33f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Distributed_ledger" TargetMode="External"/><Relationship Id="rId13" Type="http://schemas.openxmlformats.org/officeDocument/2006/relationships/hyperlink" Target="https://en.wikipedia.org/wiki/Byzantine_fault_tolerance" TargetMode="External"/><Relationship Id="rId3" Type="http://schemas.openxmlformats.org/officeDocument/2006/relationships/hyperlink" Target="https://en.wikipedia.org/wiki/Record_(computer_science)" TargetMode="External"/><Relationship Id="rId7" Type="http://schemas.openxmlformats.org/officeDocument/2006/relationships/hyperlink" Target="https://en.wikipedia.org/wiki/Merkle_tree" TargetMode="External"/><Relationship Id="rId12" Type="http://schemas.openxmlformats.org/officeDocument/2006/relationships/hyperlink" Target="https://en.wikipedia.org/wiki/Secure_by_design" TargetMode="External"/><Relationship Id="rId2" Type="http://schemas.openxmlformats.org/officeDocument/2006/relationships/notesSlide" Target="../notesSlides/notesSlide2.xml"/><Relationship Id="rId16" Type="http://schemas.openxmlformats.org/officeDocument/2006/relationships/hyperlink" Target="https://en.wikipedia.org/wiki/Blockchain" TargetMode="External"/><Relationship Id="rId1" Type="http://schemas.openxmlformats.org/officeDocument/2006/relationships/slideLayout" Target="../slideLayouts/slideLayout2.xml"/><Relationship Id="rId6" Type="http://schemas.openxmlformats.org/officeDocument/2006/relationships/hyperlink" Target="https://en.wikipedia.org/wiki/Trusted_timestamping" TargetMode="External"/><Relationship Id="rId11" Type="http://schemas.openxmlformats.org/officeDocument/2006/relationships/hyperlink" Target="https://en.wikipedia.org/wiki/Protocol_(communication)" TargetMode="External"/><Relationship Id="rId5" Type="http://schemas.openxmlformats.org/officeDocument/2006/relationships/hyperlink" Target="https://en.wikipedia.org/wiki/Cryptographic_hash_function" TargetMode="External"/><Relationship Id="rId15" Type="http://schemas.openxmlformats.org/officeDocument/2006/relationships/hyperlink" Target="https://blog.goodaudience.com/blockchain-governance-101-eea5201d7992" TargetMode="External"/><Relationship Id="rId10" Type="http://schemas.openxmlformats.org/officeDocument/2006/relationships/hyperlink" Target="https://en.wikipedia.org/wiki/Peer-to-peer" TargetMode="External"/><Relationship Id="rId4" Type="http://schemas.openxmlformats.org/officeDocument/2006/relationships/hyperlink" Target="https://en.wikipedia.org/wiki/Cryptography" TargetMode="External"/><Relationship Id="rId9" Type="http://schemas.openxmlformats.org/officeDocument/2006/relationships/hyperlink" Target="https://en.wikipedia.org/wiki/Ledger" TargetMode="External"/><Relationship Id="rId14" Type="http://schemas.openxmlformats.org/officeDocument/2006/relationships/hyperlink" Target="https://en.wikipedia.org/wiki/Decentraliz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osf.io/kxnu5/?show=revision"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7D809-ECDF-4383-BF24-26BF62016079}"/>
              </a:ext>
            </a:extLst>
          </p:cNvPr>
          <p:cNvSpPr>
            <a:spLocks noGrp="1"/>
          </p:cNvSpPr>
          <p:nvPr>
            <p:ph type="ctrTitle"/>
          </p:nvPr>
        </p:nvSpPr>
        <p:spPr/>
        <p:txBody>
          <a:bodyPr/>
          <a:lstStyle/>
          <a:p>
            <a:r>
              <a:rPr lang="en-AU" dirty="0"/>
              <a:t>Blockchain For Science</a:t>
            </a:r>
          </a:p>
        </p:txBody>
      </p:sp>
      <p:sp>
        <p:nvSpPr>
          <p:cNvPr id="3" name="Subtitle 2">
            <a:extLst>
              <a:ext uri="{FF2B5EF4-FFF2-40B4-BE49-F238E27FC236}">
                <a16:creationId xmlns:a16="http://schemas.microsoft.com/office/drawing/2014/main" id="{3D0C10CE-6AE0-4E75-A0E8-956C669A2D55}"/>
              </a:ext>
            </a:extLst>
          </p:cNvPr>
          <p:cNvSpPr>
            <a:spLocks noGrp="1"/>
          </p:cNvSpPr>
          <p:nvPr>
            <p:ph type="subTitle" idx="1"/>
          </p:nvPr>
        </p:nvSpPr>
        <p:spPr/>
        <p:txBody>
          <a:bodyPr>
            <a:normAutofit/>
          </a:bodyPr>
          <a:lstStyle/>
          <a:p>
            <a:r>
              <a:rPr lang="en-AU" sz="2400" i="1" dirty="0"/>
              <a:t>Karmen </a:t>
            </a:r>
            <a:r>
              <a:rPr lang="hr-HR" sz="2400" i="1" dirty="0"/>
              <a:t>Čondić-Jurkić</a:t>
            </a:r>
            <a:endParaRPr lang="en-AU" sz="2400" i="1" dirty="0"/>
          </a:p>
        </p:txBody>
      </p:sp>
    </p:spTree>
    <p:extLst>
      <p:ext uri="{BB962C8B-B14F-4D97-AF65-F5344CB8AC3E}">
        <p14:creationId xmlns:p14="http://schemas.microsoft.com/office/powerpoint/2010/main" val="998359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a:extLst>
              <a:ext uri="{FF2B5EF4-FFF2-40B4-BE49-F238E27FC236}">
                <a16:creationId xmlns:a16="http://schemas.microsoft.com/office/drawing/2014/main" id="{1A2E4186-9200-4EC8-BF1E-C8F3C93B1FC3}"/>
              </a:ext>
            </a:extLst>
          </p:cNvPr>
          <p:cNvCxnSpPr>
            <a:cxnSpLocks/>
            <a:stCxn id="11" idx="1"/>
          </p:cNvCxnSpPr>
          <p:nvPr/>
        </p:nvCxnSpPr>
        <p:spPr>
          <a:xfrm flipH="1" flipV="1">
            <a:off x="6646813" y="2507226"/>
            <a:ext cx="2678186" cy="881369"/>
          </a:xfrm>
          <a:prstGeom prst="straightConnector1">
            <a:avLst/>
          </a:prstGeom>
          <a:ln w="127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7BA61E3-32FE-49EE-9B69-A5379AFE073A}"/>
              </a:ext>
            </a:extLst>
          </p:cNvPr>
          <p:cNvCxnSpPr>
            <a:cxnSpLocks/>
            <a:stCxn id="12" idx="1"/>
            <a:endCxn id="6" idx="5"/>
          </p:cNvCxnSpPr>
          <p:nvPr/>
        </p:nvCxnSpPr>
        <p:spPr>
          <a:xfrm flipH="1" flipV="1">
            <a:off x="5074712" y="3818570"/>
            <a:ext cx="3039372" cy="461398"/>
          </a:xfrm>
          <a:prstGeom prst="straightConnector1">
            <a:avLst/>
          </a:prstGeom>
          <a:ln w="127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F195A10-7F00-48D7-B1A6-CC9A64EF62E8}"/>
              </a:ext>
            </a:extLst>
          </p:cNvPr>
          <p:cNvCxnSpPr>
            <a:cxnSpLocks/>
            <a:stCxn id="10" idx="1"/>
            <a:endCxn id="7" idx="5"/>
          </p:cNvCxnSpPr>
          <p:nvPr/>
        </p:nvCxnSpPr>
        <p:spPr>
          <a:xfrm flipH="1" flipV="1">
            <a:off x="1767523" y="4883706"/>
            <a:ext cx="4781242" cy="342344"/>
          </a:xfrm>
          <a:prstGeom prst="straightConnector1">
            <a:avLst/>
          </a:prstGeom>
          <a:ln w="127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7261EA4-4664-4ECB-95A9-442F15C51336}"/>
              </a:ext>
            </a:extLst>
          </p:cNvPr>
          <p:cNvSpPr>
            <a:spLocks noGrp="1"/>
          </p:cNvSpPr>
          <p:nvPr>
            <p:ph type="title"/>
          </p:nvPr>
        </p:nvSpPr>
        <p:spPr/>
        <p:txBody>
          <a:bodyPr/>
          <a:lstStyle/>
          <a:p>
            <a:r>
              <a:rPr lang="en-AU" dirty="0"/>
              <a:t>Communication: standards and protocols</a:t>
            </a:r>
          </a:p>
        </p:txBody>
      </p:sp>
      <p:sp>
        <p:nvSpPr>
          <p:cNvPr id="4" name="Isosceles Triangle 3">
            <a:extLst>
              <a:ext uri="{FF2B5EF4-FFF2-40B4-BE49-F238E27FC236}">
                <a16:creationId xmlns:a16="http://schemas.microsoft.com/office/drawing/2014/main" id="{7CE56A39-6909-4C3F-A91C-B62A4E20A15C}"/>
              </a:ext>
            </a:extLst>
          </p:cNvPr>
          <p:cNvSpPr/>
          <p:nvPr/>
        </p:nvSpPr>
        <p:spPr>
          <a:xfrm>
            <a:off x="1911030" y="2296501"/>
            <a:ext cx="1326037" cy="1132499"/>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Isosceles Triangle 5">
            <a:extLst>
              <a:ext uri="{FF2B5EF4-FFF2-40B4-BE49-F238E27FC236}">
                <a16:creationId xmlns:a16="http://schemas.microsoft.com/office/drawing/2014/main" id="{44C47BE4-4621-4EEB-BC49-4E84123C221B}"/>
              </a:ext>
            </a:extLst>
          </p:cNvPr>
          <p:cNvSpPr/>
          <p:nvPr/>
        </p:nvSpPr>
        <p:spPr>
          <a:xfrm>
            <a:off x="4239682" y="3301559"/>
            <a:ext cx="1113373" cy="1034021"/>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Isosceles Triangle 6">
            <a:extLst>
              <a:ext uri="{FF2B5EF4-FFF2-40B4-BE49-F238E27FC236}">
                <a16:creationId xmlns:a16="http://schemas.microsoft.com/office/drawing/2014/main" id="{37B2CF03-A2D1-404B-BC5E-EC176583E23A}"/>
              </a:ext>
            </a:extLst>
          </p:cNvPr>
          <p:cNvSpPr/>
          <p:nvPr/>
        </p:nvSpPr>
        <p:spPr>
          <a:xfrm>
            <a:off x="772995" y="4317456"/>
            <a:ext cx="1326037" cy="1132499"/>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Isosceles Triangle 7">
            <a:extLst>
              <a:ext uri="{FF2B5EF4-FFF2-40B4-BE49-F238E27FC236}">
                <a16:creationId xmlns:a16="http://schemas.microsoft.com/office/drawing/2014/main" id="{1C411342-9266-4E0B-923E-43FB4CD9B934}"/>
              </a:ext>
            </a:extLst>
          </p:cNvPr>
          <p:cNvSpPr/>
          <p:nvPr/>
        </p:nvSpPr>
        <p:spPr>
          <a:xfrm>
            <a:off x="2956293" y="4694025"/>
            <a:ext cx="1932764" cy="1637199"/>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Isosceles Triangle 9">
            <a:extLst>
              <a:ext uri="{FF2B5EF4-FFF2-40B4-BE49-F238E27FC236}">
                <a16:creationId xmlns:a16="http://schemas.microsoft.com/office/drawing/2014/main" id="{69943A40-E583-4C08-BF04-DCEFD8402034}"/>
              </a:ext>
            </a:extLst>
          </p:cNvPr>
          <p:cNvSpPr/>
          <p:nvPr/>
        </p:nvSpPr>
        <p:spPr>
          <a:xfrm>
            <a:off x="5873431" y="4070257"/>
            <a:ext cx="2701334" cy="231158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Isosceles Triangle 10">
            <a:extLst>
              <a:ext uri="{FF2B5EF4-FFF2-40B4-BE49-F238E27FC236}">
                <a16:creationId xmlns:a16="http://schemas.microsoft.com/office/drawing/2014/main" id="{B014DC7F-D740-4E92-B15E-F5A8D6D22DA9}"/>
              </a:ext>
            </a:extLst>
          </p:cNvPr>
          <p:cNvSpPr/>
          <p:nvPr/>
        </p:nvSpPr>
        <p:spPr>
          <a:xfrm>
            <a:off x="8993490" y="2822345"/>
            <a:ext cx="1326037" cy="1132499"/>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Isosceles Triangle 11">
            <a:extLst>
              <a:ext uri="{FF2B5EF4-FFF2-40B4-BE49-F238E27FC236}">
                <a16:creationId xmlns:a16="http://schemas.microsoft.com/office/drawing/2014/main" id="{CC85EE30-63CF-4C38-B341-A3094C3816C9}"/>
              </a:ext>
            </a:extLst>
          </p:cNvPr>
          <p:cNvSpPr/>
          <p:nvPr/>
        </p:nvSpPr>
        <p:spPr>
          <a:xfrm>
            <a:off x="7224325" y="2802796"/>
            <a:ext cx="3559036" cy="2954343"/>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Isosceles Triangle 12">
            <a:extLst>
              <a:ext uri="{FF2B5EF4-FFF2-40B4-BE49-F238E27FC236}">
                <a16:creationId xmlns:a16="http://schemas.microsoft.com/office/drawing/2014/main" id="{8B21F984-CF06-44C7-83F1-9D9D02213006}"/>
              </a:ext>
            </a:extLst>
          </p:cNvPr>
          <p:cNvSpPr/>
          <p:nvPr/>
        </p:nvSpPr>
        <p:spPr>
          <a:xfrm>
            <a:off x="9510324" y="3131496"/>
            <a:ext cx="1657548" cy="1362447"/>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Isosceles Triangle 13">
            <a:extLst>
              <a:ext uri="{FF2B5EF4-FFF2-40B4-BE49-F238E27FC236}">
                <a16:creationId xmlns:a16="http://schemas.microsoft.com/office/drawing/2014/main" id="{74F087D6-A2F3-4696-967A-2E823B039B3A}"/>
              </a:ext>
            </a:extLst>
          </p:cNvPr>
          <p:cNvSpPr/>
          <p:nvPr/>
        </p:nvSpPr>
        <p:spPr>
          <a:xfrm>
            <a:off x="5672991" y="2020323"/>
            <a:ext cx="1326037" cy="1132499"/>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6" name="Straight Arrow Connector 15">
            <a:extLst>
              <a:ext uri="{FF2B5EF4-FFF2-40B4-BE49-F238E27FC236}">
                <a16:creationId xmlns:a16="http://schemas.microsoft.com/office/drawing/2014/main" id="{09786DCF-60CA-4BCD-94E0-DDEDB477E44D}"/>
              </a:ext>
            </a:extLst>
          </p:cNvPr>
          <p:cNvCxnSpPr>
            <a:cxnSpLocks/>
          </p:cNvCxnSpPr>
          <p:nvPr/>
        </p:nvCxnSpPr>
        <p:spPr>
          <a:xfrm flipH="1">
            <a:off x="1826543" y="3428999"/>
            <a:ext cx="786852" cy="1411355"/>
          </a:xfrm>
          <a:prstGeom prst="straightConnector1">
            <a:avLst/>
          </a:prstGeom>
          <a:ln w="127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AA6199B-362E-4003-9F5E-F5CF07E111F1}"/>
              </a:ext>
            </a:extLst>
          </p:cNvPr>
          <p:cNvCxnSpPr>
            <a:cxnSpLocks/>
            <a:stCxn id="4" idx="3"/>
          </p:cNvCxnSpPr>
          <p:nvPr/>
        </p:nvCxnSpPr>
        <p:spPr>
          <a:xfrm>
            <a:off x="2574049" y="3429000"/>
            <a:ext cx="1883884" cy="446334"/>
          </a:xfrm>
          <a:prstGeom prst="straightConnector1">
            <a:avLst/>
          </a:prstGeom>
          <a:ln w="127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7677FE3-952C-4A29-8275-9CE542E9B990}"/>
              </a:ext>
            </a:extLst>
          </p:cNvPr>
          <p:cNvCxnSpPr>
            <a:cxnSpLocks/>
            <a:endCxn id="7" idx="5"/>
          </p:cNvCxnSpPr>
          <p:nvPr/>
        </p:nvCxnSpPr>
        <p:spPr>
          <a:xfrm flipH="1" flipV="1">
            <a:off x="1767523" y="4883706"/>
            <a:ext cx="1526078" cy="754167"/>
          </a:xfrm>
          <a:prstGeom prst="straightConnector1">
            <a:avLst/>
          </a:prstGeom>
          <a:ln w="127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9238788-893D-4023-8EA1-3A4E9702D3C7}"/>
              </a:ext>
            </a:extLst>
          </p:cNvPr>
          <p:cNvCxnSpPr>
            <a:cxnSpLocks/>
            <a:stCxn id="14" idx="3"/>
          </p:cNvCxnSpPr>
          <p:nvPr/>
        </p:nvCxnSpPr>
        <p:spPr>
          <a:xfrm flipH="1">
            <a:off x="5120958" y="3152822"/>
            <a:ext cx="1215052" cy="679173"/>
          </a:xfrm>
          <a:prstGeom prst="straightConnector1">
            <a:avLst/>
          </a:prstGeom>
          <a:ln w="127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9F55827-298D-455C-ADF2-ED6ABCD12062}"/>
              </a:ext>
            </a:extLst>
          </p:cNvPr>
          <p:cNvCxnSpPr>
            <a:cxnSpLocks/>
            <a:stCxn id="10" idx="1"/>
          </p:cNvCxnSpPr>
          <p:nvPr/>
        </p:nvCxnSpPr>
        <p:spPr>
          <a:xfrm flipH="1" flipV="1">
            <a:off x="5228525" y="3901571"/>
            <a:ext cx="1320240" cy="1324479"/>
          </a:xfrm>
          <a:prstGeom prst="straightConnector1">
            <a:avLst/>
          </a:prstGeom>
          <a:ln w="127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DDF3FFE2-EF95-41AF-82D1-93190B55FC89}"/>
              </a:ext>
            </a:extLst>
          </p:cNvPr>
          <p:cNvCxnSpPr>
            <a:cxnSpLocks/>
            <a:stCxn id="6" idx="3"/>
          </p:cNvCxnSpPr>
          <p:nvPr/>
        </p:nvCxnSpPr>
        <p:spPr>
          <a:xfrm flipH="1">
            <a:off x="4604529" y="4335580"/>
            <a:ext cx="191840" cy="1382732"/>
          </a:xfrm>
          <a:prstGeom prst="straightConnector1">
            <a:avLst/>
          </a:prstGeom>
          <a:ln w="127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240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84E4-3829-40C5-9750-20BA9D85B45B}"/>
              </a:ext>
            </a:extLst>
          </p:cNvPr>
          <p:cNvSpPr>
            <a:spLocks noGrp="1"/>
          </p:cNvSpPr>
          <p:nvPr>
            <p:ph type="title"/>
          </p:nvPr>
        </p:nvSpPr>
        <p:spPr>
          <a:xfrm>
            <a:off x="878354" y="548640"/>
            <a:ext cx="11167872" cy="1499616"/>
          </a:xfrm>
        </p:spPr>
        <p:txBody>
          <a:bodyPr/>
          <a:lstStyle/>
          <a:p>
            <a:r>
              <a:rPr lang="en-AU" dirty="0"/>
              <a:t>Decentralised/distributed/federated/centralised</a:t>
            </a:r>
          </a:p>
        </p:txBody>
      </p:sp>
      <p:sp>
        <p:nvSpPr>
          <p:cNvPr id="3" name="Content Placeholder 2">
            <a:extLst>
              <a:ext uri="{FF2B5EF4-FFF2-40B4-BE49-F238E27FC236}">
                <a16:creationId xmlns:a16="http://schemas.microsoft.com/office/drawing/2014/main" id="{23B2FA38-9051-406F-9E01-377B096A3E02}"/>
              </a:ext>
            </a:extLst>
          </p:cNvPr>
          <p:cNvSpPr>
            <a:spLocks noGrp="1"/>
          </p:cNvSpPr>
          <p:nvPr>
            <p:ph idx="1"/>
          </p:nvPr>
        </p:nvSpPr>
        <p:spPr>
          <a:xfrm>
            <a:off x="1235964" y="5229495"/>
            <a:ext cx="9720071" cy="919568"/>
          </a:xfrm>
        </p:spPr>
        <p:txBody>
          <a:bodyPr>
            <a:normAutofit/>
          </a:bodyPr>
          <a:lstStyle/>
          <a:p>
            <a:pPr marL="0" indent="0">
              <a:buNone/>
            </a:pPr>
            <a:r>
              <a:rPr lang="en-AU" sz="3200" dirty="0"/>
              <a:t>It is about finding the best solution for the problem!</a:t>
            </a:r>
          </a:p>
          <a:p>
            <a:pPr marL="354013" indent="-354013">
              <a:buFont typeface="Wingdings" panose="05000000000000000000" pitchFamily="2" charset="2"/>
              <a:buChar char="§"/>
            </a:pPr>
            <a:endParaRPr lang="en-AU" sz="3200" dirty="0"/>
          </a:p>
          <a:p>
            <a:pPr marL="354013" indent="-354013">
              <a:buFont typeface="Wingdings" panose="05000000000000000000" pitchFamily="2" charset="2"/>
              <a:buChar char="§"/>
            </a:pPr>
            <a:endParaRPr lang="en-AU" sz="3200" dirty="0"/>
          </a:p>
          <a:p>
            <a:endParaRPr lang="en-AU" sz="3200" dirty="0"/>
          </a:p>
        </p:txBody>
      </p:sp>
      <p:sp>
        <p:nvSpPr>
          <p:cNvPr id="4" name="Rectangle 3">
            <a:extLst>
              <a:ext uri="{FF2B5EF4-FFF2-40B4-BE49-F238E27FC236}">
                <a16:creationId xmlns:a16="http://schemas.microsoft.com/office/drawing/2014/main" id="{4C06C939-4375-4106-9B8F-58597AD7E9AE}"/>
              </a:ext>
            </a:extLst>
          </p:cNvPr>
          <p:cNvSpPr/>
          <p:nvPr/>
        </p:nvSpPr>
        <p:spPr>
          <a:xfrm>
            <a:off x="980660" y="6284976"/>
            <a:ext cx="10654748" cy="369332"/>
          </a:xfrm>
          <a:prstGeom prst="rect">
            <a:avLst/>
          </a:prstGeom>
        </p:spPr>
        <p:txBody>
          <a:bodyPr wrap="square">
            <a:spAutoFit/>
          </a:bodyPr>
          <a:lstStyle/>
          <a:p>
            <a:r>
              <a:rPr lang="en-AU" dirty="0"/>
              <a:t>https://github.com/WebOfTrustInfo/rebooting-the-web-of-trust/issues/50#issuecomment-154995201</a:t>
            </a:r>
          </a:p>
        </p:txBody>
      </p:sp>
      <p:sp>
        <p:nvSpPr>
          <p:cNvPr id="6" name="Content Placeholder 2">
            <a:extLst>
              <a:ext uri="{FF2B5EF4-FFF2-40B4-BE49-F238E27FC236}">
                <a16:creationId xmlns:a16="http://schemas.microsoft.com/office/drawing/2014/main" id="{4A70BD4F-8914-48E4-BCE6-3675C5084733}"/>
              </a:ext>
            </a:extLst>
          </p:cNvPr>
          <p:cNvSpPr txBox="1">
            <a:spLocks/>
          </p:cNvSpPr>
          <p:nvPr/>
        </p:nvSpPr>
        <p:spPr>
          <a:xfrm>
            <a:off x="980660" y="2229439"/>
            <a:ext cx="10545020" cy="327865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tabLst>
                <a:tab pos="185738" algn="l"/>
              </a:tabLst>
            </a:pPr>
            <a:r>
              <a:rPr lang="en-AU" sz="2800" dirty="0"/>
              <a:t>How to support modern research?</a:t>
            </a:r>
          </a:p>
          <a:p>
            <a:pPr lvl="1">
              <a:buFont typeface="Wingdings" panose="05000000000000000000" pitchFamily="2" charset="2"/>
              <a:buChar char="§"/>
              <a:tabLst>
                <a:tab pos="185738" algn="l"/>
              </a:tabLst>
            </a:pPr>
            <a:r>
              <a:rPr lang="en-AU" sz="2800" dirty="0"/>
              <a:t> Sustainable and reliable infrastructure</a:t>
            </a:r>
          </a:p>
          <a:p>
            <a:pPr lvl="1">
              <a:buFont typeface="Wingdings" panose="05000000000000000000" pitchFamily="2" charset="2"/>
              <a:buChar char="§"/>
              <a:tabLst>
                <a:tab pos="185738" algn="l"/>
              </a:tabLst>
            </a:pPr>
            <a:r>
              <a:rPr lang="en-AU" sz="2800" dirty="0"/>
              <a:t> Smooth user experience</a:t>
            </a:r>
          </a:p>
          <a:p>
            <a:pPr lvl="1">
              <a:buFont typeface="Wingdings" panose="05000000000000000000" pitchFamily="2" charset="2"/>
              <a:buChar char="§"/>
              <a:tabLst>
                <a:tab pos="185738" algn="l"/>
              </a:tabLst>
            </a:pPr>
            <a:r>
              <a:rPr lang="en-AU" sz="2800" dirty="0"/>
              <a:t> Incentives aligned with the long-term goals and strategy</a:t>
            </a:r>
          </a:p>
          <a:p>
            <a:pPr lvl="1">
              <a:buFont typeface="Wingdings" panose="05000000000000000000" pitchFamily="2" charset="2"/>
              <a:buChar char="§"/>
              <a:tabLst>
                <a:tab pos="185738" algn="l"/>
              </a:tabLst>
            </a:pPr>
            <a:r>
              <a:rPr lang="en-AU" sz="2800" dirty="0"/>
              <a:t> Adaptive systems</a:t>
            </a:r>
          </a:p>
          <a:p>
            <a:pPr marL="265113" indent="-265113">
              <a:buFont typeface="Wingdings" panose="05000000000000000000" pitchFamily="2" charset="2"/>
              <a:buChar char="§"/>
              <a:tabLst>
                <a:tab pos="185738" algn="l"/>
              </a:tabLst>
            </a:pPr>
            <a:endParaRPr lang="en-AU" sz="2800" dirty="0"/>
          </a:p>
          <a:p>
            <a:endParaRPr lang="en-AU" sz="2800" dirty="0"/>
          </a:p>
        </p:txBody>
      </p:sp>
    </p:spTree>
    <p:extLst>
      <p:ext uri="{BB962C8B-B14F-4D97-AF65-F5344CB8AC3E}">
        <p14:creationId xmlns:p14="http://schemas.microsoft.com/office/powerpoint/2010/main" val="122212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051D8-B749-4F0F-80A2-45C7182C09F8}"/>
              </a:ext>
            </a:extLst>
          </p:cNvPr>
          <p:cNvSpPr>
            <a:spLocks noGrp="1"/>
          </p:cNvSpPr>
          <p:nvPr>
            <p:ph type="title"/>
          </p:nvPr>
        </p:nvSpPr>
        <p:spPr>
          <a:xfrm>
            <a:off x="1024128" y="535789"/>
            <a:ext cx="9720072" cy="1499616"/>
          </a:xfrm>
        </p:spPr>
        <p:txBody>
          <a:bodyPr/>
          <a:lstStyle/>
          <a:p>
            <a:r>
              <a:rPr lang="en-AU" dirty="0"/>
              <a:t>How DID I GET here?</a:t>
            </a:r>
          </a:p>
        </p:txBody>
      </p:sp>
      <p:grpSp>
        <p:nvGrpSpPr>
          <p:cNvPr id="7" name="Group 6">
            <a:extLst>
              <a:ext uri="{FF2B5EF4-FFF2-40B4-BE49-F238E27FC236}">
                <a16:creationId xmlns:a16="http://schemas.microsoft.com/office/drawing/2014/main" id="{832C3EEF-2AE9-4FCB-A9C8-C7689412A6EB}"/>
              </a:ext>
            </a:extLst>
          </p:cNvPr>
          <p:cNvGrpSpPr/>
          <p:nvPr/>
        </p:nvGrpSpPr>
        <p:grpSpPr>
          <a:xfrm>
            <a:off x="591641" y="2084832"/>
            <a:ext cx="1941495" cy="1805148"/>
            <a:chOff x="591641" y="2084832"/>
            <a:chExt cx="1941495" cy="1805148"/>
          </a:xfrm>
        </p:grpSpPr>
        <p:sp>
          <p:nvSpPr>
            <p:cNvPr id="5" name="Oval 4">
              <a:extLst>
                <a:ext uri="{FF2B5EF4-FFF2-40B4-BE49-F238E27FC236}">
                  <a16:creationId xmlns:a16="http://schemas.microsoft.com/office/drawing/2014/main" id="{E2028271-6C86-4992-8A69-3DB6CDAA8D5B}"/>
                </a:ext>
              </a:extLst>
            </p:cNvPr>
            <p:cNvSpPr>
              <a:spLocks noChangeAspect="1"/>
            </p:cNvSpPr>
            <p:nvPr/>
          </p:nvSpPr>
          <p:spPr>
            <a:xfrm>
              <a:off x="1013830" y="2084832"/>
              <a:ext cx="1080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TextBox 5">
              <a:extLst>
                <a:ext uri="{FF2B5EF4-FFF2-40B4-BE49-F238E27FC236}">
                  <a16:creationId xmlns:a16="http://schemas.microsoft.com/office/drawing/2014/main" id="{86E27408-D979-4B9D-AFBD-9C25D2B2938A}"/>
                </a:ext>
              </a:extLst>
            </p:cNvPr>
            <p:cNvSpPr txBox="1"/>
            <p:nvPr/>
          </p:nvSpPr>
          <p:spPr>
            <a:xfrm flipH="1">
              <a:off x="591641" y="3243649"/>
              <a:ext cx="1941495" cy="646331"/>
            </a:xfrm>
            <a:prstGeom prst="rect">
              <a:avLst/>
            </a:prstGeom>
            <a:noFill/>
          </p:spPr>
          <p:txBody>
            <a:bodyPr wrap="square" rtlCol="0">
              <a:spAutoFit/>
            </a:bodyPr>
            <a:lstStyle/>
            <a:p>
              <a:pPr algn="ctr"/>
              <a:r>
                <a:rPr lang="en-AU" dirty="0"/>
                <a:t>Chemistry degree </a:t>
              </a:r>
            </a:p>
            <a:p>
              <a:pPr algn="ctr"/>
              <a:r>
                <a:rPr lang="en-AU" dirty="0"/>
                <a:t>(Croatia)</a:t>
              </a:r>
            </a:p>
          </p:txBody>
        </p:sp>
      </p:grpSp>
      <p:grpSp>
        <p:nvGrpSpPr>
          <p:cNvPr id="8" name="Group 7">
            <a:extLst>
              <a:ext uri="{FF2B5EF4-FFF2-40B4-BE49-F238E27FC236}">
                <a16:creationId xmlns:a16="http://schemas.microsoft.com/office/drawing/2014/main" id="{7100F7DF-0BD9-41F5-9082-5DC61B4F88F7}"/>
              </a:ext>
            </a:extLst>
          </p:cNvPr>
          <p:cNvGrpSpPr/>
          <p:nvPr/>
        </p:nvGrpSpPr>
        <p:grpSpPr>
          <a:xfrm>
            <a:off x="3303453" y="3382229"/>
            <a:ext cx="2780269" cy="2082147"/>
            <a:chOff x="163695" y="2084832"/>
            <a:chExt cx="2780269" cy="2082147"/>
          </a:xfrm>
        </p:grpSpPr>
        <p:sp>
          <p:nvSpPr>
            <p:cNvPr id="9" name="Oval 8">
              <a:extLst>
                <a:ext uri="{FF2B5EF4-FFF2-40B4-BE49-F238E27FC236}">
                  <a16:creationId xmlns:a16="http://schemas.microsoft.com/office/drawing/2014/main" id="{DBFFA6C1-72C3-480D-81B6-5B2B242FD3DB}"/>
                </a:ext>
              </a:extLst>
            </p:cNvPr>
            <p:cNvSpPr>
              <a:spLocks noChangeAspect="1"/>
            </p:cNvSpPr>
            <p:nvPr/>
          </p:nvSpPr>
          <p:spPr>
            <a:xfrm>
              <a:off x="1013830" y="2084832"/>
              <a:ext cx="1080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extBox 9">
              <a:extLst>
                <a:ext uri="{FF2B5EF4-FFF2-40B4-BE49-F238E27FC236}">
                  <a16:creationId xmlns:a16="http://schemas.microsoft.com/office/drawing/2014/main" id="{B626135F-7A24-4CE3-9172-4BF5B84B576C}"/>
                </a:ext>
              </a:extLst>
            </p:cNvPr>
            <p:cNvSpPr txBox="1"/>
            <p:nvPr/>
          </p:nvSpPr>
          <p:spPr>
            <a:xfrm flipH="1">
              <a:off x="163695" y="3243649"/>
              <a:ext cx="2780269" cy="923330"/>
            </a:xfrm>
            <a:prstGeom prst="rect">
              <a:avLst/>
            </a:prstGeom>
            <a:noFill/>
          </p:spPr>
          <p:txBody>
            <a:bodyPr wrap="square" rtlCol="0">
              <a:spAutoFit/>
            </a:bodyPr>
            <a:lstStyle/>
            <a:p>
              <a:pPr algn="ctr"/>
              <a:r>
                <a:rPr lang="en-AU" dirty="0"/>
                <a:t>PhD in computational chemistry/biophysics</a:t>
              </a:r>
            </a:p>
            <a:p>
              <a:pPr algn="ctr"/>
              <a:r>
                <a:rPr lang="en-AU" dirty="0"/>
                <a:t>(Croatia, Germany)</a:t>
              </a:r>
            </a:p>
          </p:txBody>
        </p:sp>
      </p:grpSp>
      <p:cxnSp>
        <p:nvCxnSpPr>
          <p:cNvPr id="12" name="Straight Arrow Connector 11">
            <a:extLst>
              <a:ext uri="{FF2B5EF4-FFF2-40B4-BE49-F238E27FC236}">
                <a16:creationId xmlns:a16="http://schemas.microsoft.com/office/drawing/2014/main" id="{7BEE9AF3-66E1-40F0-8E1C-3F2CF49787A6}"/>
              </a:ext>
            </a:extLst>
          </p:cNvPr>
          <p:cNvCxnSpPr>
            <a:cxnSpLocks/>
            <a:stCxn id="5" idx="6"/>
            <a:endCxn id="9" idx="2"/>
          </p:cNvCxnSpPr>
          <p:nvPr/>
        </p:nvCxnSpPr>
        <p:spPr>
          <a:xfrm>
            <a:off x="2093830" y="2624832"/>
            <a:ext cx="2059758" cy="1297397"/>
          </a:xfrm>
          <a:prstGeom prst="straightConnector1">
            <a:avLst/>
          </a:prstGeom>
          <a:ln w="412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C17EA62B-4571-4129-B902-8D19B0890367}"/>
              </a:ext>
            </a:extLst>
          </p:cNvPr>
          <p:cNvGrpSpPr/>
          <p:nvPr/>
        </p:nvGrpSpPr>
        <p:grpSpPr>
          <a:xfrm>
            <a:off x="6926023" y="2822975"/>
            <a:ext cx="1941495" cy="1805148"/>
            <a:chOff x="591641" y="2084832"/>
            <a:chExt cx="1941495" cy="1805148"/>
          </a:xfrm>
        </p:grpSpPr>
        <p:sp>
          <p:nvSpPr>
            <p:cNvPr id="15" name="Oval 14">
              <a:extLst>
                <a:ext uri="{FF2B5EF4-FFF2-40B4-BE49-F238E27FC236}">
                  <a16:creationId xmlns:a16="http://schemas.microsoft.com/office/drawing/2014/main" id="{E27896ED-3E75-4CC7-824A-02A789D50511}"/>
                </a:ext>
              </a:extLst>
            </p:cNvPr>
            <p:cNvSpPr>
              <a:spLocks noChangeAspect="1"/>
            </p:cNvSpPr>
            <p:nvPr/>
          </p:nvSpPr>
          <p:spPr>
            <a:xfrm>
              <a:off x="1013830" y="2084832"/>
              <a:ext cx="1080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TextBox 15">
              <a:extLst>
                <a:ext uri="{FF2B5EF4-FFF2-40B4-BE49-F238E27FC236}">
                  <a16:creationId xmlns:a16="http://schemas.microsoft.com/office/drawing/2014/main" id="{E985CD8F-BBA0-4704-9EA8-CA77C8189B21}"/>
                </a:ext>
              </a:extLst>
            </p:cNvPr>
            <p:cNvSpPr txBox="1"/>
            <p:nvPr/>
          </p:nvSpPr>
          <p:spPr>
            <a:xfrm flipH="1">
              <a:off x="591641" y="3243649"/>
              <a:ext cx="1941495" cy="646331"/>
            </a:xfrm>
            <a:prstGeom prst="rect">
              <a:avLst/>
            </a:prstGeom>
            <a:noFill/>
          </p:spPr>
          <p:txBody>
            <a:bodyPr wrap="square" rtlCol="0">
              <a:spAutoFit/>
            </a:bodyPr>
            <a:lstStyle/>
            <a:p>
              <a:pPr algn="ctr"/>
              <a:r>
                <a:rPr lang="en-AU" dirty="0"/>
                <a:t>Postdoc</a:t>
              </a:r>
            </a:p>
            <a:p>
              <a:pPr algn="ctr"/>
              <a:r>
                <a:rPr lang="en-AU" dirty="0"/>
                <a:t>(Australia)</a:t>
              </a:r>
            </a:p>
          </p:txBody>
        </p:sp>
      </p:grpSp>
      <p:sp>
        <p:nvSpPr>
          <p:cNvPr id="20" name="Oval 19">
            <a:extLst>
              <a:ext uri="{FF2B5EF4-FFF2-40B4-BE49-F238E27FC236}">
                <a16:creationId xmlns:a16="http://schemas.microsoft.com/office/drawing/2014/main" id="{C12BA2AC-CA1C-4275-8375-7005D1FDC6B7}"/>
              </a:ext>
            </a:extLst>
          </p:cNvPr>
          <p:cNvSpPr>
            <a:spLocks noChangeAspect="1"/>
          </p:cNvSpPr>
          <p:nvPr/>
        </p:nvSpPr>
        <p:spPr>
          <a:xfrm>
            <a:off x="7599500" y="2834161"/>
            <a:ext cx="1080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22" name="Straight Arrow Connector 21">
            <a:extLst>
              <a:ext uri="{FF2B5EF4-FFF2-40B4-BE49-F238E27FC236}">
                <a16:creationId xmlns:a16="http://schemas.microsoft.com/office/drawing/2014/main" id="{650CD2F1-011C-4513-B027-EA0BD917209E}"/>
              </a:ext>
            </a:extLst>
          </p:cNvPr>
          <p:cNvCxnSpPr>
            <a:cxnSpLocks/>
            <a:stCxn id="9" idx="6"/>
          </p:cNvCxnSpPr>
          <p:nvPr/>
        </p:nvCxnSpPr>
        <p:spPr>
          <a:xfrm flipV="1">
            <a:off x="5233588" y="3347653"/>
            <a:ext cx="2109707" cy="574576"/>
          </a:xfrm>
          <a:prstGeom prst="straightConnector1">
            <a:avLst/>
          </a:prstGeom>
          <a:ln w="412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F827F3A8-3EEB-46F9-AF4D-6F962B8F6151}"/>
              </a:ext>
            </a:extLst>
          </p:cNvPr>
          <p:cNvGrpSpPr/>
          <p:nvPr/>
        </p:nvGrpSpPr>
        <p:grpSpPr>
          <a:xfrm>
            <a:off x="9096737" y="3854470"/>
            <a:ext cx="1941495" cy="1528149"/>
            <a:chOff x="591641" y="2084832"/>
            <a:chExt cx="1941495" cy="1528149"/>
          </a:xfrm>
        </p:grpSpPr>
        <p:sp>
          <p:nvSpPr>
            <p:cNvPr id="26" name="Oval 25">
              <a:extLst>
                <a:ext uri="{FF2B5EF4-FFF2-40B4-BE49-F238E27FC236}">
                  <a16:creationId xmlns:a16="http://schemas.microsoft.com/office/drawing/2014/main" id="{B50BCEFC-115B-4739-ADC2-9097804DD721}"/>
                </a:ext>
              </a:extLst>
            </p:cNvPr>
            <p:cNvSpPr>
              <a:spLocks noChangeAspect="1"/>
            </p:cNvSpPr>
            <p:nvPr/>
          </p:nvSpPr>
          <p:spPr>
            <a:xfrm>
              <a:off x="1013830" y="2084832"/>
              <a:ext cx="1080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0" dirty="0">
                  <a:solidFill>
                    <a:schemeClr val="tx1"/>
                  </a:solidFill>
                </a:rPr>
                <a:t>?</a:t>
              </a:r>
            </a:p>
          </p:txBody>
        </p:sp>
        <p:sp>
          <p:nvSpPr>
            <p:cNvPr id="27" name="TextBox 26">
              <a:extLst>
                <a:ext uri="{FF2B5EF4-FFF2-40B4-BE49-F238E27FC236}">
                  <a16:creationId xmlns:a16="http://schemas.microsoft.com/office/drawing/2014/main" id="{C7EB6965-7AFC-4004-B8E8-0A4A58654AEF}"/>
                </a:ext>
              </a:extLst>
            </p:cNvPr>
            <p:cNvSpPr txBox="1"/>
            <p:nvPr/>
          </p:nvSpPr>
          <p:spPr>
            <a:xfrm flipH="1">
              <a:off x="591641" y="3243649"/>
              <a:ext cx="1941495" cy="369332"/>
            </a:xfrm>
            <a:prstGeom prst="rect">
              <a:avLst/>
            </a:prstGeom>
            <a:noFill/>
          </p:spPr>
          <p:txBody>
            <a:bodyPr wrap="square" rtlCol="0">
              <a:spAutoFit/>
            </a:bodyPr>
            <a:lstStyle/>
            <a:p>
              <a:pPr algn="ctr"/>
              <a:r>
                <a:rPr lang="en-AU" dirty="0"/>
                <a:t>Data infrastructure</a:t>
              </a:r>
            </a:p>
          </p:txBody>
        </p:sp>
      </p:grpSp>
      <p:cxnSp>
        <p:nvCxnSpPr>
          <p:cNvPr id="28" name="Straight Arrow Connector 27">
            <a:extLst>
              <a:ext uri="{FF2B5EF4-FFF2-40B4-BE49-F238E27FC236}">
                <a16:creationId xmlns:a16="http://schemas.microsoft.com/office/drawing/2014/main" id="{8129FB3D-6248-4681-9EF6-7987D82BDF46}"/>
              </a:ext>
            </a:extLst>
          </p:cNvPr>
          <p:cNvCxnSpPr>
            <a:cxnSpLocks/>
          </p:cNvCxnSpPr>
          <p:nvPr/>
        </p:nvCxnSpPr>
        <p:spPr>
          <a:xfrm>
            <a:off x="8659840" y="3455343"/>
            <a:ext cx="904290" cy="691829"/>
          </a:xfrm>
          <a:prstGeom prst="straightConnector1">
            <a:avLst/>
          </a:prstGeom>
          <a:ln w="412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8" name="Picture 37">
            <a:extLst>
              <a:ext uri="{FF2B5EF4-FFF2-40B4-BE49-F238E27FC236}">
                <a16:creationId xmlns:a16="http://schemas.microsoft.com/office/drawing/2014/main" id="{EC335AFC-C817-4F26-8DFB-7A9A5A152553}"/>
              </a:ext>
            </a:extLst>
          </p:cNvPr>
          <p:cNvPicPr>
            <a:picLocks noChangeAspect="1"/>
          </p:cNvPicPr>
          <p:nvPr/>
        </p:nvPicPr>
        <p:blipFill>
          <a:blip r:embed="rId3"/>
          <a:stretch>
            <a:fillRect/>
          </a:stretch>
        </p:blipFill>
        <p:spPr>
          <a:xfrm>
            <a:off x="8553667" y="3801257"/>
            <a:ext cx="3508475" cy="2338983"/>
          </a:xfrm>
          <a:prstGeom prst="rect">
            <a:avLst/>
          </a:prstGeom>
        </p:spPr>
      </p:pic>
      <p:pic>
        <p:nvPicPr>
          <p:cNvPr id="39" name="Picture 38">
            <a:extLst>
              <a:ext uri="{FF2B5EF4-FFF2-40B4-BE49-F238E27FC236}">
                <a16:creationId xmlns:a16="http://schemas.microsoft.com/office/drawing/2014/main" id="{BCAB3A45-1F4F-461F-9C53-68C108CCC583}"/>
              </a:ext>
            </a:extLst>
          </p:cNvPr>
          <p:cNvPicPr>
            <a:picLocks noChangeAspect="1"/>
          </p:cNvPicPr>
          <p:nvPr/>
        </p:nvPicPr>
        <p:blipFill>
          <a:blip r:embed="rId3"/>
          <a:stretch>
            <a:fillRect/>
          </a:stretch>
        </p:blipFill>
        <p:spPr>
          <a:xfrm>
            <a:off x="340156" y="1748840"/>
            <a:ext cx="3508475" cy="2338983"/>
          </a:xfrm>
          <a:prstGeom prst="rect">
            <a:avLst/>
          </a:prstGeom>
        </p:spPr>
      </p:pic>
      <p:pic>
        <p:nvPicPr>
          <p:cNvPr id="40" name="Picture 39">
            <a:extLst>
              <a:ext uri="{FF2B5EF4-FFF2-40B4-BE49-F238E27FC236}">
                <a16:creationId xmlns:a16="http://schemas.microsoft.com/office/drawing/2014/main" id="{D2A6EB7A-DE8F-49C6-8129-41923EF40A09}"/>
              </a:ext>
            </a:extLst>
          </p:cNvPr>
          <p:cNvPicPr>
            <a:picLocks noChangeAspect="1"/>
          </p:cNvPicPr>
          <p:nvPr/>
        </p:nvPicPr>
        <p:blipFill>
          <a:blip r:embed="rId3"/>
          <a:stretch>
            <a:fillRect/>
          </a:stretch>
        </p:blipFill>
        <p:spPr>
          <a:xfrm>
            <a:off x="756602" y="2653194"/>
            <a:ext cx="3508475" cy="2338983"/>
          </a:xfrm>
          <a:prstGeom prst="rect">
            <a:avLst/>
          </a:prstGeom>
        </p:spPr>
      </p:pic>
      <p:pic>
        <p:nvPicPr>
          <p:cNvPr id="41" name="Picture 40">
            <a:extLst>
              <a:ext uri="{FF2B5EF4-FFF2-40B4-BE49-F238E27FC236}">
                <a16:creationId xmlns:a16="http://schemas.microsoft.com/office/drawing/2014/main" id="{38940A35-3C07-4CB2-9176-16A0FE5548C0}"/>
              </a:ext>
            </a:extLst>
          </p:cNvPr>
          <p:cNvPicPr>
            <a:picLocks noChangeAspect="1"/>
          </p:cNvPicPr>
          <p:nvPr/>
        </p:nvPicPr>
        <p:blipFill>
          <a:blip r:embed="rId3"/>
          <a:stretch>
            <a:fillRect/>
          </a:stretch>
        </p:blipFill>
        <p:spPr>
          <a:xfrm>
            <a:off x="3431621" y="1816471"/>
            <a:ext cx="3508475" cy="2338983"/>
          </a:xfrm>
          <a:prstGeom prst="rect">
            <a:avLst/>
          </a:prstGeom>
        </p:spPr>
      </p:pic>
      <p:pic>
        <p:nvPicPr>
          <p:cNvPr id="42" name="Picture 41">
            <a:extLst>
              <a:ext uri="{FF2B5EF4-FFF2-40B4-BE49-F238E27FC236}">
                <a16:creationId xmlns:a16="http://schemas.microsoft.com/office/drawing/2014/main" id="{649C4907-E858-4248-ACB0-CA0A7CD43A06}"/>
              </a:ext>
            </a:extLst>
          </p:cNvPr>
          <p:cNvPicPr>
            <a:picLocks noChangeAspect="1"/>
          </p:cNvPicPr>
          <p:nvPr/>
        </p:nvPicPr>
        <p:blipFill>
          <a:blip r:embed="rId3"/>
          <a:stretch>
            <a:fillRect/>
          </a:stretch>
        </p:blipFill>
        <p:spPr>
          <a:xfrm>
            <a:off x="3123709" y="3657091"/>
            <a:ext cx="3508475" cy="2338983"/>
          </a:xfrm>
          <a:prstGeom prst="rect">
            <a:avLst/>
          </a:prstGeom>
        </p:spPr>
      </p:pic>
      <p:pic>
        <p:nvPicPr>
          <p:cNvPr id="43" name="Picture 42">
            <a:extLst>
              <a:ext uri="{FF2B5EF4-FFF2-40B4-BE49-F238E27FC236}">
                <a16:creationId xmlns:a16="http://schemas.microsoft.com/office/drawing/2014/main" id="{4DA716C0-3A5A-46BA-9A5E-B944CAB1F6EE}"/>
              </a:ext>
            </a:extLst>
          </p:cNvPr>
          <p:cNvPicPr>
            <a:picLocks noChangeAspect="1"/>
          </p:cNvPicPr>
          <p:nvPr/>
        </p:nvPicPr>
        <p:blipFill>
          <a:blip r:embed="rId3"/>
          <a:stretch>
            <a:fillRect/>
          </a:stretch>
        </p:blipFill>
        <p:spPr>
          <a:xfrm>
            <a:off x="5527821" y="2651379"/>
            <a:ext cx="3508475" cy="2338983"/>
          </a:xfrm>
          <a:prstGeom prst="rect">
            <a:avLst/>
          </a:prstGeom>
        </p:spPr>
      </p:pic>
      <p:pic>
        <p:nvPicPr>
          <p:cNvPr id="44" name="Picture 43">
            <a:extLst>
              <a:ext uri="{FF2B5EF4-FFF2-40B4-BE49-F238E27FC236}">
                <a16:creationId xmlns:a16="http://schemas.microsoft.com/office/drawing/2014/main" id="{2E76651C-3A42-4B44-9008-85A9A3103260}"/>
              </a:ext>
            </a:extLst>
          </p:cNvPr>
          <p:cNvPicPr>
            <a:picLocks noChangeAspect="1"/>
          </p:cNvPicPr>
          <p:nvPr/>
        </p:nvPicPr>
        <p:blipFill>
          <a:blip r:embed="rId3"/>
          <a:stretch>
            <a:fillRect/>
          </a:stretch>
        </p:blipFill>
        <p:spPr>
          <a:xfrm>
            <a:off x="6293201" y="700683"/>
            <a:ext cx="3508475" cy="2338983"/>
          </a:xfrm>
          <a:prstGeom prst="rect">
            <a:avLst/>
          </a:prstGeom>
        </p:spPr>
      </p:pic>
      <p:pic>
        <p:nvPicPr>
          <p:cNvPr id="45" name="Picture 44">
            <a:extLst>
              <a:ext uri="{FF2B5EF4-FFF2-40B4-BE49-F238E27FC236}">
                <a16:creationId xmlns:a16="http://schemas.microsoft.com/office/drawing/2014/main" id="{403A6421-1A08-48D5-A1DE-99240C50CB32}"/>
              </a:ext>
            </a:extLst>
          </p:cNvPr>
          <p:cNvPicPr>
            <a:picLocks noChangeAspect="1"/>
          </p:cNvPicPr>
          <p:nvPr/>
        </p:nvPicPr>
        <p:blipFill>
          <a:blip r:embed="rId3"/>
          <a:stretch>
            <a:fillRect/>
          </a:stretch>
        </p:blipFill>
        <p:spPr>
          <a:xfrm>
            <a:off x="7779912" y="2023157"/>
            <a:ext cx="3508475" cy="2338983"/>
          </a:xfrm>
          <a:prstGeom prst="rect">
            <a:avLst/>
          </a:prstGeom>
        </p:spPr>
      </p:pic>
      <p:pic>
        <p:nvPicPr>
          <p:cNvPr id="46" name="Picture 45">
            <a:extLst>
              <a:ext uri="{FF2B5EF4-FFF2-40B4-BE49-F238E27FC236}">
                <a16:creationId xmlns:a16="http://schemas.microsoft.com/office/drawing/2014/main" id="{695740FE-9BFA-4266-9198-A6435E957968}"/>
              </a:ext>
            </a:extLst>
          </p:cNvPr>
          <p:cNvPicPr>
            <a:picLocks noChangeAspect="1"/>
          </p:cNvPicPr>
          <p:nvPr/>
        </p:nvPicPr>
        <p:blipFill>
          <a:blip r:embed="rId3"/>
          <a:stretch>
            <a:fillRect/>
          </a:stretch>
        </p:blipFill>
        <p:spPr>
          <a:xfrm>
            <a:off x="5708233" y="4053589"/>
            <a:ext cx="3508475" cy="2338983"/>
          </a:xfrm>
          <a:prstGeom prst="rect">
            <a:avLst/>
          </a:prstGeom>
        </p:spPr>
      </p:pic>
      <p:pic>
        <p:nvPicPr>
          <p:cNvPr id="47" name="Picture 46">
            <a:extLst>
              <a:ext uri="{FF2B5EF4-FFF2-40B4-BE49-F238E27FC236}">
                <a16:creationId xmlns:a16="http://schemas.microsoft.com/office/drawing/2014/main" id="{A0FE7D26-B3EB-43DE-BF63-B9C61DB2E118}"/>
              </a:ext>
            </a:extLst>
          </p:cNvPr>
          <p:cNvPicPr>
            <a:picLocks noChangeAspect="1"/>
          </p:cNvPicPr>
          <p:nvPr/>
        </p:nvPicPr>
        <p:blipFill>
          <a:blip r:embed="rId3"/>
          <a:stretch>
            <a:fillRect/>
          </a:stretch>
        </p:blipFill>
        <p:spPr>
          <a:xfrm>
            <a:off x="708217" y="4199013"/>
            <a:ext cx="3508475" cy="2338983"/>
          </a:xfrm>
          <a:prstGeom prst="rect">
            <a:avLst/>
          </a:prstGeom>
        </p:spPr>
      </p:pic>
    </p:spTree>
    <p:extLst>
      <p:ext uri="{BB962C8B-B14F-4D97-AF65-F5344CB8AC3E}">
        <p14:creationId xmlns:p14="http://schemas.microsoft.com/office/powerpoint/2010/main" val="196778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500"/>
                                  </p:stCondLst>
                                  <p:childTnLst>
                                    <p:set>
                                      <p:cBhvr>
                                        <p:cTn id="13" dur="1" fill="hold">
                                          <p:stCondLst>
                                            <p:cond delay="0"/>
                                          </p:stCondLst>
                                        </p:cTn>
                                        <p:tgtEl>
                                          <p:spTgt spid="40"/>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500"/>
                                  </p:stCondLst>
                                  <p:childTnLst>
                                    <p:set>
                                      <p:cBhvr>
                                        <p:cTn id="16" dur="1" fill="hold">
                                          <p:stCondLst>
                                            <p:cond delay="0"/>
                                          </p:stCondLst>
                                        </p:cTn>
                                        <p:tgtEl>
                                          <p:spTgt spid="47"/>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0"/>
                                          </p:stCondLst>
                                        </p:cTn>
                                        <p:tgtEl>
                                          <p:spTgt spid="41"/>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nodeType="afterEffect">
                                  <p:stCondLst>
                                    <p:cond delay="500"/>
                                  </p:stCondLst>
                                  <p:childTnLst>
                                    <p:set>
                                      <p:cBhvr>
                                        <p:cTn id="22" dur="1" fill="hold">
                                          <p:stCondLst>
                                            <p:cond delay="0"/>
                                          </p:stCondLst>
                                        </p:cTn>
                                        <p:tgtEl>
                                          <p:spTgt spid="42"/>
                                        </p:tgtEl>
                                        <p:attrNameLst>
                                          <p:attrName>style.visibility</p:attrName>
                                        </p:attrNameLst>
                                      </p:cBhvr>
                                      <p:to>
                                        <p:strVal val="visible"/>
                                      </p:to>
                                    </p:set>
                                  </p:childTnLst>
                                </p:cTn>
                              </p:par>
                            </p:childTnLst>
                          </p:cTn>
                        </p:par>
                        <p:par>
                          <p:cTn id="23" fill="hold">
                            <p:stCondLst>
                              <p:cond delay="2000"/>
                            </p:stCondLst>
                            <p:childTnLst>
                              <p:par>
                                <p:cTn id="24" presetID="1" presetClass="entr" presetSubtype="0" fill="hold" nodeType="afterEffect">
                                  <p:stCondLst>
                                    <p:cond delay="500"/>
                                  </p:stCondLst>
                                  <p:childTnLst>
                                    <p:set>
                                      <p:cBhvr>
                                        <p:cTn id="25" dur="1" fill="hold">
                                          <p:stCondLst>
                                            <p:cond delay="0"/>
                                          </p:stCondLst>
                                        </p:cTn>
                                        <p:tgtEl>
                                          <p:spTgt spid="43"/>
                                        </p:tgtEl>
                                        <p:attrNameLst>
                                          <p:attrName>style.visibility</p:attrName>
                                        </p:attrNameLst>
                                      </p:cBhvr>
                                      <p:to>
                                        <p:strVal val="visible"/>
                                      </p:to>
                                    </p:set>
                                  </p:childTnLst>
                                </p:cTn>
                              </p:par>
                            </p:childTnLst>
                          </p:cTn>
                        </p:par>
                        <p:par>
                          <p:cTn id="26" fill="hold">
                            <p:stCondLst>
                              <p:cond delay="2500"/>
                            </p:stCondLst>
                            <p:childTnLst>
                              <p:par>
                                <p:cTn id="27" presetID="1" presetClass="entr" presetSubtype="0" fill="hold" nodeType="afterEffect">
                                  <p:stCondLst>
                                    <p:cond delay="500"/>
                                  </p:stCondLst>
                                  <p:childTnLst>
                                    <p:set>
                                      <p:cBhvr>
                                        <p:cTn id="28" dur="1" fill="hold">
                                          <p:stCondLst>
                                            <p:cond delay="0"/>
                                          </p:stCondLst>
                                        </p:cTn>
                                        <p:tgtEl>
                                          <p:spTgt spid="44"/>
                                        </p:tgtEl>
                                        <p:attrNameLst>
                                          <p:attrName>style.visibility</p:attrName>
                                        </p:attrNameLst>
                                      </p:cBhvr>
                                      <p:to>
                                        <p:strVal val="visible"/>
                                      </p:to>
                                    </p:set>
                                  </p:childTnLst>
                                </p:cTn>
                              </p:par>
                            </p:childTnLst>
                          </p:cTn>
                        </p:par>
                        <p:par>
                          <p:cTn id="29" fill="hold">
                            <p:stCondLst>
                              <p:cond delay="3000"/>
                            </p:stCondLst>
                            <p:childTnLst>
                              <p:par>
                                <p:cTn id="30" presetID="1" presetClass="entr" presetSubtype="0" fill="hold" nodeType="afterEffect">
                                  <p:stCondLst>
                                    <p:cond delay="500"/>
                                  </p:stCondLst>
                                  <p:childTnLst>
                                    <p:set>
                                      <p:cBhvr>
                                        <p:cTn id="31" dur="1" fill="hold">
                                          <p:stCondLst>
                                            <p:cond delay="0"/>
                                          </p:stCondLst>
                                        </p:cTn>
                                        <p:tgtEl>
                                          <p:spTgt spid="45"/>
                                        </p:tgtEl>
                                        <p:attrNameLst>
                                          <p:attrName>style.visibility</p:attrName>
                                        </p:attrNameLst>
                                      </p:cBhvr>
                                      <p:to>
                                        <p:strVal val="visible"/>
                                      </p:to>
                                    </p:set>
                                  </p:childTnLst>
                                </p:cTn>
                              </p:par>
                            </p:childTnLst>
                          </p:cTn>
                        </p:par>
                        <p:par>
                          <p:cTn id="32" fill="hold">
                            <p:stCondLst>
                              <p:cond delay="3500"/>
                            </p:stCondLst>
                            <p:childTnLst>
                              <p:par>
                                <p:cTn id="33" presetID="1" presetClass="entr" presetSubtype="0" fill="hold" nodeType="afterEffect">
                                  <p:stCondLst>
                                    <p:cond delay="50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012C8-0D60-426E-8441-B77E4D47B4AC}"/>
              </a:ext>
            </a:extLst>
          </p:cNvPr>
          <p:cNvSpPr>
            <a:spLocks noGrp="1"/>
          </p:cNvSpPr>
          <p:nvPr>
            <p:ph type="title"/>
          </p:nvPr>
        </p:nvSpPr>
        <p:spPr/>
        <p:txBody>
          <a:bodyPr/>
          <a:lstStyle/>
          <a:p>
            <a:r>
              <a:rPr lang="en-AU" dirty="0"/>
              <a:t>Common myths about blockchain</a:t>
            </a:r>
          </a:p>
        </p:txBody>
      </p:sp>
      <p:sp>
        <p:nvSpPr>
          <p:cNvPr id="3" name="Content Placeholder 2">
            <a:extLst>
              <a:ext uri="{FF2B5EF4-FFF2-40B4-BE49-F238E27FC236}">
                <a16:creationId xmlns:a16="http://schemas.microsoft.com/office/drawing/2014/main" id="{C5332AD7-F278-4401-A3E1-03CE21E97B5A}"/>
              </a:ext>
            </a:extLst>
          </p:cNvPr>
          <p:cNvSpPr>
            <a:spLocks noGrp="1"/>
          </p:cNvSpPr>
          <p:nvPr>
            <p:ph idx="1"/>
          </p:nvPr>
        </p:nvSpPr>
        <p:spPr>
          <a:xfrm>
            <a:off x="1024128" y="2084832"/>
            <a:ext cx="10730550" cy="4102530"/>
          </a:xfrm>
        </p:spPr>
        <p:txBody>
          <a:bodyPr>
            <a:normAutofit/>
          </a:bodyPr>
          <a:lstStyle/>
          <a:p>
            <a:pPr marL="265113" indent="-265113">
              <a:buFont typeface="Wingdings" panose="05000000000000000000" pitchFamily="2" charset="2"/>
              <a:buChar char="§"/>
            </a:pPr>
            <a:r>
              <a:rPr lang="en-AU" sz="2400" dirty="0"/>
              <a:t>Blockchain Equals Bitcoin</a:t>
            </a:r>
          </a:p>
          <a:p>
            <a:pPr marL="265113" indent="-265113">
              <a:buFont typeface="Wingdings" panose="05000000000000000000" pitchFamily="2" charset="2"/>
              <a:buChar char="§"/>
            </a:pPr>
            <a:r>
              <a:rPr lang="en-US" sz="2400" dirty="0"/>
              <a:t>Blockchain's Only Application Is Cryptocurrency</a:t>
            </a:r>
          </a:p>
          <a:p>
            <a:pPr marL="265113" indent="-265113">
              <a:buFont typeface="Wingdings" panose="05000000000000000000" pitchFamily="2" charset="2"/>
              <a:buChar char="§"/>
            </a:pPr>
            <a:r>
              <a:rPr lang="en-US" sz="2400" dirty="0"/>
              <a:t>Information On Blockchain Activity Isn't Publicly Available </a:t>
            </a:r>
          </a:p>
          <a:p>
            <a:pPr marL="265113" indent="-265113">
              <a:buFont typeface="Wingdings" panose="05000000000000000000" pitchFamily="2" charset="2"/>
              <a:buChar char="§"/>
            </a:pPr>
            <a:r>
              <a:rPr lang="en-AU" sz="2400" dirty="0"/>
              <a:t>Crypto Transactions Are </a:t>
            </a:r>
            <a:r>
              <a:rPr lang="en-AU" sz="2400"/>
              <a:t>Anonymous (</a:t>
            </a:r>
            <a:r>
              <a:rPr lang="en-US" sz="2400"/>
              <a:t>It’s For Criminals)</a:t>
            </a:r>
            <a:endParaRPr lang="en-AU" sz="2400" dirty="0"/>
          </a:p>
          <a:p>
            <a:pPr marL="265113" indent="-265113">
              <a:buFont typeface="Wingdings" panose="05000000000000000000" pitchFamily="2" charset="2"/>
              <a:buChar char="§"/>
            </a:pPr>
            <a:r>
              <a:rPr lang="en-US" sz="2400" dirty="0"/>
              <a:t>Blockchain Will Change Everything About Business Transactions</a:t>
            </a:r>
          </a:p>
          <a:p>
            <a:pPr marL="265113" indent="-265113">
              <a:buFont typeface="Wingdings" panose="05000000000000000000" pitchFamily="2" charset="2"/>
              <a:buChar char="§"/>
            </a:pPr>
            <a:r>
              <a:rPr lang="en-US" sz="2400" dirty="0"/>
              <a:t>Blockchain Is Just A Storage Mechanism</a:t>
            </a:r>
          </a:p>
          <a:p>
            <a:pPr marL="265113" indent="-265113">
              <a:buFont typeface="Wingdings" panose="05000000000000000000" pitchFamily="2" charset="2"/>
              <a:buChar char="§"/>
            </a:pPr>
            <a:r>
              <a:rPr lang="en-US" sz="2400" dirty="0"/>
              <a:t>Cryptocurrency And Blockchain Are For Technology And Finance People Only</a:t>
            </a:r>
          </a:p>
          <a:p>
            <a:pPr marL="265113" indent="-265113">
              <a:buFont typeface="Wingdings" panose="05000000000000000000" pitchFamily="2" charset="2"/>
              <a:buChar char="§"/>
            </a:pPr>
            <a:r>
              <a:rPr lang="en-US" sz="2400" dirty="0"/>
              <a:t>Tokens And Coins Are The Same Thing (IP management)</a:t>
            </a:r>
            <a:endParaRPr lang="en-AU" sz="2400" dirty="0"/>
          </a:p>
          <a:p>
            <a:pPr marL="265113" indent="-265113">
              <a:buFont typeface="Wingdings" panose="05000000000000000000" pitchFamily="2" charset="2"/>
              <a:buChar char="§"/>
            </a:pPr>
            <a:endParaRPr lang="en-AU" sz="2400" dirty="0"/>
          </a:p>
        </p:txBody>
      </p:sp>
      <p:sp>
        <p:nvSpPr>
          <p:cNvPr id="4" name="Rectangle 3">
            <a:extLst>
              <a:ext uri="{FF2B5EF4-FFF2-40B4-BE49-F238E27FC236}">
                <a16:creationId xmlns:a16="http://schemas.microsoft.com/office/drawing/2014/main" id="{054E8B79-3575-4A41-9F4E-A0D9AC916FB6}"/>
              </a:ext>
            </a:extLst>
          </p:cNvPr>
          <p:cNvSpPr/>
          <p:nvPr/>
        </p:nvSpPr>
        <p:spPr>
          <a:xfrm>
            <a:off x="1024128" y="6290542"/>
            <a:ext cx="10876324" cy="523220"/>
          </a:xfrm>
          <a:prstGeom prst="rect">
            <a:avLst/>
          </a:prstGeom>
        </p:spPr>
        <p:txBody>
          <a:bodyPr wrap="square">
            <a:spAutoFit/>
          </a:bodyPr>
          <a:lstStyle/>
          <a:p>
            <a:r>
              <a:rPr lang="en-AU" sz="1400" dirty="0">
                <a:hlinkClick r:id="rId2"/>
              </a:rPr>
              <a:t>https://www.forbes.com/sites/forbestechcouncil/2018/03/27/11-common-myths-about-blockchain-and-cryptocurrency-you-shouldnt-believe/#19b7774a33f8</a:t>
            </a:r>
            <a:r>
              <a:rPr lang="en-AU" sz="1400" dirty="0"/>
              <a:t> </a:t>
            </a:r>
          </a:p>
        </p:txBody>
      </p:sp>
    </p:spTree>
    <p:extLst>
      <p:ext uri="{BB962C8B-B14F-4D97-AF65-F5344CB8AC3E}">
        <p14:creationId xmlns:p14="http://schemas.microsoft.com/office/powerpoint/2010/main" val="2556246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D70BC-DF20-4143-A0B3-75E8A900F0F2}"/>
              </a:ext>
            </a:extLst>
          </p:cNvPr>
          <p:cNvSpPr>
            <a:spLocks noGrp="1"/>
          </p:cNvSpPr>
          <p:nvPr>
            <p:ph type="title"/>
          </p:nvPr>
        </p:nvSpPr>
        <p:spPr/>
        <p:txBody>
          <a:bodyPr/>
          <a:lstStyle/>
          <a:p>
            <a:r>
              <a:rPr lang="en-AU" dirty="0"/>
              <a:t>WHAT Is Blockchain?</a:t>
            </a:r>
          </a:p>
        </p:txBody>
      </p:sp>
      <p:sp>
        <p:nvSpPr>
          <p:cNvPr id="3" name="Content Placeholder 2">
            <a:extLst>
              <a:ext uri="{FF2B5EF4-FFF2-40B4-BE49-F238E27FC236}">
                <a16:creationId xmlns:a16="http://schemas.microsoft.com/office/drawing/2014/main" id="{88EB1705-54A4-4CC6-BE99-CB21E5EC9436}"/>
              </a:ext>
            </a:extLst>
          </p:cNvPr>
          <p:cNvSpPr>
            <a:spLocks noGrp="1"/>
          </p:cNvSpPr>
          <p:nvPr>
            <p:ph idx="1"/>
          </p:nvPr>
        </p:nvSpPr>
        <p:spPr>
          <a:xfrm>
            <a:off x="1024128" y="2084833"/>
            <a:ext cx="10245234" cy="4187952"/>
          </a:xfrm>
        </p:spPr>
        <p:txBody>
          <a:bodyPr>
            <a:normAutofit lnSpcReduction="10000"/>
          </a:bodyPr>
          <a:lstStyle/>
          <a:p>
            <a:r>
              <a:rPr lang="en-US" dirty="0"/>
              <a:t>A </a:t>
            </a:r>
            <a:r>
              <a:rPr lang="en-US" b="1" dirty="0"/>
              <a:t>blockchain</a:t>
            </a:r>
            <a:r>
              <a:rPr lang="en-US" dirty="0"/>
              <a:t>, originally </a:t>
            </a:r>
            <a:r>
              <a:rPr lang="en-US" b="1" dirty="0"/>
              <a:t>block chain</a:t>
            </a:r>
            <a:r>
              <a:rPr lang="en-US" dirty="0"/>
              <a:t>, is a growing list of </a:t>
            </a:r>
            <a:r>
              <a:rPr lang="en-US" dirty="0">
                <a:hlinkClick r:id="rId3" tooltip="Record (computer science)"/>
              </a:rPr>
              <a:t>records</a:t>
            </a:r>
            <a:r>
              <a:rPr lang="en-US" dirty="0"/>
              <a:t>, called </a:t>
            </a:r>
            <a:r>
              <a:rPr lang="en-US" i="1" dirty="0"/>
              <a:t>blocks</a:t>
            </a:r>
            <a:r>
              <a:rPr lang="en-US" dirty="0"/>
              <a:t>, which are linked using </a:t>
            </a:r>
            <a:r>
              <a:rPr lang="en-US" dirty="0">
                <a:hlinkClick r:id="rId4" tooltip="Cryptography"/>
              </a:rPr>
              <a:t>cryptography</a:t>
            </a:r>
            <a:r>
              <a:rPr lang="en-US" dirty="0"/>
              <a:t>. Each block contains a </a:t>
            </a:r>
            <a:r>
              <a:rPr lang="en-US" dirty="0">
                <a:hlinkClick r:id="rId5" tooltip="Cryptographic hash function"/>
              </a:rPr>
              <a:t>cryptographic hash</a:t>
            </a:r>
            <a:r>
              <a:rPr lang="en-US" dirty="0"/>
              <a:t> of the previous block, a </a:t>
            </a:r>
            <a:r>
              <a:rPr lang="en-US" dirty="0">
                <a:hlinkClick r:id="rId6" tooltip="Trusted timestamping"/>
              </a:rPr>
              <a:t>timestamp</a:t>
            </a:r>
            <a:r>
              <a:rPr lang="en-US" dirty="0"/>
              <a:t>, and transaction data (generally represented as a </a:t>
            </a:r>
            <a:r>
              <a:rPr lang="en-US" dirty="0" err="1">
                <a:hlinkClick r:id="rId7" tooltip="Merkle tree"/>
              </a:rPr>
              <a:t>merkle</a:t>
            </a:r>
            <a:r>
              <a:rPr lang="en-US" dirty="0">
                <a:hlinkClick r:id="rId7" tooltip="Merkle tree"/>
              </a:rPr>
              <a:t> tree</a:t>
            </a:r>
            <a:r>
              <a:rPr lang="en-US" dirty="0"/>
              <a:t> root hash). </a:t>
            </a:r>
          </a:p>
          <a:p>
            <a:r>
              <a:rPr lang="en-US" dirty="0"/>
              <a:t>By design, a blockchain is resistant to modification of the data. It is "an open, </a:t>
            </a:r>
            <a:r>
              <a:rPr lang="en-US" dirty="0">
                <a:hlinkClick r:id="rId8" tooltip="Distributed ledger"/>
              </a:rPr>
              <a:t>distributed ledger</a:t>
            </a:r>
            <a:r>
              <a:rPr lang="en-US" dirty="0"/>
              <a:t> that can record transactions between two parties efficiently and in a verifiable and permanent way". For use as a distributed </a:t>
            </a:r>
            <a:r>
              <a:rPr lang="en-US" dirty="0">
                <a:hlinkClick r:id="rId9" tooltip="Ledger"/>
              </a:rPr>
              <a:t>ledger</a:t>
            </a:r>
            <a:r>
              <a:rPr lang="en-US" dirty="0"/>
              <a:t>, a blockchain is typically managed by a </a:t>
            </a:r>
            <a:r>
              <a:rPr lang="en-US" dirty="0">
                <a:hlinkClick r:id="rId10" tooltip="Peer-to-peer"/>
              </a:rPr>
              <a:t>peer-to-peer</a:t>
            </a:r>
            <a:r>
              <a:rPr lang="en-US" dirty="0"/>
              <a:t> network collectively adhering to a </a:t>
            </a:r>
            <a:r>
              <a:rPr lang="en-US" dirty="0">
                <a:hlinkClick r:id="rId11" tooltip="Protocol (communication)"/>
              </a:rPr>
              <a:t>protocol</a:t>
            </a:r>
            <a:r>
              <a:rPr lang="en-US" dirty="0"/>
              <a:t> for inter-node communication and validating new blocks. Once recorded, the data in any given block cannot be altered retroactively without alteration of all subsequent blocks, which requires consensus of the network majority. Although blockchain records are not unalterable, blockchains may be considered </a:t>
            </a:r>
            <a:r>
              <a:rPr lang="en-US" dirty="0">
                <a:hlinkClick r:id="rId12" tooltip="Secure by design"/>
              </a:rPr>
              <a:t>secure by design</a:t>
            </a:r>
            <a:r>
              <a:rPr lang="en-US" dirty="0"/>
              <a:t> and exemplify a distributed computing system with high </a:t>
            </a:r>
            <a:r>
              <a:rPr lang="en-US" dirty="0">
                <a:hlinkClick r:id="rId13" tooltip="Byzantine fault tolerance"/>
              </a:rPr>
              <a:t>Byzantine fault tolerance</a:t>
            </a:r>
            <a:r>
              <a:rPr lang="en-US" dirty="0"/>
              <a:t>. </a:t>
            </a:r>
            <a:r>
              <a:rPr lang="en-US" dirty="0">
                <a:hlinkClick r:id="rId14" tooltip="Decentralized"/>
              </a:rPr>
              <a:t>Decentralized</a:t>
            </a:r>
            <a:r>
              <a:rPr lang="en-US" dirty="0"/>
              <a:t> consensus has therefore been claimed with a blockchain.</a:t>
            </a:r>
          </a:p>
        </p:txBody>
      </p:sp>
      <p:sp>
        <p:nvSpPr>
          <p:cNvPr id="5" name="TextBox 4">
            <a:extLst>
              <a:ext uri="{FF2B5EF4-FFF2-40B4-BE49-F238E27FC236}">
                <a16:creationId xmlns:a16="http://schemas.microsoft.com/office/drawing/2014/main" id="{5C88D75F-D29E-4F4F-88D4-A809715249FB}"/>
              </a:ext>
            </a:extLst>
          </p:cNvPr>
          <p:cNvSpPr txBox="1"/>
          <p:nvPr/>
        </p:nvSpPr>
        <p:spPr>
          <a:xfrm rot="16200000">
            <a:off x="-401321" y="4269674"/>
            <a:ext cx="2266122" cy="584775"/>
          </a:xfrm>
          <a:prstGeom prst="rect">
            <a:avLst/>
          </a:prstGeom>
          <a:noFill/>
        </p:spPr>
        <p:txBody>
          <a:bodyPr wrap="square" rtlCol="0">
            <a:spAutoFit/>
          </a:bodyPr>
          <a:lstStyle/>
          <a:p>
            <a:r>
              <a:rPr lang="en-AU" sz="3200" dirty="0">
                <a:solidFill>
                  <a:srgbClr val="FF0000"/>
                </a:solidFill>
              </a:rPr>
              <a:t>Governance</a:t>
            </a:r>
          </a:p>
        </p:txBody>
      </p:sp>
      <p:sp>
        <p:nvSpPr>
          <p:cNvPr id="6" name="Rectangle 5">
            <a:extLst>
              <a:ext uri="{FF2B5EF4-FFF2-40B4-BE49-F238E27FC236}">
                <a16:creationId xmlns:a16="http://schemas.microsoft.com/office/drawing/2014/main" id="{E800A6D4-6FAF-40C0-BE2A-33FB632E4A46}"/>
              </a:ext>
            </a:extLst>
          </p:cNvPr>
          <p:cNvSpPr/>
          <p:nvPr/>
        </p:nvSpPr>
        <p:spPr>
          <a:xfrm>
            <a:off x="4098632" y="6354099"/>
            <a:ext cx="7417507" cy="369332"/>
          </a:xfrm>
          <a:prstGeom prst="rect">
            <a:avLst/>
          </a:prstGeom>
        </p:spPr>
        <p:txBody>
          <a:bodyPr wrap="square">
            <a:spAutoFit/>
          </a:bodyPr>
          <a:lstStyle/>
          <a:p>
            <a:r>
              <a:rPr lang="en-AU" dirty="0">
                <a:hlinkClick r:id="rId15"/>
              </a:rPr>
              <a:t>https://blog.goodaudience.com/blockchain-governance-101-eea5201d7992</a:t>
            </a:r>
            <a:r>
              <a:rPr lang="en-AU" dirty="0"/>
              <a:t> </a:t>
            </a:r>
          </a:p>
        </p:txBody>
      </p:sp>
      <p:sp>
        <p:nvSpPr>
          <p:cNvPr id="7" name="Rectangle 6">
            <a:extLst>
              <a:ext uri="{FF2B5EF4-FFF2-40B4-BE49-F238E27FC236}">
                <a16:creationId xmlns:a16="http://schemas.microsoft.com/office/drawing/2014/main" id="{9074B70B-BDA2-4383-BA49-3B76CCFAFDB0}"/>
              </a:ext>
            </a:extLst>
          </p:cNvPr>
          <p:cNvSpPr/>
          <p:nvPr/>
        </p:nvSpPr>
        <p:spPr>
          <a:xfrm>
            <a:off x="7332163" y="5982113"/>
            <a:ext cx="4044120" cy="369332"/>
          </a:xfrm>
          <a:prstGeom prst="rect">
            <a:avLst/>
          </a:prstGeom>
        </p:spPr>
        <p:txBody>
          <a:bodyPr wrap="none">
            <a:spAutoFit/>
          </a:bodyPr>
          <a:lstStyle/>
          <a:p>
            <a:r>
              <a:rPr lang="en-AU" dirty="0">
                <a:hlinkClick r:id="rId16"/>
              </a:rPr>
              <a:t>https://en.wikipedia.org/wiki/Blockchain</a:t>
            </a:r>
            <a:r>
              <a:rPr lang="en-AU" dirty="0"/>
              <a:t> </a:t>
            </a:r>
          </a:p>
        </p:txBody>
      </p:sp>
    </p:spTree>
    <p:extLst>
      <p:ext uri="{BB962C8B-B14F-4D97-AF65-F5344CB8AC3E}">
        <p14:creationId xmlns:p14="http://schemas.microsoft.com/office/powerpoint/2010/main" val="138600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D70BC-DF20-4143-A0B3-75E8A900F0F2}"/>
              </a:ext>
            </a:extLst>
          </p:cNvPr>
          <p:cNvSpPr>
            <a:spLocks noGrp="1"/>
          </p:cNvSpPr>
          <p:nvPr>
            <p:ph type="title"/>
          </p:nvPr>
        </p:nvSpPr>
        <p:spPr/>
        <p:txBody>
          <a:bodyPr/>
          <a:lstStyle/>
          <a:p>
            <a:r>
              <a:rPr lang="en-AU" dirty="0"/>
              <a:t>PROS / CONS</a:t>
            </a:r>
          </a:p>
        </p:txBody>
      </p:sp>
      <p:sp>
        <p:nvSpPr>
          <p:cNvPr id="3" name="Content Placeholder 2">
            <a:extLst>
              <a:ext uri="{FF2B5EF4-FFF2-40B4-BE49-F238E27FC236}">
                <a16:creationId xmlns:a16="http://schemas.microsoft.com/office/drawing/2014/main" id="{88EB1705-54A4-4CC6-BE99-CB21E5EC9436}"/>
              </a:ext>
            </a:extLst>
          </p:cNvPr>
          <p:cNvSpPr>
            <a:spLocks noGrp="1"/>
          </p:cNvSpPr>
          <p:nvPr>
            <p:ph idx="1"/>
          </p:nvPr>
        </p:nvSpPr>
        <p:spPr>
          <a:xfrm>
            <a:off x="851851" y="2186609"/>
            <a:ext cx="10823314" cy="4465982"/>
          </a:xfrm>
        </p:spPr>
        <p:txBody>
          <a:bodyPr>
            <a:normAutofit/>
          </a:bodyPr>
          <a:lstStyle/>
          <a:p>
            <a:pPr marL="273050" indent="-273050">
              <a:buFont typeface="Wingdings" panose="05000000000000000000" pitchFamily="2" charset="2"/>
              <a:buChar char="§"/>
            </a:pPr>
            <a:r>
              <a:rPr lang="en-AU" sz="2800" dirty="0"/>
              <a:t>Immature technology with a lot of promise</a:t>
            </a:r>
          </a:p>
          <a:p>
            <a:pPr marL="273050" indent="-273050">
              <a:buFont typeface="Wingdings" panose="05000000000000000000" pitchFamily="2" charset="2"/>
              <a:buChar char="§"/>
            </a:pPr>
            <a:endParaRPr lang="en-AU" sz="2800" dirty="0"/>
          </a:p>
          <a:p>
            <a:pPr marL="273050" indent="-273050">
              <a:buFont typeface="Wingdings" panose="05000000000000000000" pitchFamily="2" charset="2"/>
              <a:buChar char="§"/>
            </a:pPr>
            <a:r>
              <a:rPr lang="en-AU" sz="2800" dirty="0"/>
              <a:t>Pros: reduced bureaucracy (no intermediaries), global networks, smart contracts, data storage, transparency, immutability – transformative potential in many social, political and economic areas, </a:t>
            </a:r>
          </a:p>
          <a:p>
            <a:pPr marL="273050" indent="-273050">
              <a:buFont typeface="Wingdings" panose="05000000000000000000" pitchFamily="2" charset="2"/>
              <a:buChar char="§"/>
            </a:pPr>
            <a:endParaRPr lang="en-AU" sz="2800" dirty="0"/>
          </a:p>
          <a:p>
            <a:pPr marL="273050" indent="-273050">
              <a:buFont typeface="Wingdings" panose="05000000000000000000" pitchFamily="2" charset="2"/>
              <a:buChar char="§"/>
            </a:pPr>
            <a:r>
              <a:rPr lang="en-AU" sz="2800" dirty="0"/>
              <a:t>Cons (currently): scalability (transaction costs, data size, response time) slow adoption, (lack of) regulation, security, energy costs</a:t>
            </a:r>
          </a:p>
          <a:p>
            <a:pPr marL="0" indent="0">
              <a:buNone/>
            </a:pPr>
            <a:endParaRPr lang="en-AU" sz="2800" dirty="0"/>
          </a:p>
          <a:p>
            <a:pPr marL="0" indent="0">
              <a:buNone/>
            </a:pPr>
            <a:endParaRPr lang="en-AU" sz="2800" dirty="0"/>
          </a:p>
        </p:txBody>
      </p:sp>
    </p:spTree>
    <p:extLst>
      <p:ext uri="{BB962C8B-B14F-4D97-AF65-F5344CB8AC3E}">
        <p14:creationId xmlns:p14="http://schemas.microsoft.com/office/powerpoint/2010/main" val="56887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D70BC-DF20-4143-A0B3-75E8A900F0F2}"/>
              </a:ext>
            </a:extLst>
          </p:cNvPr>
          <p:cNvSpPr>
            <a:spLocks noGrp="1"/>
          </p:cNvSpPr>
          <p:nvPr>
            <p:ph type="title"/>
          </p:nvPr>
        </p:nvSpPr>
        <p:spPr/>
        <p:txBody>
          <a:bodyPr/>
          <a:lstStyle/>
          <a:p>
            <a:r>
              <a:rPr lang="en-AU" dirty="0"/>
              <a:t>Blockchain for (OPEN) science</a:t>
            </a:r>
          </a:p>
        </p:txBody>
      </p:sp>
      <p:sp>
        <p:nvSpPr>
          <p:cNvPr id="3" name="Content Placeholder 2">
            <a:extLst>
              <a:ext uri="{FF2B5EF4-FFF2-40B4-BE49-F238E27FC236}">
                <a16:creationId xmlns:a16="http://schemas.microsoft.com/office/drawing/2014/main" id="{88EB1705-54A4-4CC6-BE99-CB21E5EC9436}"/>
              </a:ext>
            </a:extLst>
          </p:cNvPr>
          <p:cNvSpPr>
            <a:spLocks noGrp="1"/>
          </p:cNvSpPr>
          <p:nvPr>
            <p:ph idx="1"/>
          </p:nvPr>
        </p:nvSpPr>
        <p:spPr>
          <a:xfrm>
            <a:off x="1024128" y="2551044"/>
            <a:ext cx="10545020" cy="4023360"/>
          </a:xfrm>
        </p:spPr>
        <p:txBody>
          <a:bodyPr>
            <a:normAutofit/>
          </a:bodyPr>
          <a:lstStyle/>
          <a:p>
            <a:pPr marL="265113" indent="-265113">
              <a:buFont typeface="Wingdings" panose="05000000000000000000" pitchFamily="2" charset="2"/>
              <a:buChar char="§"/>
              <a:tabLst>
                <a:tab pos="185738" algn="l"/>
              </a:tabLst>
            </a:pPr>
            <a:r>
              <a:rPr lang="en-AU" sz="2700" dirty="0"/>
              <a:t>Reputation &amp; identity management, citations, peer review/editorial tracking, funding, IP, publishing, data sharing and storing</a:t>
            </a:r>
          </a:p>
          <a:p>
            <a:pPr marL="265113" indent="-265113">
              <a:buFont typeface="Wingdings" panose="05000000000000000000" pitchFamily="2" charset="2"/>
              <a:buChar char="§"/>
              <a:tabLst>
                <a:tab pos="185738" algn="l"/>
              </a:tabLst>
            </a:pPr>
            <a:endParaRPr lang="en-AU" sz="2700" dirty="0"/>
          </a:p>
          <a:p>
            <a:pPr marL="265113" indent="-265113">
              <a:buFont typeface="Wingdings" panose="05000000000000000000" pitchFamily="2" charset="2"/>
              <a:buChar char="§"/>
              <a:tabLst>
                <a:tab pos="185738" algn="l"/>
              </a:tabLst>
            </a:pPr>
            <a:r>
              <a:rPr lang="en-AU" sz="2700" dirty="0"/>
              <a:t>Digital transformation for academia (long awaited)</a:t>
            </a:r>
          </a:p>
          <a:p>
            <a:pPr marL="265113" indent="-265113">
              <a:buFont typeface="Wingdings" panose="05000000000000000000" pitchFamily="2" charset="2"/>
              <a:buChar char="§"/>
              <a:tabLst>
                <a:tab pos="185738" algn="l"/>
              </a:tabLst>
            </a:pPr>
            <a:endParaRPr lang="en-AU" sz="2700" dirty="0"/>
          </a:p>
          <a:p>
            <a:pPr marL="265113" indent="-265113">
              <a:buFont typeface="Wingdings" panose="05000000000000000000" pitchFamily="2" charset="2"/>
              <a:buChar char="§"/>
              <a:tabLst>
                <a:tab pos="185738" algn="l"/>
              </a:tabLst>
            </a:pPr>
            <a:r>
              <a:rPr lang="en-AU" sz="2700" dirty="0" err="1"/>
              <a:t>Tokenomics</a:t>
            </a:r>
            <a:r>
              <a:rPr lang="en-AU" sz="2700" dirty="0"/>
              <a:t> – incentives and rewarding mechanisms</a:t>
            </a:r>
          </a:p>
          <a:p>
            <a:endParaRPr lang="en-AU" sz="2700" dirty="0"/>
          </a:p>
        </p:txBody>
      </p:sp>
    </p:spTree>
    <p:extLst>
      <p:ext uri="{BB962C8B-B14F-4D97-AF65-F5344CB8AC3E}">
        <p14:creationId xmlns:p14="http://schemas.microsoft.com/office/powerpoint/2010/main" val="103312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A0A21-EC54-4452-ABDD-53A59688D877}"/>
              </a:ext>
            </a:extLst>
          </p:cNvPr>
          <p:cNvSpPr>
            <a:spLocks noGrp="1"/>
          </p:cNvSpPr>
          <p:nvPr>
            <p:ph type="title"/>
          </p:nvPr>
        </p:nvSpPr>
        <p:spPr/>
        <p:txBody>
          <a:bodyPr/>
          <a:lstStyle/>
          <a:p>
            <a:r>
              <a:rPr lang="en-AU" dirty="0"/>
              <a:t>The biggest obstacle</a:t>
            </a:r>
          </a:p>
        </p:txBody>
      </p:sp>
      <p:sp>
        <p:nvSpPr>
          <p:cNvPr id="26" name="Content Placeholder 2">
            <a:extLst>
              <a:ext uri="{FF2B5EF4-FFF2-40B4-BE49-F238E27FC236}">
                <a16:creationId xmlns:a16="http://schemas.microsoft.com/office/drawing/2014/main" id="{FCE2B212-5511-43CE-8EB5-CFC0D4422986}"/>
              </a:ext>
            </a:extLst>
          </p:cNvPr>
          <p:cNvSpPr>
            <a:spLocks noGrp="1"/>
          </p:cNvSpPr>
          <p:nvPr>
            <p:ph idx="1"/>
          </p:nvPr>
        </p:nvSpPr>
        <p:spPr>
          <a:xfrm>
            <a:off x="1024128" y="2560320"/>
            <a:ext cx="9838944" cy="4297680"/>
          </a:xfrm>
        </p:spPr>
        <p:txBody>
          <a:bodyPr>
            <a:normAutofit/>
          </a:bodyPr>
          <a:lstStyle/>
          <a:p>
            <a:pPr marL="0" indent="0" algn="ctr">
              <a:buNone/>
            </a:pPr>
            <a:r>
              <a:rPr lang="en-AU" sz="5000" b="1" dirty="0">
                <a:latin typeface="+mj-lt"/>
              </a:rPr>
              <a:t>CULTURE</a:t>
            </a:r>
          </a:p>
          <a:p>
            <a:pPr marL="0" indent="0" algn="ctr">
              <a:buNone/>
            </a:pPr>
            <a:endParaRPr lang="en-AU" sz="4800" dirty="0">
              <a:latin typeface="+mj-lt"/>
            </a:endParaRPr>
          </a:p>
          <a:p>
            <a:pPr marL="0" indent="0" algn="ctr">
              <a:buNone/>
            </a:pPr>
            <a:endParaRPr lang="en-AU" sz="4800" dirty="0">
              <a:latin typeface="+mj-lt"/>
            </a:endParaRPr>
          </a:p>
          <a:p>
            <a:pPr marL="0" indent="0" algn="ctr">
              <a:buNone/>
            </a:pPr>
            <a:r>
              <a:rPr lang="en-AU" sz="5000" b="1" dirty="0">
                <a:latin typeface="+mj-lt"/>
              </a:rPr>
              <a:t>TIME &amp; MONEY</a:t>
            </a:r>
          </a:p>
          <a:p>
            <a:pPr marL="0" indent="0" algn="ctr">
              <a:buNone/>
            </a:pPr>
            <a:r>
              <a:rPr lang="en-AU" sz="3900" dirty="0">
                <a:latin typeface="+mj-lt"/>
              </a:rPr>
              <a:t>(REPUTATION, INCENTIVES)</a:t>
            </a:r>
          </a:p>
        </p:txBody>
      </p:sp>
      <p:sp>
        <p:nvSpPr>
          <p:cNvPr id="27" name="Arrow: Up-Down 26">
            <a:extLst>
              <a:ext uri="{FF2B5EF4-FFF2-40B4-BE49-F238E27FC236}">
                <a16:creationId xmlns:a16="http://schemas.microsoft.com/office/drawing/2014/main" id="{B5189D91-142C-4B6F-B7CC-1754A08C3613}"/>
              </a:ext>
            </a:extLst>
          </p:cNvPr>
          <p:cNvSpPr/>
          <p:nvPr/>
        </p:nvSpPr>
        <p:spPr>
          <a:xfrm>
            <a:off x="5678424" y="3794760"/>
            <a:ext cx="530352" cy="914400"/>
          </a:xfrm>
          <a:prstGeom prst="upDownArrow">
            <a:avLst>
              <a:gd name="adj1" fmla="val 18254"/>
              <a:gd name="adj2" fmla="val 484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3512339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https://lh4.googleusercontent.com/KD_IBM9Y1vwD7LiPM-8uK5bjcnP5udBQZjnjOvC7Kcos7us5WYY8AAZWzHGYojXIcjl7Tv90tR8LcDSvkRNW2BaViFc0Ujuwhf4iIj32oKkv1MTVYf3CbmwlFZgMwDXw1HCdVmjM">
            <a:extLst>
              <a:ext uri="{FF2B5EF4-FFF2-40B4-BE49-F238E27FC236}">
                <a16:creationId xmlns:a16="http://schemas.microsoft.com/office/drawing/2014/main" id="{E178DCAE-F7B6-9E46-AFEC-455705A5E6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8268909" y="2784521"/>
            <a:ext cx="4695851" cy="172181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4EA0A21-EC54-4452-ABDD-53A59688D877}"/>
              </a:ext>
            </a:extLst>
          </p:cNvPr>
          <p:cNvSpPr>
            <a:spLocks noGrp="1"/>
          </p:cNvSpPr>
          <p:nvPr>
            <p:ph type="title"/>
          </p:nvPr>
        </p:nvSpPr>
        <p:spPr/>
        <p:txBody>
          <a:bodyPr/>
          <a:lstStyle/>
          <a:p>
            <a:r>
              <a:rPr lang="en-AU" dirty="0"/>
              <a:t>Cultural change (OSF)</a:t>
            </a:r>
          </a:p>
        </p:txBody>
      </p:sp>
      <p:grpSp>
        <p:nvGrpSpPr>
          <p:cNvPr id="4" name="Group 3">
            <a:extLst>
              <a:ext uri="{FF2B5EF4-FFF2-40B4-BE49-F238E27FC236}">
                <a16:creationId xmlns:a16="http://schemas.microsoft.com/office/drawing/2014/main" id="{9CBB8E14-A529-4D73-984E-F3A2688E3C7A}"/>
              </a:ext>
            </a:extLst>
          </p:cNvPr>
          <p:cNvGrpSpPr>
            <a:grpSpLocks noChangeAspect="1"/>
          </p:cNvGrpSpPr>
          <p:nvPr/>
        </p:nvGrpSpPr>
        <p:grpSpPr>
          <a:xfrm>
            <a:off x="565850" y="2084832"/>
            <a:ext cx="5318314" cy="3826729"/>
            <a:chOff x="951469" y="284205"/>
            <a:chExt cx="7784757" cy="5795319"/>
          </a:xfrm>
        </p:grpSpPr>
        <p:grpSp>
          <p:nvGrpSpPr>
            <p:cNvPr id="6" name="Group 5">
              <a:extLst>
                <a:ext uri="{FF2B5EF4-FFF2-40B4-BE49-F238E27FC236}">
                  <a16:creationId xmlns:a16="http://schemas.microsoft.com/office/drawing/2014/main" id="{8CF2A7AD-3518-4931-880C-CE5A27A37392}"/>
                </a:ext>
              </a:extLst>
            </p:cNvPr>
            <p:cNvGrpSpPr/>
            <p:nvPr/>
          </p:nvGrpSpPr>
          <p:grpSpPr>
            <a:xfrm>
              <a:off x="951469" y="284205"/>
              <a:ext cx="7784757" cy="5795319"/>
              <a:chOff x="951469" y="284205"/>
              <a:chExt cx="7784757" cy="5795319"/>
            </a:xfrm>
          </p:grpSpPr>
          <p:sp>
            <p:nvSpPr>
              <p:cNvPr id="9" name="Triangle 1">
                <a:extLst>
                  <a:ext uri="{FF2B5EF4-FFF2-40B4-BE49-F238E27FC236}">
                    <a16:creationId xmlns:a16="http://schemas.microsoft.com/office/drawing/2014/main" id="{4BC43D04-7BC9-4C0A-9F35-EE935EB14A9C}"/>
                  </a:ext>
                </a:extLst>
              </p:cNvPr>
              <p:cNvSpPr/>
              <p:nvPr/>
            </p:nvSpPr>
            <p:spPr>
              <a:xfrm>
                <a:off x="951469" y="284205"/>
                <a:ext cx="7784757" cy="5795319"/>
              </a:xfrm>
              <a:prstGeom prst="triangl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350"/>
              </a:p>
            </p:txBody>
          </p:sp>
          <p:sp>
            <p:nvSpPr>
              <p:cNvPr id="10" name="TextBox 2">
                <a:extLst>
                  <a:ext uri="{FF2B5EF4-FFF2-40B4-BE49-F238E27FC236}">
                    <a16:creationId xmlns:a16="http://schemas.microsoft.com/office/drawing/2014/main" id="{9A85521F-07F1-49A3-B560-97162426BD0C}"/>
                  </a:ext>
                </a:extLst>
              </p:cNvPr>
              <p:cNvSpPr txBox="1"/>
              <p:nvPr/>
            </p:nvSpPr>
            <p:spPr>
              <a:xfrm>
                <a:off x="4115976" y="1024892"/>
                <a:ext cx="1212639" cy="615553"/>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t>Policy</a:t>
                </a:r>
              </a:p>
            </p:txBody>
          </p:sp>
          <p:sp>
            <p:nvSpPr>
              <p:cNvPr id="11" name="TextBox 3">
                <a:extLst>
                  <a:ext uri="{FF2B5EF4-FFF2-40B4-BE49-F238E27FC236}">
                    <a16:creationId xmlns:a16="http://schemas.microsoft.com/office/drawing/2014/main" id="{C9A8D843-7AF4-4A90-8441-618322EE5BB7}"/>
                  </a:ext>
                </a:extLst>
              </p:cNvPr>
              <p:cNvSpPr txBox="1"/>
              <p:nvPr/>
            </p:nvSpPr>
            <p:spPr>
              <a:xfrm>
                <a:off x="3755409" y="1967009"/>
                <a:ext cx="1933776" cy="615553"/>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t>Incentives</a:t>
                </a:r>
              </a:p>
            </p:txBody>
          </p:sp>
          <p:sp>
            <p:nvSpPr>
              <p:cNvPr id="12" name="TextBox 4">
                <a:extLst>
                  <a:ext uri="{FF2B5EF4-FFF2-40B4-BE49-F238E27FC236}">
                    <a16:creationId xmlns:a16="http://schemas.microsoft.com/office/drawing/2014/main" id="{B53F3398-BEC9-4F97-8C59-5E6DFF92CA64}"/>
                  </a:ext>
                </a:extLst>
              </p:cNvPr>
              <p:cNvSpPr txBox="1"/>
              <p:nvPr/>
            </p:nvSpPr>
            <p:spPr>
              <a:xfrm>
                <a:off x="3494184" y="3093706"/>
                <a:ext cx="2456228" cy="615553"/>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t>Communities</a:t>
                </a:r>
              </a:p>
            </p:txBody>
          </p:sp>
          <p:sp>
            <p:nvSpPr>
              <p:cNvPr id="13" name="TextBox 5">
                <a:extLst>
                  <a:ext uri="{FF2B5EF4-FFF2-40B4-BE49-F238E27FC236}">
                    <a16:creationId xmlns:a16="http://schemas.microsoft.com/office/drawing/2014/main" id="{43C230C0-24E4-4D2E-8945-AE116FD7BA67}"/>
                  </a:ext>
                </a:extLst>
              </p:cNvPr>
              <p:cNvSpPr txBox="1"/>
              <p:nvPr/>
            </p:nvSpPr>
            <p:spPr>
              <a:xfrm>
                <a:off x="3628093" y="5177367"/>
                <a:ext cx="2540867" cy="615553"/>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a:t>Infrastructure</a:t>
                </a:r>
                <a:endParaRPr lang="en-US" sz="2400" dirty="0"/>
              </a:p>
            </p:txBody>
          </p:sp>
          <p:cxnSp>
            <p:nvCxnSpPr>
              <p:cNvPr id="14" name="Straight Connector 13">
                <a:extLst>
                  <a:ext uri="{FF2B5EF4-FFF2-40B4-BE49-F238E27FC236}">
                    <a16:creationId xmlns:a16="http://schemas.microsoft.com/office/drawing/2014/main" id="{F5D863BF-28D7-41A1-A074-CF6B6B42396E}"/>
                  </a:ext>
                </a:extLst>
              </p:cNvPr>
              <p:cNvCxnSpPr/>
              <p:nvPr/>
            </p:nvCxnSpPr>
            <p:spPr>
              <a:xfrm>
                <a:off x="2397211" y="3880190"/>
                <a:ext cx="4880919" cy="3584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EF838A-F2B6-49B6-A38C-0AD6B40845BC}"/>
                  </a:ext>
                </a:extLst>
              </p:cNvPr>
              <p:cNvCxnSpPr/>
              <p:nvPr/>
            </p:nvCxnSpPr>
            <p:spPr>
              <a:xfrm>
                <a:off x="3130042" y="2817173"/>
                <a:ext cx="3419039" cy="125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5CAA284-2246-4B3B-9C83-D3E0D7950795}"/>
                  </a:ext>
                </a:extLst>
              </p:cNvPr>
              <p:cNvCxnSpPr/>
              <p:nvPr/>
            </p:nvCxnSpPr>
            <p:spPr>
              <a:xfrm>
                <a:off x="3907244" y="1715004"/>
                <a:ext cx="1873205" cy="113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DF57B652-5D13-474F-9B01-ADD6ABCBBE40}"/>
                </a:ext>
              </a:extLst>
            </p:cNvPr>
            <p:cNvCxnSpPr/>
            <p:nvPr/>
          </p:nvCxnSpPr>
          <p:spPr>
            <a:xfrm flipV="1">
              <a:off x="1692876" y="4943414"/>
              <a:ext cx="6277232" cy="241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12">
              <a:extLst>
                <a:ext uri="{FF2B5EF4-FFF2-40B4-BE49-F238E27FC236}">
                  <a16:creationId xmlns:a16="http://schemas.microsoft.com/office/drawing/2014/main" id="{70900BF0-6E0C-4A04-ACD5-0F4AFAC4BED0}"/>
                </a:ext>
              </a:extLst>
            </p:cNvPr>
            <p:cNvSpPr txBox="1"/>
            <p:nvPr/>
          </p:nvSpPr>
          <p:spPr>
            <a:xfrm>
              <a:off x="2343457" y="4121949"/>
              <a:ext cx="4592968" cy="615553"/>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t>User Interface/Experience</a:t>
              </a:r>
            </a:p>
          </p:txBody>
        </p:sp>
      </p:grpSp>
      <p:sp>
        <p:nvSpPr>
          <p:cNvPr id="5" name="TextBox 13">
            <a:extLst>
              <a:ext uri="{FF2B5EF4-FFF2-40B4-BE49-F238E27FC236}">
                <a16:creationId xmlns:a16="http://schemas.microsoft.com/office/drawing/2014/main" id="{F053BAAC-FCAE-47CE-8B38-939B87EEFF56}"/>
              </a:ext>
            </a:extLst>
          </p:cNvPr>
          <p:cNvSpPr txBox="1"/>
          <p:nvPr/>
        </p:nvSpPr>
        <p:spPr>
          <a:xfrm>
            <a:off x="6464615" y="2216465"/>
            <a:ext cx="2834559" cy="369331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t"/>
            <a:r>
              <a:rPr lang="en-US" sz="2600" dirty="0">
                <a:solidFill>
                  <a:srgbClr val="000000"/>
                </a:solidFill>
              </a:rPr>
              <a:t>Make it required</a:t>
            </a:r>
            <a:endParaRPr lang="en-US" sz="2600" dirty="0"/>
          </a:p>
          <a:p>
            <a:pPr fontAlgn="t"/>
            <a:br>
              <a:rPr lang="en-US" sz="2600" dirty="0"/>
            </a:br>
            <a:r>
              <a:rPr lang="en-US" sz="2600" dirty="0">
                <a:solidFill>
                  <a:srgbClr val="000000"/>
                </a:solidFill>
              </a:rPr>
              <a:t>Make it rewarding</a:t>
            </a:r>
            <a:endParaRPr lang="en-US" sz="2600" dirty="0"/>
          </a:p>
          <a:p>
            <a:pPr fontAlgn="t"/>
            <a:br>
              <a:rPr lang="en-US" sz="2600" dirty="0"/>
            </a:br>
            <a:r>
              <a:rPr lang="en-US" sz="2600" dirty="0">
                <a:solidFill>
                  <a:srgbClr val="000000"/>
                </a:solidFill>
              </a:rPr>
              <a:t>Make it normative</a:t>
            </a:r>
            <a:endParaRPr lang="en-US" sz="2600" dirty="0"/>
          </a:p>
          <a:p>
            <a:pPr fontAlgn="t"/>
            <a:br>
              <a:rPr lang="en-US" sz="2600" dirty="0"/>
            </a:br>
            <a:r>
              <a:rPr lang="en-US" sz="2600" dirty="0">
                <a:solidFill>
                  <a:srgbClr val="000000"/>
                </a:solidFill>
              </a:rPr>
              <a:t>Make it easy </a:t>
            </a:r>
            <a:endParaRPr lang="en-US" sz="2600" dirty="0"/>
          </a:p>
          <a:p>
            <a:pPr fontAlgn="t"/>
            <a:br>
              <a:rPr lang="en-US" sz="2600" dirty="0"/>
            </a:br>
            <a:r>
              <a:rPr lang="en-US" sz="2600" dirty="0">
                <a:solidFill>
                  <a:srgbClr val="000000"/>
                </a:solidFill>
              </a:rPr>
              <a:t>Make it possible</a:t>
            </a:r>
            <a:endParaRPr lang="en-US" sz="2600" dirty="0"/>
          </a:p>
        </p:txBody>
      </p:sp>
      <p:sp>
        <p:nvSpPr>
          <p:cNvPr id="17" name="Rectangle 16">
            <a:extLst>
              <a:ext uri="{FF2B5EF4-FFF2-40B4-BE49-F238E27FC236}">
                <a16:creationId xmlns:a16="http://schemas.microsoft.com/office/drawing/2014/main" id="{4EFD6755-17D9-4ED7-A468-62801346BD27}"/>
              </a:ext>
            </a:extLst>
          </p:cNvPr>
          <p:cNvSpPr/>
          <p:nvPr/>
        </p:nvSpPr>
        <p:spPr>
          <a:xfrm>
            <a:off x="7201375" y="6395903"/>
            <a:ext cx="4884607" cy="369332"/>
          </a:xfrm>
          <a:prstGeom prst="rect">
            <a:avLst/>
          </a:prstGeom>
        </p:spPr>
        <p:txBody>
          <a:bodyPr wrap="none">
            <a:spAutoFit/>
          </a:bodyPr>
          <a:lstStyle/>
          <a:p>
            <a:r>
              <a:rPr lang="en-AU" dirty="0">
                <a:hlinkClick r:id="rId4"/>
              </a:rPr>
              <a:t>Tim Errington, https://osf.io/kxnu5/?show=revision</a:t>
            </a:r>
            <a:r>
              <a:rPr lang="en-AU" dirty="0"/>
              <a:t> </a:t>
            </a:r>
          </a:p>
        </p:txBody>
      </p:sp>
      <p:sp>
        <p:nvSpPr>
          <p:cNvPr id="24" name="Arrow: Curved Right 23">
            <a:extLst>
              <a:ext uri="{FF2B5EF4-FFF2-40B4-BE49-F238E27FC236}">
                <a16:creationId xmlns:a16="http://schemas.microsoft.com/office/drawing/2014/main" id="{EA9749C2-D0DC-4AD9-8E84-5C7ABBC93B66}"/>
              </a:ext>
            </a:extLst>
          </p:cNvPr>
          <p:cNvSpPr/>
          <p:nvPr/>
        </p:nvSpPr>
        <p:spPr>
          <a:xfrm rot="1481275">
            <a:off x="208351" y="3631060"/>
            <a:ext cx="975659" cy="3109926"/>
          </a:xfrm>
          <a:prstGeom prst="curvedRightArrow">
            <a:avLst>
              <a:gd name="adj1" fmla="val 8776"/>
              <a:gd name="adj2" fmla="val 50000"/>
              <a:gd name="adj3" fmla="val 2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5" name="TextBox 4">
            <a:extLst>
              <a:ext uri="{FF2B5EF4-FFF2-40B4-BE49-F238E27FC236}">
                <a16:creationId xmlns:a16="http://schemas.microsoft.com/office/drawing/2014/main" id="{DF99B06C-CBD6-4579-8AE5-1AE7D14D8124}"/>
              </a:ext>
            </a:extLst>
          </p:cNvPr>
          <p:cNvSpPr txBox="1"/>
          <p:nvPr/>
        </p:nvSpPr>
        <p:spPr>
          <a:xfrm>
            <a:off x="2237902" y="3920573"/>
            <a:ext cx="1695603" cy="461665"/>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Norms</a:t>
            </a:r>
          </a:p>
        </p:txBody>
      </p:sp>
    </p:spTree>
    <p:extLst>
      <p:ext uri="{BB962C8B-B14F-4D97-AF65-F5344CB8AC3E}">
        <p14:creationId xmlns:p14="http://schemas.microsoft.com/office/powerpoint/2010/main" val="293166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A0A21-EC54-4452-ABDD-53A59688D877}"/>
              </a:ext>
            </a:extLst>
          </p:cNvPr>
          <p:cNvSpPr>
            <a:spLocks noGrp="1"/>
          </p:cNvSpPr>
          <p:nvPr>
            <p:ph type="title"/>
          </p:nvPr>
        </p:nvSpPr>
        <p:spPr/>
        <p:txBody>
          <a:bodyPr/>
          <a:lstStyle/>
          <a:p>
            <a:r>
              <a:rPr lang="en-AU" dirty="0"/>
              <a:t>Feedback Loop</a:t>
            </a:r>
          </a:p>
        </p:txBody>
      </p:sp>
      <p:grpSp>
        <p:nvGrpSpPr>
          <p:cNvPr id="3" name="Group 2">
            <a:extLst>
              <a:ext uri="{FF2B5EF4-FFF2-40B4-BE49-F238E27FC236}">
                <a16:creationId xmlns:a16="http://schemas.microsoft.com/office/drawing/2014/main" id="{DA331F0D-0185-455A-AFB3-239E97E7464A}"/>
              </a:ext>
            </a:extLst>
          </p:cNvPr>
          <p:cNvGrpSpPr>
            <a:grpSpLocks noChangeAspect="1"/>
          </p:cNvGrpSpPr>
          <p:nvPr/>
        </p:nvGrpSpPr>
        <p:grpSpPr>
          <a:xfrm>
            <a:off x="3567621" y="2084832"/>
            <a:ext cx="4608000" cy="3315639"/>
            <a:chOff x="790161" y="1780033"/>
            <a:chExt cx="5517873" cy="3970318"/>
          </a:xfrm>
        </p:grpSpPr>
        <p:grpSp>
          <p:nvGrpSpPr>
            <p:cNvPr id="4" name="Group 3">
              <a:extLst>
                <a:ext uri="{FF2B5EF4-FFF2-40B4-BE49-F238E27FC236}">
                  <a16:creationId xmlns:a16="http://schemas.microsoft.com/office/drawing/2014/main" id="{9CBB8E14-A529-4D73-984E-F3A2688E3C7A}"/>
                </a:ext>
              </a:extLst>
            </p:cNvPr>
            <p:cNvGrpSpPr/>
            <p:nvPr/>
          </p:nvGrpSpPr>
          <p:grpSpPr>
            <a:xfrm>
              <a:off x="790161" y="1780033"/>
              <a:ext cx="5517873" cy="3970318"/>
              <a:chOff x="951469" y="284205"/>
              <a:chExt cx="7784757" cy="5795319"/>
            </a:xfrm>
          </p:grpSpPr>
          <p:grpSp>
            <p:nvGrpSpPr>
              <p:cNvPr id="6" name="Group 5">
                <a:extLst>
                  <a:ext uri="{FF2B5EF4-FFF2-40B4-BE49-F238E27FC236}">
                    <a16:creationId xmlns:a16="http://schemas.microsoft.com/office/drawing/2014/main" id="{8CF2A7AD-3518-4931-880C-CE5A27A37392}"/>
                  </a:ext>
                </a:extLst>
              </p:cNvPr>
              <p:cNvGrpSpPr/>
              <p:nvPr/>
            </p:nvGrpSpPr>
            <p:grpSpPr>
              <a:xfrm>
                <a:off x="951469" y="284205"/>
                <a:ext cx="7784757" cy="5795319"/>
                <a:chOff x="951469" y="284205"/>
                <a:chExt cx="7784757" cy="5795319"/>
              </a:xfrm>
            </p:grpSpPr>
            <p:sp>
              <p:nvSpPr>
                <p:cNvPr id="9" name="Triangle 1">
                  <a:extLst>
                    <a:ext uri="{FF2B5EF4-FFF2-40B4-BE49-F238E27FC236}">
                      <a16:creationId xmlns:a16="http://schemas.microsoft.com/office/drawing/2014/main" id="{4BC43D04-7BC9-4C0A-9F35-EE935EB14A9C}"/>
                    </a:ext>
                  </a:extLst>
                </p:cNvPr>
                <p:cNvSpPr/>
                <p:nvPr/>
              </p:nvSpPr>
              <p:spPr>
                <a:xfrm>
                  <a:off x="951469" y="284205"/>
                  <a:ext cx="7784757" cy="5795319"/>
                </a:xfrm>
                <a:prstGeom prst="triangl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350"/>
                </a:p>
              </p:txBody>
            </p:sp>
            <p:sp>
              <p:nvSpPr>
                <p:cNvPr id="10" name="TextBox 2">
                  <a:extLst>
                    <a:ext uri="{FF2B5EF4-FFF2-40B4-BE49-F238E27FC236}">
                      <a16:creationId xmlns:a16="http://schemas.microsoft.com/office/drawing/2014/main" id="{9A85521F-07F1-49A3-B560-97162426BD0C}"/>
                    </a:ext>
                  </a:extLst>
                </p:cNvPr>
                <p:cNvSpPr txBox="1"/>
                <p:nvPr/>
              </p:nvSpPr>
              <p:spPr>
                <a:xfrm>
                  <a:off x="4105498" y="910040"/>
                  <a:ext cx="1212640" cy="61555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t>Policy</a:t>
                  </a:r>
                </a:p>
              </p:txBody>
            </p:sp>
            <p:sp>
              <p:nvSpPr>
                <p:cNvPr id="11" name="TextBox 3">
                  <a:extLst>
                    <a:ext uri="{FF2B5EF4-FFF2-40B4-BE49-F238E27FC236}">
                      <a16:creationId xmlns:a16="http://schemas.microsoft.com/office/drawing/2014/main" id="{C9A8D843-7AF4-4A90-8441-618322EE5BB7}"/>
                    </a:ext>
                  </a:extLst>
                </p:cNvPr>
                <p:cNvSpPr txBox="1"/>
                <p:nvPr/>
              </p:nvSpPr>
              <p:spPr>
                <a:xfrm>
                  <a:off x="3801406" y="2011812"/>
                  <a:ext cx="1933777" cy="61555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t>Incentives</a:t>
                  </a:r>
                </a:p>
              </p:txBody>
            </p:sp>
            <p:sp>
              <p:nvSpPr>
                <p:cNvPr id="13" name="TextBox 5">
                  <a:extLst>
                    <a:ext uri="{FF2B5EF4-FFF2-40B4-BE49-F238E27FC236}">
                      <a16:creationId xmlns:a16="http://schemas.microsoft.com/office/drawing/2014/main" id="{43C230C0-24E4-4D2E-8945-AE116FD7BA67}"/>
                    </a:ext>
                  </a:extLst>
                </p:cNvPr>
                <p:cNvSpPr txBox="1"/>
                <p:nvPr/>
              </p:nvSpPr>
              <p:spPr>
                <a:xfrm>
                  <a:off x="3628093" y="5177367"/>
                  <a:ext cx="2540867" cy="615553"/>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a:t>Infrastructure</a:t>
                  </a:r>
                  <a:endParaRPr lang="en-US" sz="2400" dirty="0"/>
                </a:p>
              </p:txBody>
            </p:sp>
            <p:cxnSp>
              <p:nvCxnSpPr>
                <p:cNvPr id="14" name="Straight Connector 13">
                  <a:extLst>
                    <a:ext uri="{FF2B5EF4-FFF2-40B4-BE49-F238E27FC236}">
                      <a16:creationId xmlns:a16="http://schemas.microsoft.com/office/drawing/2014/main" id="{F5D863BF-28D7-41A1-A074-CF6B6B42396E}"/>
                    </a:ext>
                  </a:extLst>
                </p:cNvPr>
                <p:cNvCxnSpPr/>
                <p:nvPr/>
              </p:nvCxnSpPr>
              <p:spPr>
                <a:xfrm>
                  <a:off x="2397211" y="3880190"/>
                  <a:ext cx="4880919" cy="3584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EF838A-F2B6-49B6-A38C-0AD6B40845BC}"/>
                    </a:ext>
                  </a:extLst>
                </p:cNvPr>
                <p:cNvCxnSpPr/>
                <p:nvPr/>
              </p:nvCxnSpPr>
              <p:spPr>
                <a:xfrm>
                  <a:off x="3130042" y="2817173"/>
                  <a:ext cx="3419039" cy="125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5CAA284-2246-4B3B-9C83-D3E0D7950795}"/>
                    </a:ext>
                  </a:extLst>
                </p:cNvPr>
                <p:cNvCxnSpPr/>
                <p:nvPr/>
              </p:nvCxnSpPr>
              <p:spPr>
                <a:xfrm>
                  <a:off x="3907244" y="1715004"/>
                  <a:ext cx="1873205" cy="113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DF57B652-5D13-474F-9B01-ADD6ABCBBE40}"/>
                  </a:ext>
                </a:extLst>
              </p:cNvPr>
              <p:cNvCxnSpPr/>
              <p:nvPr/>
            </p:nvCxnSpPr>
            <p:spPr>
              <a:xfrm flipV="1">
                <a:off x="1692876" y="4943414"/>
                <a:ext cx="6277232" cy="241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12">
                <a:extLst>
                  <a:ext uri="{FF2B5EF4-FFF2-40B4-BE49-F238E27FC236}">
                    <a16:creationId xmlns:a16="http://schemas.microsoft.com/office/drawing/2014/main" id="{70900BF0-6E0C-4A04-ACD5-0F4AFAC4BED0}"/>
                  </a:ext>
                </a:extLst>
              </p:cNvPr>
              <p:cNvSpPr txBox="1"/>
              <p:nvPr/>
            </p:nvSpPr>
            <p:spPr>
              <a:xfrm>
                <a:off x="3218058" y="4125866"/>
                <a:ext cx="3645664" cy="8069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t>User Experience</a:t>
                </a:r>
              </a:p>
            </p:txBody>
          </p:sp>
        </p:grpSp>
        <p:sp>
          <p:nvSpPr>
            <p:cNvPr id="22" name="TextBox 4">
              <a:extLst>
                <a:ext uri="{FF2B5EF4-FFF2-40B4-BE49-F238E27FC236}">
                  <a16:creationId xmlns:a16="http://schemas.microsoft.com/office/drawing/2014/main" id="{CC39FA87-BF83-43AF-B799-6E68AB6A7412}"/>
                </a:ext>
              </a:extLst>
            </p:cNvPr>
            <p:cNvSpPr txBox="1"/>
            <p:nvPr/>
          </p:nvSpPr>
          <p:spPr>
            <a:xfrm>
              <a:off x="2722542" y="3652934"/>
              <a:ext cx="1695603" cy="461665"/>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Norms</a:t>
              </a:r>
            </a:p>
          </p:txBody>
        </p:sp>
      </p:grpSp>
      <p:sp>
        <p:nvSpPr>
          <p:cNvPr id="18" name="Rectangle 17">
            <a:extLst>
              <a:ext uri="{FF2B5EF4-FFF2-40B4-BE49-F238E27FC236}">
                <a16:creationId xmlns:a16="http://schemas.microsoft.com/office/drawing/2014/main" id="{8176E7B2-1E8A-4DE9-98E8-AAE6704E1966}"/>
              </a:ext>
            </a:extLst>
          </p:cNvPr>
          <p:cNvSpPr/>
          <p:nvPr/>
        </p:nvSpPr>
        <p:spPr>
          <a:xfrm>
            <a:off x="2531165" y="5657623"/>
            <a:ext cx="6558599" cy="956833"/>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a:solidFill>
                  <a:schemeClr val="tx1"/>
                </a:solidFill>
              </a:rPr>
              <a:t>Communities</a:t>
            </a:r>
          </a:p>
        </p:txBody>
      </p:sp>
      <p:sp>
        <p:nvSpPr>
          <p:cNvPr id="23" name="Rectangle 22">
            <a:extLst>
              <a:ext uri="{FF2B5EF4-FFF2-40B4-BE49-F238E27FC236}">
                <a16:creationId xmlns:a16="http://schemas.microsoft.com/office/drawing/2014/main" id="{B4BAA3E4-27EE-4424-B2B9-AB1BABE86C14}"/>
              </a:ext>
            </a:extLst>
          </p:cNvPr>
          <p:cNvSpPr/>
          <p:nvPr/>
        </p:nvSpPr>
        <p:spPr>
          <a:xfrm>
            <a:off x="2781164" y="5830957"/>
            <a:ext cx="6058600" cy="62960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dirty="0">
              <a:solidFill>
                <a:schemeClr val="tx1"/>
              </a:solidFill>
            </a:endParaRPr>
          </a:p>
        </p:txBody>
      </p:sp>
      <p:sp>
        <p:nvSpPr>
          <p:cNvPr id="25" name="Rectangle 24">
            <a:extLst>
              <a:ext uri="{FF2B5EF4-FFF2-40B4-BE49-F238E27FC236}">
                <a16:creationId xmlns:a16="http://schemas.microsoft.com/office/drawing/2014/main" id="{B8D5F182-5F61-4ABA-A0F8-194C4D5B4ABF}"/>
              </a:ext>
            </a:extLst>
          </p:cNvPr>
          <p:cNvSpPr/>
          <p:nvPr/>
        </p:nvSpPr>
        <p:spPr>
          <a:xfrm>
            <a:off x="2988000" y="5994000"/>
            <a:ext cx="5658679" cy="324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dirty="0">
              <a:solidFill>
                <a:schemeClr val="tx1"/>
              </a:solidFill>
            </a:endParaRPr>
          </a:p>
        </p:txBody>
      </p:sp>
      <p:sp>
        <p:nvSpPr>
          <p:cNvPr id="27" name="Arrow: Curved Right 26">
            <a:extLst>
              <a:ext uri="{FF2B5EF4-FFF2-40B4-BE49-F238E27FC236}">
                <a16:creationId xmlns:a16="http://schemas.microsoft.com/office/drawing/2014/main" id="{53C0D9AF-FD1F-4ACD-8259-F5C938A5F27F}"/>
              </a:ext>
            </a:extLst>
          </p:cNvPr>
          <p:cNvSpPr/>
          <p:nvPr/>
        </p:nvSpPr>
        <p:spPr>
          <a:xfrm rot="1748476">
            <a:off x="1618496" y="3353646"/>
            <a:ext cx="1223177" cy="2969837"/>
          </a:xfrm>
          <a:prstGeom prst="curvedRightArrow">
            <a:avLst>
              <a:gd name="adj1" fmla="val 8776"/>
              <a:gd name="adj2" fmla="val 50000"/>
              <a:gd name="adj3" fmla="val 2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8" name="Arrow: Curved Right 27">
            <a:extLst>
              <a:ext uri="{FF2B5EF4-FFF2-40B4-BE49-F238E27FC236}">
                <a16:creationId xmlns:a16="http://schemas.microsoft.com/office/drawing/2014/main" id="{12616095-5F28-40E5-B938-E3C0977A194E}"/>
              </a:ext>
            </a:extLst>
          </p:cNvPr>
          <p:cNvSpPr/>
          <p:nvPr/>
        </p:nvSpPr>
        <p:spPr>
          <a:xfrm rot="9062254">
            <a:off x="8603176" y="3183682"/>
            <a:ext cx="1223177" cy="2969837"/>
          </a:xfrm>
          <a:prstGeom prst="curvedRightArrow">
            <a:avLst>
              <a:gd name="adj1" fmla="val 8776"/>
              <a:gd name="adj2" fmla="val 50000"/>
              <a:gd name="adj3" fmla="val 2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extLst>
      <p:ext uri="{BB962C8B-B14F-4D97-AF65-F5344CB8AC3E}">
        <p14:creationId xmlns:p14="http://schemas.microsoft.com/office/powerpoint/2010/main" val="3950537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1520</TotalTime>
  <Words>647</Words>
  <Application>Microsoft Office PowerPoint</Application>
  <PresentationFormat>Widescreen</PresentationFormat>
  <Paragraphs>90</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Tw Cen MT</vt:lpstr>
      <vt:lpstr>Tw Cen MT Condensed</vt:lpstr>
      <vt:lpstr>Wingdings</vt:lpstr>
      <vt:lpstr>Wingdings 3</vt:lpstr>
      <vt:lpstr>Integral</vt:lpstr>
      <vt:lpstr>Blockchain For Science</vt:lpstr>
      <vt:lpstr>How DID I GET here?</vt:lpstr>
      <vt:lpstr>Common myths about blockchain</vt:lpstr>
      <vt:lpstr>WHAT Is Blockchain?</vt:lpstr>
      <vt:lpstr>PROS / CONS</vt:lpstr>
      <vt:lpstr>Blockchain for (OPEN) science</vt:lpstr>
      <vt:lpstr>The biggest obstacle</vt:lpstr>
      <vt:lpstr>Cultural change (OSF)</vt:lpstr>
      <vt:lpstr>Feedback Loop</vt:lpstr>
      <vt:lpstr>Communication: standards and protocols</vt:lpstr>
      <vt:lpstr>Decentralised/distributed/federated/centralised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Karmen</dc:creator>
  <cp:lastModifiedBy>Karmen</cp:lastModifiedBy>
  <cp:revision>40</cp:revision>
  <dcterms:created xsi:type="dcterms:W3CDTF">2018-10-09T11:21:30Z</dcterms:created>
  <dcterms:modified xsi:type="dcterms:W3CDTF">2018-10-10T12:41:58Z</dcterms:modified>
</cp:coreProperties>
</file>