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72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4" r:id="rId19"/>
    <p:sldId id="275" r:id="rId20"/>
    <p:sldId id="276" r:id="rId21"/>
    <p:sldId id="259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39D70-E279-0843-9D56-83C7BAAD643E}" type="datetimeFigureOut">
              <a:rPr lang="es-ES_tradnl" smtClean="0"/>
              <a:pPr/>
              <a:t>27/8/18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54AA9-20A4-6646-818D-5D7094C1B03A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32A13-C552-D842-8BF9-2A7FD23512FD}" type="datetimeFigureOut">
              <a:rPr lang="es-ES_tradnl" smtClean="0"/>
              <a:pPr/>
              <a:t>27/8/18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78377-71D4-D04B-95B2-ACE094307D6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B536-D8CB-734B-92F2-ED11A4FB8DB1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BA00-DFDD-6542-AB4C-66660B681D47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30A2-712D-A14B-B908-9685D882CEDB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57F3-94C6-AD41-A158-D44433DFA402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6DEE-517C-C548-8351-FE4FBD3F177E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B8ED-0C0A-5140-A2F8-06C1C6FA35E6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DA980-8BFC-DA4A-AE7A-3772AC8110B2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5C82-6587-D945-96F1-769A2EAD19C3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A854-C469-A244-BB85-C99C949EF3D6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970E-22ED-6F42-9B9F-1565E4AA2012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E63C-2092-0142-9CE5-1D37E18CE496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56BC6-D774-0B4E-A441-5AC2C229CC25}" type="datetime1">
              <a:rPr lang="en-US" smtClean="0"/>
              <a:pPr/>
              <a:t>27/8/18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9A7DE-7DF9-5B4F-9BAD-C884F601C40F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7" name="Picture 25"/>
          <p:cNvPicPr/>
          <p:nvPr userDrawn="1"/>
        </p:nvPicPr>
        <p:blipFill>
          <a:blip r:embed="rId13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="http://schemas.openxmlformats.org/presentationml/2006/main" xmlns:mv="urn:schemas-microsoft-com:mac:vml" val="0"/>
              </a:ext>
            </a:extLst>
          </a:blip>
          <a:srcRect/>
          <a:stretch>
            <a:fillRect/>
          </a:stretch>
        </p:blipFill>
        <p:spPr bwMode="auto">
          <a:xfrm>
            <a:off x="4800600" y="90632"/>
            <a:ext cx="4084955" cy="36801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/>
              <a:t>ON THE PROPOSED CYBSPEED PROJECT EXPERIMENTAL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b="1" dirty="0"/>
              <a:t>RESEARCH PROTOCOLS</a:t>
            </a:r>
            <a:r>
              <a:rPr lang="en-US" sz="3200" dirty="0"/>
              <a:t>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Manuel </a:t>
            </a:r>
            <a:r>
              <a:rPr lang="en-US" b="1" dirty="0" smtClean="0"/>
              <a:t>GRAÑA </a:t>
            </a:r>
            <a:r>
              <a:rPr lang="en-US" b="1" dirty="0"/>
              <a:t>for the </a:t>
            </a:r>
            <a:r>
              <a:rPr lang="en-US" b="1" dirty="0" err="1"/>
              <a:t>CybSPEED</a:t>
            </a:r>
            <a:r>
              <a:rPr lang="en-US" b="1" dirty="0"/>
              <a:t> </a:t>
            </a:r>
            <a:r>
              <a:rPr lang="en-US" b="1" dirty="0" smtClean="0"/>
              <a:t>Consortium</a:t>
            </a:r>
            <a:endParaRPr lang="en-US" b="1" dirty="0" smtClean="0"/>
          </a:p>
          <a:p>
            <a:r>
              <a:rPr lang="en-US" dirty="0" smtClean="0"/>
              <a:t>Dept</a:t>
            </a:r>
            <a:r>
              <a:rPr lang="en-US" dirty="0"/>
              <a:t>. CCIA, UPV/EHU, San Sebastian, Spain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343400" cy="365125"/>
          </a:xfrm>
        </p:spPr>
        <p:txBody>
          <a:bodyPr/>
          <a:lstStyle/>
          <a:p>
            <a:r>
              <a:rPr lang="en-US" dirty="0" smtClean="0"/>
              <a:t>XIII Int. Conf. Rob. Mech. Social </a:t>
            </a:r>
            <a:r>
              <a:rPr lang="en-US" dirty="0" err="1" smtClean="0"/>
              <a:t>Impl</a:t>
            </a:r>
            <a:r>
              <a:rPr lang="en-US" dirty="0" smtClean="0"/>
              <a:t>. Varna, 29/08/18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fourth experiment consists in the listening of stories told by </a:t>
            </a:r>
            <a:r>
              <a:rPr lang="en-US" dirty="0" err="1"/>
              <a:t>Nao</a:t>
            </a:r>
            <a:r>
              <a:rPr lang="en-US" dirty="0"/>
              <a:t> while the second robot </a:t>
            </a:r>
            <a:r>
              <a:rPr lang="en-US" dirty="0" err="1"/>
              <a:t>EmoSan</a:t>
            </a:r>
            <a:r>
              <a:rPr lang="en-US" dirty="0"/>
              <a:t> mimics the emotions detected on the child via the</a:t>
            </a:r>
            <a:r>
              <a:rPr lang="en-US" dirty="0" smtClean="0"/>
              <a:t> </a:t>
            </a:r>
            <a:r>
              <a:rPr lang="en-US" dirty="0" err="1" smtClean="0"/>
              <a:t>Emotiv</a:t>
            </a:r>
            <a:r>
              <a:rPr lang="en-US" dirty="0" smtClean="0"/>
              <a:t> </a:t>
            </a:r>
            <a:r>
              <a:rPr lang="en-US" dirty="0"/>
              <a:t>brain activity detector.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first experiment: speaking</a:t>
            </a:r>
            <a:r>
              <a:rPr lang="en-US" dirty="0"/>
              <a:t>, listening and understanding are enhanced in the robotic </a:t>
            </a:r>
            <a:r>
              <a:rPr lang="en-US" dirty="0" smtClean="0"/>
              <a:t>vs. </a:t>
            </a:r>
            <a:r>
              <a:rPr lang="en-US" dirty="0"/>
              <a:t>human special educator </a:t>
            </a:r>
            <a:r>
              <a:rPr lang="en-US" dirty="0" smtClean="0"/>
              <a:t>conditions. </a:t>
            </a:r>
          </a:p>
          <a:p>
            <a:pPr lvl="0"/>
            <a:r>
              <a:rPr lang="en-US" dirty="0" smtClean="0"/>
              <a:t>second experiment: it </a:t>
            </a:r>
            <a:r>
              <a:rPr lang="en-US" dirty="0"/>
              <a:t>is possible to ascertain the emotional state and responses of the child using the</a:t>
            </a:r>
            <a:r>
              <a:rPr lang="en-US" dirty="0" smtClean="0"/>
              <a:t> </a:t>
            </a:r>
            <a:r>
              <a:rPr lang="en-US" dirty="0" err="1" smtClean="0"/>
              <a:t>Kinect</a:t>
            </a:r>
            <a:r>
              <a:rPr lang="en-US" dirty="0" smtClean="0"/>
              <a:t>, </a:t>
            </a:r>
            <a:r>
              <a:rPr lang="en-US" dirty="0"/>
              <a:t>depth camera. </a:t>
            </a:r>
            <a:endParaRPr lang="en-US" dirty="0" smtClean="0"/>
          </a:p>
          <a:p>
            <a:pPr lvl="0"/>
            <a:r>
              <a:rPr lang="en-US" dirty="0" smtClean="0"/>
              <a:t>third experiment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the EMOTIV provides a systematic measuring </a:t>
            </a:r>
            <a:r>
              <a:rPr lang="en-US" dirty="0" smtClean="0"/>
              <a:t>technique, and it is an effective </a:t>
            </a:r>
            <a:r>
              <a:rPr lang="en-US" dirty="0"/>
              <a:t>way to</a:t>
            </a:r>
            <a:r>
              <a:rPr lang="en-US" dirty="0" smtClean="0"/>
              <a:t> assess </a:t>
            </a:r>
            <a:r>
              <a:rPr lang="en-US" dirty="0"/>
              <a:t>whether the child feels </a:t>
            </a:r>
            <a:r>
              <a:rPr lang="en-US" dirty="0" smtClean="0"/>
              <a:t>well or it is uncomfortable. </a:t>
            </a:r>
          </a:p>
          <a:p>
            <a:r>
              <a:rPr lang="en-US" dirty="0" smtClean="0"/>
              <a:t>fourth experiment: </a:t>
            </a:r>
            <a:r>
              <a:rPr lang="en-US" dirty="0" err="1" smtClean="0"/>
              <a:t>neuro</a:t>
            </a:r>
            <a:r>
              <a:rPr lang="en-US" dirty="0" smtClean="0"/>
              <a:t>-feedback </a:t>
            </a:r>
            <a:r>
              <a:rPr lang="en-US" dirty="0"/>
              <a:t>proves that robots reduce the stress in the children during play-like </a:t>
            </a:r>
            <a:r>
              <a:rPr lang="en-US" dirty="0" smtClean="0"/>
              <a:t>activities.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Are there specific effects of anthropomorphic robots on the learning ability of children with special learning needs?</a:t>
            </a:r>
            <a:r>
              <a:rPr lang="en-US" dirty="0" smtClean="0"/>
              <a:t> </a:t>
            </a:r>
          </a:p>
          <a:p>
            <a:pPr lvl="0"/>
            <a:r>
              <a:rPr lang="en-US" dirty="0"/>
              <a:t>Is the effect of the robot homogeneous across the diverse disorders that fall in the generic label of children with special learning needs</a:t>
            </a:r>
            <a:r>
              <a:rPr lang="en-US" dirty="0" smtClean="0"/>
              <a:t>? </a:t>
            </a:r>
            <a:endParaRPr lang="en-US" dirty="0"/>
          </a:p>
          <a:p>
            <a:r>
              <a:rPr lang="en-US" dirty="0"/>
              <a:t>Is the anthropomorphic robot effectively reducing the emotional stress of children in the learning environment settings?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IR-BAS Maya </a:t>
            </a:r>
            <a:r>
              <a:rPr lang="en-US" dirty="0" err="1" smtClean="0"/>
              <a:t>Dimitrova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experiments will be carried out in Day Care Centre </a:t>
            </a:r>
            <a:r>
              <a:rPr lang="en-US" dirty="0" err="1"/>
              <a:t>DPkids</a:t>
            </a:r>
            <a:r>
              <a:rPr lang="en-US" dirty="0"/>
              <a:t>-Sofia under the responsibility of its manager.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 </a:t>
            </a:r>
            <a:r>
              <a:rPr lang="en-US" dirty="0"/>
              <a:t>the only data that will be recorded are the blinking rate of the children while attending the story, </a:t>
            </a:r>
            <a:r>
              <a:rPr lang="en-US" dirty="0" err="1"/>
              <a:t>pseudonymisation</a:t>
            </a:r>
            <a:r>
              <a:rPr lang="en-US" dirty="0"/>
              <a:t> is easy, and no personal data will need to be recorded.</a:t>
            </a:r>
          </a:p>
          <a:p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</a:t>
            </a:r>
            <a:r>
              <a:rPr lang="en-US" dirty="0" smtClean="0"/>
              <a:t>xperiment </a:t>
            </a:r>
            <a:r>
              <a:rPr lang="en-US" dirty="0"/>
              <a:t>protocol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children paying attention to the </a:t>
            </a:r>
            <a:r>
              <a:rPr lang="en-US" dirty="0" err="1"/>
              <a:t>Nao</a:t>
            </a:r>
            <a:r>
              <a:rPr lang="en-US" dirty="0"/>
              <a:t> robot telling them first a zoology lesson, secondly a story (Fearless John).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attention of the children will be measured by blinking rate measured by a gaze detector apparatus.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hypothesis test will be done by significant differences in blinking rate between population classes.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aim is to investigate</a:t>
            </a:r>
            <a:r>
              <a:rPr lang="en-US" dirty="0" smtClean="0"/>
              <a:t> patterns </a:t>
            </a:r>
            <a:r>
              <a:rPr lang="en-US" dirty="0"/>
              <a:t>in relation to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autism </a:t>
            </a:r>
            <a:r>
              <a:rPr lang="en-US" dirty="0"/>
              <a:t>spectrum condition (ASC),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Cerebral </a:t>
            </a:r>
            <a:r>
              <a:rPr lang="en-US" dirty="0"/>
              <a:t>Palsy (CP), and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Generalised</a:t>
            </a:r>
            <a:r>
              <a:rPr lang="en-US" dirty="0" smtClean="0"/>
              <a:t> </a:t>
            </a:r>
            <a:r>
              <a:rPr lang="en-US" dirty="0"/>
              <a:t>developmental disorder (GDD)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comparison to a control group of </a:t>
            </a:r>
            <a:r>
              <a:rPr lang="en-US" dirty="0" err="1"/>
              <a:t>neurotypical</a:t>
            </a:r>
            <a:r>
              <a:rPr lang="en-US" dirty="0"/>
              <a:t> children.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general hypothesis of the experiment is that in different cases of learning differences the limited cognitive resource is an obstacle to developing the anticipation mechanism during listening to a story as revealed by the blinking rate before and after the event, that is being attended to.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Are there specific effects on the attention of children of the anthropomorphic robot </a:t>
            </a:r>
            <a:r>
              <a:rPr lang="en-US" dirty="0" err="1"/>
              <a:t>Nao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Blinking rate is the measure of choice to assess the children </a:t>
            </a:r>
            <a:r>
              <a:rPr lang="en-US" dirty="0" smtClean="0"/>
              <a:t>attention. </a:t>
            </a:r>
            <a:endParaRPr lang="en-US" dirty="0"/>
          </a:p>
          <a:p>
            <a:r>
              <a:rPr lang="en-US" dirty="0"/>
              <a:t>Are there significant differences on the attention capture by the robot between children with different diagnosed syndromes</a:t>
            </a:r>
            <a:r>
              <a:rPr lang="en-US" dirty="0" smtClean="0"/>
              <a:t>?.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IR-BAS Roman </a:t>
            </a:r>
            <a:r>
              <a:rPr lang="en-US" dirty="0" err="1" smtClean="0"/>
              <a:t>Zahariev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 experiments will be conducted at the Social Services Center named Day Center "St. </a:t>
            </a:r>
            <a:r>
              <a:rPr lang="en-US" dirty="0" err="1"/>
              <a:t>Nedelya</a:t>
            </a:r>
            <a:r>
              <a:rPr lang="en-US" dirty="0"/>
              <a:t>”, </a:t>
            </a:r>
            <a:r>
              <a:rPr lang="en-US" dirty="0" err="1" smtClean="0"/>
              <a:t>Sandanski</a:t>
            </a:r>
            <a:endParaRPr lang="en-US" dirty="0" smtClean="0"/>
          </a:p>
          <a:p>
            <a:r>
              <a:rPr lang="en-US" dirty="0"/>
              <a:t>The first experiment protocol consists in the programming of the </a:t>
            </a:r>
            <a:r>
              <a:rPr lang="en-US" dirty="0" err="1"/>
              <a:t>AnRI</a:t>
            </a:r>
            <a:r>
              <a:rPr lang="en-US" dirty="0"/>
              <a:t> robot by the subject with an assistant, while the second consists  in the </a:t>
            </a:r>
            <a:r>
              <a:rPr lang="en-US" dirty="0" err="1"/>
              <a:t>AnRI</a:t>
            </a:r>
            <a:r>
              <a:rPr lang="en-US" dirty="0"/>
              <a:t> robot performing some storytelling or presentation.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experiments are recorded in video for future analysis taking all precautions of anonymity (recording from the back of the patients and caregivers).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evaluation consists in questionnaires filled by the experimental subject or her/his attendant.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err="1"/>
              <a:t>CybSPEED</a:t>
            </a:r>
            <a:r>
              <a:rPr lang="en-US" i="1" dirty="0"/>
              <a:t> project is a</a:t>
            </a:r>
            <a:r>
              <a:rPr lang="en-US" i="1" dirty="0" smtClean="0"/>
              <a:t> H2020 MSCA </a:t>
            </a:r>
            <a:r>
              <a:rPr lang="en-US" i="1" dirty="0"/>
              <a:t>RISE project involving the collaboration of beneficiaries and partners from Bulgaria, Greece, Spain, France, Japan, Chile and Morocco.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This </a:t>
            </a:r>
            <a:r>
              <a:rPr lang="en-US" i="1" dirty="0"/>
              <a:t>paper gives a view of the experimental works proposed by some of the research teams to be carried out along the execution of </a:t>
            </a:r>
            <a:r>
              <a:rPr lang="en-US" i="1" dirty="0" err="1"/>
              <a:t>CybSPEED</a:t>
            </a:r>
            <a:r>
              <a:rPr lang="en-US" i="1" dirty="0"/>
              <a:t>.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This </a:t>
            </a:r>
            <a:r>
              <a:rPr lang="en-US" i="1" dirty="0"/>
              <a:t>description has been extracted from the actual experiment definitions submitted to the corresponding Ethics Committees of the institutions carrying out the experiments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 </a:t>
            </a:r>
            <a:r>
              <a:rPr lang="en-US" i="1" dirty="0"/>
              <a:t>The main emphasis of this paper is on the research questions behind the experiments, rather than the details of ethics and data protection guaranties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Are the people with extreme disabilities welcoming the help and even the company of humanoid robots? How sensitive are their responses to the interaction with humanoid robots? </a:t>
            </a:r>
          </a:p>
          <a:p>
            <a:pPr lvl="0"/>
            <a:r>
              <a:rPr lang="en-US" dirty="0"/>
              <a:t>Is it feasible to deploy mobile robots with humanoid features in the environment of people with extreme disabilities? </a:t>
            </a:r>
          </a:p>
          <a:p>
            <a:pPr lvl="0"/>
            <a:r>
              <a:rPr lang="en-US" dirty="0"/>
              <a:t>Children with learning special needs are actually receptive to robotic interaction, so that they are willing to engage in learning tasks with them. </a:t>
            </a:r>
          </a:p>
          <a:p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Praxis, Greece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157"/>
            <a:ext cx="6400800" cy="3617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experiment that will be carried out in Praxis facilities in </a:t>
            </a:r>
            <a:r>
              <a:rPr lang="en-US" dirty="0" err="1"/>
              <a:t>Kavala</a:t>
            </a:r>
            <a:r>
              <a:rPr lang="en-US" dirty="0"/>
              <a:t> will be directed  by Mr. </a:t>
            </a:r>
            <a:r>
              <a:rPr lang="en-US" dirty="0" err="1"/>
              <a:t>Ioannis</a:t>
            </a:r>
            <a:r>
              <a:rPr lang="en-US" dirty="0"/>
              <a:t> </a:t>
            </a:r>
            <a:r>
              <a:rPr lang="en-US" dirty="0" err="1"/>
              <a:t>Aggelidis</a:t>
            </a:r>
            <a:r>
              <a:rPr lang="en-US" dirty="0"/>
              <a:t>, the  technical preparations in order to achieve the experiments will be carried out by </a:t>
            </a:r>
            <a:r>
              <a:rPr lang="en-US" dirty="0" err="1"/>
              <a:t>ΑΜΑ</a:t>
            </a:r>
            <a:r>
              <a:rPr lang="en-US" dirty="0"/>
              <a:t> (HUMAIN-Lab) of EMMA-TECH, led by Prof V. </a:t>
            </a:r>
            <a:r>
              <a:rPr lang="en-US" dirty="0" err="1"/>
              <a:t>Kaburlasos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experiment is focused on children with autism spectrum disorders (ASD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Recruited  </a:t>
            </a:r>
            <a:r>
              <a:rPr lang="en-US" dirty="0"/>
              <a:t>from the population of children under treatment in Praxis</a:t>
            </a:r>
            <a:r>
              <a:rPr lang="en-US" dirty="0" smtClean="0"/>
              <a:t>,</a:t>
            </a:r>
          </a:p>
          <a:p>
            <a:r>
              <a:rPr lang="en-US" dirty="0"/>
              <a:t>The experiment is designed as a longitudinal experiment, where the same children will be exposed to the robot in several sessions along a period of one year. </a:t>
            </a:r>
            <a:r>
              <a:rPr lang="en-US" dirty="0" smtClean="0"/>
              <a:t>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hypothesis of the experiment is that the presence of the anthropomorphic robot has a definitive effect on the attention of children with ASD.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Is there any gender difference in response to the </a:t>
            </a:r>
            <a:r>
              <a:rPr lang="en-US" dirty="0" err="1"/>
              <a:t>Nao</a:t>
            </a:r>
            <a:r>
              <a:rPr lang="en-US" dirty="0"/>
              <a:t> robot in children with ASD?</a:t>
            </a:r>
            <a:r>
              <a:rPr lang="en-US" dirty="0" smtClean="0"/>
              <a:t> </a:t>
            </a:r>
          </a:p>
          <a:p>
            <a:pPr lvl="0"/>
            <a:r>
              <a:rPr lang="en-US" dirty="0"/>
              <a:t>Is there an effective difference in response to the human teacher versus the </a:t>
            </a:r>
            <a:r>
              <a:rPr lang="en-US" dirty="0" err="1"/>
              <a:t>Nao</a:t>
            </a:r>
            <a:r>
              <a:rPr lang="en-US" dirty="0"/>
              <a:t> in children with </a:t>
            </a:r>
            <a:r>
              <a:rPr lang="en-US" dirty="0" smtClean="0"/>
              <a:t>ASD?</a:t>
            </a:r>
          </a:p>
          <a:p>
            <a:pPr lvl="0"/>
            <a:r>
              <a:rPr lang="en-US" dirty="0"/>
              <a:t>Are there differences in response to </a:t>
            </a:r>
            <a:r>
              <a:rPr lang="en-US" dirty="0" err="1"/>
              <a:t>Nao</a:t>
            </a:r>
            <a:r>
              <a:rPr lang="en-US" dirty="0"/>
              <a:t> among diverse special kinds of ASD? </a:t>
            </a:r>
          </a:p>
          <a:p>
            <a:pPr lvl="0"/>
            <a:r>
              <a:rPr lang="en-US" dirty="0"/>
              <a:t>Is there any time effect on the long term exposure of the children to </a:t>
            </a:r>
            <a:r>
              <a:rPr lang="en-US" dirty="0" err="1"/>
              <a:t>Nao</a:t>
            </a:r>
            <a:r>
              <a:rPr lang="en-US" dirty="0"/>
              <a:t>?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battery of very interesting experiments have been proposed in the </a:t>
            </a:r>
            <a:r>
              <a:rPr lang="en-US" dirty="0" err="1" smtClean="0"/>
              <a:t>CybSPEED</a:t>
            </a:r>
            <a:r>
              <a:rPr lang="en-US" dirty="0" smtClean="0"/>
              <a:t> project framework.</a:t>
            </a:r>
          </a:p>
          <a:p>
            <a:r>
              <a:rPr lang="en-US" dirty="0" smtClean="0"/>
              <a:t>Experiments will be answering quite essential research questions on diverse aspects of the impact of </a:t>
            </a:r>
            <a:r>
              <a:rPr lang="en-US" dirty="0" err="1" smtClean="0"/>
              <a:t>CyberPhysical</a:t>
            </a:r>
            <a:r>
              <a:rPr lang="en-US" dirty="0" smtClean="0"/>
              <a:t> systems </a:t>
            </a:r>
            <a:r>
              <a:rPr lang="en-US" smtClean="0"/>
              <a:t>in education.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proposals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University of Grenoble </a:t>
            </a:r>
            <a:r>
              <a:rPr lang="en-US" dirty="0" err="1" smtClean="0"/>
              <a:t>Alpes</a:t>
            </a:r>
            <a:r>
              <a:rPr lang="en-US" dirty="0" smtClean="0"/>
              <a:t> UGA, France</a:t>
            </a:r>
          </a:p>
          <a:p>
            <a:pPr lvl="1"/>
            <a:r>
              <a:rPr lang="en-US" dirty="0" smtClean="0"/>
              <a:t>Prof. Franck </a:t>
            </a:r>
            <a:r>
              <a:rPr lang="en-US" dirty="0" err="1" smtClean="0"/>
              <a:t>Quaine</a:t>
            </a:r>
            <a:endParaRPr lang="en-US" dirty="0" smtClean="0"/>
          </a:p>
          <a:p>
            <a:r>
              <a:rPr lang="en-US" dirty="0"/>
              <a:t>Institute of Robotics of the Bulgarian Academy of Sciences (IR-BAS</a:t>
            </a:r>
            <a:r>
              <a:rPr lang="en-US" dirty="0" smtClean="0"/>
              <a:t>), Bulgaria</a:t>
            </a:r>
          </a:p>
          <a:p>
            <a:pPr lvl="1"/>
            <a:r>
              <a:rPr lang="en-US" dirty="0" smtClean="0"/>
              <a:t>Prof. Anna </a:t>
            </a:r>
            <a:r>
              <a:rPr lang="en-US" dirty="0" err="1" smtClean="0"/>
              <a:t>Lekova</a:t>
            </a:r>
            <a:endParaRPr lang="en-US" dirty="0" smtClean="0"/>
          </a:p>
          <a:p>
            <a:pPr lvl="1"/>
            <a:r>
              <a:rPr lang="en-US" dirty="0" smtClean="0"/>
              <a:t>Dr. Maya </a:t>
            </a:r>
            <a:r>
              <a:rPr lang="en-US" dirty="0" err="1" smtClean="0"/>
              <a:t>Dimitrova</a:t>
            </a:r>
            <a:endParaRPr lang="en-US" dirty="0" smtClean="0"/>
          </a:p>
          <a:p>
            <a:pPr lvl="1"/>
            <a:r>
              <a:rPr lang="en-US" dirty="0" smtClean="0"/>
              <a:t>Prof. Roman </a:t>
            </a:r>
            <a:r>
              <a:rPr lang="en-US" dirty="0" err="1" smtClean="0"/>
              <a:t>Zahariev</a:t>
            </a:r>
            <a:r>
              <a:rPr lang="en-US" dirty="0" smtClean="0"/>
              <a:t>  </a:t>
            </a:r>
          </a:p>
          <a:p>
            <a:r>
              <a:rPr lang="en-US" dirty="0" smtClean="0"/>
              <a:t>Praxis (Greece)</a:t>
            </a:r>
          </a:p>
          <a:p>
            <a:pPr lvl="1"/>
            <a:r>
              <a:rPr lang="en-US" dirty="0" smtClean="0"/>
              <a:t>Mr. I </a:t>
            </a:r>
            <a:r>
              <a:rPr lang="en-US" dirty="0" err="1" smtClean="0"/>
              <a:t>Aggelidis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UGA- Franck </a:t>
            </a:r>
            <a:r>
              <a:rPr lang="en-US" dirty="0" err="1" smtClean="0"/>
              <a:t>Quaine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/>
              <a:t>experiment considers healthy sportive subjects and their muscular response to changes in color of the object that they are using.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subjects are lifting  a dumbbell seen through a virtual reality headset that allows to change its color in the visualization.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muscular response is measured through </a:t>
            </a:r>
            <a:r>
              <a:rPr lang="en-US" dirty="0" err="1"/>
              <a:t>ElectroMiograGraphy</a:t>
            </a:r>
            <a:r>
              <a:rPr lang="en-US" dirty="0"/>
              <a:t> (EMG) sensors that monitor the co-contracture of complementary muscles.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alteration of cognitive state induced by visual perception changes can have an effect of the actual motor efficiency delivered by a </a:t>
            </a:r>
            <a:r>
              <a:rPr lang="en-US" dirty="0" smtClean="0"/>
              <a:t>person. </a:t>
            </a:r>
          </a:p>
          <a:p>
            <a:r>
              <a:rPr lang="en-US" dirty="0" smtClean="0"/>
              <a:t>Changing </a:t>
            </a:r>
            <a:r>
              <a:rPr lang="en-US" dirty="0"/>
              <a:t>dumbbell color induces changes in the effort realized by complementary muscles while the final effect (number of lift-offs) is the same.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IR-BAS Anna </a:t>
            </a:r>
            <a:r>
              <a:rPr lang="en-US" dirty="0" err="1" smtClean="0"/>
              <a:t>Lekova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Experimental sites:</a:t>
            </a:r>
          </a:p>
          <a:p>
            <a:pPr lvl="1"/>
            <a:r>
              <a:rPr lang="en-US" dirty="0"/>
              <a:t>Centre of </a:t>
            </a:r>
            <a:r>
              <a:rPr lang="en-US" dirty="0" err="1"/>
              <a:t>Logopedics</a:t>
            </a:r>
            <a:r>
              <a:rPr lang="en-US" dirty="0"/>
              <a:t>, </a:t>
            </a:r>
            <a:r>
              <a:rPr lang="en-US" dirty="0" err="1"/>
              <a:t>Blagoevgrad</a:t>
            </a:r>
            <a:r>
              <a:rPr lang="en-US" dirty="0"/>
              <a:t> under the responsibility of Anna </a:t>
            </a:r>
            <a:r>
              <a:rPr lang="en-US" dirty="0" err="1"/>
              <a:t>Todorova</a:t>
            </a:r>
            <a:r>
              <a:rPr lang="en-US" dirty="0"/>
              <a:t> </a:t>
            </a:r>
            <a:r>
              <a:rPr lang="en-US" dirty="0" err="1"/>
              <a:t>Andreeva</a:t>
            </a:r>
            <a:r>
              <a:rPr lang="en-US" dirty="0"/>
              <a:t>, PhD</a:t>
            </a:r>
          </a:p>
          <a:p>
            <a:pPr lvl="1"/>
            <a:r>
              <a:rPr lang="en-US" dirty="0"/>
              <a:t>Day care center (DCC) "</a:t>
            </a:r>
            <a:r>
              <a:rPr lang="en-US" dirty="0" err="1"/>
              <a:t>Zdravets</a:t>
            </a:r>
            <a:r>
              <a:rPr lang="en-US" dirty="0"/>
              <a:t>" </a:t>
            </a:r>
            <a:r>
              <a:rPr lang="en-US" dirty="0" err="1"/>
              <a:t>Bansko</a:t>
            </a:r>
            <a:r>
              <a:rPr lang="en-US" dirty="0"/>
              <a:t> 2770, Bulgaria, under the responsibility of </a:t>
            </a:r>
            <a:r>
              <a:rPr lang="en-US" dirty="0" err="1"/>
              <a:t>Snejana</a:t>
            </a:r>
            <a:r>
              <a:rPr lang="en-US" dirty="0"/>
              <a:t> </a:t>
            </a:r>
            <a:r>
              <a:rPr lang="en-US" dirty="0" err="1"/>
              <a:t>Erinina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Heterogeneous </a:t>
            </a:r>
            <a:r>
              <a:rPr lang="en-US" dirty="0"/>
              <a:t>population of children with different background diagnoses: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</a:t>
            </a:r>
            <a:r>
              <a:rPr lang="en-US" dirty="0"/>
              <a:t>) Hearing impairments,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2</a:t>
            </a:r>
            <a:r>
              <a:rPr lang="en-US" dirty="0"/>
              <a:t>) ASD,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3</a:t>
            </a:r>
            <a:r>
              <a:rPr lang="en-US" dirty="0"/>
              <a:t>) CP and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4</a:t>
            </a:r>
            <a:r>
              <a:rPr lang="en-US" dirty="0"/>
              <a:t>) Moderate intellectual disabilities,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Three</a:t>
            </a:r>
            <a:r>
              <a:rPr lang="en-US" dirty="0" smtClean="0"/>
              <a:t> experiments </a:t>
            </a:r>
          </a:p>
          <a:p>
            <a:pPr lvl="1"/>
            <a:r>
              <a:rPr lang="en-US" dirty="0" smtClean="0"/>
              <a:t>games </a:t>
            </a:r>
            <a:r>
              <a:rPr lang="en-US" dirty="0"/>
              <a:t>where audition and expression play a principal role.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contrast is between the human teacher and the </a:t>
            </a:r>
            <a:r>
              <a:rPr lang="en-US" dirty="0" err="1"/>
              <a:t>Nao</a:t>
            </a:r>
            <a:r>
              <a:rPr lang="en-US" dirty="0"/>
              <a:t> robot as a teacher.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fourth </a:t>
            </a:r>
            <a:r>
              <a:rPr lang="en-US" dirty="0"/>
              <a:t>experiment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copycat game with two robots,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Nao</a:t>
            </a:r>
            <a:r>
              <a:rPr lang="en-US" dirty="0" smtClean="0"/>
              <a:t> </a:t>
            </a:r>
            <a:r>
              <a:rPr lang="en-US" dirty="0"/>
              <a:t>and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EmoSan</a:t>
            </a:r>
            <a:r>
              <a:rPr lang="en-US" dirty="0" smtClean="0"/>
              <a:t> a robot </a:t>
            </a:r>
            <a:r>
              <a:rPr lang="en-US" dirty="0"/>
              <a:t>with facial </a:t>
            </a:r>
            <a:r>
              <a:rPr lang="en-US" dirty="0" smtClean="0"/>
              <a:t>expressions.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second robot tries to mimic the emotional state of the child, while </a:t>
            </a:r>
            <a:r>
              <a:rPr lang="en-US" dirty="0" err="1"/>
              <a:t>Nao</a:t>
            </a:r>
            <a:r>
              <a:rPr lang="en-US" dirty="0"/>
              <a:t> perceives and directs the game.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There </a:t>
            </a:r>
            <a:r>
              <a:rPr lang="en-US" dirty="0"/>
              <a:t>is no contrast between human and </a:t>
            </a:r>
            <a:r>
              <a:rPr lang="en-US" dirty="0" smtClean="0"/>
              <a:t>robot.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interaction </a:t>
            </a:r>
            <a:r>
              <a:rPr lang="en-US" dirty="0" smtClean="0"/>
              <a:t>protocol of three </a:t>
            </a:r>
            <a:r>
              <a:rPr lang="en-US" dirty="0"/>
              <a:t>first experiments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warming up period where </a:t>
            </a:r>
            <a:r>
              <a:rPr lang="en-US" dirty="0" err="1"/>
              <a:t>Nao</a:t>
            </a:r>
            <a:r>
              <a:rPr lang="en-US" dirty="0"/>
              <a:t> tells some story,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followed </a:t>
            </a:r>
            <a:r>
              <a:rPr lang="en-US" dirty="0"/>
              <a:t>by one of five games based on sounds or spoken word plays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shape </a:t>
            </a:r>
            <a:r>
              <a:rPr lang="en-US" dirty="0"/>
              <a:t>recognition,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recognition </a:t>
            </a:r>
            <a:r>
              <a:rPr lang="en-US" dirty="0"/>
              <a:t>of emotions,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shopping</a:t>
            </a:r>
            <a:r>
              <a:rPr lang="en-US" dirty="0"/>
              <a:t>,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identifying </a:t>
            </a:r>
            <a:r>
              <a:rPr lang="en-US" dirty="0"/>
              <a:t>means of transport,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body sounds, </a:t>
            </a:r>
          </a:p>
          <a:p>
            <a:pPr lvl="1"/>
            <a:r>
              <a:rPr lang="en-US" dirty="0" smtClean="0"/>
              <a:t>conclusion </a:t>
            </a:r>
            <a:r>
              <a:rPr lang="en-US" dirty="0"/>
              <a:t>stage of happy stories.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XIII Int. Conf. Rob. Mech. Social Impl. Varna, 29/08/18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A7DE-7DF9-5B4F-9BAD-C884F601C40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1883</Words>
  <Application>Microsoft Macintosh PowerPoint</Application>
  <PresentationFormat>Presentación en pantalla (4:3)</PresentationFormat>
  <Paragraphs>157</Paragraphs>
  <Slides>26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Tema de Office</vt:lpstr>
      <vt:lpstr>ON THE PROPOSED CYBSPEED PROJECT EXPERIMENTAL  RESEARCH PROTOCOLS </vt:lpstr>
      <vt:lpstr>Diapositiva 2</vt:lpstr>
      <vt:lpstr>Experiment proposals</vt:lpstr>
      <vt:lpstr>UGA- Franck Quaine</vt:lpstr>
      <vt:lpstr>Hypothesis</vt:lpstr>
      <vt:lpstr>IR-BAS Anna Lekova</vt:lpstr>
      <vt:lpstr>Population</vt:lpstr>
      <vt:lpstr>Diapositiva 8</vt:lpstr>
      <vt:lpstr>Diapositiva 9</vt:lpstr>
      <vt:lpstr>Diapositiva 10</vt:lpstr>
      <vt:lpstr>Hypotheses</vt:lpstr>
      <vt:lpstr>Research questions</vt:lpstr>
      <vt:lpstr>IR-BAS Maya Dimitrova</vt:lpstr>
      <vt:lpstr>Diapositiva 14</vt:lpstr>
      <vt:lpstr>Population</vt:lpstr>
      <vt:lpstr>Hypotheses</vt:lpstr>
      <vt:lpstr>Research questions</vt:lpstr>
      <vt:lpstr>IR-BAS Roman Zahariev</vt:lpstr>
      <vt:lpstr>Diapositiva 19</vt:lpstr>
      <vt:lpstr>Research questions</vt:lpstr>
      <vt:lpstr>Praxis, Greece</vt:lpstr>
      <vt:lpstr>Diapositiva 22</vt:lpstr>
      <vt:lpstr>Population</vt:lpstr>
      <vt:lpstr>Hypothesis</vt:lpstr>
      <vt:lpstr>Research questions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PROPOSED CYBSPEED PROJECT EXPERIMENTAL  RESEARCH PROTOCOLS </dc:title>
  <dc:creator>IMAC24</dc:creator>
  <cp:lastModifiedBy>IMAC24</cp:lastModifiedBy>
  <cp:revision>27</cp:revision>
  <dcterms:created xsi:type="dcterms:W3CDTF">2018-08-27T10:00:35Z</dcterms:created>
  <dcterms:modified xsi:type="dcterms:W3CDTF">2018-08-27T10:16:09Z</dcterms:modified>
</cp:coreProperties>
</file>