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2" r:id="rId1"/>
  </p:sldMasterIdLst>
  <p:notesMasterIdLst>
    <p:notesMasterId r:id="rId18"/>
  </p:notesMasterIdLst>
  <p:handoutMasterIdLst>
    <p:handoutMasterId r:id="rId19"/>
  </p:handoutMasterIdLst>
  <p:sldIdLst>
    <p:sldId id="261" r:id="rId2"/>
    <p:sldId id="275" r:id="rId3"/>
    <p:sldId id="300" r:id="rId4"/>
    <p:sldId id="290" r:id="rId5"/>
    <p:sldId id="292" r:id="rId6"/>
    <p:sldId id="296" r:id="rId7"/>
    <p:sldId id="283" r:id="rId8"/>
    <p:sldId id="295" r:id="rId9"/>
    <p:sldId id="264" r:id="rId10"/>
    <p:sldId id="298" r:id="rId11"/>
    <p:sldId id="287" r:id="rId12"/>
    <p:sldId id="265" r:id="rId13"/>
    <p:sldId id="297" r:id="rId14"/>
    <p:sldId id="279" r:id="rId15"/>
    <p:sldId id="258" r:id="rId16"/>
    <p:sldId id="299" r:id="rId17"/>
  </p:sldIdLst>
  <p:sldSz cx="12192000" cy="6858000"/>
  <p:notesSz cx="6807200" cy="9939338"/>
  <p:custDataLst>
    <p:tags r:id="rId20"/>
  </p:custDataLst>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247" userDrawn="1">
          <p15:clr>
            <a:srgbClr val="A4A3A4"/>
          </p15:clr>
        </p15:guide>
        <p15:guide id="2" orient="horz" pos="482" userDrawn="1">
          <p15:clr>
            <a:srgbClr val="A4A3A4"/>
          </p15:clr>
        </p15:guide>
        <p15:guide id="3" orient="horz" pos="335" userDrawn="1">
          <p15:clr>
            <a:srgbClr val="A4A3A4"/>
          </p15:clr>
        </p15:guide>
        <p15:guide id="4" orient="horz" pos="210" userDrawn="1">
          <p15:clr>
            <a:srgbClr val="A4A3A4"/>
          </p15:clr>
        </p15:guide>
        <p15:guide id="5" pos="7408" userDrawn="1">
          <p15:clr>
            <a:srgbClr val="A4A3A4"/>
          </p15:clr>
        </p15:guide>
        <p15:guide id="6" pos="272"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om Stargardt" initials="TS" lastIdx="16" clrIdx="0"/>
  <p:cmAuthor id="1" name="Frey, Simon" initials="SF" lastIdx="0" clrIdx="1"/>
  <p:cmAuthor id="2" name="Stargardt, Tom" initials="ST" lastIdx="1" clrIdx="2"/>
  <p:cmAuthor id="3" name="Chandler, Torsten" initials="CT" lastIdx="5"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CC"/>
    <a:srgbClr val="00FFFF"/>
    <a:srgbClr val="006600"/>
    <a:srgbClr val="E2001A"/>
    <a:srgbClr val="00579D"/>
    <a:srgbClr val="9C9C9C"/>
    <a:srgbClr val="DDDDDD"/>
    <a:srgbClr val="F4F4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Helle Formatvorlage 2 - Akz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FD0F851-EC5A-4D38-B0AD-8093EC10F338}" styleName="Helle Formatvorlage 1 - Akz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113A9D2-9D6B-4929-AA2D-F23B5EE8CBE7}" styleName="Designformatvorlage 2 - Akz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Designformatvorlage 2 - Akz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Helle Formatvorlage 1 - Akz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27102A9-8310-4765-A935-A1911B00CA55}" styleName="Helle Formatvorlage 1 - Akz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DA37D80-6434-44D0-A028-1B22A696006F}" styleName="Helle Formatvorlage 3 - Akz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4C1A8A3-306A-4EB7-A6B1-4F7E0EB9C5D6}" styleName="Mittlere Formatvorlage 3 - Akz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31" autoAdjust="0"/>
    <p:restoredTop sz="59240" autoAdjust="0"/>
  </p:normalViewPr>
  <p:slideViewPr>
    <p:cSldViewPr showGuides="1">
      <p:cViewPr varScale="1">
        <p:scale>
          <a:sx n="78" d="100"/>
          <a:sy n="78" d="100"/>
        </p:scale>
        <p:origin x="1758" y="66"/>
      </p:cViewPr>
      <p:guideLst>
        <p:guide orient="horz" pos="4247"/>
        <p:guide orient="horz" pos="482"/>
        <p:guide orient="horz" pos="335"/>
        <p:guide orient="horz" pos="210"/>
        <p:guide pos="7408"/>
        <p:guide pos="2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86" d="100"/>
          <a:sy n="86" d="100"/>
        </p:scale>
        <p:origin x="-3762" y="-78"/>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Torsten.Chandler\Desktop\Donations%202008%202017%2008052018%20results%20NO%20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Torsten.Chandler\Desktop\Donation%20tables%202008%202017%2007062018%20NODAT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Torsten.Chandler\Desktop\Donation%20tables%202008%202017%2007062018%20NODAT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Torsten.Chandler\Desktop\Copy%20of%20Donors%202008%202017%2003052018%20Combined%20results.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0824341401769204E-2"/>
          <c:y val="3.08663592698394E-2"/>
          <c:w val="0.75754106164421897"/>
          <c:h val="0.89777742548544004"/>
        </c:manualLayout>
      </c:layout>
      <c:lineChart>
        <c:grouping val="standard"/>
        <c:varyColors val="0"/>
        <c:ser>
          <c:idx val="0"/>
          <c:order val="0"/>
          <c:tx>
            <c:v>Total Donations</c:v>
          </c:tx>
          <c:spPr>
            <a:ln w="28575" cap="rnd">
              <a:solidFill>
                <a:schemeClr val="accent1"/>
              </a:solidFill>
              <a:round/>
            </a:ln>
            <a:effectLst/>
          </c:spPr>
          <c:marker>
            <c:symbol val="none"/>
          </c:marker>
          <c:cat>
            <c:numRef>
              <c:f>'Analysis spende'!$D$31:$L$31</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'Analysis spende'!$D$37:$L$37</c:f>
              <c:numCache>
                <c:formatCode>General</c:formatCode>
                <c:ptCount val="9"/>
                <c:pt idx="0">
                  <c:v>30382</c:v>
                </c:pt>
                <c:pt idx="1">
                  <c:v>28370</c:v>
                </c:pt>
                <c:pt idx="2">
                  <c:v>31232</c:v>
                </c:pt>
                <c:pt idx="3">
                  <c:v>30520</c:v>
                </c:pt>
                <c:pt idx="4">
                  <c:v>28783</c:v>
                </c:pt>
                <c:pt idx="5">
                  <c:v>28026</c:v>
                </c:pt>
                <c:pt idx="6">
                  <c:v>25700</c:v>
                </c:pt>
                <c:pt idx="7">
                  <c:v>25055</c:v>
                </c:pt>
                <c:pt idx="8">
                  <c:v>24520</c:v>
                </c:pt>
              </c:numCache>
            </c:numRef>
          </c:val>
          <c:smooth val="0"/>
          <c:extLst>
            <c:ext xmlns:c16="http://schemas.microsoft.com/office/drawing/2014/chart" uri="{C3380CC4-5D6E-409C-BE32-E72D297353CC}">
              <c16:uniqueId val="{00000000-D43B-4D95-A519-4CB5FFD85472}"/>
            </c:ext>
          </c:extLst>
        </c:ser>
        <c:ser>
          <c:idx val="1"/>
          <c:order val="1"/>
          <c:tx>
            <c:v>First time donations</c:v>
          </c:tx>
          <c:spPr>
            <a:ln w="28575" cap="rnd">
              <a:solidFill>
                <a:srgbClr val="FFC000"/>
              </a:solidFill>
              <a:round/>
            </a:ln>
            <a:effectLst/>
          </c:spPr>
          <c:marker>
            <c:symbol val="none"/>
          </c:marker>
          <c:cat>
            <c:numRef>
              <c:f>'Analysis spende'!$D$31:$L$31</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'Analysis spende'!$D$69:$L$69</c:f>
              <c:numCache>
                <c:formatCode>General</c:formatCode>
                <c:ptCount val="9"/>
                <c:pt idx="0">
                  <c:v>2546</c:v>
                </c:pt>
                <c:pt idx="1">
                  <c:v>2490</c:v>
                </c:pt>
                <c:pt idx="2">
                  <c:v>3718</c:v>
                </c:pt>
                <c:pt idx="3">
                  <c:v>2856</c:v>
                </c:pt>
                <c:pt idx="4">
                  <c:v>2473</c:v>
                </c:pt>
                <c:pt idx="5">
                  <c:v>2896</c:v>
                </c:pt>
                <c:pt idx="6">
                  <c:v>2311</c:v>
                </c:pt>
                <c:pt idx="7">
                  <c:v>2382</c:v>
                </c:pt>
                <c:pt idx="8">
                  <c:v>2487</c:v>
                </c:pt>
              </c:numCache>
            </c:numRef>
          </c:val>
          <c:smooth val="0"/>
          <c:extLst>
            <c:ext xmlns:c16="http://schemas.microsoft.com/office/drawing/2014/chart" uri="{C3380CC4-5D6E-409C-BE32-E72D297353CC}">
              <c16:uniqueId val="{00000001-D43B-4D95-A519-4CB5FFD85472}"/>
            </c:ext>
          </c:extLst>
        </c:ser>
        <c:ser>
          <c:idx val="2"/>
          <c:order val="2"/>
          <c:tx>
            <c:v>Repeat donations</c:v>
          </c:tx>
          <c:spPr>
            <a:ln w="28575" cap="rnd">
              <a:solidFill>
                <a:srgbClr val="00B050"/>
              </a:solidFill>
              <a:round/>
            </a:ln>
            <a:effectLst/>
          </c:spPr>
          <c:marker>
            <c:symbol val="none"/>
          </c:marker>
          <c:cat>
            <c:numRef>
              <c:f>'Analysis spende'!$D$31:$L$31</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'Analysis spende'!$D$72:$L$72</c:f>
              <c:numCache>
                <c:formatCode>General</c:formatCode>
                <c:ptCount val="9"/>
                <c:pt idx="0">
                  <c:v>27836</c:v>
                </c:pt>
                <c:pt idx="1">
                  <c:v>25880</c:v>
                </c:pt>
                <c:pt idx="2">
                  <c:v>27514</c:v>
                </c:pt>
                <c:pt idx="3">
                  <c:v>27664</c:v>
                </c:pt>
                <c:pt idx="4">
                  <c:v>26310</c:v>
                </c:pt>
                <c:pt idx="5">
                  <c:v>25130</c:v>
                </c:pt>
                <c:pt idx="6">
                  <c:v>23389</c:v>
                </c:pt>
                <c:pt idx="7">
                  <c:v>22673</c:v>
                </c:pt>
                <c:pt idx="8">
                  <c:v>22033</c:v>
                </c:pt>
              </c:numCache>
            </c:numRef>
          </c:val>
          <c:smooth val="0"/>
          <c:extLst>
            <c:ext xmlns:c16="http://schemas.microsoft.com/office/drawing/2014/chart" uri="{C3380CC4-5D6E-409C-BE32-E72D297353CC}">
              <c16:uniqueId val="{00000002-D43B-4D95-A519-4CB5FFD85472}"/>
            </c:ext>
          </c:extLst>
        </c:ser>
        <c:dLbls>
          <c:showLegendKey val="0"/>
          <c:showVal val="0"/>
          <c:showCatName val="0"/>
          <c:showSerName val="0"/>
          <c:showPercent val="0"/>
          <c:showBubbleSize val="0"/>
        </c:dLbls>
        <c:dropLines>
          <c:spPr>
            <a:ln w="9525" cap="flat" cmpd="sng" algn="ctr">
              <a:solidFill>
                <a:schemeClr val="tx1">
                  <a:lumMod val="35000"/>
                  <a:lumOff val="65000"/>
                </a:schemeClr>
              </a:solidFill>
              <a:round/>
            </a:ln>
            <a:effectLst/>
          </c:spPr>
        </c:dropLines>
        <c:smooth val="0"/>
        <c:axId val="139144896"/>
        <c:axId val="140869064"/>
        <c:extLst/>
      </c:lineChart>
      <c:catAx>
        <c:axId val="13914489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smtClean="0"/>
                  <a:t>Year</a:t>
                </a:r>
                <a:endParaRPr lang="en-GB" dirty="0"/>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0869064"/>
        <c:crosses val="autoZero"/>
        <c:auto val="1"/>
        <c:lblAlgn val="ctr"/>
        <c:lblOffset val="100"/>
        <c:noMultiLvlLbl val="0"/>
      </c:catAx>
      <c:valAx>
        <c:axId val="1408690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smtClean="0"/>
                  <a:t>Whole</a:t>
                </a:r>
                <a:r>
                  <a:rPr lang="en-GB" baseline="0" dirty="0" smtClean="0"/>
                  <a:t> Blood Donations (n)</a:t>
                </a:r>
                <a:endParaRPr lang="en-GB"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9144896"/>
        <c:crosses val="autoZero"/>
        <c:crossBetween val="between"/>
      </c:valAx>
      <c:spPr>
        <a:noFill/>
        <a:ln>
          <a:noFill/>
        </a:ln>
        <a:effectLst/>
      </c:spPr>
    </c:plotArea>
    <c:legend>
      <c:legendPos val="r"/>
      <c:layout>
        <c:manualLayout>
          <c:xMode val="edge"/>
          <c:yMode val="edge"/>
          <c:x val="0.82194051819636504"/>
          <c:y val="0.41371773099718701"/>
          <c:w val="0.15137565093657099"/>
          <c:h val="0.1832452333830439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1" i="0" u="none" strike="noStrike" baseline="0" dirty="0" smtClean="0">
                <a:effectLst/>
              </a:rPr>
              <a:t>LATE OPENING DAYS (12:00 -19:00)</a:t>
            </a:r>
          </a:p>
          <a:p>
            <a:pPr>
              <a:defRPr/>
            </a:pPr>
            <a:r>
              <a:rPr lang="en-GB" sz="1400" b="1" i="0" u="none" strike="noStrike" baseline="0" dirty="0" smtClean="0">
                <a:effectLst/>
              </a:rPr>
              <a:t> – Tuesdays &amp; Wednesdays</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4"/>
            </a:solidFill>
            <a:ln>
              <a:noFill/>
            </a:ln>
            <a:effectLst/>
          </c:spPr>
          <c:invertIfNegative val="0"/>
          <c:cat>
            <c:strRef>
              <c:f>'Analysis spende'!$B$96:$B$110</c:f>
              <c:strCache>
                <c:ptCount val="15"/>
                <c:pt idx="0">
                  <c:v>6:00 -6:59</c:v>
                </c:pt>
                <c:pt idx="1">
                  <c:v>7:00 - 7:59</c:v>
                </c:pt>
                <c:pt idx="2">
                  <c:v>8:00 - 8:59</c:v>
                </c:pt>
                <c:pt idx="3">
                  <c:v>9:00 -9:59</c:v>
                </c:pt>
                <c:pt idx="4">
                  <c:v>10:00 - 10:59</c:v>
                </c:pt>
                <c:pt idx="5">
                  <c:v>11:00 - 11:59</c:v>
                </c:pt>
                <c:pt idx="6">
                  <c:v>12:00 - 12:59</c:v>
                </c:pt>
                <c:pt idx="7">
                  <c:v>13:00 - 13:59</c:v>
                </c:pt>
                <c:pt idx="8">
                  <c:v>14:00 - 14:59</c:v>
                </c:pt>
                <c:pt idx="9">
                  <c:v>15:00 - 15:59</c:v>
                </c:pt>
                <c:pt idx="10">
                  <c:v>16:00 - 16:59</c:v>
                </c:pt>
                <c:pt idx="11">
                  <c:v>17:00 - 17:59</c:v>
                </c:pt>
                <c:pt idx="12">
                  <c:v>18:00 - 18:59</c:v>
                </c:pt>
                <c:pt idx="13">
                  <c:v>19:00-19:59</c:v>
                </c:pt>
                <c:pt idx="14">
                  <c:v>20:00-20:59</c:v>
                </c:pt>
              </c:strCache>
            </c:strRef>
          </c:cat>
          <c:val>
            <c:numRef>
              <c:f>'Analysis spende'!$M$96:$M$110</c:f>
              <c:numCache>
                <c:formatCode>General</c:formatCode>
                <c:ptCount val="15"/>
                <c:pt idx="0">
                  <c:v>1</c:v>
                </c:pt>
                <c:pt idx="1">
                  <c:v>2</c:v>
                </c:pt>
                <c:pt idx="2">
                  <c:v>0</c:v>
                </c:pt>
                <c:pt idx="3">
                  <c:v>2</c:v>
                </c:pt>
                <c:pt idx="4">
                  <c:v>177</c:v>
                </c:pt>
                <c:pt idx="5">
                  <c:v>4525</c:v>
                </c:pt>
                <c:pt idx="6">
                  <c:v>20591</c:v>
                </c:pt>
                <c:pt idx="7">
                  <c:v>15411</c:v>
                </c:pt>
                <c:pt idx="8">
                  <c:v>16506</c:v>
                </c:pt>
                <c:pt idx="9">
                  <c:v>18256</c:v>
                </c:pt>
                <c:pt idx="10">
                  <c:v>21043</c:v>
                </c:pt>
                <c:pt idx="11">
                  <c:v>24234</c:v>
                </c:pt>
                <c:pt idx="12">
                  <c:v>15911</c:v>
                </c:pt>
                <c:pt idx="13">
                  <c:v>629</c:v>
                </c:pt>
                <c:pt idx="14">
                  <c:v>1</c:v>
                </c:pt>
              </c:numCache>
            </c:numRef>
          </c:val>
          <c:extLst>
            <c:ext xmlns:c16="http://schemas.microsoft.com/office/drawing/2014/chart" uri="{C3380CC4-5D6E-409C-BE32-E72D297353CC}">
              <c16:uniqueId val="{00000000-B5AC-4D07-96A3-F8F6586F5C81}"/>
            </c:ext>
          </c:extLst>
        </c:ser>
        <c:dLbls>
          <c:showLegendKey val="0"/>
          <c:showVal val="0"/>
          <c:showCatName val="0"/>
          <c:showSerName val="0"/>
          <c:showPercent val="0"/>
          <c:showBubbleSize val="0"/>
        </c:dLbls>
        <c:gapWidth val="219"/>
        <c:overlap val="-27"/>
        <c:axId val="140667344"/>
        <c:axId val="140615096"/>
      </c:barChart>
      <c:catAx>
        <c:axId val="140667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0615096"/>
        <c:crosses val="autoZero"/>
        <c:auto val="1"/>
        <c:lblAlgn val="ctr"/>
        <c:lblOffset val="100"/>
        <c:noMultiLvlLbl val="0"/>
      </c:catAx>
      <c:valAx>
        <c:axId val="1406150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06673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1" i="0" u="none" strike="noStrike" baseline="0" dirty="0" smtClean="0">
                <a:effectLst/>
              </a:rPr>
              <a:t> EARLY OPENING DAYS (7:00 -14:00)</a:t>
            </a:r>
          </a:p>
          <a:p>
            <a:pPr>
              <a:defRPr/>
            </a:pPr>
            <a:r>
              <a:rPr lang="en-GB" sz="1400" b="1" i="0" u="none" strike="noStrike" baseline="0" dirty="0" smtClean="0">
                <a:effectLst/>
              </a:rPr>
              <a:t> - </a:t>
            </a:r>
            <a:r>
              <a:rPr lang="en-US" b="1" dirty="0" smtClean="0"/>
              <a:t>Monday,</a:t>
            </a:r>
            <a:r>
              <a:rPr lang="en-US" b="1" baseline="0" dirty="0" smtClean="0"/>
              <a:t> Thursdays &amp; Fridays</a:t>
            </a:r>
            <a:endParaRPr lang="en-US" b="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cat>
            <c:strRef>
              <c:f>'Analysis spende'!$B$114:$B$128</c:f>
              <c:strCache>
                <c:ptCount val="15"/>
                <c:pt idx="0">
                  <c:v>6:00 -6:59</c:v>
                </c:pt>
                <c:pt idx="1">
                  <c:v>7:00 - 7:59</c:v>
                </c:pt>
                <c:pt idx="2">
                  <c:v>8:00 - 8:59</c:v>
                </c:pt>
                <c:pt idx="3">
                  <c:v>9:00 -9:59</c:v>
                </c:pt>
                <c:pt idx="4">
                  <c:v>10:00 - 10:59</c:v>
                </c:pt>
                <c:pt idx="5">
                  <c:v>11:00 - 11:59</c:v>
                </c:pt>
                <c:pt idx="6">
                  <c:v>12:00 - 12:59</c:v>
                </c:pt>
                <c:pt idx="7">
                  <c:v>13:00 - 13:59</c:v>
                </c:pt>
                <c:pt idx="8">
                  <c:v>14:00 - 14:59</c:v>
                </c:pt>
                <c:pt idx="9">
                  <c:v>15:00 - 15:59</c:v>
                </c:pt>
                <c:pt idx="10">
                  <c:v>16:00 - 16:59</c:v>
                </c:pt>
                <c:pt idx="11">
                  <c:v>17:00 - 17:59</c:v>
                </c:pt>
                <c:pt idx="12">
                  <c:v>18:00 - 18:59</c:v>
                </c:pt>
                <c:pt idx="13">
                  <c:v>19:00-19:59</c:v>
                </c:pt>
                <c:pt idx="14">
                  <c:v>20:00-20:59</c:v>
                </c:pt>
              </c:strCache>
            </c:strRef>
          </c:cat>
          <c:val>
            <c:numRef>
              <c:f>'Analysis spende'!$M$114:$M$128</c:f>
              <c:numCache>
                <c:formatCode>General</c:formatCode>
                <c:ptCount val="15"/>
                <c:pt idx="0">
                  <c:v>1963</c:v>
                </c:pt>
                <c:pt idx="1">
                  <c:v>14721</c:v>
                </c:pt>
                <c:pt idx="2">
                  <c:v>12498</c:v>
                </c:pt>
                <c:pt idx="3">
                  <c:v>14701</c:v>
                </c:pt>
                <c:pt idx="4">
                  <c:v>18498</c:v>
                </c:pt>
                <c:pt idx="5">
                  <c:v>22066</c:v>
                </c:pt>
                <c:pt idx="6">
                  <c:v>24743</c:v>
                </c:pt>
                <c:pt idx="7">
                  <c:v>17920</c:v>
                </c:pt>
                <c:pt idx="8">
                  <c:v>406</c:v>
                </c:pt>
                <c:pt idx="9">
                  <c:v>70</c:v>
                </c:pt>
                <c:pt idx="10">
                  <c:v>59</c:v>
                </c:pt>
                <c:pt idx="11">
                  <c:v>60</c:v>
                </c:pt>
                <c:pt idx="12">
                  <c:v>47</c:v>
                </c:pt>
                <c:pt idx="13">
                  <c:v>1</c:v>
                </c:pt>
                <c:pt idx="14">
                  <c:v>0</c:v>
                </c:pt>
              </c:numCache>
            </c:numRef>
          </c:val>
          <c:extLst>
            <c:ext xmlns:c16="http://schemas.microsoft.com/office/drawing/2014/chart" uri="{C3380CC4-5D6E-409C-BE32-E72D297353CC}">
              <c16:uniqueId val="{00000000-6F35-4BE1-8E87-14233831A916}"/>
            </c:ext>
          </c:extLst>
        </c:ser>
        <c:dLbls>
          <c:showLegendKey val="0"/>
          <c:showVal val="0"/>
          <c:showCatName val="0"/>
          <c:showSerName val="0"/>
          <c:showPercent val="0"/>
          <c:showBubbleSize val="0"/>
        </c:dLbls>
        <c:gapWidth val="219"/>
        <c:overlap val="-27"/>
        <c:axId val="140711248"/>
        <c:axId val="140733920"/>
      </c:barChart>
      <c:catAx>
        <c:axId val="1407112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0733920"/>
        <c:crosses val="autoZero"/>
        <c:auto val="1"/>
        <c:lblAlgn val="ctr"/>
        <c:lblOffset val="100"/>
        <c:noMultiLvlLbl val="0"/>
      </c:catAx>
      <c:valAx>
        <c:axId val="1407339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07112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372095799002702E-2"/>
          <c:y val="3.0126509775912198E-2"/>
          <c:w val="0.74320398783303399"/>
          <c:h val="0.86195675239243696"/>
        </c:manualLayout>
      </c:layout>
      <c:lineChart>
        <c:grouping val="standard"/>
        <c:varyColors val="0"/>
        <c:ser>
          <c:idx val="1"/>
          <c:order val="0"/>
          <c:tx>
            <c:v>REACTIVATED</c:v>
          </c:tx>
          <c:spPr>
            <a:ln w="28575" cap="rnd">
              <a:solidFill>
                <a:srgbClr val="FFC000"/>
              </a:solidFill>
              <a:round/>
            </a:ln>
            <a:effectLst/>
          </c:spPr>
          <c:marker>
            <c:symbol val="none"/>
          </c:marker>
          <c:cat>
            <c:numRef>
              <c:f>'[2]Analysis spender'!$F$17:$N$17</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'Analysis spender'!$F$75:$N$75</c:f>
              <c:numCache>
                <c:formatCode>General</c:formatCode>
                <c:ptCount val="9"/>
                <c:pt idx="0">
                  <c:v>0</c:v>
                </c:pt>
                <c:pt idx="1">
                  <c:v>233</c:v>
                </c:pt>
                <c:pt idx="2">
                  <c:v>369</c:v>
                </c:pt>
                <c:pt idx="3">
                  <c:v>346</c:v>
                </c:pt>
                <c:pt idx="4">
                  <c:v>364</c:v>
                </c:pt>
                <c:pt idx="5">
                  <c:v>481</c:v>
                </c:pt>
                <c:pt idx="6">
                  <c:v>399</c:v>
                </c:pt>
                <c:pt idx="7">
                  <c:v>467</c:v>
                </c:pt>
                <c:pt idx="8">
                  <c:v>483</c:v>
                </c:pt>
              </c:numCache>
            </c:numRef>
          </c:val>
          <c:smooth val="0"/>
          <c:extLst>
            <c:ext xmlns:c16="http://schemas.microsoft.com/office/drawing/2014/chart" uri="{C3380CC4-5D6E-409C-BE32-E72D297353CC}">
              <c16:uniqueId val="{00000000-E169-4BDB-BEDD-CC794DC82D4E}"/>
            </c:ext>
          </c:extLst>
        </c:ser>
        <c:ser>
          <c:idx val="0"/>
          <c:order val="1"/>
          <c:tx>
            <c:v>ACTIVE REGULAR</c:v>
          </c:tx>
          <c:spPr>
            <a:ln w="28575" cap="rnd">
              <a:solidFill>
                <a:schemeClr val="accent1"/>
              </a:solidFill>
              <a:round/>
            </a:ln>
            <a:effectLst/>
          </c:spPr>
          <c:marker>
            <c:symbol val="none"/>
          </c:marker>
          <c:cat>
            <c:numRef>
              <c:f>'[2]Analysis spender'!$F$17:$N$17</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'Analysis spender'!$F$56:$N$56</c:f>
              <c:numCache>
                <c:formatCode>General</c:formatCode>
                <c:ptCount val="9"/>
                <c:pt idx="0">
                  <c:v>862</c:v>
                </c:pt>
                <c:pt idx="1">
                  <c:v>803</c:v>
                </c:pt>
                <c:pt idx="2">
                  <c:v>839</c:v>
                </c:pt>
                <c:pt idx="3">
                  <c:v>1067</c:v>
                </c:pt>
                <c:pt idx="4">
                  <c:v>1117</c:v>
                </c:pt>
                <c:pt idx="5">
                  <c:v>1032</c:v>
                </c:pt>
                <c:pt idx="6">
                  <c:v>1114</c:v>
                </c:pt>
                <c:pt idx="7">
                  <c:v>1104</c:v>
                </c:pt>
                <c:pt idx="8">
                  <c:v>1134</c:v>
                </c:pt>
              </c:numCache>
            </c:numRef>
          </c:val>
          <c:smooth val="0"/>
          <c:extLst>
            <c:ext xmlns:c16="http://schemas.microsoft.com/office/drawing/2014/chart" uri="{C3380CC4-5D6E-409C-BE32-E72D297353CC}">
              <c16:uniqueId val="{00000001-E169-4BDB-BEDD-CC794DC82D4E}"/>
            </c:ext>
          </c:extLst>
        </c:ser>
        <c:ser>
          <c:idx val="2"/>
          <c:order val="2"/>
          <c:tx>
            <c:v>HIGHLY ACTIVE REGULAR</c:v>
          </c:tx>
          <c:spPr>
            <a:ln w="28575" cap="rnd">
              <a:solidFill>
                <a:srgbClr val="0070C0"/>
              </a:solidFill>
              <a:round/>
            </a:ln>
            <a:effectLst/>
          </c:spPr>
          <c:marker>
            <c:symbol val="none"/>
          </c:marker>
          <c:cat>
            <c:numRef>
              <c:f>'[2]Analysis spender'!$F$17:$N$17</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'Analysis spender'!$F$37:$N$37</c:f>
              <c:numCache>
                <c:formatCode>General</c:formatCode>
                <c:ptCount val="9"/>
                <c:pt idx="0">
                  <c:v>6851</c:v>
                </c:pt>
                <c:pt idx="1">
                  <c:v>6619</c:v>
                </c:pt>
                <c:pt idx="2">
                  <c:v>6510</c:v>
                </c:pt>
                <c:pt idx="3">
                  <c:v>6871</c:v>
                </c:pt>
                <c:pt idx="4">
                  <c:v>6554</c:v>
                </c:pt>
                <c:pt idx="5">
                  <c:v>6196</c:v>
                </c:pt>
                <c:pt idx="6">
                  <c:v>5934</c:v>
                </c:pt>
                <c:pt idx="7">
                  <c:v>5740</c:v>
                </c:pt>
                <c:pt idx="8">
                  <c:v>5535</c:v>
                </c:pt>
              </c:numCache>
            </c:numRef>
          </c:val>
          <c:smooth val="0"/>
          <c:extLst>
            <c:ext xmlns:c16="http://schemas.microsoft.com/office/drawing/2014/chart" uri="{C3380CC4-5D6E-409C-BE32-E72D297353CC}">
              <c16:uniqueId val="{00000002-E169-4BDB-BEDD-CC794DC82D4E}"/>
            </c:ext>
          </c:extLst>
        </c:ser>
        <c:ser>
          <c:idx val="3"/>
          <c:order val="3"/>
          <c:tx>
            <c:v>FIRST TIME</c:v>
          </c:tx>
          <c:spPr>
            <a:ln w="28575" cap="rnd">
              <a:solidFill>
                <a:schemeClr val="accent4"/>
              </a:solidFill>
              <a:round/>
            </a:ln>
            <a:effectLst/>
          </c:spPr>
          <c:marker>
            <c:symbol val="none"/>
          </c:marker>
          <c:cat>
            <c:numRef>
              <c:f>'[2]Analysis spender'!$F$17:$N$17</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'Analysis spender'!$F$18:$N$18</c:f>
              <c:numCache>
                <c:formatCode>General</c:formatCode>
                <c:ptCount val="9"/>
                <c:pt idx="0">
                  <c:v>2546</c:v>
                </c:pt>
                <c:pt idx="1">
                  <c:v>2490</c:v>
                </c:pt>
                <c:pt idx="2">
                  <c:v>3718</c:v>
                </c:pt>
                <c:pt idx="3">
                  <c:v>2856</c:v>
                </c:pt>
                <c:pt idx="4">
                  <c:v>2473</c:v>
                </c:pt>
                <c:pt idx="5">
                  <c:v>2896</c:v>
                </c:pt>
                <c:pt idx="6">
                  <c:v>2311</c:v>
                </c:pt>
                <c:pt idx="7">
                  <c:v>2382</c:v>
                </c:pt>
                <c:pt idx="8">
                  <c:v>2487</c:v>
                </c:pt>
              </c:numCache>
            </c:numRef>
          </c:val>
          <c:smooth val="0"/>
          <c:extLst>
            <c:ext xmlns:c16="http://schemas.microsoft.com/office/drawing/2014/chart" uri="{C3380CC4-5D6E-409C-BE32-E72D297353CC}">
              <c16:uniqueId val="{00000003-E169-4BDB-BEDD-CC794DC82D4E}"/>
            </c:ext>
          </c:extLst>
        </c:ser>
        <c:dLbls>
          <c:showLegendKey val="0"/>
          <c:showVal val="0"/>
          <c:showCatName val="0"/>
          <c:showSerName val="0"/>
          <c:showPercent val="0"/>
          <c:showBubbleSize val="0"/>
        </c:dLbls>
        <c:dropLines>
          <c:spPr>
            <a:ln w="9525" cap="flat" cmpd="sng" algn="ctr">
              <a:solidFill>
                <a:schemeClr val="tx1">
                  <a:lumMod val="35000"/>
                  <a:lumOff val="65000"/>
                </a:schemeClr>
              </a:solidFill>
              <a:round/>
            </a:ln>
            <a:effectLst/>
          </c:spPr>
        </c:dropLines>
        <c:smooth val="0"/>
        <c:axId val="140734704"/>
        <c:axId val="140735096"/>
        <c:extLst/>
      </c:lineChart>
      <c:catAx>
        <c:axId val="14073470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smtClean="0"/>
                  <a:t>Year</a:t>
                </a:r>
                <a:endParaRPr lang="en-GB" dirty="0"/>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0735096"/>
        <c:crosses val="autoZero"/>
        <c:auto val="1"/>
        <c:lblAlgn val="ctr"/>
        <c:lblOffset val="100"/>
        <c:noMultiLvlLbl val="0"/>
      </c:catAx>
      <c:valAx>
        <c:axId val="1407350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smtClean="0"/>
                  <a:t>Number</a:t>
                </a:r>
                <a:r>
                  <a:rPr lang="en-GB" baseline="0" dirty="0" smtClean="0"/>
                  <a:t> of Donors (n)</a:t>
                </a:r>
                <a:endParaRPr lang="en-GB"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0734704"/>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0"/>
            <a:ext cx="2949787" cy="496967"/>
          </a:xfrm>
          <a:prstGeom prst="rect">
            <a:avLst/>
          </a:prstGeom>
        </p:spPr>
        <p:txBody>
          <a:bodyPr vert="horz" lIns="91440" tIns="45720" rIns="91440" bIns="45720" rtlCol="0"/>
          <a:lstStyle>
            <a:lvl1pPr algn="l">
              <a:defRPr sz="1200"/>
            </a:lvl1pPr>
          </a:lstStyle>
          <a:p>
            <a:pPr>
              <a:defRPr/>
            </a:pPr>
            <a:endParaRPr lang="de-DE"/>
          </a:p>
        </p:txBody>
      </p:sp>
      <p:sp>
        <p:nvSpPr>
          <p:cNvPr id="3" name="Datumsplatzhalter 2"/>
          <p:cNvSpPr>
            <a:spLocks noGrp="1"/>
          </p:cNvSpPr>
          <p:nvPr>
            <p:ph type="dt" sz="quarter" idx="1"/>
          </p:nvPr>
        </p:nvSpPr>
        <p:spPr>
          <a:xfrm>
            <a:off x="3855840" y="0"/>
            <a:ext cx="2949787" cy="496967"/>
          </a:xfrm>
          <a:prstGeom prst="rect">
            <a:avLst/>
          </a:prstGeom>
        </p:spPr>
        <p:txBody>
          <a:bodyPr vert="horz" lIns="91440" tIns="45720" rIns="91440" bIns="45720" rtlCol="0"/>
          <a:lstStyle>
            <a:lvl1pPr algn="r">
              <a:defRPr sz="1200"/>
            </a:lvl1pPr>
          </a:lstStyle>
          <a:p>
            <a:pPr>
              <a:defRPr/>
            </a:pPr>
            <a:fld id="{7A2102DB-07F9-477A-BD0D-922593805B7F}" type="datetimeFigureOut">
              <a:rPr lang="de-DE"/>
              <a:pPr>
                <a:defRPr/>
              </a:pPr>
              <a:t>12.09.2019</a:t>
            </a:fld>
            <a:endParaRPr lang="de-DE"/>
          </a:p>
        </p:txBody>
      </p:sp>
      <p:sp>
        <p:nvSpPr>
          <p:cNvPr id="4" name="Fußzeilenplatzhalter 3"/>
          <p:cNvSpPr>
            <a:spLocks noGrp="1"/>
          </p:cNvSpPr>
          <p:nvPr>
            <p:ph type="ftr" sz="quarter" idx="2"/>
          </p:nvPr>
        </p:nvSpPr>
        <p:spPr>
          <a:xfrm>
            <a:off x="2" y="9440648"/>
            <a:ext cx="2949787" cy="496967"/>
          </a:xfrm>
          <a:prstGeom prst="rect">
            <a:avLst/>
          </a:prstGeom>
        </p:spPr>
        <p:txBody>
          <a:bodyPr vert="horz" lIns="91440" tIns="45720" rIns="91440" bIns="45720" rtlCol="0" anchor="b"/>
          <a:lstStyle>
            <a:lvl1pPr algn="l">
              <a:defRPr sz="1200"/>
            </a:lvl1pPr>
          </a:lstStyle>
          <a:p>
            <a:pPr>
              <a:defRPr/>
            </a:pPr>
            <a:endParaRPr lang="de-DE"/>
          </a:p>
        </p:txBody>
      </p:sp>
      <p:sp>
        <p:nvSpPr>
          <p:cNvPr id="5" name="Foliennummernplatzhalter 4"/>
          <p:cNvSpPr>
            <a:spLocks noGrp="1"/>
          </p:cNvSpPr>
          <p:nvPr>
            <p:ph type="sldNum" sz="quarter" idx="3"/>
          </p:nvPr>
        </p:nvSpPr>
        <p:spPr>
          <a:xfrm>
            <a:off x="3855840" y="9440648"/>
            <a:ext cx="2949787" cy="496967"/>
          </a:xfrm>
          <a:prstGeom prst="rect">
            <a:avLst/>
          </a:prstGeom>
        </p:spPr>
        <p:txBody>
          <a:bodyPr vert="horz" lIns="91440" tIns="45720" rIns="91440" bIns="45720" rtlCol="0" anchor="b"/>
          <a:lstStyle>
            <a:lvl1pPr algn="r">
              <a:defRPr sz="1200"/>
            </a:lvl1pPr>
          </a:lstStyle>
          <a:p>
            <a:pPr>
              <a:defRPr/>
            </a:pPr>
            <a:fld id="{A5EB1337-4754-43DC-A4AB-3957C32FBD5E}" type="slidenum">
              <a:rPr lang="de-DE"/>
              <a:pPr>
                <a:defRPr/>
              </a:pPr>
              <a:t>‹#›</a:t>
            </a:fld>
            <a:endParaRPr lang="de-DE"/>
          </a:p>
        </p:txBody>
      </p:sp>
    </p:spTree>
    <p:extLst>
      <p:ext uri="{BB962C8B-B14F-4D97-AF65-F5344CB8AC3E}">
        <p14:creationId xmlns:p14="http://schemas.microsoft.com/office/powerpoint/2010/main" val="13747390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2" y="0"/>
            <a:ext cx="2949787"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de-DE"/>
          </a:p>
        </p:txBody>
      </p:sp>
      <p:sp>
        <p:nvSpPr>
          <p:cNvPr id="11267" name="Rectangle 3"/>
          <p:cNvSpPr>
            <a:spLocks noGrp="1" noChangeArrowheads="1"/>
          </p:cNvSpPr>
          <p:nvPr>
            <p:ph type="dt" idx="1"/>
          </p:nvPr>
        </p:nvSpPr>
        <p:spPr bwMode="auto">
          <a:xfrm>
            <a:off x="3855840" y="0"/>
            <a:ext cx="2949787"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de-DE"/>
          </a:p>
        </p:txBody>
      </p:sp>
      <p:sp>
        <p:nvSpPr>
          <p:cNvPr id="7172" name="Rectangle 4"/>
          <p:cNvSpPr>
            <a:spLocks noGrp="1" noRot="1" noChangeAspect="1" noChangeArrowheads="1" noTextEdit="1"/>
          </p:cNvSpPr>
          <p:nvPr>
            <p:ph type="sldImg" idx="2"/>
          </p:nvPr>
        </p:nvSpPr>
        <p:spPr bwMode="auto">
          <a:xfrm>
            <a:off x="92075" y="746125"/>
            <a:ext cx="6623050" cy="3725863"/>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680720" y="4721186"/>
            <a:ext cx="5445760" cy="447270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11270" name="Rectangle 6"/>
          <p:cNvSpPr>
            <a:spLocks noGrp="1" noChangeArrowheads="1"/>
          </p:cNvSpPr>
          <p:nvPr>
            <p:ph type="ftr" sz="quarter" idx="4"/>
          </p:nvPr>
        </p:nvSpPr>
        <p:spPr bwMode="auto">
          <a:xfrm>
            <a:off x="2" y="9440648"/>
            <a:ext cx="2949787"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de-DE"/>
          </a:p>
        </p:txBody>
      </p:sp>
      <p:sp>
        <p:nvSpPr>
          <p:cNvPr id="11271" name="Rectangle 7"/>
          <p:cNvSpPr>
            <a:spLocks noGrp="1" noChangeArrowheads="1"/>
          </p:cNvSpPr>
          <p:nvPr>
            <p:ph type="sldNum" sz="quarter" idx="5"/>
          </p:nvPr>
        </p:nvSpPr>
        <p:spPr bwMode="auto">
          <a:xfrm>
            <a:off x="3855840" y="9440648"/>
            <a:ext cx="2949787"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85BB010-7B81-4702-9AD2-0A3A0C829B7F}" type="slidenum">
              <a:rPr lang="de-DE"/>
              <a:pPr>
                <a:defRPr/>
              </a:pPr>
              <a:t>‹#›</a:t>
            </a:fld>
            <a:endParaRPr lang="de-DE"/>
          </a:p>
        </p:txBody>
      </p:sp>
    </p:spTree>
    <p:extLst>
      <p:ext uri="{BB962C8B-B14F-4D97-AF65-F5344CB8AC3E}">
        <p14:creationId xmlns:p14="http://schemas.microsoft.com/office/powerpoint/2010/main" val="18141786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a:p>
            <a:r>
              <a:rPr lang="en-GB" dirty="0" smtClean="0"/>
              <a:t/>
            </a:r>
            <a:br>
              <a:rPr lang="en-GB" dirty="0" smtClean="0"/>
            </a:br>
            <a:endParaRPr lang="en-GB" dirty="0"/>
          </a:p>
        </p:txBody>
      </p:sp>
      <p:sp>
        <p:nvSpPr>
          <p:cNvPr id="4" name="Slide Number Placeholder 3"/>
          <p:cNvSpPr>
            <a:spLocks noGrp="1"/>
          </p:cNvSpPr>
          <p:nvPr>
            <p:ph type="sldNum" sz="quarter" idx="10"/>
          </p:nvPr>
        </p:nvSpPr>
        <p:spPr/>
        <p:txBody>
          <a:bodyPr/>
          <a:lstStyle/>
          <a:p>
            <a:pPr>
              <a:defRPr/>
            </a:pPr>
            <a:fld id="{285BB010-7B81-4702-9AD2-0A3A0C829B7F}" type="slidenum">
              <a:rPr lang="de-DE" smtClean="0"/>
              <a:pPr>
                <a:defRPr/>
              </a:pPr>
              <a:t>1</a:t>
            </a:fld>
            <a:endParaRPr lang="de-DE"/>
          </a:p>
        </p:txBody>
      </p:sp>
    </p:spTree>
    <p:extLst>
      <p:ext uri="{BB962C8B-B14F-4D97-AF65-F5344CB8AC3E}">
        <p14:creationId xmlns:p14="http://schemas.microsoft.com/office/powerpoint/2010/main" val="33884250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When we look at the time</a:t>
            </a:r>
            <a:r>
              <a:rPr lang="en-GB" baseline="0" dirty="0" smtClean="0"/>
              <a:t> of donation, we can see that there are peaks in donations before regular working hours on the early days and after regular working hours on the late days and on all days there are peaks around lunch time. </a:t>
            </a:r>
            <a:endParaRPr lang="en-GB" dirty="0"/>
          </a:p>
        </p:txBody>
      </p:sp>
      <p:sp>
        <p:nvSpPr>
          <p:cNvPr id="4" name="Slide Number Placeholder 3"/>
          <p:cNvSpPr>
            <a:spLocks noGrp="1"/>
          </p:cNvSpPr>
          <p:nvPr>
            <p:ph type="sldNum" sz="quarter" idx="10"/>
          </p:nvPr>
        </p:nvSpPr>
        <p:spPr/>
        <p:txBody>
          <a:bodyPr/>
          <a:lstStyle/>
          <a:p>
            <a:pPr>
              <a:defRPr/>
            </a:pPr>
            <a:fld id="{285BB010-7B81-4702-9AD2-0A3A0C829B7F}" type="slidenum">
              <a:rPr lang="de-DE" smtClean="0"/>
              <a:pPr>
                <a:defRPr/>
              </a:pPr>
              <a:t>10</a:t>
            </a:fld>
            <a:endParaRPr lang="de-DE"/>
          </a:p>
        </p:txBody>
      </p:sp>
    </p:spTree>
    <p:extLst>
      <p:ext uri="{BB962C8B-B14F-4D97-AF65-F5344CB8AC3E}">
        <p14:creationId xmlns:p14="http://schemas.microsoft.com/office/powerpoint/2010/main" val="953586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What about donors and the categories I previously</a:t>
            </a:r>
            <a:r>
              <a:rPr lang="en-GB" baseline="0" dirty="0" smtClean="0"/>
              <a:t> discussed?</a:t>
            </a:r>
          </a:p>
          <a:p>
            <a:endParaRPr lang="en-GB" baseline="0" dirty="0" smtClean="0"/>
          </a:p>
          <a:p>
            <a:r>
              <a:rPr lang="en-GB" dirty="0" smtClean="0"/>
              <a:t>We can see the highly</a:t>
            </a:r>
            <a:r>
              <a:rPr lang="en-GB" baseline="0" dirty="0" smtClean="0"/>
              <a:t> active donors were the largest group and have been decreasing over time since a spike in 2012 with just under 7000 donors. </a:t>
            </a:r>
          </a:p>
          <a:p>
            <a:endParaRPr lang="en-GB" baseline="0" dirty="0" smtClean="0"/>
          </a:p>
          <a:p>
            <a:r>
              <a:rPr lang="en-GB" baseline="0" dirty="0" smtClean="0"/>
              <a:t>We can see first time donors spiked in in 2011 and 2014, but otherwise have stayed fairly stable.</a:t>
            </a:r>
          </a:p>
          <a:p>
            <a:endParaRPr lang="en-GB" baseline="0" dirty="0" smtClean="0"/>
          </a:p>
          <a:p>
            <a:r>
              <a:rPr lang="en-GB" baseline="0" dirty="0" smtClean="0"/>
              <a:t>The active and reactivated donor groups were smaller and we active donors increased to some extent.</a:t>
            </a:r>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285BB010-7B81-4702-9AD2-0A3A0C829B7F}" type="slidenum">
              <a:rPr lang="de-DE" smtClean="0"/>
              <a:pPr>
                <a:defRPr/>
              </a:pPr>
              <a:t>11</a:t>
            </a:fld>
            <a:endParaRPr lang="de-DE"/>
          </a:p>
        </p:txBody>
      </p:sp>
    </p:spTree>
    <p:extLst>
      <p:ext uri="{BB962C8B-B14F-4D97-AF65-F5344CB8AC3E}">
        <p14:creationId xmlns:p14="http://schemas.microsoft.com/office/powerpoint/2010/main" val="3969300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noProof="0" dirty="0" smtClean="0"/>
              <a:t>When</a:t>
            </a:r>
            <a:r>
              <a:rPr lang="en-GB" baseline="0" noProof="0" dirty="0" smtClean="0"/>
              <a:t> we look at the breakdown of the donors we find:</a:t>
            </a:r>
          </a:p>
          <a:p>
            <a:endParaRPr lang="en-GB" baseline="0" noProof="0" dirty="0" smtClean="0"/>
          </a:p>
          <a:p>
            <a:pPr marL="171450" indent="-171450">
              <a:buFont typeface="Arial" panose="020B0604020202020204" pitchFamily="34" charset="0"/>
              <a:buChar char="•"/>
            </a:pPr>
            <a:r>
              <a:rPr lang="en-GB" noProof="0" dirty="0" smtClean="0"/>
              <a:t>Highly active</a:t>
            </a:r>
            <a:r>
              <a:rPr lang="en-GB" baseline="0" noProof="0" dirty="0" smtClean="0"/>
              <a:t> donors tend to be male, more so than the other groups and have a higher proportion in the 55+ category.</a:t>
            </a:r>
          </a:p>
          <a:p>
            <a:pPr marL="171450" indent="-171450">
              <a:buFont typeface="Arial" panose="020B0604020202020204" pitchFamily="34" charset="0"/>
              <a:buChar char="•"/>
            </a:pPr>
            <a:endParaRPr lang="en-GB" baseline="0" noProof="0" dirty="0" smtClean="0"/>
          </a:p>
          <a:p>
            <a:pPr marL="628650" lvl="1" indent="-171450">
              <a:buFont typeface="Arial" panose="020B0604020202020204" pitchFamily="34" charset="0"/>
              <a:buChar char="•"/>
            </a:pPr>
            <a:r>
              <a:rPr lang="en-GB" baseline="0" noProof="0" dirty="0" smtClean="0"/>
              <a:t>By definition women cannot donate as frequently and are more likely to have low iron levels</a:t>
            </a:r>
          </a:p>
          <a:p>
            <a:endParaRPr lang="en-GB" baseline="0" noProof="0" dirty="0" smtClean="0"/>
          </a:p>
          <a:p>
            <a:pPr marL="171450" indent="-171450">
              <a:buFont typeface="Arial" panose="020B0604020202020204" pitchFamily="34" charset="0"/>
              <a:buChar char="•"/>
            </a:pPr>
            <a:r>
              <a:rPr lang="en-GB" baseline="0" noProof="0" dirty="0" smtClean="0"/>
              <a:t>First time donors are younger than other groups</a:t>
            </a:r>
          </a:p>
          <a:p>
            <a:pPr marL="171450" indent="-171450">
              <a:buFont typeface="Arial" panose="020B0604020202020204" pitchFamily="34" charset="0"/>
              <a:buChar char="•"/>
            </a:pPr>
            <a:endParaRPr lang="en-GB" baseline="0" noProof="0" dirty="0" smtClean="0"/>
          </a:p>
          <a:p>
            <a:pPr marL="628650" lvl="1" indent="-171450">
              <a:buFont typeface="Arial" panose="020B0604020202020204" pitchFamily="34" charset="0"/>
              <a:buChar char="•"/>
            </a:pPr>
            <a:r>
              <a:rPr lang="en-GB" baseline="0" noProof="0" dirty="0" smtClean="0"/>
              <a:t>Less time to develop consistent donation behaviour or less committed to regular donation, or more mobile? </a:t>
            </a:r>
          </a:p>
          <a:p>
            <a:endParaRPr lang="en-GB" noProof="0" dirty="0" smtClean="0"/>
          </a:p>
          <a:p>
            <a:pPr marL="0" indent="0">
              <a:buFont typeface="Arial" panose="020B0604020202020204" pitchFamily="34" charset="0"/>
              <a:buNone/>
            </a:pPr>
            <a:endParaRPr lang="en-GB" baseline="0" noProof="0" dirty="0" smtClean="0"/>
          </a:p>
          <a:p>
            <a:pPr marL="171450" indent="-171450">
              <a:buFont typeface="Arial" panose="020B0604020202020204" pitchFamily="34" charset="0"/>
              <a:buChar char="•"/>
            </a:pPr>
            <a:r>
              <a:rPr lang="en-GB" baseline="0" noProof="0" dirty="0" smtClean="0"/>
              <a:t>Active regular donor and reactivated are mostly in the 24-34 category.</a:t>
            </a:r>
          </a:p>
          <a:p>
            <a:endParaRPr lang="en-GB" baseline="0" noProof="0" dirty="0" smtClean="0"/>
          </a:p>
          <a:p>
            <a:pPr marL="171450" indent="-171450">
              <a:buFont typeface="Arial" panose="020B0604020202020204" pitchFamily="34" charset="0"/>
              <a:buChar char="•"/>
            </a:pPr>
            <a:r>
              <a:rPr lang="en-GB" baseline="0" noProof="0" dirty="0" smtClean="0"/>
              <a:t>Lastly, we present a measure of donor utilisation. The actual number of donations as proportion of the maximum possible (6 for men, 4 women per year). We see that even the highly active donors are not reaching near their capacity. </a:t>
            </a:r>
          </a:p>
          <a:p>
            <a:endParaRPr lang="de-DE" dirty="0" smtClean="0"/>
          </a:p>
          <a:p>
            <a:endParaRPr lang="de-DE" baseline="0" dirty="0" smtClean="0"/>
          </a:p>
          <a:p>
            <a:endParaRPr lang="de-DE" baseline="0" dirty="0" smtClean="0"/>
          </a:p>
          <a:p>
            <a:endParaRPr lang="de-DE" dirty="0"/>
          </a:p>
        </p:txBody>
      </p:sp>
      <p:sp>
        <p:nvSpPr>
          <p:cNvPr id="4" name="Foliennummernplatzhalter 3"/>
          <p:cNvSpPr>
            <a:spLocks noGrp="1"/>
          </p:cNvSpPr>
          <p:nvPr>
            <p:ph type="sldNum" sz="quarter" idx="10"/>
          </p:nvPr>
        </p:nvSpPr>
        <p:spPr/>
        <p:txBody>
          <a:bodyPr/>
          <a:lstStyle/>
          <a:p>
            <a:pPr>
              <a:defRPr/>
            </a:pPr>
            <a:fld id="{285BB010-7B81-4702-9AD2-0A3A0C829B7F}" type="slidenum">
              <a:rPr lang="de-DE" smtClean="0"/>
              <a:pPr>
                <a:defRPr/>
              </a:pPr>
              <a:t>12</a:t>
            </a:fld>
            <a:endParaRPr lang="de-DE"/>
          </a:p>
        </p:txBody>
      </p:sp>
    </p:spTree>
    <p:extLst>
      <p:ext uri="{BB962C8B-B14F-4D97-AF65-F5344CB8AC3E}">
        <p14:creationId xmlns:p14="http://schemas.microsoft.com/office/powerpoint/2010/main" val="16166747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b="1" dirty="0" smtClean="0"/>
              <a:t>Whole blood donations </a:t>
            </a:r>
            <a:r>
              <a:rPr lang="en-GB" dirty="0" smtClean="0"/>
              <a:t>have been steadily decreasing following a spike in 2011 </a:t>
            </a:r>
          </a:p>
          <a:p>
            <a:pPr marL="0" indent="0">
              <a:buFont typeface="Arial" panose="020B0604020202020204" pitchFamily="34" charset="0"/>
              <a:buNone/>
            </a:pPr>
            <a:endParaRPr lang="en-GB" dirty="0" smtClean="0"/>
          </a:p>
          <a:p>
            <a:pPr marL="171450" indent="-171450">
              <a:buFont typeface="Arial" panose="020B0604020202020204" pitchFamily="34" charset="0"/>
              <a:buChar char="•"/>
            </a:pPr>
            <a:endParaRPr lang="en-GB" dirty="0" smtClean="0"/>
          </a:p>
          <a:p>
            <a:pPr marL="171450" indent="-171450">
              <a:buFont typeface="Arial" panose="020B0604020202020204" pitchFamily="34" charset="0"/>
              <a:buChar char="•"/>
            </a:pPr>
            <a:r>
              <a:rPr lang="en-GB" dirty="0" smtClean="0">
                <a:solidFill>
                  <a:schemeClr val="tx1"/>
                </a:solidFill>
              </a:rPr>
              <a:t>These results suggest the downward trend in donations can be mainly attributed to </a:t>
            </a:r>
            <a:r>
              <a:rPr lang="en-GB" b="1" dirty="0" smtClean="0">
                <a:solidFill>
                  <a:schemeClr val="tx1"/>
                </a:solidFill>
              </a:rPr>
              <a:t>highly active regular donors </a:t>
            </a:r>
            <a:r>
              <a:rPr lang="en-GB" dirty="0" smtClean="0">
                <a:solidFill>
                  <a:schemeClr val="tx1"/>
                </a:solidFill>
              </a:rPr>
              <a:t>(</a:t>
            </a:r>
            <a:r>
              <a:rPr lang="en-GB" b="1" dirty="0" smtClean="0">
                <a:solidFill>
                  <a:schemeClr val="tx1"/>
                </a:solidFill>
              </a:rPr>
              <a:t>RD&lt;6)</a:t>
            </a:r>
            <a:r>
              <a:rPr lang="en-GB" dirty="0" smtClean="0">
                <a:solidFill>
                  <a:schemeClr val="tx1"/>
                </a:solidFill>
              </a:rPr>
              <a:t> becoming </a:t>
            </a:r>
            <a:r>
              <a:rPr lang="en-GB" b="1" dirty="0" smtClean="0">
                <a:solidFill>
                  <a:schemeClr val="tx1"/>
                </a:solidFill>
              </a:rPr>
              <a:t>active regular donors (</a:t>
            </a:r>
            <a:r>
              <a:rPr lang="en-GB" b="1" dirty="0" smtClean="0"/>
              <a:t>RD 6-24)</a:t>
            </a:r>
            <a:r>
              <a:rPr lang="en-GB" dirty="0" smtClean="0"/>
              <a:t> or</a:t>
            </a:r>
            <a:r>
              <a:rPr lang="en-GB" dirty="0" smtClean="0">
                <a:solidFill>
                  <a:schemeClr val="tx1"/>
                </a:solidFill>
              </a:rPr>
              <a:t> stopping donating entirely. </a:t>
            </a:r>
          </a:p>
          <a:p>
            <a:pPr marL="0" indent="0">
              <a:buFont typeface="Arial" panose="020B0604020202020204" pitchFamily="34" charset="0"/>
              <a:buNone/>
            </a:pPr>
            <a:endParaRPr lang="en-GB" dirty="0" smtClean="0"/>
          </a:p>
          <a:p>
            <a:pPr marL="171450" indent="-171450">
              <a:buFont typeface="Arial" panose="020B0604020202020204" pitchFamily="34" charset="0"/>
              <a:buChar char="•"/>
            </a:pPr>
            <a:r>
              <a:rPr lang="en-GB" dirty="0" smtClean="0"/>
              <a:t>New </a:t>
            </a:r>
            <a:r>
              <a:rPr lang="en-GB" b="1" dirty="0" smtClean="0"/>
              <a:t>first time donors (FT) s</a:t>
            </a:r>
            <a:r>
              <a:rPr lang="en-GB" dirty="0" smtClean="0"/>
              <a:t>eem to have some variation over time (spikes in 2011, 2014) but are overall stable.</a:t>
            </a:r>
          </a:p>
          <a:p>
            <a:pPr marL="171450" indent="-171450">
              <a:buFont typeface="Arial" panose="020B0604020202020204" pitchFamily="34" charset="0"/>
              <a:buChar char="•"/>
            </a:pPr>
            <a:endParaRPr lang="en-GB" dirty="0" smtClean="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GB" dirty="0" smtClean="0"/>
              <a:t>Even the most active donors donate well below their capacity</a:t>
            </a:r>
          </a:p>
          <a:p>
            <a:pPr marL="171450" indent="-171450">
              <a:buFont typeface="Arial" panose="020B0604020202020204" pitchFamily="34" charset="0"/>
              <a:buChar char="•"/>
            </a:pPr>
            <a:endParaRPr lang="en-GB" dirty="0" smtClean="0"/>
          </a:p>
          <a:p>
            <a:pPr marL="171450" indent="-171450">
              <a:buFont typeface="Arial" panose="020B0604020202020204" pitchFamily="34" charset="0"/>
              <a:buChar char="•"/>
            </a:pPr>
            <a:r>
              <a:rPr lang="en-GB" b="1" dirty="0" smtClean="0">
                <a:ea typeface="Calibri" panose="020F0502020204030204" pitchFamily="34" charset="0"/>
                <a:cs typeface="Times New Roman" panose="02020603050405020304" pitchFamily="18" charset="0"/>
              </a:rPr>
              <a:t>Management implication: </a:t>
            </a:r>
            <a:r>
              <a:rPr lang="en-GB" dirty="0" smtClean="0">
                <a:ea typeface="Calibri" panose="020F0502020204030204" pitchFamily="34" charset="0"/>
                <a:cs typeface="Times New Roman" panose="02020603050405020304" pitchFamily="18" charset="0"/>
              </a:rPr>
              <a:t>UKE should place emphasis on maintaining regular donors </a:t>
            </a:r>
            <a:r>
              <a:rPr lang="en-GB" dirty="0" smtClean="0"/>
              <a:t>and (at the least) stabilising donation behaviour.</a:t>
            </a:r>
          </a:p>
          <a:p>
            <a:endParaRPr lang="en-GB" dirty="0"/>
          </a:p>
        </p:txBody>
      </p:sp>
      <p:sp>
        <p:nvSpPr>
          <p:cNvPr id="4" name="Slide Number Placeholder 3"/>
          <p:cNvSpPr>
            <a:spLocks noGrp="1"/>
          </p:cNvSpPr>
          <p:nvPr>
            <p:ph type="sldNum" sz="quarter" idx="10"/>
          </p:nvPr>
        </p:nvSpPr>
        <p:spPr/>
        <p:txBody>
          <a:bodyPr/>
          <a:lstStyle/>
          <a:p>
            <a:pPr>
              <a:defRPr/>
            </a:pPr>
            <a:fld id="{285BB010-7B81-4702-9AD2-0A3A0C829B7F}" type="slidenum">
              <a:rPr lang="de-DE" smtClean="0"/>
              <a:pPr>
                <a:defRPr/>
              </a:pPr>
              <a:t>13</a:t>
            </a:fld>
            <a:endParaRPr lang="de-DE"/>
          </a:p>
        </p:txBody>
      </p:sp>
    </p:spTree>
    <p:extLst>
      <p:ext uri="{BB962C8B-B14F-4D97-AF65-F5344CB8AC3E}">
        <p14:creationId xmlns:p14="http://schemas.microsoft.com/office/powerpoint/2010/main" val="35748781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EHEC</a:t>
            </a:r>
          </a:p>
          <a:p>
            <a:pPr marL="171450" indent="-171450">
              <a:buFont typeface="Arial" panose="020B0604020202020204" pitchFamily="34" charset="0"/>
              <a:buChar char="•"/>
            </a:pPr>
            <a:endParaRPr lang="en-GB" dirty="0" smtClean="0"/>
          </a:p>
          <a:p>
            <a:pPr marL="628650" lvl="1" indent="-171450">
              <a:buFont typeface="Arial" panose="020B0604020202020204" pitchFamily="34" charset="0"/>
              <a:buChar char="•"/>
            </a:pPr>
            <a:r>
              <a:rPr lang="en-GB" dirty="0" smtClean="0"/>
              <a:t>EHEC virus (turned</a:t>
            </a:r>
            <a:r>
              <a:rPr lang="en-GB" baseline="0" dirty="0" smtClean="0"/>
              <a:t> out to be a strain of E coli spread through fresh vegetables)</a:t>
            </a:r>
          </a:p>
          <a:p>
            <a:pPr lvl="1"/>
            <a:endParaRPr lang="en-GB" baseline="0" dirty="0" smtClean="0"/>
          </a:p>
          <a:p>
            <a:pPr marL="628650" lvl="1" indent="-171450">
              <a:buFont typeface="Arial" panose="020B0604020202020204" pitchFamily="34" charset="0"/>
              <a:buChar char="•"/>
            </a:pPr>
            <a:r>
              <a:rPr lang="en-GB" sz="1200" b="0" i="0" kern="1200" dirty="0" smtClean="0">
                <a:solidFill>
                  <a:schemeClr val="tx1"/>
                </a:solidFill>
                <a:effectLst/>
                <a:latin typeface="Arial" charset="0"/>
                <a:ea typeface="+mn-ea"/>
                <a:cs typeface="+mn-cs"/>
              </a:rPr>
              <a:t>3,950 people were affected and 53 died</a:t>
            </a:r>
          </a:p>
          <a:p>
            <a:pPr marL="628650" lvl="1" indent="-171450">
              <a:buFont typeface="Arial" panose="020B0604020202020204" pitchFamily="34" charset="0"/>
              <a:buChar char="•"/>
            </a:pPr>
            <a:endParaRPr lang="en-GB" sz="1200" b="0" i="0" kern="1200" dirty="0" smtClean="0">
              <a:solidFill>
                <a:schemeClr val="tx1"/>
              </a:solidFill>
              <a:effectLst/>
              <a:latin typeface="Arial" charset="0"/>
              <a:ea typeface="+mn-ea"/>
              <a:cs typeface="+mn-cs"/>
            </a:endParaRPr>
          </a:p>
          <a:p>
            <a:pPr marL="628650" lvl="1" indent="-171450">
              <a:buFont typeface="Arial" panose="020B0604020202020204" pitchFamily="34" charset="0"/>
              <a:buChar char="•"/>
            </a:pPr>
            <a:r>
              <a:rPr lang="en-GB" sz="1200" b="0" i="0" kern="1200" dirty="0" smtClean="0">
                <a:solidFill>
                  <a:schemeClr val="tx1"/>
                </a:solidFill>
                <a:effectLst/>
                <a:latin typeface="Arial" charset="0"/>
                <a:ea typeface="+mn-ea"/>
                <a:cs typeface="+mn-cs"/>
              </a:rPr>
              <a:t>There</a:t>
            </a:r>
            <a:r>
              <a:rPr lang="en-GB" sz="1200" b="0" i="0" kern="1200" baseline="0" dirty="0" smtClean="0">
                <a:solidFill>
                  <a:schemeClr val="tx1"/>
                </a:solidFill>
                <a:effectLst/>
                <a:latin typeface="Arial" charset="0"/>
                <a:ea typeface="+mn-ea"/>
                <a:cs typeface="+mn-cs"/>
              </a:rPr>
              <a:t> were various calls to donate by the hospital to treat those affected</a:t>
            </a:r>
          </a:p>
          <a:p>
            <a:pPr marL="628650" lvl="1" indent="-171450">
              <a:buFont typeface="Arial" panose="020B0604020202020204" pitchFamily="34" charset="0"/>
              <a:buChar char="•"/>
            </a:pPr>
            <a:endParaRPr lang="en-GB" sz="1200" b="0" i="0" kern="1200" baseline="0" dirty="0" smtClean="0">
              <a:solidFill>
                <a:schemeClr val="tx1"/>
              </a:solidFill>
              <a:effectLst/>
              <a:latin typeface="Arial" charset="0"/>
              <a:ea typeface="+mn-ea"/>
              <a:cs typeface="+mn-cs"/>
            </a:endParaRPr>
          </a:p>
          <a:p>
            <a:pPr marL="171450" lvl="0" indent="-171450">
              <a:buFont typeface="Arial" panose="020B0604020202020204" pitchFamily="34" charset="0"/>
              <a:buChar char="•"/>
            </a:pPr>
            <a:r>
              <a:rPr lang="en-GB" b="0" i="0" kern="1200" baseline="0" dirty="0" smtClean="0">
                <a:solidFill>
                  <a:schemeClr val="tx1"/>
                </a:solidFill>
                <a:effectLst/>
                <a:latin typeface="Arial" charset="0"/>
                <a:ea typeface="+mn-ea"/>
                <a:cs typeface="+mn-cs"/>
              </a:rPr>
              <a:t>Recruitment interventions </a:t>
            </a:r>
          </a:p>
          <a:p>
            <a:pPr marL="171450" lvl="0" indent="-171450">
              <a:buFont typeface="Arial" panose="020B0604020202020204" pitchFamily="34" charset="0"/>
              <a:buChar char="•"/>
            </a:pPr>
            <a:endParaRPr lang="en-GB" b="0" i="0" kern="1200" baseline="0" dirty="0" smtClean="0">
              <a:solidFill>
                <a:schemeClr val="tx1"/>
              </a:solidFill>
              <a:effectLst/>
              <a:latin typeface="Arial" charset="0"/>
              <a:ea typeface="+mn-ea"/>
              <a:cs typeface="+mn-cs"/>
            </a:endParaRPr>
          </a:p>
          <a:p>
            <a:pPr marL="171450" lvl="0" indent="-171450">
              <a:buFont typeface="Arial" panose="020B0604020202020204" pitchFamily="34" charset="0"/>
              <a:buChar char="•"/>
            </a:pPr>
            <a:r>
              <a:rPr lang="en-GB" b="0" i="0" kern="1200" baseline="0" dirty="0" smtClean="0">
                <a:solidFill>
                  <a:schemeClr val="tx1"/>
                </a:solidFill>
                <a:effectLst/>
                <a:latin typeface="Arial" charset="0"/>
                <a:ea typeface="+mn-ea"/>
                <a:cs typeface="+mn-cs"/>
              </a:rPr>
              <a:t>A free football Jersey for the Hamburg team a typing event where players and fans at HSV could donate</a:t>
            </a:r>
          </a:p>
          <a:p>
            <a:pPr marL="171450" lvl="0" indent="-171450">
              <a:buFont typeface="Arial" panose="020B0604020202020204" pitchFamily="34" charset="0"/>
              <a:buChar char="•"/>
            </a:pPr>
            <a:endParaRPr lang="en-GB" b="0" i="0" kern="1200" baseline="0" dirty="0" smtClean="0">
              <a:solidFill>
                <a:schemeClr val="tx1"/>
              </a:solidFill>
              <a:effectLst/>
              <a:latin typeface="Arial" charset="0"/>
              <a:ea typeface="+mn-ea"/>
              <a:cs typeface="+mn-cs"/>
            </a:endParaRPr>
          </a:p>
          <a:p>
            <a:pPr marL="171450" lvl="0" indent="-171450">
              <a:buFont typeface="Arial" panose="020B0604020202020204" pitchFamily="34" charset="0"/>
              <a:buChar char="•"/>
            </a:pPr>
            <a:r>
              <a:rPr lang="en-GB" b="0" i="0" kern="1200" baseline="0" dirty="0" smtClean="0">
                <a:solidFill>
                  <a:schemeClr val="tx1"/>
                </a:solidFill>
                <a:effectLst/>
                <a:latin typeface="Arial" charset="0"/>
                <a:ea typeface="+mn-ea"/>
                <a:cs typeface="+mn-cs"/>
              </a:rPr>
              <a:t>…and a range of Biker for Blood events where </a:t>
            </a:r>
            <a:r>
              <a:rPr lang="en-GB" b="0" i="0" kern="1200" baseline="0" dirty="0" err="1" smtClean="0">
                <a:solidFill>
                  <a:schemeClr val="tx1"/>
                </a:solidFill>
                <a:effectLst/>
                <a:latin typeface="Arial" charset="0"/>
                <a:ea typeface="+mn-ea"/>
                <a:cs typeface="+mn-cs"/>
              </a:rPr>
              <a:t>motocycle</a:t>
            </a:r>
            <a:r>
              <a:rPr lang="en-GB" b="0" i="0" kern="1200" baseline="0" dirty="0" smtClean="0">
                <a:solidFill>
                  <a:schemeClr val="tx1"/>
                </a:solidFill>
                <a:effectLst/>
                <a:latin typeface="Arial" charset="0"/>
                <a:ea typeface="+mn-ea"/>
                <a:cs typeface="+mn-cs"/>
              </a:rPr>
              <a:t> groups donate blood. The event has food and music etc. </a:t>
            </a:r>
            <a:endParaRPr lang="en-GB" dirty="0" smtClean="0"/>
          </a:p>
          <a:p>
            <a:pPr marL="0" indent="0">
              <a:buFont typeface="Arial" panose="020B0604020202020204" pitchFamily="34" charset="0"/>
              <a:buNone/>
            </a:pPr>
            <a:endParaRPr lang="en-GB" dirty="0" smtClean="0"/>
          </a:p>
          <a:p>
            <a:pPr marL="0" indent="0">
              <a:buFont typeface="Arial" panose="020B0604020202020204" pitchFamily="34" charset="0"/>
              <a:buNone/>
            </a:pPr>
            <a:r>
              <a:rPr lang="en-GB" dirty="0" smtClean="0"/>
              <a:t>Were they effective?</a:t>
            </a:r>
            <a:r>
              <a:rPr lang="en-GB" baseline="0" dirty="0" smtClean="0"/>
              <a:t> What kind of effect? Residual effects? Which donor group did they affect? Crowding out effects? </a:t>
            </a:r>
            <a:endParaRPr lang="en-GB" dirty="0"/>
          </a:p>
        </p:txBody>
      </p:sp>
      <p:sp>
        <p:nvSpPr>
          <p:cNvPr id="4" name="Slide Number Placeholder 3"/>
          <p:cNvSpPr>
            <a:spLocks noGrp="1"/>
          </p:cNvSpPr>
          <p:nvPr>
            <p:ph type="sldNum" sz="quarter" idx="10"/>
          </p:nvPr>
        </p:nvSpPr>
        <p:spPr/>
        <p:txBody>
          <a:bodyPr/>
          <a:lstStyle/>
          <a:p>
            <a:pPr>
              <a:defRPr/>
            </a:pPr>
            <a:fld id="{285BB010-7B81-4702-9AD2-0A3A0C829B7F}" type="slidenum">
              <a:rPr lang="de-DE" smtClean="0"/>
              <a:pPr>
                <a:defRPr/>
              </a:pPr>
              <a:t>14</a:t>
            </a:fld>
            <a:endParaRPr lang="de-DE"/>
          </a:p>
        </p:txBody>
      </p:sp>
    </p:spTree>
    <p:extLst>
      <p:ext uri="{BB962C8B-B14F-4D97-AF65-F5344CB8AC3E}">
        <p14:creationId xmlns:p14="http://schemas.microsoft.com/office/powerpoint/2010/main" val="3817765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85BB010-7B81-4702-9AD2-0A3A0C829B7F}" type="slidenum">
              <a:rPr lang="de-DE" smtClean="0"/>
              <a:pPr>
                <a:defRPr/>
              </a:pPr>
              <a:t>15</a:t>
            </a:fld>
            <a:endParaRPr lang="de-DE"/>
          </a:p>
        </p:txBody>
      </p:sp>
    </p:spTree>
    <p:extLst>
      <p:ext uri="{BB962C8B-B14F-4D97-AF65-F5344CB8AC3E}">
        <p14:creationId xmlns:p14="http://schemas.microsoft.com/office/powerpoint/2010/main" val="20899723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 and (-) donors</a:t>
            </a:r>
            <a:r>
              <a:rPr lang="en-GB" baseline="0" dirty="0" smtClean="0"/>
              <a:t> are the most valuable</a:t>
            </a:r>
          </a:p>
          <a:p>
            <a:endParaRPr lang="en-GB" baseline="0" dirty="0" smtClean="0"/>
          </a:p>
          <a:p>
            <a:r>
              <a:rPr lang="en-GB" baseline="0" dirty="0" smtClean="0"/>
              <a:t>AB donors are the least valuable. In fact it is not uncommon to discard these donations.</a:t>
            </a:r>
            <a:endParaRPr lang="en-GB" dirty="0"/>
          </a:p>
        </p:txBody>
      </p:sp>
      <p:sp>
        <p:nvSpPr>
          <p:cNvPr id="4" name="Slide Number Placeholder 3"/>
          <p:cNvSpPr>
            <a:spLocks noGrp="1"/>
          </p:cNvSpPr>
          <p:nvPr>
            <p:ph type="sldNum" sz="quarter" idx="10"/>
          </p:nvPr>
        </p:nvSpPr>
        <p:spPr/>
        <p:txBody>
          <a:bodyPr/>
          <a:lstStyle/>
          <a:p>
            <a:pPr>
              <a:defRPr/>
            </a:pPr>
            <a:fld id="{285BB010-7B81-4702-9AD2-0A3A0C829B7F}" type="slidenum">
              <a:rPr lang="de-DE" smtClean="0">
                <a:solidFill>
                  <a:srgbClr val="000000"/>
                </a:solidFill>
              </a:rPr>
              <a:pPr>
                <a:defRPr/>
              </a:pPr>
              <a:t>16</a:t>
            </a:fld>
            <a:endParaRPr lang="de-DE">
              <a:solidFill>
                <a:srgbClr val="000000"/>
              </a:solidFill>
            </a:endParaRPr>
          </a:p>
        </p:txBody>
      </p:sp>
    </p:spTree>
    <p:extLst>
      <p:ext uri="{BB962C8B-B14F-4D97-AF65-F5344CB8AC3E}">
        <p14:creationId xmlns:p14="http://schemas.microsoft.com/office/powerpoint/2010/main" val="4268052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structure of</a:t>
            </a:r>
            <a:r>
              <a:rPr lang="en-GB" baseline="0" dirty="0" smtClean="0"/>
              <a:t> today’s presentation will be as follows:</a:t>
            </a:r>
          </a:p>
          <a:p>
            <a:endParaRPr lang="en-GB" baseline="0" dirty="0" smtClean="0"/>
          </a:p>
          <a:p>
            <a:r>
              <a:rPr lang="en-GB" baseline="0" dirty="0" smtClean="0"/>
              <a:t>I will talk a bit about the background (and setting), the methods, results and a few discussion points and touch upon potential future work.</a:t>
            </a:r>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pPr>
              <a:defRPr/>
            </a:pPr>
            <a:fld id="{285BB010-7B81-4702-9AD2-0A3A0C829B7F}" type="slidenum">
              <a:rPr lang="de-DE" smtClean="0"/>
              <a:pPr>
                <a:defRPr/>
              </a:pPr>
              <a:t>2</a:t>
            </a:fld>
            <a:endParaRPr lang="de-DE"/>
          </a:p>
        </p:txBody>
      </p:sp>
    </p:spTree>
    <p:extLst>
      <p:ext uri="{BB962C8B-B14F-4D97-AF65-F5344CB8AC3E}">
        <p14:creationId xmlns:p14="http://schemas.microsoft.com/office/powerpoint/2010/main" val="1432744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availability of blood and blood products with the correct blood group mix is</a:t>
            </a:r>
            <a:r>
              <a:rPr lang="en-GB" baseline="0" dirty="0" smtClean="0"/>
              <a:t> essential to providing</a:t>
            </a:r>
            <a:r>
              <a:rPr lang="en-GB" dirty="0" smtClean="0"/>
              <a:t> high quality hospital services.</a:t>
            </a:r>
          </a:p>
          <a:p>
            <a:endParaRPr lang="en-GB" dirty="0" smtClean="0"/>
          </a:p>
          <a:p>
            <a:r>
              <a:rPr lang="en-GB" dirty="0" smtClean="0"/>
              <a:t>However, blood collection services face multiple challenges:</a:t>
            </a:r>
          </a:p>
          <a:p>
            <a:endParaRPr lang="en-GB" dirty="0" smtClean="0"/>
          </a:p>
          <a:p>
            <a:pPr marL="628650" lvl="1" indent="-171450">
              <a:buFont typeface="Arial" panose="020B0604020202020204" pitchFamily="34" charset="0"/>
              <a:buChar char="•"/>
            </a:pPr>
            <a:r>
              <a:rPr lang="en-GB" dirty="0" smtClean="0"/>
              <a:t>Ageing population 76</a:t>
            </a:r>
            <a:r>
              <a:rPr lang="en-GB" baseline="0" dirty="0" smtClean="0"/>
              <a:t> age limit</a:t>
            </a:r>
            <a:endParaRPr lang="en-GB" dirty="0" smtClean="0"/>
          </a:p>
          <a:p>
            <a:pPr marL="628650" lvl="1" indent="-171450">
              <a:buFont typeface="Arial" panose="020B0604020202020204" pitchFamily="34" charset="0"/>
              <a:buChar char="•"/>
            </a:pPr>
            <a:r>
              <a:rPr lang="en-GB" dirty="0" smtClean="0"/>
              <a:t>Increasingly more stringent donor selection criteria</a:t>
            </a:r>
          </a:p>
          <a:p>
            <a:pPr marL="628650" lvl="1" indent="-171450">
              <a:buFont typeface="Arial" panose="020B0604020202020204" pitchFamily="34" charset="0"/>
              <a:buChar char="•"/>
            </a:pPr>
            <a:r>
              <a:rPr lang="en-GB" dirty="0" smtClean="0"/>
              <a:t>Short shelf life of blood (~6 weeks) makes stockpiling difficult</a:t>
            </a:r>
          </a:p>
          <a:p>
            <a:pPr marL="628650" lvl="1" indent="-171450">
              <a:buFont typeface="Arial" panose="020B0604020202020204" pitchFamily="34" charset="0"/>
              <a:buChar char="•"/>
            </a:pPr>
            <a:r>
              <a:rPr lang="en-GB" dirty="0" smtClean="0"/>
              <a:t>Unpredictable nature of demand for blood (e.g. epidemics, natural disasters)</a:t>
            </a:r>
          </a:p>
          <a:p>
            <a:pPr marL="628650" lvl="1" indent="-171450">
              <a:buFont typeface="Arial" panose="020B0604020202020204" pitchFamily="34" charset="0"/>
              <a:buChar char="•"/>
            </a:pPr>
            <a:r>
              <a:rPr lang="en-GB" dirty="0" smtClean="0"/>
              <a:t>Seasonal shortages (holiday periods &amp; winter months)</a:t>
            </a:r>
          </a:p>
          <a:p>
            <a:pPr marL="457200" lvl="1" indent="0">
              <a:buFont typeface="Arial" panose="020B0604020202020204" pitchFamily="34" charset="0"/>
              <a:buNone/>
            </a:pPr>
            <a:endParaRPr lang="en-GB" dirty="0" smtClean="0"/>
          </a:p>
          <a:p>
            <a:r>
              <a:rPr lang="en-GB" b="1" dirty="0" smtClean="0"/>
              <a:t>Aim: To describe changes in whole blood donations and donors over time.</a:t>
            </a:r>
          </a:p>
          <a:p>
            <a:endParaRPr lang="en-GB" dirty="0"/>
          </a:p>
        </p:txBody>
      </p:sp>
      <p:sp>
        <p:nvSpPr>
          <p:cNvPr id="4" name="Slide Number Placeholder 3"/>
          <p:cNvSpPr>
            <a:spLocks noGrp="1"/>
          </p:cNvSpPr>
          <p:nvPr>
            <p:ph type="sldNum" sz="quarter" idx="10"/>
          </p:nvPr>
        </p:nvSpPr>
        <p:spPr/>
        <p:txBody>
          <a:bodyPr/>
          <a:lstStyle/>
          <a:p>
            <a:pPr>
              <a:defRPr/>
            </a:pPr>
            <a:fld id="{285BB010-7B81-4702-9AD2-0A3A0C829B7F}" type="slidenum">
              <a:rPr lang="de-DE" smtClean="0"/>
              <a:pPr>
                <a:defRPr/>
              </a:pPr>
              <a:t>3</a:t>
            </a:fld>
            <a:endParaRPr lang="de-DE"/>
          </a:p>
        </p:txBody>
      </p:sp>
    </p:spTree>
    <p:extLst>
      <p:ext uri="{BB962C8B-B14F-4D97-AF65-F5344CB8AC3E}">
        <p14:creationId xmlns:p14="http://schemas.microsoft.com/office/powerpoint/2010/main" val="3864246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 just</a:t>
            </a:r>
            <a:r>
              <a:rPr lang="en-GB" baseline="0" dirty="0" smtClean="0"/>
              <a:t> to give you some background and a little about the setting: </a:t>
            </a:r>
            <a:endParaRPr lang="en-GB" dirty="0" smtClean="0"/>
          </a:p>
          <a:p>
            <a:pPr marL="171450" indent="-171450">
              <a:buFont typeface="Arial" panose="020B0604020202020204" pitchFamily="34" charset="0"/>
              <a:buChar char="•"/>
            </a:pPr>
            <a:endParaRPr lang="en-GB" dirty="0" smtClean="0"/>
          </a:p>
          <a:p>
            <a:pPr marL="171450" indent="-171450">
              <a:buFont typeface="Arial" panose="020B0604020202020204" pitchFamily="34" charset="0"/>
              <a:buChar char="•"/>
            </a:pPr>
            <a:r>
              <a:rPr lang="en-GB" dirty="0" smtClean="0"/>
              <a:t>Aim: To describe changes in whole blood donations and donors over time.  </a:t>
            </a:r>
          </a:p>
          <a:p>
            <a:pPr marL="171450" indent="-171450">
              <a:buFont typeface="Arial" panose="020B0604020202020204" pitchFamily="34" charset="0"/>
              <a:buChar char="•"/>
            </a:pPr>
            <a:endParaRPr lang="en-GB" dirty="0" smtClean="0"/>
          </a:p>
          <a:p>
            <a:pPr marL="171450" indent="-171450">
              <a:buFont typeface="Arial" panose="020B0604020202020204" pitchFamily="34" charset="0"/>
              <a:buChar char="•"/>
            </a:pPr>
            <a:r>
              <a:rPr lang="en-GB" dirty="0" smtClean="0"/>
              <a:t>UKE is a large </a:t>
            </a:r>
            <a:r>
              <a:rPr lang="en-GB" b="1" dirty="0" smtClean="0"/>
              <a:t>university</a:t>
            </a:r>
            <a:r>
              <a:rPr lang="en-GB" dirty="0" smtClean="0"/>
              <a:t> hospital with 1,460 beds and a substantial share (∼ 30%) of the blood donations market in Hamburg which has 1.8 million inhabitants</a:t>
            </a:r>
          </a:p>
          <a:p>
            <a:pPr marL="171450" indent="-171450">
              <a:buFont typeface="Arial" panose="020B0604020202020204" pitchFamily="34" charset="0"/>
              <a:buChar char="•"/>
            </a:pPr>
            <a:endParaRPr lang="en-GB" dirty="0" smtClean="0"/>
          </a:p>
          <a:p>
            <a:pPr marL="171450" indent="-171450">
              <a:buFont typeface="Arial" panose="020B0604020202020204" pitchFamily="34" charset="0"/>
              <a:buChar char="•"/>
            </a:pPr>
            <a:r>
              <a:rPr lang="en-GB" dirty="0" smtClean="0"/>
              <a:t>Blood donations are collected from a fixed site to meet the requirements of the hospital.</a:t>
            </a:r>
            <a:r>
              <a:rPr lang="en-GB" baseline="0" dirty="0" smtClean="0"/>
              <a:t> </a:t>
            </a:r>
          </a:p>
          <a:p>
            <a:pPr marL="171450" indent="-171450">
              <a:buFont typeface="Arial" panose="020B0604020202020204" pitchFamily="34" charset="0"/>
              <a:buChar char="•"/>
            </a:pPr>
            <a:endParaRPr lang="en-GB" b="1" baseline="0" dirty="0" smtClean="0"/>
          </a:p>
          <a:p>
            <a:pPr marL="0" indent="0">
              <a:buFont typeface="Arial" panose="020B0604020202020204" pitchFamily="34" charset="0"/>
              <a:buNone/>
            </a:pPr>
            <a:r>
              <a:rPr lang="en-GB" b="1" baseline="0" dirty="0" smtClean="0"/>
              <a:t>This differs from blood drives that occur in the community.</a:t>
            </a:r>
          </a:p>
          <a:p>
            <a:pPr marL="0" indent="0">
              <a:buFont typeface="Arial" panose="020B0604020202020204" pitchFamily="34" charset="0"/>
              <a:buNone/>
            </a:pPr>
            <a:endParaRPr lang="en-GB" dirty="0" smtClean="0"/>
          </a:p>
          <a:p>
            <a:pPr marL="0" indent="0">
              <a:buNone/>
            </a:pPr>
            <a:r>
              <a:rPr lang="en-GB" dirty="0" smtClean="0"/>
              <a:t>Why is the research important? </a:t>
            </a:r>
          </a:p>
          <a:p>
            <a:pPr marL="0" indent="0">
              <a:buNone/>
            </a:pPr>
            <a:endParaRPr lang="en-GB" dirty="0" smtClean="0"/>
          </a:p>
          <a:p>
            <a:pPr marL="628650" lvl="1" indent="-171450">
              <a:buFont typeface="Arial" panose="020B0604020202020204" pitchFamily="34" charset="0"/>
              <a:buChar char="•"/>
            </a:pPr>
            <a:r>
              <a:rPr lang="en-GB" dirty="0" smtClean="0"/>
              <a:t>To help UKE to design donor engagement strategies and to more effectively manage blood supply </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GB" dirty="0" smtClean="0"/>
              <a:t>To understand patterns in donor behaviour over time</a:t>
            </a:r>
          </a:p>
          <a:p>
            <a:pPr marL="171450" indent="-171450">
              <a:buFont typeface="Arial" panose="020B0604020202020204" pitchFamily="34" charset="0"/>
              <a:buChar char="•"/>
            </a:pPr>
            <a:endParaRPr lang="en-GB" dirty="0" smtClean="0"/>
          </a:p>
          <a:p>
            <a:endParaRPr lang="en-GB" dirty="0" smtClean="0"/>
          </a:p>
        </p:txBody>
      </p:sp>
      <p:sp>
        <p:nvSpPr>
          <p:cNvPr id="4" name="Slide Number Placeholder 3"/>
          <p:cNvSpPr>
            <a:spLocks noGrp="1"/>
          </p:cNvSpPr>
          <p:nvPr>
            <p:ph type="sldNum" sz="quarter" idx="10"/>
          </p:nvPr>
        </p:nvSpPr>
        <p:spPr/>
        <p:txBody>
          <a:bodyPr/>
          <a:lstStyle/>
          <a:p>
            <a:pPr>
              <a:defRPr/>
            </a:pPr>
            <a:fld id="{285BB010-7B81-4702-9AD2-0A3A0C829B7F}" type="slidenum">
              <a:rPr lang="de-DE" smtClean="0"/>
              <a:pPr>
                <a:defRPr/>
              </a:pPr>
              <a:t>4</a:t>
            </a:fld>
            <a:endParaRPr lang="de-DE"/>
          </a:p>
        </p:txBody>
      </p:sp>
    </p:spTree>
    <p:extLst>
      <p:ext uri="{BB962C8B-B14F-4D97-AF65-F5344CB8AC3E}">
        <p14:creationId xmlns:p14="http://schemas.microsoft.com/office/powerpoint/2010/main" val="855899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Data is collected  using the SWISSLAB Laboratory Information System. </a:t>
            </a:r>
          </a:p>
          <a:p>
            <a:endParaRPr lang="en-GB" dirty="0" smtClean="0"/>
          </a:p>
          <a:p>
            <a:r>
              <a:rPr lang="en-GB" dirty="0" smtClean="0"/>
              <a:t>The administrative dataset stores data on: </a:t>
            </a:r>
          </a:p>
          <a:p>
            <a:pPr lvl="1"/>
            <a:endParaRPr lang="en-GB" dirty="0" smtClean="0"/>
          </a:p>
          <a:p>
            <a:pPr marL="628650" lvl="1" indent="-171450">
              <a:buFont typeface="Arial" panose="020B0604020202020204" pitchFamily="34" charset="0"/>
              <a:buChar char="•"/>
            </a:pPr>
            <a:r>
              <a:rPr lang="en-GB" dirty="0" smtClean="0"/>
              <a:t>A range of individual characteristic including age, sex, postcode etc. </a:t>
            </a:r>
          </a:p>
          <a:p>
            <a:pPr marL="628650" lvl="1" indent="-171450">
              <a:buFont typeface="Arial" panose="020B0604020202020204" pitchFamily="34" charset="0"/>
              <a:buChar char="•"/>
            </a:pPr>
            <a:endParaRPr lang="en-GB" dirty="0" smtClean="0"/>
          </a:p>
          <a:p>
            <a:pPr marL="628650" lvl="1" indent="-171450">
              <a:buFont typeface="Arial" panose="020B0604020202020204" pitchFamily="34" charset="0"/>
              <a:buChar char="•"/>
            </a:pPr>
            <a:r>
              <a:rPr lang="en-GB" dirty="0" smtClean="0"/>
              <a:t>Donation history for each individual </a:t>
            </a:r>
          </a:p>
          <a:p>
            <a:pPr marL="628650" lvl="1" indent="-171450">
              <a:buFont typeface="Arial" panose="020B0604020202020204" pitchFamily="34" charset="0"/>
              <a:buChar char="•"/>
            </a:pPr>
            <a:endParaRPr lang="en-GB" dirty="0" smtClean="0"/>
          </a:p>
          <a:p>
            <a:pPr marL="628650" lvl="1" indent="-171450">
              <a:buFont typeface="Arial" panose="020B0604020202020204" pitchFamily="34" charset="0"/>
              <a:buChar char="•"/>
            </a:pPr>
            <a:r>
              <a:rPr lang="en-GB" dirty="0" smtClean="0"/>
              <a:t>Information about the outcome of each donation e.g. “donation not completed” or “donor walks away”</a:t>
            </a:r>
          </a:p>
          <a:p>
            <a:pPr marL="628650" lvl="1" indent="-171450">
              <a:buFont typeface="Arial" panose="020B0604020202020204" pitchFamily="34" charset="0"/>
              <a:buChar char="•"/>
            </a:pPr>
            <a:endParaRPr lang="en-GB" dirty="0" smtClean="0"/>
          </a:p>
          <a:p>
            <a:pPr marL="628650" lvl="1" indent="-171450">
              <a:buFont typeface="Arial" panose="020B0604020202020204" pitchFamily="34" charset="0"/>
              <a:buChar char="•"/>
            </a:pPr>
            <a:r>
              <a:rPr lang="en-GB" dirty="0" smtClean="0"/>
              <a:t>Timestamps</a:t>
            </a:r>
          </a:p>
          <a:p>
            <a:endParaRPr lang="en-GB" dirty="0" smtClean="0"/>
          </a:p>
          <a:p>
            <a:r>
              <a:rPr lang="en-GB" b="1" dirty="0" smtClean="0"/>
              <a:t>The</a:t>
            </a:r>
            <a:r>
              <a:rPr lang="en-GB" b="1" baseline="0" dirty="0" smtClean="0"/>
              <a:t> data is a arranged a number of tables. We have a table for each donation (with donation number) and for each donor (with a unique donor number).</a:t>
            </a:r>
          </a:p>
          <a:p>
            <a:endParaRPr lang="en-GB" b="1" baseline="0" dirty="0" smtClean="0"/>
          </a:p>
          <a:p>
            <a:r>
              <a:rPr lang="en-GB" b="1" baseline="0" dirty="0" smtClean="0"/>
              <a:t>These table needed to be linked. </a:t>
            </a:r>
            <a:endParaRPr lang="en-GB" b="1" dirty="0" smtClean="0"/>
          </a:p>
          <a:p>
            <a:endParaRPr lang="en-GB" b="1" dirty="0"/>
          </a:p>
        </p:txBody>
      </p:sp>
      <p:sp>
        <p:nvSpPr>
          <p:cNvPr id="4" name="Slide Number Placeholder 3"/>
          <p:cNvSpPr>
            <a:spLocks noGrp="1"/>
          </p:cNvSpPr>
          <p:nvPr>
            <p:ph type="sldNum" sz="quarter" idx="10"/>
          </p:nvPr>
        </p:nvSpPr>
        <p:spPr/>
        <p:txBody>
          <a:bodyPr/>
          <a:lstStyle/>
          <a:p>
            <a:pPr>
              <a:defRPr/>
            </a:pPr>
            <a:fld id="{285BB010-7B81-4702-9AD2-0A3A0C829B7F}" type="slidenum">
              <a:rPr lang="de-DE" smtClean="0"/>
              <a:pPr>
                <a:defRPr/>
              </a:pPr>
              <a:t>5</a:t>
            </a:fld>
            <a:endParaRPr lang="de-DE"/>
          </a:p>
        </p:txBody>
      </p:sp>
    </p:spTree>
    <p:extLst>
      <p:ext uri="{BB962C8B-B14F-4D97-AF65-F5344CB8AC3E}">
        <p14:creationId xmlns:p14="http://schemas.microsoft.com/office/powerpoint/2010/main" val="14479610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a little bit more on methods:</a:t>
            </a:r>
          </a:p>
          <a:p>
            <a:endParaRPr lang="en-GB" baseline="0" dirty="0" smtClean="0"/>
          </a:p>
          <a:p>
            <a:r>
              <a:rPr lang="en-GB" baseline="0" dirty="0" smtClean="0"/>
              <a:t>The analysis will be retrospective</a:t>
            </a:r>
          </a:p>
          <a:p>
            <a:endParaRPr lang="en-GB" baseline="0" dirty="0" smtClean="0"/>
          </a:p>
          <a:p>
            <a:r>
              <a:rPr lang="en-GB" baseline="0" dirty="0" smtClean="0"/>
              <a:t>The paper will be descriptive so the methods are not particularly interesting.</a:t>
            </a:r>
          </a:p>
          <a:p>
            <a:endParaRPr lang="en-GB" baseline="0" dirty="0" smtClean="0"/>
          </a:p>
          <a:p>
            <a:r>
              <a:rPr lang="en-GB" baseline="0" dirty="0" smtClean="0"/>
              <a:t>How will we report results?</a:t>
            </a:r>
          </a:p>
          <a:p>
            <a:endParaRPr lang="en-GB" baseline="0" dirty="0" smtClean="0"/>
          </a:p>
          <a:p>
            <a:pPr marL="628650" lvl="1" indent="-285750">
              <a:buFont typeface="Arial" panose="020B0604020202020204" pitchFamily="34" charset="0"/>
              <a:buChar char="•"/>
            </a:pPr>
            <a:r>
              <a:rPr lang="en-GB" dirty="0" smtClean="0"/>
              <a:t>Breakdown by donations / donations over time / time of day</a:t>
            </a:r>
          </a:p>
          <a:p>
            <a:pPr marL="628650" lvl="1" indent="-285750">
              <a:buFont typeface="Arial" panose="020B0604020202020204" pitchFamily="34" charset="0"/>
              <a:buChar char="•"/>
            </a:pPr>
            <a:r>
              <a:rPr lang="en-GB" dirty="0" smtClean="0"/>
              <a:t>Breakdown by donors /donor groups/ donor characteristics over time</a:t>
            </a:r>
          </a:p>
          <a:p>
            <a:endParaRPr lang="en-GB" dirty="0"/>
          </a:p>
        </p:txBody>
      </p:sp>
      <p:sp>
        <p:nvSpPr>
          <p:cNvPr id="4" name="Slide Number Placeholder 3"/>
          <p:cNvSpPr>
            <a:spLocks noGrp="1"/>
          </p:cNvSpPr>
          <p:nvPr>
            <p:ph type="sldNum" sz="quarter" idx="10"/>
          </p:nvPr>
        </p:nvSpPr>
        <p:spPr/>
        <p:txBody>
          <a:bodyPr/>
          <a:lstStyle/>
          <a:p>
            <a:pPr>
              <a:defRPr/>
            </a:pPr>
            <a:fld id="{285BB010-7B81-4702-9AD2-0A3A0C829B7F}" type="slidenum">
              <a:rPr lang="de-DE" smtClean="0"/>
              <a:pPr>
                <a:defRPr/>
              </a:pPr>
              <a:t>6</a:t>
            </a:fld>
            <a:endParaRPr lang="de-DE"/>
          </a:p>
        </p:txBody>
      </p:sp>
    </p:spTree>
    <p:extLst>
      <p:ext uri="{BB962C8B-B14F-4D97-AF65-F5344CB8AC3E}">
        <p14:creationId xmlns:p14="http://schemas.microsoft.com/office/powerpoint/2010/main" val="2470121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To</a:t>
            </a:r>
            <a:r>
              <a:rPr lang="en-GB" baseline="0" dirty="0" smtClean="0"/>
              <a:t> look at trends over time we had to think about how to define donors at the year level.</a:t>
            </a:r>
          </a:p>
          <a:p>
            <a:endParaRPr lang="en-GB" baseline="0" dirty="0" smtClean="0"/>
          </a:p>
          <a:p>
            <a:r>
              <a:rPr lang="en-GB" baseline="0" dirty="0" smtClean="0"/>
              <a:t>We needed to mutually exclusive categories.</a:t>
            </a:r>
          </a:p>
          <a:p>
            <a:r>
              <a:rPr lang="en-GB" baseline="0" dirty="0" smtClean="0"/>
              <a:t>We based our definitions on what was used in the literature (no consensus) and clinical definitions provided by the Robert Koch institute. We adapted them to allow only one definition per donor per year. </a:t>
            </a:r>
          </a:p>
          <a:p>
            <a:endParaRPr lang="en-GB" baseline="0" dirty="0" smtClean="0"/>
          </a:p>
          <a:p>
            <a:r>
              <a:rPr lang="en-GB" baseline="0" dirty="0" smtClean="0"/>
              <a:t>a first time donor</a:t>
            </a:r>
          </a:p>
          <a:p>
            <a:endParaRPr lang="en-GB" baseline="0" dirty="0" smtClean="0"/>
          </a:p>
          <a:p>
            <a:r>
              <a:rPr lang="en-GB" baseline="0" dirty="0" smtClean="0"/>
              <a:t>Or a repeat donor</a:t>
            </a:r>
          </a:p>
          <a:p>
            <a:endParaRPr lang="en-GB" baseline="0" dirty="0" smtClean="0"/>
          </a:p>
          <a:p>
            <a:r>
              <a:rPr lang="en-GB" baseline="0" dirty="0" smtClean="0"/>
              <a:t>…and repeat donors we broke down in to being</a:t>
            </a:r>
          </a:p>
          <a:p>
            <a:endParaRPr lang="en-GB" baseline="0" dirty="0" smtClean="0"/>
          </a:p>
          <a:p>
            <a:pPr>
              <a:lnSpc>
                <a:spcPct val="107000"/>
              </a:lnSpc>
              <a:spcAft>
                <a:spcPts val="0"/>
              </a:spcAft>
            </a:pPr>
            <a:r>
              <a:rPr lang="en-GB" sz="1200" b="1" i="0" dirty="0" smtClean="0">
                <a:effectLst/>
              </a:rPr>
              <a:t>HIGHLY</a:t>
            </a:r>
            <a:r>
              <a:rPr lang="en-GB" sz="1200" b="1" i="0" baseline="0" dirty="0" smtClean="0">
                <a:effectLst/>
              </a:rPr>
              <a:t> ACTIVE REGULAR DONOR</a:t>
            </a:r>
          </a:p>
          <a:p>
            <a:pPr>
              <a:lnSpc>
                <a:spcPct val="107000"/>
              </a:lnSpc>
              <a:spcAft>
                <a:spcPts val="0"/>
              </a:spcAft>
            </a:pPr>
            <a:endParaRPr lang="en-GB" sz="1200" b="1" i="0" baseline="0" dirty="0" smtClean="0">
              <a:effectLst/>
            </a:endParaRPr>
          </a:p>
          <a:p>
            <a:pPr>
              <a:lnSpc>
                <a:spcPct val="107000"/>
              </a:lnSpc>
              <a:spcAft>
                <a:spcPts val="0"/>
              </a:spcAft>
            </a:pPr>
            <a:r>
              <a:rPr lang="en-GB" sz="1200" b="1" dirty="0" smtClean="0">
                <a:effectLst/>
              </a:rPr>
              <a:t>ACTIVE</a:t>
            </a:r>
            <a:r>
              <a:rPr lang="en-GB" sz="1200" b="1" baseline="0" dirty="0" smtClean="0">
                <a:effectLst/>
              </a:rPr>
              <a:t> </a:t>
            </a:r>
            <a:r>
              <a:rPr lang="en-GB" sz="1200" b="1" dirty="0" smtClean="0">
                <a:effectLst/>
              </a:rPr>
              <a:t>REGULAR</a:t>
            </a:r>
            <a:r>
              <a:rPr lang="en-GB" sz="1200" b="1" baseline="0" dirty="0" smtClean="0">
                <a:effectLst/>
              </a:rPr>
              <a:t> DONOR</a:t>
            </a:r>
          </a:p>
          <a:p>
            <a:pPr>
              <a:lnSpc>
                <a:spcPct val="107000"/>
              </a:lnSpc>
              <a:spcAft>
                <a:spcPts val="0"/>
              </a:spcAft>
            </a:pPr>
            <a:endParaRPr lang="en-GB" sz="1200" b="1" baseline="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7000"/>
              </a:lnSpc>
              <a:spcBef>
                <a:spcPct val="30000"/>
              </a:spcBef>
              <a:spcAft>
                <a:spcPts val="0"/>
              </a:spcAft>
              <a:buClrTx/>
              <a:buSzTx/>
              <a:buFontTx/>
              <a:buNone/>
              <a:tabLst/>
              <a:defRPr/>
            </a:pPr>
            <a:r>
              <a:rPr lang="en-GB" sz="1200" b="1" i="0" dirty="0" smtClean="0">
                <a:effectLst/>
              </a:rPr>
              <a:t>REACTIVATED</a:t>
            </a:r>
            <a:r>
              <a:rPr lang="en-GB" sz="1200" dirty="0" smtClean="0">
                <a:effectLst/>
              </a:rPr>
              <a:t> </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12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200" b="1" dirty="0" smtClean="0">
                <a:effectLst/>
                <a:latin typeface="Calibri" panose="020F0502020204030204" pitchFamily="34" charset="0"/>
                <a:ea typeface="Calibri" panose="020F0502020204030204" pitchFamily="34" charset="0"/>
                <a:cs typeface="Times New Roman" panose="02020603050405020304" pitchFamily="18" charset="0"/>
              </a:rPr>
              <a:t>And</a:t>
            </a:r>
            <a:r>
              <a:rPr lang="en-GB" sz="1200" b="1" baseline="0" dirty="0" smtClean="0">
                <a:effectLst/>
                <a:latin typeface="Calibri" panose="020F0502020204030204" pitchFamily="34" charset="0"/>
                <a:ea typeface="Calibri" panose="020F0502020204030204" pitchFamily="34" charset="0"/>
                <a:cs typeface="Times New Roman" panose="02020603050405020304" pitchFamily="18" charset="0"/>
              </a:rPr>
              <a:t> a category for completeness: No donation within the year</a:t>
            </a:r>
            <a:endParaRPr lang="en-GB" sz="12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1200" b="1" i="0" baseline="0" dirty="0" smtClean="0">
              <a:effectLst/>
            </a:endParaRPr>
          </a:p>
          <a:p>
            <a:endParaRPr lang="en-GB" baseline="0" dirty="0" smtClean="0"/>
          </a:p>
          <a:p>
            <a:endParaRPr lang="en-GB" baseline="0" dirty="0" smtClean="0"/>
          </a:p>
          <a:p>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pPr>
              <a:defRPr/>
            </a:pPr>
            <a:fld id="{285BB010-7B81-4702-9AD2-0A3A0C829B7F}" type="slidenum">
              <a:rPr lang="de-DE" smtClean="0"/>
              <a:pPr>
                <a:defRPr/>
              </a:pPr>
              <a:t>7</a:t>
            </a:fld>
            <a:endParaRPr lang="de-DE"/>
          </a:p>
        </p:txBody>
      </p:sp>
    </p:spTree>
    <p:extLst>
      <p:ext uri="{BB962C8B-B14F-4D97-AF65-F5344CB8AC3E}">
        <p14:creationId xmlns:p14="http://schemas.microsoft.com/office/powerpoint/2010/main" val="171289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I’ll move on now to the results:</a:t>
            </a:r>
          </a:p>
          <a:p>
            <a:endParaRPr lang="en-GB" dirty="0" smtClean="0"/>
          </a:p>
          <a:p>
            <a:r>
              <a:rPr lang="en-GB" dirty="0" smtClean="0"/>
              <a:t>Firstly</a:t>
            </a:r>
            <a:r>
              <a:rPr lang="en-GB" baseline="0" dirty="0" smtClean="0"/>
              <a:t> overall donations peaked in 2011 with just over 30,000 donations in 2011 and have been steadily falling since to just under 25000 donations in 2017.</a:t>
            </a:r>
          </a:p>
          <a:p>
            <a:endParaRPr lang="en-GB" baseline="0" dirty="0" smtClean="0"/>
          </a:p>
          <a:p>
            <a:r>
              <a:rPr lang="en-GB" baseline="0" dirty="0" smtClean="0"/>
              <a:t>You can see that first time donations have stayed relatively constant in comparison with 2,500 donations. </a:t>
            </a:r>
          </a:p>
          <a:p>
            <a:endParaRPr lang="en-GB" baseline="0" dirty="0" smtClean="0"/>
          </a:p>
          <a:p>
            <a:r>
              <a:rPr lang="en-GB" baseline="0" dirty="0" smtClean="0"/>
              <a:t>We can see that most donations are not first time donations. </a:t>
            </a:r>
          </a:p>
          <a:p>
            <a:endParaRPr lang="en-GB" baseline="0" dirty="0" smtClean="0"/>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pPr>
              <a:defRPr/>
            </a:pPr>
            <a:fld id="{285BB010-7B81-4702-9AD2-0A3A0C829B7F}" type="slidenum">
              <a:rPr lang="de-DE" smtClean="0"/>
              <a:pPr>
                <a:defRPr/>
              </a:pPr>
              <a:t>8</a:t>
            </a:fld>
            <a:endParaRPr lang="de-DE"/>
          </a:p>
        </p:txBody>
      </p:sp>
    </p:spTree>
    <p:extLst>
      <p:ext uri="{BB962C8B-B14F-4D97-AF65-F5344CB8AC3E}">
        <p14:creationId xmlns:p14="http://schemas.microsoft.com/office/powerpoint/2010/main" val="22545361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When</a:t>
            </a:r>
            <a:r>
              <a:rPr lang="en-GB" baseline="0" dirty="0" smtClean="0"/>
              <a:t> we break down the results by donation characteristics, we see:</a:t>
            </a:r>
          </a:p>
          <a:p>
            <a:endParaRPr lang="en-GB" baseline="0" dirty="0" smtClean="0"/>
          </a:p>
          <a:p>
            <a:pPr marL="171450" indent="-171450">
              <a:buFont typeface="Arial" panose="020B0604020202020204" pitchFamily="34" charset="0"/>
              <a:buChar char="•"/>
            </a:pPr>
            <a:r>
              <a:rPr lang="en-GB" baseline="0" dirty="0" smtClean="0"/>
              <a:t>Again donation falling with a peak in 2011</a:t>
            </a:r>
          </a:p>
          <a:p>
            <a:pPr marL="171450" indent="-171450">
              <a:buFont typeface="Arial" panose="020B0604020202020204" pitchFamily="34" charset="0"/>
              <a:buChar char="•"/>
            </a:pPr>
            <a:r>
              <a:rPr lang="en-GB" baseline="0" dirty="0" smtClean="0"/>
              <a:t>We see that there are fewer first time donations than repeat donations.</a:t>
            </a:r>
          </a:p>
          <a:p>
            <a:pPr marL="171450" indent="-171450">
              <a:buFont typeface="Arial" panose="020B0604020202020204" pitchFamily="34" charset="0"/>
              <a:buChar char="•"/>
            </a:pPr>
            <a:r>
              <a:rPr lang="en-GB" baseline="0" dirty="0" smtClean="0"/>
              <a:t>We see that donations can be successful or unsuccessful: Either the donor is screened and cannot donate </a:t>
            </a:r>
            <a:r>
              <a:rPr lang="en-GB" baseline="0" dirty="0" err="1" smtClean="0"/>
              <a:t>e.g</a:t>
            </a:r>
            <a:r>
              <a:rPr lang="en-GB" baseline="0" dirty="0" smtClean="0"/>
              <a:t> or the donation is interrupted for clinical reasons e.g. fainting</a:t>
            </a:r>
          </a:p>
          <a:p>
            <a:pPr marL="171450" indent="-171450">
              <a:buFont typeface="Arial" panose="020B0604020202020204" pitchFamily="34" charset="0"/>
              <a:buChar char="•"/>
            </a:pPr>
            <a:r>
              <a:rPr lang="en-GB" baseline="0" dirty="0" smtClean="0"/>
              <a:t>Unsuccessful donations seem to be decreasing over time </a:t>
            </a:r>
            <a:r>
              <a:rPr lang="en-GB" b="1" baseline="0" dirty="0" smtClean="0"/>
              <a:t>– this could be due to policy change in February 2010 – before this all first time donors were “unsuccessful”</a:t>
            </a:r>
          </a:p>
          <a:p>
            <a:pPr marL="171450" indent="-171450">
              <a:buFont typeface="Arial" panose="020B0604020202020204" pitchFamily="34" charset="0"/>
              <a:buChar char="•"/>
            </a:pPr>
            <a:r>
              <a:rPr lang="en-GB" b="0" baseline="0" dirty="0" smtClean="0"/>
              <a:t>We also break down donations by day and we can see donor tend to donate on a Tuesday or Wednesday- Why is that the case? Probably due to longer opening hours. </a:t>
            </a:r>
          </a:p>
          <a:p>
            <a:pPr marL="171450" indent="-171450">
              <a:buFont typeface="Arial" panose="020B0604020202020204" pitchFamily="34" charset="0"/>
              <a:buChar char="•"/>
            </a:pPr>
            <a:endParaRPr lang="en-GB" b="1" baseline="0" dirty="0" smtClean="0"/>
          </a:p>
          <a:p>
            <a:pPr marL="171450" indent="-171450">
              <a:buFont typeface="Arial" panose="020B0604020202020204" pitchFamily="34" charset="0"/>
              <a:buChar char="•"/>
            </a:pPr>
            <a:r>
              <a:rPr lang="en-GB" sz="1200" b="0" i="0" kern="1200" dirty="0" smtClean="0">
                <a:solidFill>
                  <a:schemeClr val="tx1"/>
                </a:solidFill>
                <a:effectLst/>
                <a:latin typeface="Arial" charset="0"/>
                <a:ea typeface="+mn-ea"/>
                <a:cs typeface="+mn-cs"/>
              </a:rPr>
              <a:t>flu-like infection without fever 1 week after symptoms have resolved</a:t>
            </a:r>
          </a:p>
          <a:p>
            <a:pPr marL="171450" indent="-171450">
              <a:buFont typeface="Arial" panose="020B0604020202020204" pitchFamily="34" charset="0"/>
              <a:buChar char="•"/>
            </a:pPr>
            <a:r>
              <a:rPr lang="en-GB" sz="1200" b="0" i="0" kern="1200" dirty="0" smtClean="0">
                <a:solidFill>
                  <a:schemeClr val="tx1"/>
                </a:solidFill>
                <a:effectLst/>
                <a:latin typeface="Arial" charset="0"/>
                <a:ea typeface="+mn-ea"/>
                <a:cs typeface="+mn-cs"/>
              </a:rPr>
              <a:t>Tattoo / Piercing 4 months</a:t>
            </a:r>
          </a:p>
          <a:p>
            <a:endParaRPr lang="en-GB" sz="1200" b="0" i="0" kern="1200" dirty="0" smtClean="0">
              <a:solidFill>
                <a:schemeClr val="tx1"/>
              </a:solidFill>
              <a:effectLst/>
              <a:latin typeface="Arial" charset="0"/>
              <a:ea typeface="+mn-ea"/>
              <a:cs typeface="+mn-cs"/>
            </a:endParaRPr>
          </a:p>
          <a:p>
            <a:r>
              <a:rPr lang="en-GB" sz="1200" b="0" i="0" kern="1200" dirty="0" smtClean="0">
                <a:solidFill>
                  <a:schemeClr val="tx1"/>
                </a:solidFill>
                <a:effectLst/>
                <a:latin typeface="Arial" charset="0"/>
                <a:ea typeface="+mn-ea"/>
                <a:cs typeface="+mn-cs"/>
              </a:rPr>
              <a:t>In</a:t>
            </a:r>
            <a:r>
              <a:rPr lang="en-GB" sz="1200" b="0" i="0" kern="1200" baseline="0" dirty="0" smtClean="0">
                <a:solidFill>
                  <a:schemeClr val="tx1"/>
                </a:solidFill>
                <a:effectLst/>
                <a:latin typeface="Arial" charset="0"/>
                <a:ea typeface="+mn-ea"/>
                <a:cs typeface="+mn-cs"/>
              </a:rPr>
              <a:t> line with falling donations, we see the average time between donations increasing.</a:t>
            </a:r>
            <a:endParaRPr lang="en-GB" sz="1200" b="0" i="0" kern="1200" dirty="0" smtClean="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285BB010-7B81-4702-9AD2-0A3A0C829B7F}" type="slidenum">
              <a:rPr lang="de-DE" smtClean="0"/>
              <a:pPr>
                <a:defRPr/>
              </a:pPr>
              <a:t>9</a:t>
            </a:fld>
            <a:endParaRPr lang="de-DE"/>
          </a:p>
        </p:txBody>
      </p:sp>
    </p:spTree>
    <p:extLst>
      <p:ext uri="{BB962C8B-B14F-4D97-AF65-F5344CB8AC3E}">
        <p14:creationId xmlns:p14="http://schemas.microsoft.com/office/powerpoint/2010/main" val="2178625322"/>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bg>
      <p:bgPr>
        <a:solidFill>
          <a:schemeClr val="bg1"/>
        </a:solidFill>
        <a:effectLst/>
      </p:bgPr>
    </p:bg>
    <p:spTree>
      <p:nvGrpSpPr>
        <p:cNvPr id="1" name=""/>
        <p:cNvGrpSpPr/>
        <p:nvPr/>
      </p:nvGrpSpPr>
      <p:grpSpPr>
        <a:xfrm>
          <a:off x="0" y="0"/>
          <a:ext cx="0" cy="0"/>
          <a:chOff x="0" y="0"/>
          <a:chExt cx="0" cy="0"/>
        </a:xfrm>
      </p:grpSpPr>
      <p:pic>
        <p:nvPicPr>
          <p:cNvPr id="17" name="Picture 5" descr="Z:\E_Administratives\Logo_UHH\UHH-Siegel_1951_Anschnitt720__245Aufhellung.jpg"/>
          <p:cNvPicPr>
            <a:picLocks noChangeAspect="1" noChangeArrowheads="1"/>
          </p:cNvPicPr>
          <p:nvPr userDrawn="1"/>
        </p:nvPicPr>
        <p:blipFill>
          <a:blip r:embed="rId2" cstate="print">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4367809" y="989856"/>
            <a:ext cx="7824192" cy="5868145"/>
          </a:xfrm>
          <a:prstGeom prst="rect">
            <a:avLst/>
          </a:prstGeom>
          <a:noFill/>
          <a:extLst>
            <a:ext uri="{909E8E84-426E-40DD-AFC4-6F175D3DCCD1}">
              <a14:hiddenFill xmlns:a14="http://schemas.microsoft.com/office/drawing/2010/main">
                <a:solidFill>
                  <a:srgbClr val="FFFFFF"/>
                </a:solidFill>
              </a14:hiddenFill>
            </a:ext>
          </a:extLst>
        </p:spPr>
      </p:pic>
      <p:sp>
        <p:nvSpPr>
          <p:cNvPr id="13" name="Titel 12"/>
          <p:cNvSpPr>
            <a:spLocks noGrp="1"/>
          </p:cNvSpPr>
          <p:nvPr>
            <p:ph type="ctrTitle"/>
          </p:nvPr>
        </p:nvSpPr>
        <p:spPr>
          <a:xfrm>
            <a:off x="476211" y="2708920"/>
            <a:ext cx="11188408" cy="1214446"/>
          </a:xfrm>
          <a:prstGeom prst="rect">
            <a:avLst/>
          </a:prstGeom>
        </p:spPr>
        <p:txBody>
          <a:bodyPr/>
          <a:lstStyle>
            <a:lvl1pPr>
              <a:defRPr sz="2800">
                <a:solidFill>
                  <a:schemeClr val="tx2">
                    <a:lumMod val="25000"/>
                  </a:schemeClr>
                </a:solidFill>
                <a:latin typeface="+mj-lt"/>
              </a:defRPr>
            </a:lvl1pPr>
          </a:lstStyle>
          <a:p>
            <a:r>
              <a:rPr lang="en-US" noProof="0" smtClean="0"/>
              <a:t>Click to edit Master title style</a:t>
            </a:r>
            <a:endParaRPr lang="en-US" noProof="0"/>
          </a:p>
        </p:txBody>
      </p:sp>
      <p:sp>
        <p:nvSpPr>
          <p:cNvPr id="10" name="Textplatzhalter 14"/>
          <p:cNvSpPr>
            <a:spLocks noGrp="1"/>
          </p:cNvSpPr>
          <p:nvPr>
            <p:ph type="body" sz="quarter" idx="10"/>
          </p:nvPr>
        </p:nvSpPr>
        <p:spPr>
          <a:xfrm>
            <a:off x="476211" y="4261423"/>
            <a:ext cx="9048812" cy="357190"/>
          </a:xfrm>
          <a:prstGeom prst="rect">
            <a:avLst/>
          </a:prstGeom>
        </p:spPr>
        <p:txBody>
          <a:bodyPr lIns="0" tIns="0" rIns="0" bIns="0"/>
          <a:lstStyle>
            <a:lvl1pPr marL="0" indent="0" algn="l">
              <a:spcBef>
                <a:spcPts val="0"/>
              </a:spcBef>
              <a:buNone/>
              <a:defRPr sz="1600">
                <a:solidFill>
                  <a:schemeClr val="tx2">
                    <a:lumMod val="25000"/>
                  </a:schemeClr>
                </a:solidFill>
                <a:latin typeface="+mj-lt"/>
              </a:defRPr>
            </a:lvl1pPr>
            <a:lvl2pPr>
              <a:buNone/>
              <a:defRPr/>
            </a:lvl2pPr>
          </a:lstStyle>
          <a:p>
            <a:pPr lvl="0"/>
            <a:r>
              <a:rPr lang="en-US" smtClean="0"/>
              <a:t>Click to edit Master text styles</a:t>
            </a:r>
          </a:p>
        </p:txBody>
      </p:sp>
      <p:sp>
        <p:nvSpPr>
          <p:cNvPr id="11" name="Textplatzhalter 14"/>
          <p:cNvSpPr>
            <a:spLocks noGrp="1"/>
          </p:cNvSpPr>
          <p:nvPr>
            <p:ph type="body" sz="quarter" idx="11"/>
          </p:nvPr>
        </p:nvSpPr>
        <p:spPr>
          <a:xfrm>
            <a:off x="476211" y="4869160"/>
            <a:ext cx="9048812" cy="720080"/>
          </a:xfrm>
          <a:prstGeom prst="rect">
            <a:avLst/>
          </a:prstGeom>
        </p:spPr>
        <p:txBody>
          <a:bodyPr lIns="0" tIns="0" rIns="0" bIns="0"/>
          <a:lstStyle>
            <a:lvl1pPr marL="0" indent="0" algn="l">
              <a:spcBef>
                <a:spcPts val="0"/>
              </a:spcBef>
              <a:buNone/>
              <a:defRPr sz="1600">
                <a:solidFill>
                  <a:schemeClr val="tx2">
                    <a:lumMod val="25000"/>
                  </a:schemeClr>
                </a:solidFill>
                <a:latin typeface="+mj-lt"/>
              </a:defRPr>
            </a:lvl1pPr>
            <a:lvl2pPr>
              <a:buNone/>
              <a:defRPr/>
            </a:lvl2pPr>
          </a:lstStyle>
          <a:p>
            <a:pPr lvl="0"/>
            <a:r>
              <a:rPr lang="en-US" smtClean="0"/>
              <a:t>Click to edit Master text styles</a:t>
            </a:r>
          </a:p>
        </p:txBody>
      </p:sp>
      <p:sp>
        <p:nvSpPr>
          <p:cNvPr id="9" name="Line 7"/>
          <p:cNvSpPr>
            <a:spLocks noChangeShapeType="1"/>
          </p:cNvSpPr>
          <p:nvPr userDrawn="1"/>
        </p:nvSpPr>
        <p:spPr bwMode="auto">
          <a:xfrm>
            <a:off x="0" y="876446"/>
            <a:ext cx="12192000" cy="0"/>
          </a:xfrm>
          <a:prstGeom prst="line">
            <a:avLst/>
          </a:prstGeom>
          <a:noFill/>
          <a:ln w="3175">
            <a:solidFill>
              <a:schemeClr val="tx1"/>
            </a:solidFill>
            <a:round/>
            <a:headEnd/>
            <a:tailEnd/>
          </a:ln>
          <a:effectLst/>
        </p:spPr>
        <p:txBody>
          <a:bodyPr/>
          <a:lstStyle/>
          <a:p>
            <a:pPr>
              <a:defRPr/>
            </a:pPr>
            <a:endParaRPr lang="de-DE"/>
          </a:p>
        </p:txBody>
      </p:sp>
      <p:pic>
        <p:nvPicPr>
          <p:cNvPr id="14" name="Grafik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91344" y="162227"/>
            <a:ext cx="2359273" cy="463672"/>
          </a:xfrm>
          <a:prstGeom prst="rect">
            <a:avLst/>
          </a:prstGeom>
        </p:spPr>
      </p:pic>
    </p:spTree>
    <p:extLst>
      <p:ext uri="{BB962C8B-B14F-4D97-AF65-F5344CB8AC3E}">
        <p14:creationId xmlns:p14="http://schemas.microsoft.com/office/powerpoint/2010/main" val="34660688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a:xfrm>
            <a:off x="601786" y="1629328"/>
            <a:ext cx="10988431" cy="4680000"/>
          </a:xfrm>
          <a:prstGeom prst="rect">
            <a:avLst/>
          </a:prstGeom>
        </p:spPr>
        <p:txBody>
          <a:bodyPr>
            <a:normAutofit/>
          </a:bodyPr>
          <a:lstStyle>
            <a:lvl1pPr marL="360363" indent="-360363">
              <a:spcBef>
                <a:spcPts val="600"/>
              </a:spcBef>
              <a:buClr>
                <a:schemeClr val="accent1"/>
              </a:buClr>
              <a:buSzPct val="75000"/>
              <a:buFont typeface="Wingdings 3" pitchFamily="18" charset="2"/>
              <a:buChar char=""/>
              <a:defRPr sz="2000">
                <a:solidFill>
                  <a:schemeClr val="tx2">
                    <a:lumMod val="25000"/>
                  </a:schemeClr>
                </a:solidFill>
                <a:latin typeface="+mj-lt"/>
              </a:defRPr>
            </a:lvl1pPr>
            <a:lvl2pPr>
              <a:spcBef>
                <a:spcPts val="600"/>
              </a:spcBef>
              <a:defRPr sz="2000">
                <a:solidFill>
                  <a:schemeClr val="tx2">
                    <a:lumMod val="25000"/>
                  </a:schemeClr>
                </a:solidFill>
                <a:latin typeface="+mj-lt"/>
              </a:defRPr>
            </a:lvl2pPr>
            <a:lvl3pPr algn="l" rtl="0" eaLnBrk="1" fontAlgn="base" hangingPunct="1">
              <a:spcBef>
                <a:spcPts val="600"/>
              </a:spcBef>
              <a:spcAft>
                <a:spcPct val="0"/>
              </a:spcAft>
              <a:buClr>
                <a:srgbClr val="5F5F5F"/>
              </a:buClr>
              <a:buSzPct val="100000"/>
              <a:defRPr lang="de-DE" sz="2000" kern="1200" dirty="0" smtClean="0">
                <a:solidFill>
                  <a:schemeClr val="tx2">
                    <a:lumMod val="25000"/>
                  </a:schemeClr>
                </a:solidFill>
                <a:latin typeface="+mj-lt"/>
                <a:ea typeface="+mn-ea"/>
                <a:cs typeface="+mn-cs"/>
              </a:defRPr>
            </a:lvl3pPr>
            <a:lvl4pPr algn="l" rtl="0" eaLnBrk="1" fontAlgn="base" hangingPunct="1">
              <a:spcBef>
                <a:spcPts val="600"/>
              </a:spcBef>
              <a:spcAft>
                <a:spcPct val="0"/>
              </a:spcAft>
              <a:buClr>
                <a:srgbClr val="5F5F5F"/>
              </a:buClr>
              <a:buSzPct val="100000"/>
              <a:buFont typeface="Arial" pitchFamily="34" charset="0"/>
              <a:buChar char="-"/>
              <a:defRPr lang="de-DE" sz="2000" kern="1200" dirty="0" smtClean="0">
                <a:solidFill>
                  <a:schemeClr val="tx2">
                    <a:lumMod val="25000"/>
                  </a:schemeClr>
                </a:solidFill>
                <a:latin typeface="+mj-lt"/>
                <a:ea typeface="+mn-ea"/>
                <a:cs typeface="+mn-cs"/>
              </a:defRPr>
            </a:lvl4pPr>
            <a:lvl5pPr algn="l" rtl="0" eaLnBrk="1" fontAlgn="base" hangingPunct="1">
              <a:spcBef>
                <a:spcPts val="600"/>
              </a:spcBef>
              <a:spcAft>
                <a:spcPct val="0"/>
              </a:spcAft>
              <a:buClr>
                <a:srgbClr val="5F5F5F"/>
              </a:buClr>
              <a:buSzPct val="75000"/>
              <a:defRPr lang="de-DE" sz="2000" kern="1200" dirty="0" smtClean="0">
                <a:solidFill>
                  <a:schemeClr val="tx2">
                    <a:lumMod val="25000"/>
                  </a:schemeClr>
                </a:solidFill>
                <a:latin typeface="+mj-lt"/>
                <a:ea typeface="+mn-ea"/>
                <a:cs typeface="+mn-cs"/>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smtClean="0"/>
          </a:p>
        </p:txBody>
      </p:sp>
      <p:sp>
        <p:nvSpPr>
          <p:cNvPr id="6" name="Rectangle 14"/>
          <p:cNvSpPr>
            <a:spLocks noGrp="1" noChangeArrowheads="1"/>
          </p:cNvSpPr>
          <p:nvPr>
            <p:ph type="title"/>
          </p:nvPr>
        </p:nvSpPr>
        <p:spPr bwMode="auto">
          <a:xfrm>
            <a:off x="431800" y="908720"/>
            <a:ext cx="11328400" cy="504000"/>
          </a:xfrm>
          <a:prstGeom prst="rect">
            <a:avLst/>
          </a:prstGeom>
          <a:noFill/>
          <a:ln w="9525">
            <a:noFill/>
            <a:miter lim="800000"/>
            <a:headEnd/>
            <a:tailEnd/>
          </a:ln>
        </p:spPr>
        <p:txBody>
          <a:bodyPr vert="horz" wrap="square" lIns="0" tIns="90000" rIns="0" bIns="0" numCol="1" anchor="t" anchorCtr="0" compatLnSpc="1">
            <a:prstTxWarp prst="textNoShape">
              <a:avLst/>
            </a:prstTxWarp>
          </a:bodyPr>
          <a:lstStyle>
            <a:lvl1pPr>
              <a:defRPr sz="2400"/>
            </a:lvl1pPr>
          </a:lstStyle>
          <a:p>
            <a:pPr lvl="0"/>
            <a:r>
              <a:rPr lang="en-US" noProof="0" smtClean="0"/>
              <a:t>Click to edit Master title style</a:t>
            </a:r>
          </a:p>
        </p:txBody>
      </p:sp>
    </p:spTree>
    <p:extLst>
      <p:ext uri="{BB962C8B-B14F-4D97-AF65-F5344CB8AC3E}">
        <p14:creationId xmlns:p14="http://schemas.microsoft.com/office/powerpoint/2010/main" val="17748606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Rectangle 14"/>
          <p:cNvSpPr>
            <a:spLocks noGrp="1" noChangeArrowheads="1"/>
          </p:cNvSpPr>
          <p:nvPr>
            <p:ph type="title"/>
          </p:nvPr>
        </p:nvSpPr>
        <p:spPr bwMode="auto">
          <a:xfrm>
            <a:off x="431800" y="908720"/>
            <a:ext cx="11328400" cy="504000"/>
          </a:xfrm>
          <a:prstGeom prst="rect">
            <a:avLst/>
          </a:prstGeom>
          <a:noFill/>
          <a:ln w="9525">
            <a:noFill/>
            <a:miter lim="800000"/>
            <a:headEnd/>
            <a:tailEnd/>
          </a:ln>
        </p:spPr>
        <p:txBody>
          <a:bodyPr vert="horz" wrap="square" lIns="0" tIns="90000" rIns="0" bIns="0" numCol="1" anchor="t" anchorCtr="0" compatLnSpc="1">
            <a:prstTxWarp prst="textNoShape">
              <a:avLst/>
            </a:prstTxWarp>
          </a:bodyPr>
          <a:lstStyle/>
          <a:p>
            <a:pPr lvl="0"/>
            <a:r>
              <a:rPr lang="en-US" noProof="0" smtClean="0"/>
              <a:t>Click to edit Master title style</a:t>
            </a:r>
          </a:p>
        </p:txBody>
      </p:sp>
    </p:spTree>
    <p:extLst>
      <p:ext uri="{BB962C8B-B14F-4D97-AF65-F5344CB8AC3E}">
        <p14:creationId xmlns:p14="http://schemas.microsoft.com/office/powerpoint/2010/main" val="353246300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halt">
    <p:spTree>
      <p:nvGrpSpPr>
        <p:cNvPr id="1" name=""/>
        <p:cNvGrpSpPr/>
        <p:nvPr/>
      </p:nvGrpSpPr>
      <p:grpSpPr>
        <a:xfrm>
          <a:off x="0" y="0"/>
          <a:ext cx="0" cy="0"/>
          <a:chOff x="0" y="0"/>
          <a:chExt cx="0" cy="0"/>
        </a:xfrm>
      </p:grpSpPr>
      <p:sp>
        <p:nvSpPr>
          <p:cNvPr id="3" name="Inhaltsplatzhalter 2"/>
          <p:cNvSpPr>
            <a:spLocks noGrp="1"/>
          </p:cNvSpPr>
          <p:nvPr>
            <p:ph idx="1"/>
          </p:nvPr>
        </p:nvSpPr>
        <p:spPr>
          <a:xfrm>
            <a:off x="623392" y="980728"/>
            <a:ext cx="10988431" cy="5472608"/>
          </a:xfrm>
          <a:prstGeom prst="rect">
            <a:avLst/>
          </a:prstGeom>
        </p:spPr>
        <p:txBody>
          <a:bodyPr>
            <a:normAutofit/>
          </a:bodyPr>
          <a:lstStyle>
            <a:lvl1pPr marL="360363" indent="-360363">
              <a:spcBef>
                <a:spcPts val="600"/>
              </a:spcBef>
              <a:buClr>
                <a:schemeClr val="accent1"/>
              </a:buClr>
              <a:buSzPct val="75000"/>
              <a:buFont typeface="Wingdings 3" pitchFamily="18" charset="2"/>
              <a:buChar char=""/>
              <a:defRPr sz="2000">
                <a:solidFill>
                  <a:schemeClr val="tx2">
                    <a:lumMod val="25000"/>
                  </a:schemeClr>
                </a:solidFill>
                <a:latin typeface="+mj-lt"/>
              </a:defRPr>
            </a:lvl1pPr>
            <a:lvl2pPr>
              <a:spcBef>
                <a:spcPts val="600"/>
              </a:spcBef>
              <a:defRPr sz="2000">
                <a:solidFill>
                  <a:schemeClr val="tx2">
                    <a:lumMod val="25000"/>
                  </a:schemeClr>
                </a:solidFill>
                <a:latin typeface="+mj-lt"/>
              </a:defRPr>
            </a:lvl2pPr>
            <a:lvl3pPr algn="l" rtl="0" eaLnBrk="1" fontAlgn="base" hangingPunct="1">
              <a:spcBef>
                <a:spcPts val="600"/>
              </a:spcBef>
              <a:spcAft>
                <a:spcPct val="0"/>
              </a:spcAft>
              <a:buClr>
                <a:srgbClr val="5F5F5F"/>
              </a:buClr>
              <a:buSzPct val="100000"/>
              <a:defRPr lang="de-DE" sz="2000" kern="1200" dirty="0" smtClean="0">
                <a:solidFill>
                  <a:schemeClr val="tx2">
                    <a:lumMod val="25000"/>
                  </a:schemeClr>
                </a:solidFill>
                <a:latin typeface="+mj-lt"/>
                <a:ea typeface="+mn-ea"/>
                <a:cs typeface="+mn-cs"/>
              </a:defRPr>
            </a:lvl3pPr>
            <a:lvl4pPr algn="l" rtl="0" eaLnBrk="1" fontAlgn="base" hangingPunct="1">
              <a:spcBef>
                <a:spcPts val="600"/>
              </a:spcBef>
              <a:spcAft>
                <a:spcPct val="0"/>
              </a:spcAft>
              <a:buClr>
                <a:srgbClr val="5F5F5F"/>
              </a:buClr>
              <a:buSzPct val="100000"/>
              <a:buFont typeface="Arial" pitchFamily="34" charset="0"/>
              <a:buChar char="-"/>
              <a:defRPr lang="de-DE" sz="2000" kern="1200" dirty="0" smtClean="0">
                <a:solidFill>
                  <a:schemeClr val="tx2">
                    <a:lumMod val="25000"/>
                  </a:schemeClr>
                </a:solidFill>
                <a:latin typeface="+mj-lt"/>
                <a:ea typeface="+mn-ea"/>
                <a:cs typeface="+mn-cs"/>
              </a:defRPr>
            </a:lvl4pPr>
            <a:lvl5pPr algn="l" rtl="0" eaLnBrk="1" fontAlgn="base" hangingPunct="1">
              <a:spcBef>
                <a:spcPts val="600"/>
              </a:spcBef>
              <a:spcAft>
                <a:spcPct val="0"/>
              </a:spcAft>
              <a:buClr>
                <a:srgbClr val="5F5F5F"/>
              </a:buClr>
              <a:buSzPct val="75000"/>
              <a:defRPr lang="de-DE" sz="2000" kern="1200" dirty="0" smtClean="0">
                <a:solidFill>
                  <a:schemeClr val="tx2">
                    <a:lumMod val="25000"/>
                  </a:schemeClr>
                </a:solidFill>
                <a:latin typeface="+mj-lt"/>
                <a:ea typeface="+mn-ea"/>
                <a:cs typeface="+mn-cs"/>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smtClean="0"/>
          </a:p>
        </p:txBody>
      </p:sp>
    </p:spTree>
    <p:extLst>
      <p:ext uri="{BB962C8B-B14F-4D97-AF65-F5344CB8AC3E}">
        <p14:creationId xmlns:p14="http://schemas.microsoft.com/office/powerpoint/2010/main" val="12791420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a:xfrm>
            <a:off x="601786" y="1052736"/>
            <a:ext cx="10988431" cy="5472608"/>
          </a:xfrm>
          <a:prstGeom prst="rect">
            <a:avLst/>
          </a:prstGeom>
        </p:spPr>
        <p:txBody>
          <a:bodyPr>
            <a:normAutofit/>
          </a:bodyPr>
          <a:lstStyle>
            <a:lvl1pPr marL="360363" indent="-360363">
              <a:spcBef>
                <a:spcPts val="600"/>
              </a:spcBef>
              <a:buClr>
                <a:schemeClr val="accent1"/>
              </a:buClr>
              <a:buSzPct val="75000"/>
              <a:buFont typeface="Wingdings 3" pitchFamily="18" charset="2"/>
              <a:buChar char=""/>
              <a:defRPr sz="2000">
                <a:solidFill>
                  <a:schemeClr val="tx2">
                    <a:lumMod val="25000"/>
                  </a:schemeClr>
                </a:solidFill>
                <a:latin typeface="+mj-lt"/>
              </a:defRPr>
            </a:lvl1pPr>
            <a:lvl2pPr>
              <a:spcBef>
                <a:spcPts val="600"/>
              </a:spcBef>
              <a:defRPr sz="2000">
                <a:solidFill>
                  <a:schemeClr val="tx2">
                    <a:lumMod val="25000"/>
                  </a:schemeClr>
                </a:solidFill>
                <a:latin typeface="+mj-lt"/>
              </a:defRPr>
            </a:lvl2pPr>
            <a:lvl3pPr algn="l" rtl="0" eaLnBrk="1" fontAlgn="base" hangingPunct="1">
              <a:spcBef>
                <a:spcPts val="600"/>
              </a:spcBef>
              <a:spcAft>
                <a:spcPct val="0"/>
              </a:spcAft>
              <a:buClr>
                <a:srgbClr val="5F5F5F"/>
              </a:buClr>
              <a:buSzPct val="100000"/>
              <a:defRPr lang="de-DE" sz="2000" kern="1200" dirty="0" smtClean="0">
                <a:solidFill>
                  <a:schemeClr val="tx2">
                    <a:lumMod val="25000"/>
                  </a:schemeClr>
                </a:solidFill>
                <a:latin typeface="+mj-lt"/>
                <a:ea typeface="+mn-ea"/>
                <a:cs typeface="+mn-cs"/>
              </a:defRPr>
            </a:lvl3pPr>
            <a:lvl4pPr algn="l" rtl="0" eaLnBrk="1" fontAlgn="base" hangingPunct="1">
              <a:spcBef>
                <a:spcPts val="600"/>
              </a:spcBef>
              <a:spcAft>
                <a:spcPct val="0"/>
              </a:spcAft>
              <a:buClr>
                <a:srgbClr val="5F5F5F"/>
              </a:buClr>
              <a:buSzPct val="100000"/>
              <a:buFont typeface="Arial" pitchFamily="34" charset="0"/>
              <a:buChar char="-"/>
              <a:defRPr lang="de-DE" sz="2000" kern="1200" dirty="0" smtClean="0">
                <a:solidFill>
                  <a:schemeClr val="tx2">
                    <a:lumMod val="25000"/>
                  </a:schemeClr>
                </a:solidFill>
                <a:latin typeface="+mj-lt"/>
                <a:ea typeface="+mn-ea"/>
                <a:cs typeface="+mn-cs"/>
              </a:defRPr>
            </a:lvl4pPr>
            <a:lvl5pPr algn="l" rtl="0" eaLnBrk="1" fontAlgn="base" hangingPunct="1">
              <a:spcBef>
                <a:spcPts val="600"/>
              </a:spcBef>
              <a:spcAft>
                <a:spcPct val="0"/>
              </a:spcAft>
              <a:buClr>
                <a:srgbClr val="5F5F5F"/>
              </a:buClr>
              <a:buSzPct val="75000"/>
              <a:defRPr lang="de-DE" sz="2000" kern="1200" dirty="0" smtClean="0">
                <a:solidFill>
                  <a:schemeClr val="tx2">
                    <a:lumMod val="25000"/>
                  </a:schemeClr>
                </a:solidFill>
                <a:latin typeface="+mj-lt"/>
                <a:ea typeface="+mn-ea"/>
                <a:cs typeface="+mn-cs"/>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smtClean="0"/>
          </a:p>
        </p:txBody>
      </p:sp>
      <p:sp>
        <p:nvSpPr>
          <p:cNvPr id="2" name="Titel 1"/>
          <p:cNvSpPr>
            <a:spLocks noGrp="1"/>
          </p:cNvSpPr>
          <p:nvPr>
            <p:ph type="title"/>
          </p:nvPr>
        </p:nvSpPr>
        <p:spPr>
          <a:xfrm>
            <a:off x="431800" y="237357"/>
            <a:ext cx="11328400" cy="460211"/>
          </a:xfrm>
        </p:spPr>
        <p:txBody>
          <a:bodyPr>
            <a:spAutoFit/>
          </a:bodyPr>
          <a:lstStyle>
            <a:lvl1pPr>
              <a:defRPr sz="2400"/>
            </a:lvl1pPr>
          </a:lstStyle>
          <a:p>
            <a:r>
              <a:rPr lang="en-US" smtClean="0"/>
              <a:t>Click to edit Master title style</a:t>
            </a:r>
            <a:endParaRPr lang="en-US" dirty="0"/>
          </a:p>
        </p:txBody>
      </p:sp>
      <p:sp>
        <p:nvSpPr>
          <p:cNvPr id="8" name="Rectangle 25"/>
          <p:cNvSpPr txBox="1">
            <a:spLocks noChangeArrowheads="1"/>
          </p:cNvSpPr>
          <p:nvPr userDrawn="1"/>
        </p:nvSpPr>
        <p:spPr bwMode="auto">
          <a:xfrm>
            <a:off x="431371" y="6606000"/>
            <a:ext cx="2844800" cy="25200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defPPr>
              <a:defRPr lang="de-DE"/>
            </a:defPPr>
            <a:lvl1pPr algn="l" rtl="0" eaLnBrk="0" fontAlgn="base" hangingPunct="0">
              <a:spcBef>
                <a:spcPct val="0"/>
              </a:spcBef>
              <a:spcAft>
                <a:spcPct val="0"/>
              </a:spcAft>
              <a:defRPr sz="900" b="0"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sz="1000" dirty="0" smtClean="0">
                <a:solidFill>
                  <a:srgbClr val="888888"/>
                </a:solidFill>
                <a:latin typeface="+mj-lt"/>
              </a:rPr>
              <a:t>www.hche.de</a:t>
            </a:r>
            <a:endParaRPr lang="en-US" sz="1000" dirty="0">
              <a:solidFill>
                <a:srgbClr val="888888"/>
              </a:solidFill>
              <a:latin typeface="+mj-lt"/>
            </a:endParaRPr>
          </a:p>
        </p:txBody>
      </p:sp>
      <p:sp>
        <p:nvSpPr>
          <p:cNvPr id="9" name="Rectangle 24"/>
          <p:cNvSpPr txBox="1">
            <a:spLocks noChangeArrowheads="1"/>
          </p:cNvSpPr>
          <p:nvPr userDrawn="1"/>
        </p:nvSpPr>
        <p:spPr bwMode="auto">
          <a:xfrm>
            <a:off x="11578285" y="6677206"/>
            <a:ext cx="278355" cy="2520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defPPr>
              <a:defRPr lang="de-DE"/>
            </a:defPPr>
            <a:lvl1pPr algn="r" rtl="0" eaLnBrk="0" fontAlgn="base" hangingPunct="0">
              <a:spcBef>
                <a:spcPct val="0"/>
              </a:spcBef>
              <a:spcAft>
                <a:spcPct val="0"/>
              </a:spcAft>
              <a:defRPr sz="900" b="0" kern="1200" smtClean="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fld id="{51578EE9-B187-4C37-A279-FAF922C364B7}" type="slidenum">
              <a:rPr lang="en-US" sz="1000" b="1" smtClean="0">
                <a:solidFill>
                  <a:schemeClr val="tx1">
                    <a:lumMod val="50000"/>
                    <a:lumOff val="50000"/>
                  </a:schemeClr>
                </a:solidFill>
                <a:latin typeface="+mj-lt"/>
              </a:rPr>
              <a:pPr algn="l">
                <a:defRPr/>
              </a:pPr>
              <a:t>‹#›</a:t>
            </a:fld>
            <a:endParaRPr lang="en-US" sz="1000" b="1" dirty="0">
              <a:solidFill>
                <a:schemeClr val="tx1">
                  <a:lumMod val="50000"/>
                  <a:lumOff val="50000"/>
                </a:schemeClr>
              </a:solidFill>
              <a:latin typeface="+mj-lt"/>
            </a:endParaRPr>
          </a:p>
        </p:txBody>
      </p:sp>
      <p:cxnSp>
        <p:nvCxnSpPr>
          <p:cNvPr id="10" name="Gerade Verbindung 9"/>
          <p:cNvCxnSpPr/>
          <p:nvPr userDrawn="1"/>
        </p:nvCxnSpPr>
        <p:spPr>
          <a:xfrm>
            <a:off x="11482275" y="6687960"/>
            <a:ext cx="0" cy="170040"/>
          </a:xfrm>
          <a:prstGeom prst="line">
            <a:avLst/>
          </a:prstGeom>
          <a:ln>
            <a:solidFill>
              <a:schemeClr val="tx1">
                <a:lumMod val="50000"/>
                <a:lumOff val="50000"/>
              </a:schemeClr>
            </a:solidFill>
            <a:tailEnd type="non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077248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1_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685752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Tree>
    <p:extLst>
      <p:ext uri="{BB962C8B-B14F-4D97-AF65-F5344CB8AC3E}">
        <p14:creationId xmlns:p14="http://schemas.microsoft.com/office/powerpoint/2010/main" val="48449276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941433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4.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Textplatzhalter 8"/>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10" name="Line 7"/>
          <p:cNvSpPr>
            <a:spLocks noChangeShapeType="1"/>
          </p:cNvSpPr>
          <p:nvPr/>
        </p:nvSpPr>
        <p:spPr bwMode="auto">
          <a:xfrm>
            <a:off x="0" y="876446"/>
            <a:ext cx="12192000" cy="0"/>
          </a:xfrm>
          <a:prstGeom prst="line">
            <a:avLst/>
          </a:prstGeom>
          <a:noFill/>
          <a:ln w="3175">
            <a:solidFill>
              <a:schemeClr val="tx2">
                <a:lumMod val="25000"/>
              </a:schemeClr>
            </a:solidFill>
            <a:round/>
            <a:headEnd/>
            <a:tailEnd/>
          </a:ln>
          <a:effectLst/>
        </p:spPr>
        <p:txBody>
          <a:bodyPr/>
          <a:lstStyle/>
          <a:p>
            <a:pPr>
              <a:defRPr/>
            </a:pPr>
            <a:endParaRPr lang="en-US"/>
          </a:p>
        </p:txBody>
      </p:sp>
      <p:sp>
        <p:nvSpPr>
          <p:cNvPr id="17" name="Rectangle 14"/>
          <p:cNvSpPr>
            <a:spLocks noGrp="1" noChangeArrowheads="1"/>
          </p:cNvSpPr>
          <p:nvPr>
            <p:ph type="title"/>
          </p:nvPr>
        </p:nvSpPr>
        <p:spPr bwMode="auto">
          <a:xfrm>
            <a:off x="431800" y="908720"/>
            <a:ext cx="11328400" cy="504000"/>
          </a:xfrm>
          <a:prstGeom prst="rect">
            <a:avLst/>
          </a:prstGeom>
          <a:noFill/>
          <a:ln w="9525">
            <a:noFill/>
            <a:miter lim="800000"/>
            <a:headEnd/>
            <a:tailEnd/>
          </a:ln>
        </p:spPr>
        <p:txBody>
          <a:bodyPr vert="horz" wrap="square" lIns="0" tIns="90000" rIns="0" bIns="0" numCol="1" anchor="t" anchorCtr="0" compatLnSpc="1">
            <a:prstTxWarp prst="textNoShape">
              <a:avLst/>
            </a:prstTxWarp>
          </a:bodyPr>
          <a:lstStyle/>
          <a:p>
            <a:pPr lvl="0"/>
            <a:r>
              <a:rPr lang="en-US" noProof="0" smtClean="0"/>
              <a:t>Titelmasterformat durch Klicken bearbeiten</a:t>
            </a:r>
          </a:p>
        </p:txBody>
      </p:sp>
      <p:sp>
        <p:nvSpPr>
          <p:cNvPr id="12" name="Rectangle 24"/>
          <p:cNvSpPr txBox="1">
            <a:spLocks noChangeArrowheads="1"/>
          </p:cNvSpPr>
          <p:nvPr userDrawn="1"/>
        </p:nvSpPr>
        <p:spPr bwMode="auto">
          <a:xfrm>
            <a:off x="11578285" y="6677206"/>
            <a:ext cx="278355" cy="2520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defPPr>
              <a:defRPr lang="de-DE"/>
            </a:defPPr>
            <a:lvl1pPr algn="r" rtl="0" eaLnBrk="0" fontAlgn="base" hangingPunct="0">
              <a:spcBef>
                <a:spcPct val="0"/>
              </a:spcBef>
              <a:spcAft>
                <a:spcPct val="0"/>
              </a:spcAft>
              <a:defRPr sz="900" b="0" kern="1200" smtClean="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fld id="{51578EE9-B187-4C37-A279-FAF922C364B7}" type="slidenum">
              <a:rPr lang="en-US" sz="1000" b="1" smtClean="0">
                <a:solidFill>
                  <a:schemeClr val="tx1">
                    <a:lumMod val="50000"/>
                    <a:lumOff val="50000"/>
                  </a:schemeClr>
                </a:solidFill>
                <a:latin typeface="+mj-lt"/>
              </a:rPr>
              <a:pPr algn="l">
                <a:defRPr/>
              </a:pPr>
              <a:t>‹#›</a:t>
            </a:fld>
            <a:endParaRPr lang="en-US" sz="1000" b="1" dirty="0">
              <a:solidFill>
                <a:schemeClr val="tx1">
                  <a:lumMod val="50000"/>
                  <a:lumOff val="50000"/>
                </a:schemeClr>
              </a:solidFill>
              <a:latin typeface="+mj-lt"/>
            </a:endParaRPr>
          </a:p>
        </p:txBody>
      </p:sp>
      <p:cxnSp>
        <p:nvCxnSpPr>
          <p:cNvPr id="13" name="Gerade Verbindung 12"/>
          <p:cNvCxnSpPr/>
          <p:nvPr userDrawn="1"/>
        </p:nvCxnSpPr>
        <p:spPr>
          <a:xfrm>
            <a:off x="11482275" y="6687960"/>
            <a:ext cx="0" cy="170040"/>
          </a:xfrm>
          <a:prstGeom prst="line">
            <a:avLst/>
          </a:prstGeom>
          <a:ln>
            <a:solidFill>
              <a:schemeClr val="tx1">
                <a:lumMod val="50000"/>
                <a:lumOff val="50000"/>
              </a:schemeClr>
            </a:solidFill>
            <a:tailEnd type="none"/>
          </a:ln>
        </p:spPr>
        <p:style>
          <a:lnRef idx="1">
            <a:schemeClr val="dk1"/>
          </a:lnRef>
          <a:fillRef idx="0">
            <a:schemeClr val="dk1"/>
          </a:fillRef>
          <a:effectRef idx="0">
            <a:schemeClr val="dk1"/>
          </a:effectRef>
          <a:fontRef idx="minor">
            <a:schemeClr val="tx1"/>
          </a:fontRef>
        </p:style>
      </p:cxnSp>
      <p:pic>
        <p:nvPicPr>
          <p:cNvPr id="15" name="Grafik 15"/>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251086" y="210282"/>
            <a:ext cx="2359273" cy="463672"/>
          </a:xfrm>
          <a:prstGeom prst="rect">
            <a:avLst/>
          </a:prstGeom>
        </p:spPr>
      </p:pic>
      <p:pic>
        <p:nvPicPr>
          <p:cNvPr id="16" name="Grafik 1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9984432" y="129445"/>
            <a:ext cx="1971498" cy="675348"/>
          </a:xfrm>
          <a:prstGeom prst="rect">
            <a:avLst/>
          </a:prstGeom>
        </p:spPr>
      </p:pic>
      <p:pic>
        <p:nvPicPr>
          <p:cNvPr id="18" name="Grafik 9"/>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409529" y="6069279"/>
            <a:ext cx="691538" cy="591082"/>
          </a:xfrm>
          <a:prstGeom prst="rect">
            <a:avLst/>
          </a:prstGeom>
        </p:spPr>
      </p:pic>
      <p:pic>
        <p:nvPicPr>
          <p:cNvPr id="20" name="Picture 2" descr="C:\Users\simon.frey\Desktop\Logo\UHH-Logo_2010_01A3e-C2f2vk_CMYK_0,7Mp_FOGRA.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251086" y="5942667"/>
            <a:ext cx="2158560" cy="745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platzhalter 14"/>
          <p:cNvSpPr txBox="1">
            <a:spLocks/>
          </p:cNvSpPr>
          <p:nvPr userDrawn="1"/>
        </p:nvSpPr>
        <p:spPr>
          <a:xfrm>
            <a:off x="3035660" y="6485352"/>
            <a:ext cx="6120680" cy="175009"/>
          </a:xfrm>
          <a:prstGeom prst="rect">
            <a:avLst/>
          </a:prstGeom>
        </p:spPr>
        <p:txBody>
          <a:bodyPr lIns="0" tIns="0" rIns="0" bIns="0"/>
          <a:lstStyle>
            <a:lvl1pPr marL="0" indent="0" algn="l" rtl="0" eaLnBrk="1" fontAlgn="base" hangingPunct="1">
              <a:spcBef>
                <a:spcPts val="0"/>
              </a:spcBef>
              <a:spcAft>
                <a:spcPct val="0"/>
              </a:spcAft>
              <a:buClr>
                <a:srgbClr val="5F5F5F"/>
              </a:buClr>
              <a:buSzPct val="75000"/>
              <a:buFont typeface="Wingdings" pitchFamily="2" charset="2"/>
              <a:buNone/>
              <a:defRPr sz="1600" kern="1200">
                <a:solidFill>
                  <a:schemeClr val="tx1"/>
                </a:solidFill>
                <a:latin typeface="TheSans UHH" pitchFamily="34" charset="0"/>
                <a:ea typeface="Tahoma" pitchFamily="34" charset="0"/>
                <a:cs typeface="Arial" pitchFamily="34" charset="0"/>
              </a:defRPr>
            </a:lvl1pPr>
            <a:lvl2pPr marL="704850" indent="-342900" algn="l" rtl="0" eaLnBrk="1" fontAlgn="base" hangingPunct="1">
              <a:spcBef>
                <a:spcPct val="50000"/>
              </a:spcBef>
              <a:spcAft>
                <a:spcPct val="0"/>
              </a:spcAft>
              <a:buClr>
                <a:srgbClr val="5F5F5F"/>
              </a:buClr>
              <a:buSzPct val="120000"/>
              <a:buNone/>
              <a:defRPr sz="1800" kern="1200">
                <a:solidFill>
                  <a:schemeClr val="tx1"/>
                </a:solidFill>
                <a:latin typeface="Arial" pitchFamily="34" charset="0"/>
                <a:ea typeface="Tahoma" pitchFamily="34" charset="0"/>
                <a:cs typeface="Arial" pitchFamily="34" charset="0"/>
              </a:defRPr>
            </a:lvl2pPr>
            <a:lvl3pPr marL="1065213" indent="-358775" algn="l" rtl="0" eaLnBrk="1" fontAlgn="base" hangingPunct="1">
              <a:spcBef>
                <a:spcPct val="50000"/>
              </a:spcBef>
              <a:spcAft>
                <a:spcPct val="0"/>
              </a:spcAft>
              <a:buClr>
                <a:srgbClr val="5F5F5F"/>
              </a:buClr>
              <a:buSzPct val="125000"/>
              <a:buFont typeface="Arial" charset="0"/>
              <a:buChar char="•"/>
              <a:defRPr sz="1600" kern="1200">
                <a:solidFill>
                  <a:schemeClr val="tx1"/>
                </a:solidFill>
                <a:latin typeface="Arial" pitchFamily="34" charset="0"/>
                <a:ea typeface="Tahoma" pitchFamily="34" charset="0"/>
                <a:cs typeface="Arial" pitchFamily="34" charset="0"/>
              </a:defRPr>
            </a:lvl3pPr>
            <a:lvl4pPr marL="1435100" indent="-368300" algn="l" rtl="0" eaLnBrk="1" fontAlgn="base" hangingPunct="1">
              <a:spcBef>
                <a:spcPct val="20000"/>
              </a:spcBef>
              <a:spcAft>
                <a:spcPct val="0"/>
              </a:spcAft>
              <a:buClr>
                <a:srgbClr val="5F5F5F"/>
              </a:buClr>
              <a:buFont typeface="Arial" pitchFamily="34" charset="0"/>
              <a:buChar char="-"/>
              <a:defRPr sz="1600" kern="1200">
                <a:solidFill>
                  <a:schemeClr val="tx1"/>
                </a:solidFill>
                <a:latin typeface="Arial" pitchFamily="34" charset="0"/>
                <a:ea typeface="Tahoma" pitchFamily="34" charset="0"/>
                <a:cs typeface="Arial" pitchFamily="34" charset="0"/>
              </a:defRPr>
            </a:lvl4pPr>
            <a:lvl5pPr marL="1795463" marR="0" indent="-358775" algn="l" defTabSz="914400" rtl="0" eaLnBrk="1" fontAlgn="base" latinLnBrk="0" hangingPunct="1">
              <a:lnSpc>
                <a:spcPct val="100000"/>
              </a:lnSpc>
              <a:spcBef>
                <a:spcPct val="20000"/>
              </a:spcBef>
              <a:spcAft>
                <a:spcPct val="0"/>
              </a:spcAft>
              <a:buClr>
                <a:srgbClr val="5F5F5F"/>
              </a:buClr>
              <a:buSzPct val="75000"/>
              <a:buFont typeface="Arial" charset="0"/>
              <a:buChar char="»"/>
              <a:tabLst/>
              <a:defRPr sz="1600" kern="1200">
                <a:solidFill>
                  <a:schemeClr val="tx1"/>
                </a:solidFill>
                <a:latin typeface="Arial" pitchFamily="34" charset="0"/>
                <a:ea typeface="Tahoma" pitchFamily="34"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ts val="0"/>
              </a:spcBef>
              <a:spcAft>
                <a:spcPct val="0"/>
              </a:spcAft>
              <a:buClr>
                <a:srgbClr val="5F5F5F"/>
              </a:buClr>
              <a:buSzPct val="75000"/>
              <a:buFont typeface="Wingdings" pitchFamily="2" charset="2"/>
              <a:buNone/>
              <a:tabLst/>
              <a:defRPr/>
            </a:pPr>
            <a:r>
              <a:rPr lang="en-US" sz="800" kern="1200" dirty="0" smtClean="0">
                <a:solidFill>
                  <a:schemeClr val="tx1"/>
                </a:solidFill>
                <a:latin typeface="TheSans UHH" pitchFamily="34" charset="0"/>
                <a:ea typeface="Tahoma" pitchFamily="34" charset="0"/>
                <a:cs typeface="Arial" pitchFamily="34" charset="0"/>
              </a:rPr>
              <a:t>Funded by the European Union's EU Framework </a:t>
            </a:r>
            <a:r>
              <a:rPr lang="en-US" sz="800" kern="1200" dirty="0" err="1" smtClean="0">
                <a:solidFill>
                  <a:schemeClr val="tx1"/>
                </a:solidFill>
                <a:latin typeface="TheSans UHH" pitchFamily="34" charset="0"/>
                <a:ea typeface="Tahoma" pitchFamily="34" charset="0"/>
                <a:cs typeface="Arial" pitchFamily="34" charset="0"/>
              </a:rPr>
              <a:t>Programme</a:t>
            </a:r>
            <a:r>
              <a:rPr lang="en-US" sz="800" kern="1200" dirty="0" smtClean="0">
                <a:solidFill>
                  <a:schemeClr val="tx1"/>
                </a:solidFill>
                <a:latin typeface="TheSans UHH" pitchFamily="34" charset="0"/>
                <a:ea typeface="Tahoma" pitchFamily="34" charset="0"/>
                <a:cs typeface="Arial" pitchFamily="34" charset="0"/>
              </a:rPr>
              <a:t> for Research and Innovation Horizon 2020 under Grant Agreement No 721402</a:t>
            </a:r>
            <a:endParaRPr lang="de-DE" sz="800" dirty="0" smtClean="0"/>
          </a:p>
        </p:txBody>
      </p:sp>
    </p:spTree>
    <p:extLst>
      <p:ext uri="{BB962C8B-B14F-4D97-AF65-F5344CB8AC3E}">
        <p14:creationId xmlns:p14="http://schemas.microsoft.com/office/powerpoint/2010/main" val="724937889"/>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6" r:id="rId3"/>
    <p:sldLayoutId id="2147483767" r:id="rId4"/>
    <p:sldLayoutId id="2147483769" r:id="rId5"/>
    <p:sldLayoutId id="2147483768" r:id="rId6"/>
    <p:sldLayoutId id="2147483770" r:id="rId7"/>
    <p:sldLayoutId id="2147483771" r:id="rId8"/>
  </p:sldLayoutIdLst>
  <p:timing>
    <p:tnLst>
      <p:par>
        <p:cTn id="1" dur="indefinite" restart="never" nodeType="tmRoot"/>
      </p:par>
    </p:tnLst>
  </p:timing>
  <p:hf hdr="0" ftr="0"/>
  <p:txStyles>
    <p:titleStyle>
      <a:lvl1pPr algn="l" rtl="0" eaLnBrk="1" fontAlgn="base" hangingPunct="1">
        <a:spcBef>
          <a:spcPct val="0"/>
        </a:spcBef>
        <a:spcAft>
          <a:spcPct val="0"/>
        </a:spcAft>
        <a:defRPr sz="2400" b="1" kern="1200">
          <a:solidFill>
            <a:schemeClr val="tx2">
              <a:lumMod val="25000"/>
            </a:schemeClr>
          </a:solidFill>
          <a:latin typeface="+mj-lt"/>
          <a:ea typeface="+mj-ea"/>
          <a:cs typeface="+mj-cs"/>
        </a:defRPr>
      </a:lvl1pPr>
      <a:lvl2pPr algn="l" rtl="0" eaLnBrk="1" fontAlgn="base" hangingPunct="1">
        <a:spcBef>
          <a:spcPct val="0"/>
        </a:spcBef>
        <a:spcAft>
          <a:spcPct val="0"/>
        </a:spcAft>
        <a:defRPr b="1">
          <a:solidFill>
            <a:schemeClr val="tx1"/>
          </a:solidFill>
          <a:latin typeface="Arial" charset="0"/>
        </a:defRPr>
      </a:lvl2pPr>
      <a:lvl3pPr algn="l" rtl="0" eaLnBrk="1" fontAlgn="base" hangingPunct="1">
        <a:spcBef>
          <a:spcPct val="0"/>
        </a:spcBef>
        <a:spcAft>
          <a:spcPct val="0"/>
        </a:spcAft>
        <a:defRPr b="1">
          <a:solidFill>
            <a:schemeClr val="tx1"/>
          </a:solidFill>
          <a:latin typeface="Arial" charset="0"/>
        </a:defRPr>
      </a:lvl3pPr>
      <a:lvl4pPr algn="l" rtl="0" eaLnBrk="1" fontAlgn="base" hangingPunct="1">
        <a:spcBef>
          <a:spcPct val="0"/>
        </a:spcBef>
        <a:spcAft>
          <a:spcPct val="0"/>
        </a:spcAft>
        <a:defRPr b="1">
          <a:solidFill>
            <a:schemeClr val="tx1"/>
          </a:solidFill>
          <a:latin typeface="Arial" charset="0"/>
        </a:defRPr>
      </a:lvl4pPr>
      <a:lvl5pPr algn="l" rtl="0" eaLnBrk="1" fontAlgn="base" hangingPunct="1">
        <a:spcBef>
          <a:spcPct val="0"/>
        </a:spcBef>
        <a:spcAft>
          <a:spcPct val="0"/>
        </a:spcAft>
        <a:defRPr b="1">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60363" indent="-360363" algn="l" rtl="0" eaLnBrk="1" fontAlgn="base" hangingPunct="1">
        <a:spcBef>
          <a:spcPct val="50000"/>
        </a:spcBef>
        <a:spcAft>
          <a:spcPct val="0"/>
        </a:spcAft>
        <a:buClr>
          <a:schemeClr val="accent1"/>
        </a:buClr>
        <a:buSzPct val="75000"/>
        <a:buFont typeface="Wingdings 3" pitchFamily="18" charset="2"/>
        <a:buChar char=""/>
        <a:defRPr sz="2000" kern="1200">
          <a:solidFill>
            <a:schemeClr val="tx2">
              <a:lumMod val="25000"/>
            </a:schemeClr>
          </a:solidFill>
          <a:latin typeface="+mj-lt"/>
          <a:ea typeface="+mn-ea"/>
          <a:cs typeface="+mn-cs"/>
        </a:defRPr>
      </a:lvl1pPr>
      <a:lvl2pPr marL="704850" indent="-342900" algn="l" rtl="0" eaLnBrk="1" fontAlgn="base" hangingPunct="1">
        <a:spcBef>
          <a:spcPct val="50000"/>
        </a:spcBef>
        <a:spcAft>
          <a:spcPct val="0"/>
        </a:spcAft>
        <a:buClr>
          <a:srgbClr val="5F5F5F"/>
        </a:buClr>
        <a:buSzPct val="120000"/>
        <a:buChar char="-"/>
        <a:defRPr sz="1800" kern="1200">
          <a:solidFill>
            <a:schemeClr val="tx2">
              <a:lumMod val="25000"/>
            </a:schemeClr>
          </a:solidFill>
          <a:latin typeface="+mj-lt"/>
          <a:ea typeface="+mn-ea"/>
          <a:cs typeface="+mn-cs"/>
        </a:defRPr>
      </a:lvl2pPr>
      <a:lvl3pPr marL="1065213" indent="-358775" algn="l" rtl="0" eaLnBrk="1" fontAlgn="base" hangingPunct="1">
        <a:spcBef>
          <a:spcPct val="50000"/>
        </a:spcBef>
        <a:spcAft>
          <a:spcPct val="0"/>
        </a:spcAft>
        <a:buClr>
          <a:srgbClr val="5F5F5F"/>
        </a:buClr>
        <a:buSzPct val="100000"/>
        <a:buFont typeface="Arial" charset="0"/>
        <a:buChar char="•"/>
        <a:defRPr sz="1600" kern="1200">
          <a:solidFill>
            <a:schemeClr val="tx2">
              <a:lumMod val="25000"/>
            </a:schemeClr>
          </a:solidFill>
          <a:latin typeface="+mj-lt"/>
          <a:ea typeface="+mn-ea"/>
          <a:cs typeface="+mn-cs"/>
        </a:defRPr>
      </a:lvl3pPr>
      <a:lvl4pPr marL="1435100" indent="-368300" algn="l" rtl="0" eaLnBrk="1" fontAlgn="base" hangingPunct="1">
        <a:spcBef>
          <a:spcPct val="20000"/>
        </a:spcBef>
        <a:spcAft>
          <a:spcPct val="0"/>
        </a:spcAft>
        <a:buClr>
          <a:srgbClr val="5F5F5F"/>
        </a:buClr>
        <a:buFont typeface="Arial" pitchFamily="34" charset="0"/>
        <a:buChar char="-"/>
        <a:defRPr sz="1600" kern="1200">
          <a:solidFill>
            <a:schemeClr val="tx2">
              <a:lumMod val="25000"/>
            </a:schemeClr>
          </a:solidFill>
          <a:latin typeface="+mj-lt"/>
          <a:ea typeface="+mn-ea"/>
          <a:cs typeface="+mn-cs"/>
        </a:defRPr>
      </a:lvl4pPr>
      <a:lvl5pPr marL="1795463" indent="-358775" algn="l" rtl="0" eaLnBrk="1" fontAlgn="base" hangingPunct="1">
        <a:spcBef>
          <a:spcPct val="20000"/>
        </a:spcBef>
        <a:spcAft>
          <a:spcPct val="0"/>
        </a:spcAft>
        <a:buClr>
          <a:srgbClr val="5F5F5F"/>
        </a:buClr>
        <a:buSzPct val="75000"/>
        <a:buFont typeface="Arial" charset="0"/>
        <a:buChar char="»"/>
        <a:defRPr sz="1600" kern="1200">
          <a:solidFill>
            <a:schemeClr val="tx2">
              <a:lumMod val="25000"/>
            </a:schemeClr>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8.xml"/><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1772816"/>
            <a:ext cx="9144000" cy="2387600"/>
          </a:xfrm>
        </p:spPr>
        <p:txBody>
          <a:bodyPr>
            <a:normAutofit fontScale="90000"/>
          </a:bodyPr>
          <a:lstStyle/>
          <a:p>
            <a:r>
              <a:rPr lang="en-GB" dirty="0" smtClean="0"/>
              <a:t>Trends </a:t>
            </a:r>
            <a:r>
              <a:rPr lang="en-GB" dirty="0"/>
              <a:t>in blood donation </a:t>
            </a:r>
            <a:r>
              <a:rPr lang="en-GB" dirty="0" smtClean="0"/>
              <a:t>and donors </a:t>
            </a:r>
            <a:r>
              <a:rPr lang="en-GB" dirty="0"/>
              <a:t/>
            </a:r>
            <a:br>
              <a:rPr lang="en-GB" dirty="0"/>
            </a:br>
            <a:r>
              <a:rPr lang="en-GB" dirty="0"/>
              <a:t> </a:t>
            </a:r>
            <a:r>
              <a:rPr lang="en-GB" dirty="0" smtClean="0"/>
              <a:t>- Insights from a large German teaching hospital </a:t>
            </a:r>
            <a:r>
              <a:rPr lang="en-GB" dirty="0"/>
              <a:t>2008-2017</a:t>
            </a:r>
            <a:r>
              <a:rPr lang="en-GB" dirty="0" smtClean="0"/>
              <a:t/>
            </a:r>
            <a:br>
              <a:rPr lang="en-GB" dirty="0" smtClean="0"/>
            </a:br>
            <a:endParaRPr lang="en-GB" dirty="0"/>
          </a:p>
        </p:txBody>
      </p:sp>
      <p:sp>
        <p:nvSpPr>
          <p:cNvPr id="3" name="Subtitle 2"/>
          <p:cNvSpPr>
            <a:spLocks noGrp="1"/>
          </p:cNvSpPr>
          <p:nvPr>
            <p:ph type="subTitle" idx="1"/>
          </p:nvPr>
        </p:nvSpPr>
        <p:spPr>
          <a:xfrm>
            <a:off x="1514262" y="3717032"/>
            <a:ext cx="9153737" cy="2004888"/>
          </a:xfrm>
        </p:spPr>
        <p:txBody>
          <a:bodyPr>
            <a:normAutofit fontScale="85000" lnSpcReduction="20000"/>
          </a:bodyPr>
          <a:lstStyle/>
          <a:p>
            <a:endParaRPr lang="de-DE" dirty="0" smtClean="0"/>
          </a:p>
          <a:p>
            <a:r>
              <a:rPr lang="en-GB" sz="2200" b="1" dirty="0" smtClean="0"/>
              <a:t>Torsten Chandler</a:t>
            </a:r>
            <a:r>
              <a:rPr lang="en-GB" sz="2200" b="1" baseline="30000" dirty="0" smtClean="0"/>
              <a:t>1</a:t>
            </a:r>
            <a:r>
              <a:rPr lang="en-GB" sz="2200" b="1" dirty="0" smtClean="0"/>
              <a:t> </a:t>
            </a:r>
          </a:p>
          <a:p>
            <a:r>
              <a:rPr lang="en-GB" sz="2200" b="1" dirty="0" smtClean="0"/>
              <a:t>Jens Hiller</a:t>
            </a:r>
            <a:r>
              <a:rPr lang="en-GB" sz="2200" b="1" baseline="30000" dirty="0" smtClean="0"/>
              <a:t>2</a:t>
            </a:r>
            <a:r>
              <a:rPr lang="en-GB" sz="2200" b="1" dirty="0" smtClean="0"/>
              <a:t>  Sven Peine</a:t>
            </a:r>
            <a:r>
              <a:rPr lang="en-GB" sz="2200" b="1" baseline="30000" dirty="0" smtClean="0"/>
              <a:t>2</a:t>
            </a:r>
            <a:r>
              <a:rPr lang="en-GB" sz="2200" b="1" dirty="0" smtClean="0"/>
              <a:t> Tom Stargardt</a:t>
            </a:r>
            <a:r>
              <a:rPr lang="en-GB" sz="2200" b="1" baseline="30000" dirty="0" smtClean="0"/>
              <a:t>1</a:t>
            </a:r>
            <a:endParaRPr lang="en-GB" sz="2200" dirty="0"/>
          </a:p>
          <a:p>
            <a:endParaRPr lang="en-GB" b="1" dirty="0" smtClean="0"/>
          </a:p>
          <a:p>
            <a:r>
              <a:rPr lang="en-GB" b="1" dirty="0" smtClean="0"/>
              <a:t>1 </a:t>
            </a:r>
            <a:r>
              <a:rPr lang="en-GB" b="1" dirty="0"/>
              <a:t>Hamburg </a:t>
            </a:r>
            <a:r>
              <a:rPr lang="en-GB" b="1" dirty="0" err="1" smtClean="0"/>
              <a:t>Center</a:t>
            </a:r>
            <a:r>
              <a:rPr lang="en-GB" b="1" dirty="0" smtClean="0"/>
              <a:t> </a:t>
            </a:r>
            <a:r>
              <a:rPr lang="en-GB" b="1" dirty="0"/>
              <a:t>for Health Economics, Hamburg, Germany</a:t>
            </a:r>
            <a:endParaRPr lang="en-GB" dirty="0"/>
          </a:p>
          <a:p>
            <a:r>
              <a:rPr lang="de-DE" b="1" dirty="0"/>
              <a:t>2</a:t>
            </a:r>
            <a:r>
              <a:rPr lang="de-DE" dirty="0"/>
              <a:t> </a:t>
            </a:r>
            <a:r>
              <a:rPr lang="de-DE" b="1" dirty="0"/>
              <a:t>Institut für Transfusionsmedizin, Universitätsklinikum Hamburg-Eppendorf (UKE), Hamburg, Germany</a:t>
            </a:r>
            <a:endParaRPr lang="en-GB" dirty="0"/>
          </a:p>
          <a:p>
            <a:endParaRPr lang="de-DE" dirty="0" smtClean="0"/>
          </a:p>
        </p:txBody>
      </p:sp>
    </p:spTree>
    <p:extLst>
      <p:ext uri="{BB962C8B-B14F-4D97-AF65-F5344CB8AC3E}">
        <p14:creationId xmlns:p14="http://schemas.microsoft.com/office/powerpoint/2010/main" val="21298549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Time of donation</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23151537"/>
              </p:ext>
            </p:extLst>
          </p:nvPr>
        </p:nvGraphicFramePr>
        <p:xfrm>
          <a:off x="6096000" y="1916832"/>
          <a:ext cx="5259660" cy="410445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extLst>
              <p:ext uri="{D42A27DB-BD31-4B8C-83A1-F6EECF244321}">
                <p14:modId xmlns:p14="http://schemas.microsoft.com/office/powerpoint/2010/main" val="1400036136"/>
              </p:ext>
            </p:extLst>
          </p:nvPr>
        </p:nvGraphicFramePr>
        <p:xfrm>
          <a:off x="191344" y="1916832"/>
          <a:ext cx="5544696" cy="403244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4191021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RESULTS: DONORS </a:t>
            </a:r>
            <a:endParaRPr lang="en-GB" dirty="0"/>
          </a:p>
        </p:txBody>
      </p:sp>
      <p:graphicFrame>
        <p:nvGraphicFramePr>
          <p:cNvPr id="6" name="Diagramm 9"/>
          <p:cNvGraphicFramePr>
            <a:graphicFrameLocks noGrp="1"/>
          </p:cNvGraphicFramePr>
          <p:nvPr>
            <p:ph idx="1"/>
            <p:extLst>
              <p:ext uri="{D42A27DB-BD31-4B8C-83A1-F6EECF244321}">
                <p14:modId xmlns:p14="http://schemas.microsoft.com/office/powerpoint/2010/main" val="3030390032"/>
              </p:ext>
            </p:extLst>
          </p:nvPr>
        </p:nvGraphicFramePr>
        <p:xfrm>
          <a:off x="551384" y="1600200"/>
          <a:ext cx="11161240" cy="46371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708508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5904" y="946413"/>
            <a:ext cx="7886700" cy="994172"/>
          </a:xfrm>
        </p:spPr>
        <p:txBody>
          <a:bodyPr/>
          <a:lstStyle/>
          <a:p>
            <a:r>
              <a:rPr lang="en-GB" dirty="0"/>
              <a:t>Table </a:t>
            </a:r>
            <a:r>
              <a:rPr lang="en-GB" dirty="0" smtClean="0"/>
              <a:t>2: </a:t>
            </a:r>
            <a:r>
              <a:rPr lang="en-GB" dirty="0"/>
              <a:t>Breakdown by </a:t>
            </a:r>
            <a:r>
              <a:rPr lang="en-GB" dirty="0" smtClean="0"/>
              <a:t>donor </a:t>
            </a:r>
            <a:r>
              <a:rPr lang="en-GB" dirty="0"/>
              <a:t>characteristics</a:t>
            </a:r>
            <a:br>
              <a:rPr lang="en-GB" dirty="0"/>
            </a:b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3337515"/>
              </p:ext>
            </p:extLst>
          </p:nvPr>
        </p:nvGraphicFramePr>
        <p:xfrm>
          <a:off x="915232" y="1482634"/>
          <a:ext cx="10513161" cy="4815244"/>
        </p:xfrm>
        <a:graphic>
          <a:graphicData uri="http://schemas.openxmlformats.org/drawingml/2006/table">
            <a:tbl>
              <a:tblPr>
                <a:tableStyleId>{8EC20E35-A176-4012-BC5E-935CFFF8708E}</a:tableStyleId>
              </a:tblPr>
              <a:tblGrid>
                <a:gridCol w="1135854">
                  <a:extLst>
                    <a:ext uri="{9D8B030D-6E8A-4147-A177-3AD203B41FA5}">
                      <a16:colId xmlns:a16="http://schemas.microsoft.com/office/drawing/2014/main" val="20000"/>
                    </a:ext>
                  </a:extLst>
                </a:gridCol>
                <a:gridCol w="788353">
                  <a:extLst>
                    <a:ext uri="{9D8B030D-6E8A-4147-A177-3AD203B41FA5}">
                      <a16:colId xmlns:a16="http://schemas.microsoft.com/office/drawing/2014/main" val="20001"/>
                    </a:ext>
                  </a:extLst>
                </a:gridCol>
                <a:gridCol w="780814">
                  <a:extLst>
                    <a:ext uri="{9D8B030D-6E8A-4147-A177-3AD203B41FA5}">
                      <a16:colId xmlns:a16="http://schemas.microsoft.com/office/drawing/2014/main" val="20002"/>
                    </a:ext>
                  </a:extLst>
                </a:gridCol>
                <a:gridCol w="780814">
                  <a:extLst>
                    <a:ext uri="{9D8B030D-6E8A-4147-A177-3AD203B41FA5}">
                      <a16:colId xmlns:a16="http://schemas.microsoft.com/office/drawing/2014/main" val="20003"/>
                    </a:ext>
                  </a:extLst>
                </a:gridCol>
                <a:gridCol w="780814">
                  <a:extLst>
                    <a:ext uri="{9D8B030D-6E8A-4147-A177-3AD203B41FA5}">
                      <a16:colId xmlns:a16="http://schemas.microsoft.com/office/drawing/2014/main" val="20004"/>
                    </a:ext>
                  </a:extLst>
                </a:gridCol>
                <a:gridCol w="780814">
                  <a:extLst>
                    <a:ext uri="{9D8B030D-6E8A-4147-A177-3AD203B41FA5}">
                      <a16:colId xmlns:a16="http://schemas.microsoft.com/office/drawing/2014/main" val="20005"/>
                    </a:ext>
                  </a:extLst>
                </a:gridCol>
                <a:gridCol w="780814">
                  <a:extLst>
                    <a:ext uri="{9D8B030D-6E8A-4147-A177-3AD203B41FA5}">
                      <a16:colId xmlns:a16="http://schemas.microsoft.com/office/drawing/2014/main" val="20006"/>
                    </a:ext>
                  </a:extLst>
                </a:gridCol>
                <a:gridCol w="780814">
                  <a:extLst>
                    <a:ext uri="{9D8B030D-6E8A-4147-A177-3AD203B41FA5}">
                      <a16:colId xmlns:a16="http://schemas.microsoft.com/office/drawing/2014/main" val="20007"/>
                    </a:ext>
                  </a:extLst>
                </a:gridCol>
                <a:gridCol w="780814">
                  <a:extLst>
                    <a:ext uri="{9D8B030D-6E8A-4147-A177-3AD203B41FA5}">
                      <a16:colId xmlns:a16="http://schemas.microsoft.com/office/drawing/2014/main" val="20008"/>
                    </a:ext>
                  </a:extLst>
                </a:gridCol>
                <a:gridCol w="780814">
                  <a:extLst>
                    <a:ext uri="{9D8B030D-6E8A-4147-A177-3AD203B41FA5}">
                      <a16:colId xmlns:a16="http://schemas.microsoft.com/office/drawing/2014/main" val="20009"/>
                    </a:ext>
                  </a:extLst>
                </a:gridCol>
                <a:gridCol w="780814">
                  <a:extLst>
                    <a:ext uri="{9D8B030D-6E8A-4147-A177-3AD203B41FA5}">
                      <a16:colId xmlns:a16="http://schemas.microsoft.com/office/drawing/2014/main" val="20010"/>
                    </a:ext>
                  </a:extLst>
                </a:gridCol>
                <a:gridCol w="780814">
                  <a:extLst>
                    <a:ext uri="{9D8B030D-6E8A-4147-A177-3AD203B41FA5}">
                      <a16:colId xmlns:a16="http://schemas.microsoft.com/office/drawing/2014/main" val="20011"/>
                    </a:ext>
                  </a:extLst>
                </a:gridCol>
                <a:gridCol w="780814">
                  <a:extLst>
                    <a:ext uri="{9D8B030D-6E8A-4147-A177-3AD203B41FA5}">
                      <a16:colId xmlns:a16="http://schemas.microsoft.com/office/drawing/2014/main" val="20012"/>
                    </a:ext>
                  </a:extLst>
                </a:gridCol>
              </a:tblGrid>
              <a:tr h="455404">
                <a:tc>
                  <a:txBody>
                    <a:bodyPr/>
                    <a:lstStyle/>
                    <a:p>
                      <a:pPr algn="ctr" fontAlgn="b"/>
                      <a:endParaRPr lang="en-GB" sz="1200" b="1" i="0" u="none" strike="noStrike" dirty="0">
                        <a:solidFill>
                          <a:srgbClr val="000000"/>
                        </a:solidFill>
                        <a:effectLst/>
                        <a:latin typeface="+mn-lt"/>
                      </a:endParaRPr>
                    </a:p>
                  </a:txBody>
                  <a:tcPr marL="5715" marR="5715" marT="57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fontAlgn="ctr"/>
                      <a:r>
                        <a:rPr lang="en-GB" sz="1200" b="1" i="0" u="none" strike="noStrike" dirty="0" smtClean="0">
                          <a:solidFill>
                            <a:srgbClr val="000000"/>
                          </a:solidFill>
                          <a:effectLst/>
                          <a:latin typeface="+mn-lt"/>
                        </a:rPr>
                        <a:t>FIRST</a:t>
                      </a:r>
                      <a:r>
                        <a:rPr lang="en-GB" sz="1200" b="1" i="0" u="none" strike="noStrike" baseline="0" dirty="0" smtClean="0">
                          <a:solidFill>
                            <a:srgbClr val="000000"/>
                          </a:solidFill>
                          <a:effectLst/>
                          <a:latin typeface="+mn-lt"/>
                        </a:rPr>
                        <a:t> TIME DONORS (n)</a:t>
                      </a:r>
                      <a:endParaRPr lang="en-GB" sz="1200" b="1" i="0" u="none" strike="noStrike" dirty="0">
                        <a:solidFill>
                          <a:srgbClr val="000000"/>
                        </a:solidFill>
                        <a:effectLst/>
                        <a:latin typeface="+mn-lt"/>
                      </a:endParaRPr>
                    </a:p>
                  </a:txBody>
                  <a:tcPr marL="5715" marR="5715" marT="57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gridSpan="3">
                  <a:txBody>
                    <a:bodyPr/>
                    <a:lstStyle/>
                    <a:p>
                      <a:pPr algn="ctr" fontAlgn="ctr"/>
                      <a:r>
                        <a:rPr lang="en-GB" sz="1200" b="1" i="0" u="none" strike="noStrike" dirty="0" smtClean="0">
                          <a:solidFill>
                            <a:srgbClr val="000000"/>
                          </a:solidFill>
                          <a:effectLst/>
                          <a:latin typeface="+mn-lt"/>
                        </a:rPr>
                        <a:t>HIGHLY</a:t>
                      </a:r>
                      <a:r>
                        <a:rPr lang="en-GB" sz="1200" b="1" i="0" u="none" strike="noStrike" baseline="0" dirty="0" smtClean="0">
                          <a:solidFill>
                            <a:srgbClr val="000000"/>
                          </a:solidFill>
                          <a:effectLst/>
                          <a:latin typeface="+mn-lt"/>
                        </a:rPr>
                        <a:t> ACTIVE</a:t>
                      </a:r>
                    </a:p>
                    <a:p>
                      <a:pPr algn="ctr" fontAlgn="ctr"/>
                      <a:r>
                        <a:rPr lang="en-GB" sz="1200" b="1" i="0" u="none" strike="noStrike" baseline="0" dirty="0" smtClean="0">
                          <a:solidFill>
                            <a:srgbClr val="000000"/>
                          </a:solidFill>
                          <a:effectLst/>
                          <a:latin typeface="+mn-lt"/>
                        </a:rPr>
                        <a:t>REGULAR (n)</a:t>
                      </a:r>
                      <a:endParaRPr lang="en-GB" sz="1200" b="1" i="0" u="none" strike="noStrike" dirty="0">
                        <a:solidFill>
                          <a:srgbClr val="000000"/>
                        </a:solidFill>
                        <a:effectLst/>
                        <a:latin typeface="+mn-lt"/>
                      </a:endParaRPr>
                    </a:p>
                  </a:txBody>
                  <a:tcPr marL="5715" marR="5715" marT="57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gridSpan="3">
                  <a:txBody>
                    <a:bodyPr/>
                    <a:lstStyle/>
                    <a:p>
                      <a:pPr algn="ctr" fontAlgn="b"/>
                      <a:r>
                        <a:rPr lang="en-GB" sz="1200" b="1" i="0" u="none" strike="noStrike" dirty="0" smtClean="0">
                          <a:solidFill>
                            <a:srgbClr val="000000"/>
                          </a:solidFill>
                          <a:effectLst/>
                          <a:latin typeface="+mn-lt"/>
                        </a:rPr>
                        <a:t>ACTIVE</a:t>
                      </a:r>
                      <a:r>
                        <a:rPr lang="en-GB" sz="1200" b="1" i="0" u="none" strike="noStrike" baseline="0" dirty="0" smtClean="0">
                          <a:solidFill>
                            <a:srgbClr val="000000"/>
                          </a:solidFill>
                          <a:effectLst/>
                          <a:latin typeface="+mn-lt"/>
                        </a:rPr>
                        <a:t> REGULAR (n)</a:t>
                      </a:r>
                      <a:endParaRPr lang="en-GB" sz="1200" b="1" i="0" u="none" strike="noStrike" dirty="0">
                        <a:solidFill>
                          <a:srgbClr val="000000"/>
                        </a:solidFill>
                        <a:effectLst/>
                        <a:latin typeface="+mn-lt"/>
                      </a:endParaRPr>
                    </a:p>
                  </a:txBody>
                  <a:tcPr marL="5715" marR="5715" marT="57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gridSpan="3">
                  <a:txBody>
                    <a:bodyPr/>
                    <a:lstStyle/>
                    <a:p>
                      <a:pPr algn="ctr" fontAlgn="b"/>
                      <a:r>
                        <a:rPr lang="en-GB" sz="1200" b="1" u="none" strike="noStrike" dirty="0" smtClean="0">
                          <a:effectLst/>
                        </a:rPr>
                        <a:t>REACTIVATED (n)</a:t>
                      </a:r>
                      <a:endParaRPr lang="en-GB" sz="1200" b="1" i="0" u="none" strike="noStrike" dirty="0">
                        <a:solidFill>
                          <a:srgbClr val="000000"/>
                        </a:solidFill>
                        <a:effectLst/>
                        <a:latin typeface="+mn-lt"/>
                      </a:endParaRPr>
                    </a:p>
                  </a:txBody>
                  <a:tcPr marL="5715" marR="5715" marT="57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10000"/>
                  </a:ext>
                </a:extLst>
              </a:tr>
              <a:tr h="521362">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1" i="0" u="none" strike="noStrike" dirty="0" smtClean="0">
                          <a:solidFill>
                            <a:srgbClr val="000000"/>
                          </a:solidFill>
                          <a:effectLst/>
                          <a:latin typeface="+mn-lt"/>
                        </a:rPr>
                        <a:t>DEMOGRAPHIC</a:t>
                      </a:r>
                      <a:r>
                        <a:rPr lang="en-GB" sz="1200" b="1" i="0" u="none" strike="noStrike" baseline="0" dirty="0" smtClean="0">
                          <a:solidFill>
                            <a:srgbClr val="000000"/>
                          </a:solidFill>
                          <a:effectLst/>
                          <a:latin typeface="+mn-lt"/>
                        </a:rPr>
                        <a:t> CHARACTERISTIC</a:t>
                      </a:r>
                      <a:endParaRPr lang="en-GB" sz="1200" b="1" i="0" u="none" strike="noStrike" dirty="0" smtClean="0">
                        <a:solidFill>
                          <a:srgbClr val="000000"/>
                        </a:solidFill>
                        <a:effectLst/>
                        <a:latin typeface="+mn-lt"/>
                      </a:endParaRPr>
                    </a:p>
                    <a:p>
                      <a:pPr algn="ctr" fontAlgn="b"/>
                      <a:endParaRPr lang="en-GB" sz="1000" b="1" i="0" u="none" strike="noStrike" dirty="0">
                        <a:solidFill>
                          <a:srgbClr val="000000"/>
                        </a:solidFill>
                        <a:effectLst/>
                        <a:latin typeface="+mn-lt"/>
                      </a:endParaRPr>
                    </a:p>
                  </a:txBody>
                  <a:tcPr marL="5715" marR="5715" marT="57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i="0" u="none" strike="noStrike" dirty="0" smtClean="0">
                          <a:solidFill>
                            <a:srgbClr val="000000"/>
                          </a:solidFill>
                          <a:effectLst/>
                          <a:latin typeface="Calibri" panose="020F0502020204030204" pitchFamily="34" charset="0"/>
                        </a:rPr>
                        <a:t>2009</a:t>
                      </a:r>
                      <a:endParaRPr lang="en-GB" sz="1200" b="1"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i="0" u="none" strike="noStrike" dirty="0" smtClean="0">
                          <a:solidFill>
                            <a:srgbClr val="000000"/>
                          </a:solidFill>
                          <a:effectLst/>
                          <a:latin typeface="Calibri" panose="020F0502020204030204" pitchFamily="34" charset="0"/>
                        </a:rPr>
                        <a:t>2013</a:t>
                      </a:r>
                      <a:endParaRPr lang="en-GB" sz="1200" b="1" i="0" u="none" strike="noStrike" dirty="0">
                        <a:solidFill>
                          <a:srgbClr val="000000"/>
                        </a:solidFill>
                        <a:effectLst/>
                        <a:latin typeface="Calibri" panose="020F0502020204030204" pitchFamily="34" charset="0"/>
                      </a:endParaRPr>
                    </a:p>
                  </a:txBody>
                  <a:tcPr marL="7620" marR="7620" marT="762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i="0" u="none" strike="noStrike" dirty="0" smtClean="0">
                          <a:solidFill>
                            <a:srgbClr val="000000"/>
                          </a:solidFill>
                          <a:effectLst/>
                          <a:latin typeface="Calibri" panose="020F0502020204030204" pitchFamily="34" charset="0"/>
                        </a:rPr>
                        <a:t>2017</a:t>
                      </a:r>
                      <a:endParaRPr lang="en-GB" sz="1200" b="1" i="0" u="none" strike="noStrike" dirty="0">
                        <a:solidFill>
                          <a:srgbClr val="000000"/>
                        </a:solidFill>
                        <a:effectLst/>
                        <a:latin typeface="Calibri" panose="020F0502020204030204" pitchFamily="34" charset="0"/>
                      </a:endParaRPr>
                    </a:p>
                  </a:txBody>
                  <a:tcPr marL="7620" marR="7620" marT="7620"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i="0" u="none" strike="noStrike" dirty="0" smtClean="0">
                          <a:solidFill>
                            <a:srgbClr val="000000"/>
                          </a:solidFill>
                          <a:effectLst/>
                          <a:latin typeface="Calibri" panose="020F0502020204030204" pitchFamily="34" charset="0"/>
                        </a:rPr>
                        <a:t>2009</a:t>
                      </a:r>
                      <a:endParaRPr lang="en-GB" sz="1200" b="1"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i="0" u="none" strike="noStrike" dirty="0" smtClean="0">
                          <a:solidFill>
                            <a:srgbClr val="000000"/>
                          </a:solidFill>
                          <a:effectLst/>
                          <a:latin typeface="Calibri" panose="020F0502020204030204" pitchFamily="34" charset="0"/>
                        </a:rPr>
                        <a:t>2013</a:t>
                      </a:r>
                      <a:endParaRPr lang="en-GB" sz="1200" b="1" i="0" u="none" strike="noStrike" dirty="0">
                        <a:solidFill>
                          <a:srgbClr val="000000"/>
                        </a:solidFill>
                        <a:effectLst/>
                        <a:latin typeface="Calibri" panose="020F0502020204030204" pitchFamily="34" charset="0"/>
                      </a:endParaRPr>
                    </a:p>
                  </a:txBody>
                  <a:tcPr marL="7620" marR="7620" marT="762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i="0" u="none" strike="noStrike" dirty="0" smtClean="0">
                          <a:solidFill>
                            <a:srgbClr val="000000"/>
                          </a:solidFill>
                          <a:effectLst/>
                          <a:latin typeface="Calibri" panose="020F0502020204030204" pitchFamily="34" charset="0"/>
                        </a:rPr>
                        <a:t>2017</a:t>
                      </a:r>
                      <a:endParaRPr lang="en-GB" sz="1200" b="1" i="0" u="none" strike="noStrike" dirty="0">
                        <a:solidFill>
                          <a:srgbClr val="000000"/>
                        </a:solidFill>
                        <a:effectLst/>
                        <a:latin typeface="Calibri" panose="020F0502020204030204" pitchFamily="34" charset="0"/>
                      </a:endParaRPr>
                    </a:p>
                  </a:txBody>
                  <a:tcPr marL="7620" marR="7620" marT="7620"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i="0" u="none" strike="noStrike" dirty="0" smtClean="0">
                          <a:solidFill>
                            <a:srgbClr val="000000"/>
                          </a:solidFill>
                          <a:effectLst/>
                          <a:latin typeface="Calibri" panose="020F0502020204030204" pitchFamily="34" charset="0"/>
                        </a:rPr>
                        <a:t>2009</a:t>
                      </a:r>
                      <a:endParaRPr lang="en-GB" sz="1200" b="1"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i="0" u="none" strike="noStrike" dirty="0" smtClean="0">
                          <a:solidFill>
                            <a:srgbClr val="000000"/>
                          </a:solidFill>
                          <a:effectLst/>
                          <a:latin typeface="Calibri" panose="020F0502020204030204" pitchFamily="34" charset="0"/>
                        </a:rPr>
                        <a:t>2013</a:t>
                      </a:r>
                      <a:endParaRPr lang="en-GB" sz="1200" b="1" i="0" u="none" strike="noStrike" dirty="0">
                        <a:solidFill>
                          <a:srgbClr val="000000"/>
                        </a:solidFill>
                        <a:effectLst/>
                        <a:latin typeface="Calibri" panose="020F0502020204030204" pitchFamily="34" charset="0"/>
                      </a:endParaRPr>
                    </a:p>
                  </a:txBody>
                  <a:tcPr marL="7620" marR="7620" marT="762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i="0" u="none" strike="noStrike" dirty="0" smtClean="0">
                          <a:solidFill>
                            <a:srgbClr val="000000"/>
                          </a:solidFill>
                          <a:effectLst/>
                          <a:latin typeface="Calibri" panose="020F0502020204030204" pitchFamily="34" charset="0"/>
                        </a:rPr>
                        <a:t>2017</a:t>
                      </a:r>
                      <a:endParaRPr lang="en-GB" sz="1200" b="1" i="0" u="none" strike="noStrike" dirty="0">
                        <a:solidFill>
                          <a:srgbClr val="000000"/>
                        </a:solidFill>
                        <a:effectLst/>
                        <a:latin typeface="Calibri" panose="020F0502020204030204" pitchFamily="34" charset="0"/>
                      </a:endParaRPr>
                    </a:p>
                  </a:txBody>
                  <a:tcPr marL="7620" marR="7620" marT="7620"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i="0" u="none" strike="noStrike" dirty="0" smtClean="0">
                          <a:solidFill>
                            <a:srgbClr val="000000"/>
                          </a:solidFill>
                          <a:effectLst/>
                          <a:latin typeface="Calibri" panose="020F0502020204030204" pitchFamily="34" charset="0"/>
                        </a:rPr>
                        <a:t>2009</a:t>
                      </a:r>
                      <a:endParaRPr lang="en-GB" sz="1200" b="1"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i="0" u="none" strike="noStrike" dirty="0" smtClean="0">
                          <a:solidFill>
                            <a:srgbClr val="000000"/>
                          </a:solidFill>
                          <a:effectLst/>
                          <a:latin typeface="Calibri" panose="020F0502020204030204" pitchFamily="34" charset="0"/>
                        </a:rPr>
                        <a:t>2013</a:t>
                      </a:r>
                      <a:endParaRPr lang="en-GB" sz="1200" b="1" i="0" u="none" strike="noStrike" dirty="0">
                        <a:solidFill>
                          <a:srgbClr val="000000"/>
                        </a:solidFill>
                        <a:effectLst/>
                        <a:latin typeface="Calibri" panose="020F0502020204030204" pitchFamily="34" charset="0"/>
                      </a:endParaRPr>
                    </a:p>
                  </a:txBody>
                  <a:tcPr marL="7620" marR="7620" marT="762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i="0" u="none" strike="noStrike" dirty="0" smtClean="0">
                          <a:solidFill>
                            <a:srgbClr val="000000"/>
                          </a:solidFill>
                          <a:effectLst/>
                          <a:latin typeface="Calibri" panose="020F0502020204030204" pitchFamily="34" charset="0"/>
                        </a:rPr>
                        <a:t>2017</a:t>
                      </a:r>
                      <a:endParaRPr lang="en-GB" sz="1200" b="1" i="0" u="none" strike="noStrike" dirty="0">
                        <a:solidFill>
                          <a:srgbClr val="000000"/>
                        </a:solidFill>
                        <a:effectLst/>
                        <a:latin typeface="Calibri" panose="020F0502020204030204" pitchFamily="34" charset="0"/>
                      </a:endParaRPr>
                    </a:p>
                  </a:txBody>
                  <a:tcPr marL="7620" marR="7620" marT="7620"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69693">
                <a:tc>
                  <a:txBody>
                    <a:bodyPr/>
                    <a:lstStyle/>
                    <a:p>
                      <a:pPr algn="ctr" fontAlgn="b"/>
                      <a:r>
                        <a:rPr lang="en-GB" sz="1200" b="1" i="0" u="none" strike="noStrike" dirty="0" smtClean="0">
                          <a:solidFill>
                            <a:srgbClr val="000000"/>
                          </a:solidFill>
                          <a:effectLst/>
                          <a:latin typeface="+mn-lt"/>
                        </a:rPr>
                        <a:t>Number</a:t>
                      </a:r>
                      <a:r>
                        <a:rPr lang="en-GB" sz="1200" b="1" i="0" u="none" strike="noStrike" baseline="0" dirty="0" smtClean="0">
                          <a:solidFill>
                            <a:srgbClr val="000000"/>
                          </a:solidFill>
                          <a:effectLst/>
                          <a:latin typeface="+mn-lt"/>
                        </a:rPr>
                        <a:t> of donors</a:t>
                      </a:r>
                      <a:endParaRPr lang="en-GB" sz="1200" b="1" i="0" u="none" strike="noStrike" dirty="0">
                        <a:solidFill>
                          <a:srgbClr val="000000"/>
                        </a:solidFill>
                        <a:effectLst/>
                        <a:latin typeface="+mn-lt"/>
                      </a:endParaRPr>
                    </a:p>
                  </a:txBody>
                  <a:tcPr marL="5715" marR="5715" marT="57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GB" sz="1100" b="1" i="0" u="none" strike="noStrike" dirty="0">
                          <a:solidFill>
                            <a:srgbClr val="000000"/>
                          </a:solidFill>
                          <a:effectLst/>
                          <a:latin typeface="Calibri" panose="020F0502020204030204" pitchFamily="34" charset="0"/>
                        </a:rPr>
                        <a:t>2546</a:t>
                      </a:r>
                    </a:p>
                  </a:txBody>
                  <a:tcPr marL="7620" marR="7620" marT="7620"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GB" sz="1100" b="1" i="0" u="none" strike="noStrike" dirty="0">
                          <a:solidFill>
                            <a:srgbClr val="000000"/>
                          </a:solidFill>
                          <a:effectLst/>
                          <a:latin typeface="Calibri" panose="020F0502020204030204" pitchFamily="34" charset="0"/>
                        </a:rPr>
                        <a:t>2473</a:t>
                      </a:r>
                    </a:p>
                  </a:txBody>
                  <a:tcPr marL="7620" marR="7620" marT="7620"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GB" sz="1100" b="1" i="0" u="none" strike="noStrike" dirty="0">
                          <a:solidFill>
                            <a:srgbClr val="000000"/>
                          </a:solidFill>
                          <a:effectLst/>
                          <a:latin typeface="Calibri" panose="020F0502020204030204" pitchFamily="34" charset="0"/>
                        </a:rPr>
                        <a:t>2487</a:t>
                      </a:r>
                    </a:p>
                  </a:txBody>
                  <a:tcPr marL="7620" marR="7620" marT="7620"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GB" sz="1100" b="1" i="0" u="none" strike="noStrike" dirty="0">
                          <a:solidFill>
                            <a:srgbClr val="000000"/>
                          </a:solidFill>
                          <a:effectLst/>
                          <a:latin typeface="Calibri" panose="020F0502020204030204" pitchFamily="34" charset="0"/>
                        </a:rPr>
                        <a:t>6851</a:t>
                      </a:r>
                    </a:p>
                  </a:txBody>
                  <a:tcPr marL="7620" marR="7620" marT="7620"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GB" sz="1100" b="1" i="0" u="none" strike="noStrike" dirty="0">
                          <a:solidFill>
                            <a:srgbClr val="000000"/>
                          </a:solidFill>
                          <a:effectLst/>
                          <a:latin typeface="Calibri" panose="020F0502020204030204" pitchFamily="34" charset="0"/>
                        </a:rPr>
                        <a:t>6554</a:t>
                      </a:r>
                    </a:p>
                  </a:txBody>
                  <a:tcPr marL="7620" marR="7620" marT="7620"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GB" sz="1100" b="1" i="0" u="none" strike="noStrike" dirty="0">
                          <a:solidFill>
                            <a:srgbClr val="000000"/>
                          </a:solidFill>
                          <a:effectLst/>
                          <a:latin typeface="Calibri" panose="020F0502020204030204" pitchFamily="34" charset="0"/>
                        </a:rPr>
                        <a:t>5535</a:t>
                      </a:r>
                    </a:p>
                  </a:txBody>
                  <a:tcPr marL="7620" marR="7620" marT="7620"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GB" sz="1100" b="1" i="0" u="none" strike="noStrike" dirty="0">
                          <a:solidFill>
                            <a:srgbClr val="000000"/>
                          </a:solidFill>
                          <a:effectLst/>
                          <a:latin typeface="Calibri" panose="020F0502020204030204" pitchFamily="34" charset="0"/>
                        </a:rPr>
                        <a:t>862</a:t>
                      </a:r>
                    </a:p>
                  </a:txBody>
                  <a:tcPr marL="7620" marR="7620" marT="7620"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GB" sz="1100" b="1" i="0" u="none" strike="noStrike" dirty="0">
                          <a:solidFill>
                            <a:srgbClr val="000000"/>
                          </a:solidFill>
                          <a:effectLst/>
                          <a:latin typeface="Calibri" panose="020F0502020204030204" pitchFamily="34" charset="0"/>
                        </a:rPr>
                        <a:t>1117</a:t>
                      </a:r>
                    </a:p>
                  </a:txBody>
                  <a:tcPr marL="7620" marR="7620" marT="7620"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GB" sz="1100" b="1" i="0" u="none" strike="noStrike" dirty="0">
                          <a:solidFill>
                            <a:srgbClr val="000000"/>
                          </a:solidFill>
                          <a:effectLst/>
                          <a:latin typeface="Calibri" panose="020F0502020204030204" pitchFamily="34" charset="0"/>
                        </a:rPr>
                        <a:t>1134</a:t>
                      </a:r>
                    </a:p>
                  </a:txBody>
                  <a:tcPr marL="7620" marR="7620" marT="7620"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GB" sz="1100" b="1" i="0" u="none" strike="noStrike" dirty="0" smtClean="0">
                          <a:solidFill>
                            <a:srgbClr val="000000"/>
                          </a:solidFill>
                          <a:effectLst/>
                          <a:latin typeface="Calibri" panose="020F0502020204030204" pitchFamily="34" charset="0"/>
                        </a:rPr>
                        <a:t>-</a:t>
                      </a:r>
                      <a:endParaRPr lang="en-GB" sz="1100" b="1"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GB" sz="1100" b="1" i="0" u="none" strike="noStrike" dirty="0">
                          <a:solidFill>
                            <a:srgbClr val="000000"/>
                          </a:solidFill>
                          <a:effectLst/>
                          <a:latin typeface="Calibri" panose="020F0502020204030204" pitchFamily="34" charset="0"/>
                        </a:rPr>
                        <a:t>364</a:t>
                      </a:r>
                    </a:p>
                  </a:txBody>
                  <a:tcPr marL="7620" marR="7620" marT="7620"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b"/>
                      <a:r>
                        <a:rPr lang="en-GB" sz="1100" b="1" i="0" u="none" strike="noStrike" dirty="0">
                          <a:solidFill>
                            <a:srgbClr val="000000"/>
                          </a:solidFill>
                          <a:effectLst/>
                          <a:latin typeface="Calibri" panose="020F0502020204030204" pitchFamily="34" charset="0"/>
                        </a:rPr>
                        <a:t>483</a:t>
                      </a:r>
                    </a:p>
                  </a:txBody>
                  <a:tcPr marL="7620" marR="7620" marT="7620"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46449">
                <a:tc>
                  <a:txBody>
                    <a:bodyPr/>
                    <a:lstStyle/>
                    <a:p>
                      <a:pPr algn="l" fontAlgn="b"/>
                      <a:r>
                        <a:rPr lang="en-GB" sz="1200" b="1" u="none" strike="noStrike" dirty="0" smtClean="0">
                          <a:effectLst/>
                          <a:latin typeface="+mn-lt"/>
                        </a:rPr>
                        <a:t>  Gender </a:t>
                      </a:r>
                      <a:endParaRPr lang="en-GB" sz="1200" b="1" i="0" u="none" strike="noStrike" dirty="0">
                        <a:solidFill>
                          <a:srgbClr val="000000"/>
                        </a:solidFill>
                        <a:effectLst/>
                        <a:latin typeface="+mn-lt"/>
                      </a:endParaRPr>
                    </a:p>
                  </a:txBody>
                  <a:tcPr marL="5715" marR="5715" marT="57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endParaRPr lang="en-GB" sz="900" b="1" i="0" u="none" strike="noStrike" dirty="0">
                        <a:solidFill>
                          <a:srgbClr val="000000"/>
                        </a:solidFill>
                        <a:effectLst/>
                        <a:latin typeface="+mn-lt"/>
                      </a:endParaRPr>
                    </a:p>
                  </a:txBody>
                  <a:tcPr marL="5715" marR="5715" marT="5715"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endParaRPr lang="en-GB" sz="900" b="1" i="0" u="none" strike="noStrike" dirty="0">
                        <a:solidFill>
                          <a:srgbClr val="000000"/>
                        </a:solidFill>
                        <a:effectLst/>
                        <a:latin typeface="+mn-lt"/>
                      </a:endParaRPr>
                    </a:p>
                  </a:txBody>
                  <a:tcPr marL="5715" marR="5715" marT="5715"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GB" sz="900" b="1" i="0" u="none" strike="noStrike" dirty="0">
                        <a:solidFill>
                          <a:srgbClr val="000000"/>
                        </a:solidFill>
                        <a:effectLst/>
                        <a:latin typeface="+mn-lt"/>
                      </a:endParaRPr>
                    </a:p>
                  </a:txBody>
                  <a:tcPr marL="5715" marR="5715" marT="5715"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endParaRPr lang="en-GB" sz="900" b="1" i="0" u="none" strike="noStrike" dirty="0">
                        <a:solidFill>
                          <a:srgbClr val="000000"/>
                        </a:solidFill>
                        <a:effectLst/>
                        <a:latin typeface="+mn-lt"/>
                      </a:endParaRPr>
                    </a:p>
                  </a:txBody>
                  <a:tcPr marL="5715" marR="5715" marT="5715"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endParaRPr lang="en-GB" sz="900" b="1" i="0" u="none" strike="noStrike" dirty="0">
                        <a:solidFill>
                          <a:srgbClr val="000000"/>
                        </a:solidFill>
                        <a:effectLst/>
                        <a:latin typeface="+mn-lt"/>
                      </a:endParaRPr>
                    </a:p>
                  </a:txBody>
                  <a:tcPr marL="5715" marR="5715" marT="5715"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GB" sz="900" b="1" i="0" u="none" strike="noStrike" dirty="0">
                        <a:solidFill>
                          <a:srgbClr val="000000"/>
                        </a:solidFill>
                        <a:effectLst/>
                        <a:latin typeface="+mn-lt"/>
                      </a:endParaRPr>
                    </a:p>
                  </a:txBody>
                  <a:tcPr marL="5715" marR="5715" marT="5715"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endParaRPr lang="en-GB" sz="900" b="1" i="0" u="none" strike="noStrike" dirty="0">
                        <a:solidFill>
                          <a:srgbClr val="000000"/>
                        </a:solidFill>
                        <a:effectLst/>
                        <a:latin typeface="+mn-lt"/>
                      </a:endParaRPr>
                    </a:p>
                  </a:txBody>
                  <a:tcPr marL="5715" marR="5715" marT="5715"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endParaRPr lang="en-GB" sz="900" b="1" i="0" u="none" strike="noStrike" dirty="0">
                        <a:solidFill>
                          <a:srgbClr val="000000"/>
                        </a:solidFill>
                        <a:effectLst/>
                        <a:latin typeface="+mn-lt"/>
                      </a:endParaRPr>
                    </a:p>
                  </a:txBody>
                  <a:tcPr marL="5715" marR="5715" marT="5715"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GB" sz="900" b="1" i="0" u="none" strike="noStrike" dirty="0">
                        <a:solidFill>
                          <a:srgbClr val="000000"/>
                        </a:solidFill>
                        <a:effectLst/>
                        <a:latin typeface="+mn-lt"/>
                      </a:endParaRPr>
                    </a:p>
                  </a:txBody>
                  <a:tcPr marL="5715" marR="5715" marT="5715"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endParaRPr lang="en-GB" sz="900" b="1" i="0" u="none" strike="noStrike" dirty="0">
                        <a:solidFill>
                          <a:srgbClr val="000000"/>
                        </a:solidFill>
                        <a:effectLst/>
                        <a:latin typeface="+mn-lt"/>
                      </a:endParaRPr>
                    </a:p>
                  </a:txBody>
                  <a:tcPr marL="5715" marR="5715" marT="5715"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endParaRPr lang="en-GB" sz="900" b="1" i="0" u="none" strike="noStrike" dirty="0">
                        <a:solidFill>
                          <a:srgbClr val="000000"/>
                        </a:solidFill>
                        <a:effectLst/>
                        <a:latin typeface="+mn-lt"/>
                      </a:endParaRPr>
                    </a:p>
                  </a:txBody>
                  <a:tcPr marL="5715" marR="5715" marT="5715"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GB" sz="900" b="1" i="0" u="none" strike="noStrike" dirty="0">
                        <a:solidFill>
                          <a:srgbClr val="000000"/>
                        </a:solidFill>
                        <a:effectLst/>
                        <a:latin typeface="+mn-lt"/>
                      </a:endParaRPr>
                    </a:p>
                  </a:txBody>
                  <a:tcPr marL="5715" marR="5715" marT="5715"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46449">
                <a:tc>
                  <a:txBody>
                    <a:bodyPr/>
                    <a:lstStyle/>
                    <a:p>
                      <a:pPr algn="ctr" fontAlgn="b"/>
                      <a:r>
                        <a:rPr lang="en-GB" sz="1200" b="1" i="0" u="none" strike="noStrike" dirty="0" smtClean="0">
                          <a:solidFill>
                            <a:srgbClr val="000000"/>
                          </a:solidFill>
                          <a:effectLst/>
                          <a:latin typeface="+mn-lt"/>
                        </a:rPr>
                        <a:t>Male </a:t>
                      </a:r>
                      <a:endParaRPr lang="en-GB" sz="1200" b="1" i="0" u="none" strike="noStrike" dirty="0">
                        <a:solidFill>
                          <a:srgbClr val="000000"/>
                        </a:solidFill>
                        <a:effectLst/>
                        <a:latin typeface="+mn-lt"/>
                      </a:endParaRPr>
                    </a:p>
                  </a:txBody>
                  <a:tcPr marL="5715" marR="5715" marT="57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44.2%</a:t>
                      </a:r>
                    </a:p>
                  </a:txBody>
                  <a:tcPr marL="7620" marR="7620" marT="762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a:solidFill>
                            <a:srgbClr val="000000"/>
                          </a:solidFill>
                          <a:effectLst/>
                          <a:latin typeface="Calibri" panose="020F0502020204030204" pitchFamily="34" charset="0"/>
                        </a:rPr>
                        <a:t>43.3%</a:t>
                      </a:r>
                    </a:p>
                  </a:txBody>
                  <a:tcPr marL="7620" marR="7620" marT="7620"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44.5%</a:t>
                      </a:r>
                    </a:p>
                  </a:txBody>
                  <a:tcPr marL="7620" marR="7620" marT="762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56.2%</a:t>
                      </a:r>
                    </a:p>
                  </a:txBody>
                  <a:tcPr marL="7620" marR="7620" marT="762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56.5%</a:t>
                      </a:r>
                    </a:p>
                  </a:txBody>
                  <a:tcPr marL="7620" marR="7620" marT="7620"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57.5%</a:t>
                      </a:r>
                    </a:p>
                  </a:txBody>
                  <a:tcPr marL="7620" marR="7620" marT="762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44.0%</a:t>
                      </a:r>
                    </a:p>
                  </a:txBody>
                  <a:tcPr marL="7620" marR="7620" marT="762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a:solidFill>
                            <a:srgbClr val="000000"/>
                          </a:solidFill>
                          <a:effectLst/>
                          <a:latin typeface="Calibri" panose="020F0502020204030204" pitchFamily="34" charset="0"/>
                        </a:rPr>
                        <a:t>44.6%</a:t>
                      </a:r>
                    </a:p>
                  </a:txBody>
                  <a:tcPr marL="7620" marR="7620" marT="7620"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44.8%</a:t>
                      </a:r>
                    </a:p>
                  </a:txBody>
                  <a:tcPr marL="7620" marR="7620" marT="762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900" b="1" i="0" u="none" strike="noStrike" dirty="0" smtClean="0">
                          <a:solidFill>
                            <a:srgbClr val="000000"/>
                          </a:solidFill>
                          <a:effectLst/>
                          <a:latin typeface="+mn-lt"/>
                        </a:rPr>
                        <a:t>-</a:t>
                      </a:r>
                      <a:endParaRPr lang="en-GB" sz="900" b="1" i="0" u="none" strike="noStrike" dirty="0">
                        <a:solidFill>
                          <a:srgbClr val="000000"/>
                        </a:solidFill>
                        <a:effectLst/>
                        <a:latin typeface="+mn-lt"/>
                      </a:endParaRPr>
                    </a:p>
                  </a:txBody>
                  <a:tcPr marL="5715" marR="5715" marT="5715"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45.1%</a:t>
                      </a:r>
                    </a:p>
                  </a:txBody>
                  <a:tcPr marL="7620" marR="7620" marT="7620"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50.5%</a:t>
                      </a:r>
                    </a:p>
                  </a:txBody>
                  <a:tcPr marL="7620" marR="7620" marT="762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46449">
                <a:tc>
                  <a:txBody>
                    <a:bodyPr/>
                    <a:lstStyle/>
                    <a:p>
                      <a:pPr algn="ctr" fontAlgn="b"/>
                      <a:r>
                        <a:rPr lang="en-GB" sz="1200" b="1" i="0" u="none" strike="noStrike" dirty="0" smtClean="0">
                          <a:solidFill>
                            <a:srgbClr val="000000"/>
                          </a:solidFill>
                          <a:effectLst/>
                          <a:latin typeface="+mn-lt"/>
                        </a:rPr>
                        <a:t>Female</a:t>
                      </a:r>
                      <a:endParaRPr lang="en-GB" sz="1200" b="1" i="0" u="none" strike="noStrike" dirty="0">
                        <a:solidFill>
                          <a:srgbClr val="000000"/>
                        </a:solidFill>
                        <a:effectLst/>
                        <a:latin typeface="+mn-lt"/>
                      </a:endParaRPr>
                    </a:p>
                  </a:txBody>
                  <a:tcPr marL="5715" marR="5715" marT="57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55.8%</a:t>
                      </a:r>
                    </a:p>
                  </a:txBody>
                  <a:tcPr marL="7620" marR="7620" marT="762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a:solidFill>
                            <a:srgbClr val="000000"/>
                          </a:solidFill>
                          <a:effectLst/>
                          <a:latin typeface="Calibri" panose="020F0502020204030204" pitchFamily="34" charset="0"/>
                        </a:rPr>
                        <a:t>56.7%</a:t>
                      </a:r>
                    </a:p>
                  </a:txBody>
                  <a:tcPr marL="7620" marR="7620" marT="7620"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55.5%</a:t>
                      </a:r>
                    </a:p>
                  </a:txBody>
                  <a:tcPr marL="7620" marR="7620" marT="762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43.8%</a:t>
                      </a:r>
                    </a:p>
                  </a:txBody>
                  <a:tcPr marL="7620" marR="7620" marT="762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a:solidFill>
                            <a:srgbClr val="000000"/>
                          </a:solidFill>
                          <a:effectLst/>
                          <a:latin typeface="Calibri" panose="020F0502020204030204" pitchFamily="34" charset="0"/>
                        </a:rPr>
                        <a:t>43.5%</a:t>
                      </a:r>
                    </a:p>
                  </a:txBody>
                  <a:tcPr marL="7620" marR="7620" marT="7620"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42.5%</a:t>
                      </a:r>
                    </a:p>
                  </a:txBody>
                  <a:tcPr marL="7620" marR="7620" marT="762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56.0%</a:t>
                      </a:r>
                    </a:p>
                  </a:txBody>
                  <a:tcPr marL="7620" marR="7620" marT="762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a:solidFill>
                            <a:srgbClr val="000000"/>
                          </a:solidFill>
                          <a:effectLst/>
                          <a:latin typeface="Calibri" panose="020F0502020204030204" pitchFamily="34" charset="0"/>
                        </a:rPr>
                        <a:t>55.4%</a:t>
                      </a:r>
                    </a:p>
                  </a:txBody>
                  <a:tcPr marL="7620" marR="7620" marT="7620"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55.2%</a:t>
                      </a:r>
                    </a:p>
                  </a:txBody>
                  <a:tcPr marL="7620" marR="7620" marT="762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smtClean="0">
                          <a:solidFill>
                            <a:srgbClr val="000000"/>
                          </a:solidFill>
                          <a:effectLst/>
                          <a:latin typeface="Calibri" panose="020F0502020204030204" pitchFamily="34" charset="0"/>
                        </a:rPr>
                        <a:t>-</a:t>
                      </a:r>
                      <a:endParaRPr lang="en-GB" sz="1100" b="1" i="1"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a:solidFill>
                            <a:srgbClr val="000000"/>
                          </a:solidFill>
                          <a:effectLst/>
                          <a:latin typeface="Calibri" panose="020F0502020204030204" pitchFamily="34" charset="0"/>
                        </a:rPr>
                        <a:t>54.9%</a:t>
                      </a:r>
                    </a:p>
                  </a:txBody>
                  <a:tcPr marL="7620" marR="7620" marT="7620"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49.5%</a:t>
                      </a:r>
                    </a:p>
                  </a:txBody>
                  <a:tcPr marL="7620" marR="7620" marT="762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346449">
                <a:tc>
                  <a:txBody>
                    <a:bodyPr/>
                    <a:lstStyle/>
                    <a:p>
                      <a:pPr algn="l" fontAlgn="b"/>
                      <a:r>
                        <a:rPr lang="en-GB" sz="1200" b="1" u="none" strike="noStrike" dirty="0" smtClean="0">
                          <a:effectLst/>
                          <a:latin typeface="+mn-lt"/>
                        </a:rPr>
                        <a:t>  Age</a:t>
                      </a:r>
                      <a:endParaRPr lang="en-GB" sz="1200" b="1" i="0" u="none" strike="noStrike" dirty="0">
                        <a:solidFill>
                          <a:srgbClr val="000000"/>
                        </a:solidFill>
                        <a:effectLst/>
                        <a:latin typeface="+mn-lt"/>
                      </a:endParaRPr>
                    </a:p>
                  </a:txBody>
                  <a:tcPr marL="5715" marR="5715" marT="571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endParaRPr lang="en-GB" sz="900" b="1" i="0" u="none" strike="noStrike" dirty="0">
                        <a:solidFill>
                          <a:srgbClr val="000000"/>
                        </a:solidFill>
                        <a:effectLst/>
                        <a:latin typeface="+mn-lt"/>
                      </a:endParaRPr>
                    </a:p>
                  </a:txBody>
                  <a:tcPr marL="5715" marR="5715" marT="5715"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endParaRPr lang="en-GB" sz="900" b="1" i="0" u="none" strike="noStrike" dirty="0">
                        <a:solidFill>
                          <a:srgbClr val="000000"/>
                        </a:solidFill>
                        <a:effectLst/>
                        <a:latin typeface="+mn-lt"/>
                      </a:endParaRPr>
                    </a:p>
                  </a:txBody>
                  <a:tcPr marL="5715" marR="5715" marT="5715"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GB" sz="900" b="1" i="0" u="none" strike="noStrike" dirty="0">
                        <a:solidFill>
                          <a:srgbClr val="000000"/>
                        </a:solidFill>
                        <a:effectLst/>
                        <a:latin typeface="+mn-lt"/>
                      </a:endParaRPr>
                    </a:p>
                  </a:txBody>
                  <a:tcPr marL="5715" marR="5715" marT="5715"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endParaRPr lang="en-GB" sz="900" b="1" i="0" u="none" strike="noStrike" dirty="0">
                        <a:solidFill>
                          <a:srgbClr val="000000"/>
                        </a:solidFill>
                        <a:effectLst/>
                        <a:latin typeface="+mn-lt"/>
                      </a:endParaRPr>
                    </a:p>
                  </a:txBody>
                  <a:tcPr marL="5715" marR="5715" marT="5715"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endParaRPr lang="en-GB" sz="900" b="1" i="0" u="none" strike="noStrike" dirty="0">
                        <a:solidFill>
                          <a:srgbClr val="000000"/>
                        </a:solidFill>
                        <a:effectLst/>
                        <a:latin typeface="+mn-lt"/>
                      </a:endParaRPr>
                    </a:p>
                  </a:txBody>
                  <a:tcPr marL="5715" marR="5715" marT="5715"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GB" sz="900" b="1" i="0" u="none" strike="noStrike" dirty="0">
                        <a:solidFill>
                          <a:srgbClr val="000000"/>
                        </a:solidFill>
                        <a:effectLst/>
                        <a:latin typeface="+mn-lt"/>
                      </a:endParaRPr>
                    </a:p>
                  </a:txBody>
                  <a:tcPr marL="5715" marR="5715" marT="5715"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endParaRPr lang="en-GB" sz="900" b="1" i="0" u="none" strike="noStrike" dirty="0">
                        <a:solidFill>
                          <a:srgbClr val="000000"/>
                        </a:solidFill>
                        <a:effectLst/>
                        <a:latin typeface="+mn-lt"/>
                      </a:endParaRPr>
                    </a:p>
                  </a:txBody>
                  <a:tcPr marL="5715" marR="5715" marT="5715"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endParaRPr lang="en-GB" sz="900" b="1" i="0" u="none" strike="noStrike" dirty="0">
                        <a:solidFill>
                          <a:srgbClr val="000000"/>
                        </a:solidFill>
                        <a:effectLst/>
                        <a:latin typeface="+mn-lt"/>
                      </a:endParaRPr>
                    </a:p>
                  </a:txBody>
                  <a:tcPr marL="5715" marR="5715" marT="5715"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GB" sz="900" b="1" i="0" u="none" strike="noStrike" dirty="0">
                        <a:solidFill>
                          <a:srgbClr val="000000"/>
                        </a:solidFill>
                        <a:effectLst/>
                        <a:latin typeface="+mn-lt"/>
                      </a:endParaRPr>
                    </a:p>
                  </a:txBody>
                  <a:tcPr marL="5715" marR="5715" marT="5715"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endParaRPr lang="en-GB" sz="900" b="1" i="0" u="none" strike="noStrike" dirty="0">
                        <a:solidFill>
                          <a:srgbClr val="000000"/>
                        </a:solidFill>
                        <a:effectLst/>
                        <a:latin typeface="+mn-lt"/>
                      </a:endParaRPr>
                    </a:p>
                  </a:txBody>
                  <a:tcPr marL="5715" marR="5715" marT="5715"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endParaRPr lang="en-GB" sz="900" b="1" i="0" u="none" strike="noStrike" dirty="0">
                        <a:solidFill>
                          <a:srgbClr val="000000"/>
                        </a:solidFill>
                        <a:effectLst/>
                        <a:latin typeface="+mn-lt"/>
                      </a:endParaRPr>
                    </a:p>
                  </a:txBody>
                  <a:tcPr marL="5715" marR="5715" marT="5715"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endParaRPr lang="en-GB" sz="900" b="1" i="0" u="none" strike="noStrike" dirty="0">
                        <a:solidFill>
                          <a:srgbClr val="000000"/>
                        </a:solidFill>
                        <a:effectLst/>
                        <a:latin typeface="+mn-lt"/>
                      </a:endParaRPr>
                    </a:p>
                  </a:txBody>
                  <a:tcPr marL="5715" marR="5715" marT="5715"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346449">
                <a:tc>
                  <a:txBody>
                    <a:bodyPr/>
                    <a:lstStyle/>
                    <a:p>
                      <a:pPr algn="ctr" fontAlgn="b"/>
                      <a:r>
                        <a:rPr lang="en-GB" sz="1200" b="1" i="0" u="none" strike="noStrike" dirty="0">
                          <a:solidFill>
                            <a:srgbClr val="000000"/>
                          </a:solidFill>
                          <a:effectLst/>
                          <a:latin typeface="Calibri" panose="020F0502020204030204" pitchFamily="34" charset="0"/>
                        </a:rPr>
                        <a:t>18-24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40.2%</a:t>
                      </a:r>
                    </a:p>
                  </a:txBody>
                  <a:tcPr marL="7620" marR="7620" marT="762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a:solidFill>
                            <a:srgbClr val="000000"/>
                          </a:solidFill>
                          <a:effectLst/>
                          <a:latin typeface="Calibri" panose="020F0502020204030204" pitchFamily="34" charset="0"/>
                        </a:rPr>
                        <a:t>40.2%</a:t>
                      </a:r>
                    </a:p>
                  </a:txBody>
                  <a:tcPr marL="7620" marR="7620" marT="7620"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41.0%</a:t>
                      </a:r>
                    </a:p>
                  </a:txBody>
                  <a:tcPr marL="7620" marR="7620" marT="762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10.3%</a:t>
                      </a:r>
                    </a:p>
                  </a:txBody>
                  <a:tcPr marL="7620" marR="7620" marT="762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a:solidFill>
                            <a:srgbClr val="000000"/>
                          </a:solidFill>
                          <a:effectLst/>
                          <a:latin typeface="Calibri" panose="020F0502020204030204" pitchFamily="34" charset="0"/>
                        </a:rPr>
                        <a:t>13.4%</a:t>
                      </a:r>
                    </a:p>
                  </a:txBody>
                  <a:tcPr marL="7620" marR="7620" marT="7620"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10.9%</a:t>
                      </a:r>
                    </a:p>
                  </a:txBody>
                  <a:tcPr marL="7620" marR="7620" marT="762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11.9%</a:t>
                      </a:r>
                    </a:p>
                  </a:txBody>
                  <a:tcPr marL="7620" marR="7620" marT="762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a:solidFill>
                            <a:srgbClr val="000000"/>
                          </a:solidFill>
                          <a:effectLst/>
                          <a:latin typeface="Calibri" panose="020F0502020204030204" pitchFamily="34" charset="0"/>
                        </a:rPr>
                        <a:t>17.6%</a:t>
                      </a:r>
                    </a:p>
                  </a:txBody>
                  <a:tcPr marL="7620" marR="7620" marT="7620"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16.5%</a:t>
                      </a:r>
                    </a:p>
                  </a:txBody>
                  <a:tcPr marL="7620" marR="7620" marT="762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smtClean="0">
                          <a:solidFill>
                            <a:srgbClr val="000000"/>
                          </a:solidFill>
                          <a:effectLst/>
                          <a:latin typeface="Calibri" panose="020F0502020204030204" pitchFamily="34" charset="0"/>
                        </a:rPr>
                        <a:t>-</a:t>
                      </a:r>
                      <a:endParaRPr lang="en-GB" sz="1100" b="1" i="1"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7.7%</a:t>
                      </a:r>
                    </a:p>
                  </a:txBody>
                  <a:tcPr marL="7620" marR="7620" marT="7620"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7.0%</a:t>
                      </a:r>
                    </a:p>
                  </a:txBody>
                  <a:tcPr marL="7620" marR="7620" marT="762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346449">
                <a:tc>
                  <a:txBody>
                    <a:bodyPr/>
                    <a:lstStyle/>
                    <a:p>
                      <a:pPr algn="ctr" fontAlgn="b"/>
                      <a:r>
                        <a:rPr lang="en-GB" sz="1200" b="1" i="0" u="none" strike="noStrike" dirty="0">
                          <a:solidFill>
                            <a:srgbClr val="000000"/>
                          </a:solidFill>
                          <a:effectLst/>
                          <a:latin typeface="Calibri" panose="020F0502020204030204" pitchFamily="34" charset="0"/>
                        </a:rPr>
                        <a:t>24-34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39.5%</a:t>
                      </a:r>
                    </a:p>
                  </a:txBody>
                  <a:tcPr marL="7620" marR="7620" marT="762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a:solidFill>
                            <a:srgbClr val="000000"/>
                          </a:solidFill>
                          <a:effectLst/>
                          <a:latin typeface="Calibri" panose="020F0502020204030204" pitchFamily="34" charset="0"/>
                        </a:rPr>
                        <a:t>39.1%</a:t>
                      </a:r>
                    </a:p>
                  </a:txBody>
                  <a:tcPr marL="7620" marR="7620" marT="7620"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36.5%</a:t>
                      </a:r>
                    </a:p>
                  </a:txBody>
                  <a:tcPr marL="7620" marR="7620" marT="762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25.3%</a:t>
                      </a:r>
                    </a:p>
                  </a:txBody>
                  <a:tcPr marL="7620" marR="7620" marT="762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a:solidFill>
                            <a:srgbClr val="000000"/>
                          </a:solidFill>
                          <a:effectLst/>
                          <a:latin typeface="Calibri" panose="020F0502020204030204" pitchFamily="34" charset="0"/>
                        </a:rPr>
                        <a:t>26.1%</a:t>
                      </a:r>
                    </a:p>
                  </a:txBody>
                  <a:tcPr marL="7620" marR="7620" marT="7620"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25.4%</a:t>
                      </a:r>
                    </a:p>
                  </a:txBody>
                  <a:tcPr marL="7620" marR="7620" marT="762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35.4%</a:t>
                      </a:r>
                    </a:p>
                  </a:txBody>
                  <a:tcPr marL="7620" marR="7620" marT="762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a:solidFill>
                            <a:srgbClr val="000000"/>
                          </a:solidFill>
                          <a:effectLst/>
                          <a:latin typeface="Calibri" panose="020F0502020204030204" pitchFamily="34" charset="0"/>
                        </a:rPr>
                        <a:t>42.2%</a:t>
                      </a:r>
                    </a:p>
                  </a:txBody>
                  <a:tcPr marL="7620" marR="7620" marT="7620"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40.2%</a:t>
                      </a:r>
                    </a:p>
                  </a:txBody>
                  <a:tcPr marL="7620" marR="7620" marT="762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smtClean="0">
                          <a:solidFill>
                            <a:srgbClr val="000000"/>
                          </a:solidFill>
                          <a:effectLst/>
                          <a:latin typeface="Calibri" panose="020F0502020204030204" pitchFamily="34" charset="0"/>
                        </a:rPr>
                        <a:t>-</a:t>
                      </a:r>
                      <a:endParaRPr lang="en-GB" sz="1100" b="1" i="1"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39.8%</a:t>
                      </a:r>
                    </a:p>
                  </a:txBody>
                  <a:tcPr marL="7620" marR="7620" marT="7620"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41.4%</a:t>
                      </a:r>
                    </a:p>
                  </a:txBody>
                  <a:tcPr marL="7620" marR="7620" marT="762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346449">
                <a:tc>
                  <a:txBody>
                    <a:bodyPr/>
                    <a:lstStyle/>
                    <a:p>
                      <a:pPr algn="ctr" fontAlgn="b"/>
                      <a:r>
                        <a:rPr lang="en-GB" sz="1200" b="1" i="0" u="none" strike="noStrike" dirty="0">
                          <a:solidFill>
                            <a:srgbClr val="000000"/>
                          </a:solidFill>
                          <a:effectLst/>
                          <a:latin typeface="Calibri" panose="020F0502020204030204" pitchFamily="34" charset="0"/>
                        </a:rPr>
                        <a:t>34-44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12.3%</a:t>
                      </a:r>
                    </a:p>
                  </a:txBody>
                  <a:tcPr marL="7620" marR="7620" marT="762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a:solidFill>
                            <a:srgbClr val="000000"/>
                          </a:solidFill>
                          <a:effectLst/>
                          <a:latin typeface="Calibri" panose="020F0502020204030204" pitchFamily="34" charset="0"/>
                        </a:rPr>
                        <a:t>9.5%</a:t>
                      </a:r>
                    </a:p>
                  </a:txBody>
                  <a:tcPr marL="7620" marR="7620" marT="7620"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9.9%</a:t>
                      </a:r>
                    </a:p>
                  </a:txBody>
                  <a:tcPr marL="7620" marR="7620" marT="762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21.8%</a:t>
                      </a:r>
                    </a:p>
                  </a:txBody>
                  <a:tcPr marL="7620" marR="7620" marT="762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a:solidFill>
                            <a:srgbClr val="000000"/>
                          </a:solidFill>
                          <a:effectLst/>
                          <a:latin typeface="Calibri" panose="020F0502020204030204" pitchFamily="34" charset="0"/>
                        </a:rPr>
                        <a:t>16.6%</a:t>
                      </a:r>
                    </a:p>
                  </a:txBody>
                  <a:tcPr marL="7620" marR="7620" marT="7620"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15.0%</a:t>
                      </a:r>
                    </a:p>
                  </a:txBody>
                  <a:tcPr marL="7620" marR="7620" marT="762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26.3%</a:t>
                      </a:r>
                    </a:p>
                  </a:txBody>
                  <a:tcPr marL="7620" marR="7620" marT="762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a:solidFill>
                            <a:srgbClr val="000000"/>
                          </a:solidFill>
                          <a:effectLst/>
                          <a:latin typeface="Calibri" panose="020F0502020204030204" pitchFamily="34" charset="0"/>
                        </a:rPr>
                        <a:t>16.4%</a:t>
                      </a:r>
                    </a:p>
                  </a:txBody>
                  <a:tcPr marL="7620" marR="7620" marT="7620"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17.5%</a:t>
                      </a:r>
                    </a:p>
                  </a:txBody>
                  <a:tcPr marL="7620" marR="7620" marT="762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smtClean="0">
                          <a:solidFill>
                            <a:srgbClr val="000000"/>
                          </a:solidFill>
                          <a:effectLst/>
                          <a:latin typeface="Calibri" panose="020F0502020204030204" pitchFamily="34" charset="0"/>
                        </a:rPr>
                        <a:t>-</a:t>
                      </a:r>
                      <a:endParaRPr lang="en-GB" sz="1100" b="1" i="1"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24.2%</a:t>
                      </a:r>
                    </a:p>
                  </a:txBody>
                  <a:tcPr marL="7620" marR="7620" marT="7620"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21.5%</a:t>
                      </a:r>
                    </a:p>
                  </a:txBody>
                  <a:tcPr marL="7620" marR="7620" marT="762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346449">
                <a:tc>
                  <a:txBody>
                    <a:bodyPr/>
                    <a:lstStyle/>
                    <a:p>
                      <a:pPr algn="ctr" fontAlgn="b"/>
                      <a:r>
                        <a:rPr lang="en-GB" sz="1200" b="1" i="0" u="none" strike="noStrike" dirty="0">
                          <a:solidFill>
                            <a:srgbClr val="000000"/>
                          </a:solidFill>
                          <a:effectLst/>
                          <a:latin typeface="Calibri" panose="020F0502020204030204" pitchFamily="34" charset="0"/>
                        </a:rPr>
                        <a:t>44-54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6.6%</a:t>
                      </a:r>
                    </a:p>
                  </a:txBody>
                  <a:tcPr marL="7620" marR="7620" marT="762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a:solidFill>
                            <a:srgbClr val="000000"/>
                          </a:solidFill>
                          <a:effectLst/>
                          <a:latin typeface="Calibri" panose="020F0502020204030204" pitchFamily="34" charset="0"/>
                        </a:rPr>
                        <a:t>9.1%</a:t>
                      </a:r>
                    </a:p>
                  </a:txBody>
                  <a:tcPr marL="7620" marR="7620" marT="7620"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8.8%</a:t>
                      </a:r>
                    </a:p>
                  </a:txBody>
                  <a:tcPr marL="7620" marR="7620" marT="762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24.1%</a:t>
                      </a:r>
                    </a:p>
                  </a:txBody>
                  <a:tcPr marL="7620" marR="7620" marT="762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a:solidFill>
                            <a:srgbClr val="000000"/>
                          </a:solidFill>
                          <a:effectLst/>
                          <a:latin typeface="Calibri" panose="020F0502020204030204" pitchFamily="34" charset="0"/>
                        </a:rPr>
                        <a:t>26.2%</a:t>
                      </a:r>
                    </a:p>
                  </a:txBody>
                  <a:tcPr marL="7620" marR="7620" marT="7620"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25.3%</a:t>
                      </a:r>
                    </a:p>
                  </a:txBody>
                  <a:tcPr marL="7620" marR="7620" marT="762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19.0%</a:t>
                      </a:r>
                    </a:p>
                  </a:txBody>
                  <a:tcPr marL="7620" marR="7620" marT="762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a:solidFill>
                            <a:srgbClr val="000000"/>
                          </a:solidFill>
                          <a:effectLst/>
                          <a:latin typeface="Calibri" panose="020F0502020204030204" pitchFamily="34" charset="0"/>
                        </a:rPr>
                        <a:t>17.6%</a:t>
                      </a:r>
                    </a:p>
                  </a:txBody>
                  <a:tcPr marL="7620" marR="7620" marT="7620"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17.0%</a:t>
                      </a:r>
                    </a:p>
                  </a:txBody>
                  <a:tcPr marL="7620" marR="7620" marT="762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smtClean="0">
                          <a:solidFill>
                            <a:srgbClr val="000000"/>
                          </a:solidFill>
                          <a:effectLst/>
                          <a:latin typeface="Calibri" panose="020F0502020204030204" pitchFamily="34" charset="0"/>
                        </a:rPr>
                        <a:t>-</a:t>
                      </a:r>
                      <a:endParaRPr lang="en-GB" sz="1100" b="1" i="1"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21.4%</a:t>
                      </a:r>
                    </a:p>
                  </a:txBody>
                  <a:tcPr marL="7620" marR="7620" marT="7620" marB="0" anchor="ctr">
                    <a:lnL>
                      <a:noFill/>
                    </a:lnL>
                    <a:lnR>
                      <a:noFill/>
                    </a:lnR>
                    <a:lnT>
                      <a:noFill/>
                    </a:lnT>
                    <a:lnB>
                      <a:noFill/>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20.7%</a:t>
                      </a:r>
                    </a:p>
                  </a:txBody>
                  <a:tcPr marL="7620" marR="7620" marT="7620" marB="0"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346449">
                <a:tc>
                  <a:txBody>
                    <a:bodyPr/>
                    <a:lstStyle/>
                    <a:p>
                      <a:pPr algn="ctr" fontAlgn="b"/>
                      <a:r>
                        <a:rPr lang="en-GB" sz="1200" b="1" i="0" u="none" strike="noStrike" dirty="0">
                          <a:solidFill>
                            <a:srgbClr val="000000"/>
                          </a:solidFill>
                          <a:effectLst/>
                          <a:latin typeface="Calibri" panose="020F0502020204030204" pitchFamily="34" charset="0"/>
                        </a:rPr>
                        <a:t>&gt;=55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1.4%</a:t>
                      </a:r>
                    </a:p>
                  </a:txBody>
                  <a:tcPr marL="7620" marR="7620" marT="7620" marB="0" anchor="ctr">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2.1%</a:t>
                      </a:r>
                    </a:p>
                  </a:txBody>
                  <a:tcPr marL="7620" marR="7620" marT="762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3.8%</a:t>
                      </a:r>
                    </a:p>
                  </a:txBody>
                  <a:tcPr marL="7620" marR="7620" marT="7620" marB="0" anchor="ctr">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18.5%</a:t>
                      </a:r>
                    </a:p>
                  </a:txBody>
                  <a:tcPr marL="7620" marR="7620" marT="7620" marB="0" anchor="ctr">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17.7%</a:t>
                      </a:r>
                    </a:p>
                  </a:txBody>
                  <a:tcPr marL="7620" marR="7620" marT="762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23.4%</a:t>
                      </a:r>
                    </a:p>
                  </a:txBody>
                  <a:tcPr marL="7620" marR="7620" marT="7620" marB="0" anchor="ctr">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7.3%</a:t>
                      </a:r>
                    </a:p>
                  </a:txBody>
                  <a:tcPr marL="7620" marR="7620" marT="7620" marB="0" anchor="ctr">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6.2%</a:t>
                      </a:r>
                    </a:p>
                  </a:txBody>
                  <a:tcPr marL="7620" marR="7620" marT="762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8.7%</a:t>
                      </a:r>
                    </a:p>
                  </a:txBody>
                  <a:tcPr marL="7620" marR="7620" marT="7620" marB="0" anchor="ctr">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100" b="1" i="1" u="none" strike="noStrike" dirty="0" smtClean="0">
                          <a:solidFill>
                            <a:srgbClr val="000000"/>
                          </a:solidFill>
                          <a:effectLst/>
                          <a:latin typeface="Calibri" panose="020F0502020204030204" pitchFamily="34" charset="0"/>
                        </a:rPr>
                        <a:t>-</a:t>
                      </a:r>
                      <a:endParaRPr lang="en-GB" sz="1100" b="1" i="1"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100" b="1" i="1" u="none" strike="noStrike">
                          <a:solidFill>
                            <a:srgbClr val="000000"/>
                          </a:solidFill>
                          <a:effectLst/>
                          <a:latin typeface="Calibri" panose="020F0502020204030204" pitchFamily="34" charset="0"/>
                        </a:rPr>
                        <a:t>6.9%</a:t>
                      </a:r>
                    </a:p>
                  </a:txBody>
                  <a:tcPr marL="7620" marR="7620" marT="762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100" b="1" i="1" u="none" strike="noStrike" dirty="0">
                          <a:solidFill>
                            <a:srgbClr val="000000"/>
                          </a:solidFill>
                          <a:effectLst/>
                          <a:latin typeface="Calibri" panose="020F0502020204030204" pitchFamily="34" charset="0"/>
                        </a:rPr>
                        <a:t>9.3%</a:t>
                      </a:r>
                    </a:p>
                  </a:txBody>
                  <a:tcPr marL="7620" marR="7620" marT="7620" marB="0" anchor="ctr">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346449">
                <a:tc>
                  <a:txBody>
                    <a:bodyPr/>
                    <a:lstStyle/>
                    <a:p>
                      <a:pPr algn="ctr" fontAlgn="b"/>
                      <a:r>
                        <a:rPr lang="en-GB" sz="1200" b="1" i="0" u="none" strike="noStrike" dirty="0" smtClean="0">
                          <a:solidFill>
                            <a:srgbClr val="000000"/>
                          </a:solidFill>
                          <a:effectLst/>
                          <a:latin typeface="Calibri" panose="020F0502020204030204" pitchFamily="34" charset="0"/>
                        </a:rPr>
                        <a:t>Donor utilisation</a:t>
                      </a:r>
                      <a:endParaRPr lang="en-GB" sz="1200" b="1"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100" b="1" i="1" u="none" strike="noStrike" dirty="0" smtClean="0">
                          <a:solidFill>
                            <a:srgbClr val="000000"/>
                          </a:solidFill>
                          <a:effectLst/>
                          <a:latin typeface="Calibri" panose="020F0502020204030204" pitchFamily="34" charset="0"/>
                        </a:rPr>
                        <a:t>0.46</a:t>
                      </a:r>
                    </a:p>
                  </a:txBody>
                  <a:tcPr marL="7620" marR="7620" marT="7620" marB="0"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100" b="1" i="1" u="none" strike="noStrike" dirty="0" smtClean="0">
                          <a:solidFill>
                            <a:srgbClr val="000000"/>
                          </a:solidFill>
                          <a:effectLst/>
                          <a:latin typeface="Calibri" panose="020F0502020204030204" pitchFamily="34" charset="0"/>
                        </a:rPr>
                        <a:t>0.38</a:t>
                      </a:r>
                    </a:p>
                  </a:txBody>
                  <a:tcPr marL="7620" marR="7620" marT="762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100" b="1" i="1" u="none" strike="noStrike" dirty="0" smtClean="0">
                          <a:solidFill>
                            <a:srgbClr val="000000"/>
                          </a:solidFill>
                          <a:effectLst/>
                          <a:latin typeface="Calibri" panose="020F0502020204030204" pitchFamily="34" charset="0"/>
                        </a:rPr>
                        <a:t>0.35</a:t>
                      </a:r>
                    </a:p>
                  </a:txBody>
                  <a:tcPr marL="7620" marR="7620" marT="7620" marB="0"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100" b="1" i="1" u="none" strike="noStrike" dirty="0" smtClean="0">
                          <a:solidFill>
                            <a:srgbClr val="000000"/>
                          </a:solidFill>
                          <a:effectLst/>
                          <a:latin typeface="Calibri" panose="020F0502020204030204" pitchFamily="34" charset="0"/>
                        </a:rPr>
                        <a:t>0.68</a:t>
                      </a:r>
                    </a:p>
                  </a:txBody>
                  <a:tcPr marL="7620" marR="7620" marT="7620" marB="0"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100" b="1" i="1" u="none" strike="noStrike" dirty="0" smtClean="0">
                          <a:solidFill>
                            <a:srgbClr val="000000"/>
                          </a:solidFill>
                          <a:effectLst/>
                          <a:latin typeface="Calibri" panose="020F0502020204030204" pitchFamily="34" charset="0"/>
                        </a:rPr>
                        <a:t>0.66</a:t>
                      </a:r>
                    </a:p>
                  </a:txBody>
                  <a:tcPr marL="7620" marR="7620" marT="762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100" b="1" i="1" u="none" strike="noStrike" dirty="0" smtClean="0">
                          <a:solidFill>
                            <a:srgbClr val="000000"/>
                          </a:solidFill>
                          <a:effectLst/>
                          <a:latin typeface="Calibri" panose="020F0502020204030204" pitchFamily="34" charset="0"/>
                        </a:rPr>
                        <a:t>0.64</a:t>
                      </a:r>
                    </a:p>
                  </a:txBody>
                  <a:tcPr marL="7620" marR="7620" marT="7620" marB="0"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100" b="1" i="1" u="none" strike="noStrike" dirty="0" smtClean="0">
                          <a:solidFill>
                            <a:srgbClr val="000000"/>
                          </a:solidFill>
                          <a:effectLst/>
                          <a:latin typeface="Calibri" panose="020F0502020204030204" pitchFamily="34" charset="0"/>
                        </a:rPr>
                        <a:t>0.22</a:t>
                      </a:r>
                    </a:p>
                  </a:txBody>
                  <a:tcPr marL="7620" marR="7620" marT="7620" marB="0"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100" b="1" i="1" u="none" strike="noStrike" dirty="0" smtClean="0">
                          <a:solidFill>
                            <a:srgbClr val="000000"/>
                          </a:solidFill>
                          <a:effectLst/>
                          <a:latin typeface="Calibri" panose="020F0502020204030204" pitchFamily="34" charset="0"/>
                        </a:rPr>
                        <a:t>0.23</a:t>
                      </a:r>
                    </a:p>
                  </a:txBody>
                  <a:tcPr marL="7620" marR="7620" marT="762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100" b="1" i="1" u="none" strike="noStrike" dirty="0" smtClean="0">
                          <a:solidFill>
                            <a:srgbClr val="000000"/>
                          </a:solidFill>
                          <a:effectLst/>
                          <a:latin typeface="Calibri" panose="020F0502020204030204" pitchFamily="34" charset="0"/>
                        </a:rPr>
                        <a:t>0.23</a:t>
                      </a:r>
                    </a:p>
                  </a:txBody>
                  <a:tcPr marL="7620" marR="7620" marT="7620" marB="0"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100" b="1" i="1" u="none" strike="noStrike" dirty="0" smtClean="0">
                          <a:solidFill>
                            <a:srgbClr val="000000"/>
                          </a:solidFill>
                          <a:effectLst/>
                          <a:latin typeface="Calibri" panose="020F0502020204030204" pitchFamily="34" charset="0"/>
                        </a:rPr>
                        <a:t>-</a:t>
                      </a:r>
                      <a:endParaRPr lang="en-GB" sz="1100" b="1" i="1"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100" b="1" i="1" u="none" strike="noStrike" dirty="0" smtClean="0">
                          <a:solidFill>
                            <a:srgbClr val="000000"/>
                          </a:solidFill>
                          <a:effectLst/>
                          <a:latin typeface="Calibri" panose="020F0502020204030204" pitchFamily="34" charset="0"/>
                        </a:rPr>
                        <a:t>0.37</a:t>
                      </a:r>
                    </a:p>
                  </a:txBody>
                  <a:tcPr marL="7620" marR="7620" marT="762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100" b="1" i="1" u="none" strike="noStrike" dirty="0" smtClean="0">
                          <a:solidFill>
                            <a:srgbClr val="000000"/>
                          </a:solidFill>
                          <a:effectLst/>
                          <a:latin typeface="Calibri" panose="020F0502020204030204" pitchFamily="34" charset="0"/>
                        </a:rPr>
                        <a:t>0.33</a:t>
                      </a:r>
                    </a:p>
                  </a:txBody>
                  <a:tcPr marL="7620" marR="7620" marT="7620" marB="0"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2"/>
                  </a:ext>
                </a:extLst>
              </a:tr>
            </a:tbl>
          </a:graphicData>
        </a:graphic>
      </p:graphicFrame>
      <p:sp>
        <p:nvSpPr>
          <p:cNvPr id="5" name="Rectangle 4"/>
          <p:cNvSpPr/>
          <p:nvPr/>
        </p:nvSpPr>
        <p:spPr>
          <a:xfrm>
            <a:off x="4547828" y="3273108"/>
            <a:ext cx="2088232" cy="216024"/>
          </a:xfrm>
          <a:prstGeom prst="rect">
            <a:avLst/>
          </a:prstGeom>
          <a:noFill/>
          <a:ln>
            <a:solidFill>
              <a:schemeClr val="accent1"/>
            </a:solidFill>
          </a:ln>
        </p:spPr>
        <p:txBody>
          <a:bodyPr wrap="square" rtlCol="0" anchor="ctr">
            <a:spAutoFit/>
          </a:bodyPr>
          <a:lstStyle/>
          <a:p>
            <a:pPr algn="ctr"/>
            <a:endParaRPr lang="en-GB" sz="1100" smtClean="0">
              <a:latin typeface="+mj-lt"/>
            </a:endParaRPr>
          </a:p>
        </p:txBody>
      </p:sp>
      <p:sp>
        <p:nvSpPr>
          <p:cNvPr id="7" name="Rectangle 6"/>
          <p:cNvSpPr/>
          <p:nvPr/>
        </p:nvSpPr>
        <p:spPr>
          <a:xfrm>
            <a:off x="2185120" y="4273513"/>
            <a:ext cx="2088232" cy="576000"/>
          </a:xfrm>
          <a:prstGeom prst="rect">
            <a:avLst/>
          </a:prstGeom>
          <a:noFill/>
          <a:ln>
            <a:solidFill>
              <a:schemeClr val="accent1"/>
            </a:solidFill>
          </a:ln>
        </p:spPr>
        <p:txBody>
          <a:bodyPr wrap="square" rtlCol="0" anchor="ctr">
            <a:spAutoFit/>
          </a:bodyPr>
          <a:lstStyle/>
          <a:p>
            <a:pPr algn="ctr"/>
            <a:endParaRPr lang="en-GB" sz="1100" smtClean="0">
              <a:latin typeface="+mj-lt"/>
            </a:endParaRPr>
          </a:p>
        </p:txBody>
      </p:sp>
      <p:sp>
        <p:nvSpPr>
          <p:cNvPr id="9" name="Rectangle 8"/>
          <p:cNvSpPr/>
          <p:nvPr/>
        </p:nvSpPr>
        <p:spPr>
          <a:xfrm>
            <a:off x="4547828" y="4611455"/>
            <a:ext cx="2088232" cy="1332000"/>
          </a:xfrm>
          <a:prstGeom prst="rect">
            <a:avLst/>
          </a:prstGeom>
          <a:noFill/>
          <a:ln>
            <a:solidFill>
              <a:schemeClr val="accent1"/>
            </a:solidFill>
          </a:ln>
        </p:spPr>
        <p:txBody>
          <a:bodyPr wrap="square" rtlCol="0" anchor="ctr">
            <a:spAutoFit/>
          </a:bodyPr>
          <a:lstStyle/>
          <a:p>
            <a:pPr algn="ctr"/>
            <a:endParaRPr lang="en-GB" sz="1100" smtClean="0">
              <a:latin typeface="+mj-lt"/>
            </a:endParaRPr>
          </a:p>
        </p:txBody>
      </p:sp>
      <p:sp>
        <p:nvSpPr>
          <p:cNvPr id="10" name="Rectangle 9"/>
          <p:cNvSpPr/>
          <p:nvPr/>
        </p:nvSpPr>
        <p:spPr>
          <a:xfrm>
            <a:off x="6888088" y="4632893"/>
            <a:ext cx="2088232" cy="216000"/>
          </a:xfrm>
          <a:prstGeom prst="rect">
            <a:avLst/>
          </a:prstGeom>
          <a:noFill/>
          <a:ln>
            <a:solidFill>
              <a:schemeClr val="accent1"/>
            </a:solidFill>
          </a:ln>
        </p:spPr>
        <p:txBody>
          <a:bodyPr wrap="square" rtlCol="0" anchor="ctr">
            <a:spAutoFit/>
          </a:bodyPr>
          <a:lstStyle/>
          <a:p>
            <a:pPr algn="ctr"/>
            <a:endParaRPr lang="en-GB" sz="1100" smtClean="0">
              <a:latin typeface="+mj-lt"/>
            </a:endParaRPr>
          </a:p>
        </p:txBody>
      </p:sp>
      <p:sp>
        <p:nvSpPr>
          <p:cNvPr id="11" name="Rectangle 10"/>
          <p:cNvSpPr/>
          <p:nvPr/>
        </p:nvSpPr>
        <p:spPr>
          <a:xfrm>
            <a:off x="9228348" y="4632893"/>
            <a:ext cx="2088232" cy="216000"/>
          </a:xfrm>
          <a:prstGeom prst="rect">
            <a:avLst/>
          </a:prstGeom>
          <a:noFill/>
          <a:ln>
            <a:solidFill>
              <a:schemeClr val="accent1"/>
            </a:solidFill>
          </a:ln>
        </p:spPr>
        <p:txBody>
          <a:bodyPr wrap="square" rtlCol="0" anchor="ctr">
            <a:spAutoFit/>
          </a:bodyPr>
          <a:lstStyle/>
          <a:p>
            <a:pPr algn="ctr"/>
            <a:endParaRPr lang="en-GB" sz="1100" smtClean="0">
              <a:latin typeface="+mj-lt"/>
            </a:endParaRPr>
          </a:p>
        </p:txBody>
      </p:sp>
      <p:sp>
        <p:nvSpPr>
          <p:cNvPr id="12" name="Rectangle 11"/>
          <p:cNvSpPr/>
          <p:nvPr/>
        </p:nvSpPr>
        <p:spPr>
          <a:xfrm>
            <a:off x="2214092" y="6012666"/>
            <a:ext cx="9131460" cy="216000"/>
          </a:xfrm>
          <a:prstGeom prst="rect">
            <a:avLst/>
          </a:prstGeom>
          <a:noFill/>
          <a:ln>
            <a:solidFill>
              <a:schemeClr val="accent1"/>
            </a:solidFill>
          </a:ln>
        </p:spPr>
        <p:txBody>
          <a:bodyPr wrap="square" rtlCol="0" anchor="ctr">
            <a:spAutoFit/>
          </a:bodyPr>
          <a:lstStyle/>
          <a:p>
            <a:pPr algn="ctr"/>
            <a:endParaRPr lang="en-GB" sz="1100" smtClean="0">
              <a:latin typeface="+mj-lt"/>
            </a:endParaRPr>
          </a:p>
        </p:txBody>
      </p:sp>
    </p:spTree>
    <p:extLst>
      <p:ext uri="{BB962C8B-B14F-4D97-AF65-F5344CB8AC3E}">
        <p14:creationId xmlns:p14="http://schemas.microsoft.com/office/powerpoint/2010/main" val="3034625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P spid="10" grpId="0" animBg="1"/>
      <p:bldP spid="11" grpId="0" animBg="1"/>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DISCUSSION </a:t>
            </a:r>
          </a:p>
        </p:txBody>
      </p:sp>
      <p:sp>
        <p:nvSpPr>
          <p:cNvPr id="3" name="Content Placeholder 2"/>
          <p:cNvSpPr>
            <a:spLocks noGrp="1"/>
          </p:cNvSpPr>
          <p:nvPr>
            <p:ph idx="1"/>
          </p:nvPr>
        </p:nvSpPr>
        <p:spPr/>
        <p:txBody>
          <a:bodyPr/>
          <a:lstStyle/>
          <a:p>
            <a:r>
              <a:rPr lang="en-GB" b="1" dirty="0"/>
              <a:t>Whole blood donations </a:t>
            </a:r>
            <a:r>
              <a:rPr lang="en-GB" dirty="0"/>
              <a:t>have been steadily decreasing following a spike in 2011 </a:t>
            </a:r>
          </a:p>
          <a:p>
            <a:r>
              <a:rPr lang="en-GB" dirty="0">
                <a:solidFill>
                  <a:schemeClr val="tx1"/>
                </a:solidFill>
              </a:rPr>
              <a:t>These results suggest the downward trend in donations can be mainly attributed to </a:t>
            </a:r>
            <a:r>
              <a:rPr lang="en-GB" b="1" dirty="0">
                <a:solidFill>
                  <a:schemeClr val="tx1">
                    <a:lumMod val="85000"/>
                    <a:lumOff val="15000"/>
                  </a:schemeClr>
                </a:solidFill>
              </a:rPr>
              <a:t>highly active regular donors </a:t>
            </a:r>
            <a:r>
              <a:rPr lang="en-GB" dirty="0">
                <a:solidFill>
                  <a:schemeClr val="tx1">
                    <a:lumMod val="85000"/>
                    <a:lumOff val="15000"/>
                  </a:schemeClr>
                </a:solidFill>
              </a:rPr>
              <a:t>(</a:t>
            </a:r>
            <a:r>
              <a:rPr lang="en-GB" b="1" dirty="0">
                <a:solidFill>
                  <a:schemeClr val="tx1">
                    <a:lumMod val="85000"/>
                    <a:lumOff val="15000"/>
                  </a:schemeClr>
                </a:solidFill>
              </a:rPr>
              <a:t>RD&lt;6)</a:t>
            </a:r>
            <a:r>
              <a:rPr lang="en-GB" dirty="0">
                <a:solidFill>
                  <a:schemeClr val="tx1">
                    <a:lumMod val="85000"/>
                    <a:lumOff val="15000"/>
                  </a:schemeClr>
                </a:solidFill>
              </a:rPr>
              <a:t> </a:t>
            </a:r>
            <a:r>
              <a:rPr lang="en-GB" dirty="0">
                <a:solidFill>
                  <a:schemeClr val="tx1"/>
                </a:solidFill>
              </a:rPr>
              <a:t>becoming </a:t>
            </a:r>
            <a:r>
              <a:rPr lang="en-GB" b="1" dirty="0"/>
              <a:t>active regular donors (RD 6-24)</a:t>
            </a:r>
            <a:r>
              <a:rPr lang="en-GB" dirty="0"/>
              <a:t> or</a:t>
            </a:r>
            <a:r>
              <a:rPr lang="en-GB" dirty="0">
                <a:solidFill>
                  <a:schemeClr val="tx1"/>
                </a:solidFill>
              </a:rPr>
              <a:t> stopping donating entirely. </a:t>
            </a:r>
          </a:p>
          <a:p>
            <a:r>
              <a:rPr lang="en-GB" b="1" dirty="0"/>
              <a:t>F</a:t>
            </a:r>
            <a:r>
              <a:rPr lang="en-GB" b="1" dirty="0" smtClean="0"/>
              <a:t>irst </a:t>
            </a:r>
            <a:r>
              <a:rPr lang="en-GB" b="1" dirty="0"/>
              <a:t>time donors (FT) </a:t>
            </a:r>
            <a:r>
              <a:rPr lang="en-GB" dirty="0"/>
              <a:t>seem to have some variation over time (spikes in 2011, 2014) but are overall stable. </a:t>
            </a:r>
            <a:endParaRPr lang="en-GB" dirty="0" smtClean="0"/>
          </a:p>
          <a:p>
            <a:r>
              <a:rPr lang="en-GB" dirty="0" smtClean="0"/>
              <a:t>Even </a:t>
            </a:r>
            <a:r>
              <a:rPr lang="en-GB" dirty="0"/>
              <a:t>the most active donors donate well below their </a:t>
            </a:r>
            <a:r>
              <a:rPr lang="en-GB" dirty="0" smtClean="0"/>
              <a:t>capacity</a:t>
            </a:r>
          </a:p>
          <a:p>
            <a:r>
              <a:rPr lang="en-GB" b="1" dirty="0" smtClean="0">
                <a:ea typeface="Calibri" panose="020F0502020204030204" pitchFamily="34" charset="0"/>
                <a:cs typeface="Times New Roman" panose="02020603050405020304" pitchFamily="18" charset="0"/>
              </a:rPr>
              <a:t>Management </a:t>
            </a:r>
            <a:r>
              <a:rPr lang="en-GB" b="1" dirty="0">
                <a:ea typeface="Calibri" panose="020F0502020204030204" pitchFamily="34" charset="0"/>
                <a:cs typeface="Times New Roman" panose="02020603050405020304" pitchFamily="18" charset="0"/>
              </a:rPr>
              <a:t>i</a:t>
            </a:r>
            <a:r>
              <a:rPr lang="en-GB" b="1" dirty="0" smtClean="0">
                <a:ea typeface="Calibri" panose="020F0502020204030204" pitchFamily="34" charset="0"/>
                <a:cs typeface="Times New Roman" panose="02020603050405020304" pitchFamily="18" charset="0"/>
              </a:rPr>
              <a:t>mplication</a:t>
            </a:r>
            <a:r>
              <a:rPr lang="en-GB" b="1" dirty="0">
                <a:ea typeface="Calibri" panose="020F0502020204030204" pitchFamily="34" charset="0"/>
                <a:cs typeface="Times New Roman" panose="02020603050405020304" pitchFamily="18" charset="0"/>
              </a:rPr>
              <a:t>: </a:t>
            </a:r>
            <a:r>
              <a:rPr lang="en-GB" dirty="0">
                <a:ea typeface="Calibri" panose="020F0502020204030204" pitchFamily="34" charset="0"/>
                <a:cs typeface="Times New Roman" panose="02020603050405020304" pitchFamily="18" charset="0"/>
              </a:rPr>
              <a:t>UKE should place emphasis on maintaining regular donors </a:t>
            </a:r>
            <a:r>
              <a:rPr lang="en-GB" dirty="0"/>
              <a:t>and (at the least) stabilising donation behaviour.</a:t>
            </a:r>
          </a:p>
          <a:p>
            <a:endParaRPr lang="en-GB" dirty="0"/>
          </a:p>
        </p:txBody>
      </p:sp>
    </p:spTree>
    <p:extLst>
      <p:ext uri="{BB962C8B-B14F-4D97-AF65-F5344CB8AC3E}">
        <p14:creationId xmlns:p14="http://schemas.microsoft.com/office/powerpoint/2010/main" val="32937035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4382" y="818672"/>
            <a:ext cx="9572930" cy="594104"/>
          </a:xfrm>
        </p:spPr>
        <p:txBody>
          <a:bodyPr/>
          <a:lstStyle/>
          <a:p>
            <a:r>
              <a:rPr lang="en-GB" dirty="0" smtClean="0"/>
              <a:t>Future research/outlook: The </a:t>
            </a:r>
            <a:r>
              <a:rPr lang="en-GB" dirty="0"/>
              <a:t>effectiveness </a:t>
            </a:r>
            <a:r>
              <a:rPr lang="en-GB" dirty="0" smtClean="0"/>
              <a:t>of </a:t>
            </a:r>
            <a:r>
              <a:rPr lang="en-GB" dirty="0"/>
              <a:t>recruitment </a:t>
            </a:r>
            <a:r>
              <a:rPr lang="en-GB" dirty="0" smtClean="0"/>
              <a:t>interventions</a:t>
            </a:r>
            <a:endParaRPr lang="en-GB" dirty="0"/>
          </a:p>
        </p:txBody>
      </p:sp>
      <p:pic>
        <p:nvPicPr>
          <p:cNvPr id="5" name="Picture 4"/>
          <p:cNvPicPr>
            <a:picLocks noChangeAspect="1"/>
          </p:cNvPicPr>
          <p:nvPr/>
        </p:nvPicPr>
        <p:blipFill rotWithShape="1">
          <a:blip r:embed="rId3"/>
          <a:srcRect l="11509" t="23938" r="14128" b="15031"/>
          <a:stretch/>
        </p:blipFill>
        <p:spPr>
          <a:xfrm>
            <a:off x="904382" y="1243717"/>
            <a:ext cx="10016154" cy="5137612"/>
          </a:xfrm>
          <a:prstGeom prst="rect">
            <a:avLst/>
          </a:prstGeom>
        </p:spPr>
      </p:pic>
    </p:spTree>
    <p:extLst>
      <p:ext uri="{BB962C8B-B14F-4D97-AF65-F5344CB8AC3E}">
        <p14:creationId xmlns:p14="http://schemas.microsoft.com/office/powerpoint/2010/main" val="5886899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p:cNvSpPr txBox="1"/>
          <p:nvPr/>
        </p:nvSpPr>
        <p:spPr bwMode="auto">
          <a:xfrm>
            <a:off x="2063553" y="2071689"/>
            <a:ext cx="3858549" cy="3286125"/>
          </a:xfrm>
          <a:prstGeom prst="rect">
            <a:avLst/>
          </a:prstGeom>
          <a:noFill/>
          <a:ln w="9525">
            <a:noFill/>
            <a:miter lim="800000"/>
            <a:headEnd/>
            <a:tailEnd/>
          </a:ln>
          <a:effectLst/>
        </p:spPr>
        <p:txBody>
          <a:bodyPr wrap="square" tIns="0" bIns="0" rtlCol="0">
            <a:noAutofit/>
          </a:bodyPr>
          <a:lstStyle/>
          <a:p>
            <a:pPr algn="r"/>
            <a:r>
              <a:rPr lang="de-DE" sz="1600" b="1" dirty="0">
                <a:latin typeface="+mj-lt"/>
              </a:rPr>
              <a:t>Torsten Chandler</a:t>
            </a:r>
          </a:p>
          <a:p>
            <a:pPr algn="r"/>
            <a:r>
              <a:rPr lang="de-DE" sz="1600" dirty="0">
                <a:latin typeface="+mj-lt"/>
              </a:rPr>
              <a:t>Hamburg Center </a:t>
            </a:r>
            <a:r>
              <a:rPr lang="de-DE" sz="1600" dirty="0" err="1">
                <a:latin typeface="+mj-lt"/>
              </a:rPr>
              <a:t>for</a:t>
            </a:r>
            <a:r>
              <a:rPr lang="de-DE" sz="1600" dirty="0">
                <a:latin typeface="+mj-lt"/>
              </a:rPr>
              <a:t> </a:t>
            </a:r>
            <a:r>
              <a:rPr lang="de-DE" sz="1600" dirty="0" err="1">
                <a:latin typeface="+mj-lt"/>
              </a:rPr>
              <a:t>Health</a:t>
            </a:r>
            <a:r>
              <a:rPr lang="de-DE" sz="1600" dirty="0">
                <a:latin typeface="+mj-lt"/>
              </a:rPr>
              <a:t> Economics</a:t>
            </a:r>
          </a:p>
          <a:p>
            <a:pPr algn="r"/>
            <a:r>
              <a:rPr lang="de-DE" sz="1600" dirty="0">
                <a:latin typeface="+mj-lt"/>
              </a:rPr>
              <a:t>Universität Hamburg</a:t>
            </a:r>
          </a:p>
          <a:p>
            <a:pPr algn="r"/>
            <a:r>
              <a:rPr lang="de-DE" sz="1600" dirty="0">
                <a:latin typeface="+mj-lt"/>
              </a:rPr>
              <a:t>Esplanade 36 ∙ 20354 Hamburg</a:t>
            </a:r>
          </a:p>
          <a:p>
            <a:pPr algn="r"/>
            <a:endParaRPr lang="de-DE" sz="1600" dirty="0">
              <a:latin typeface="+mj-lt"/>
            </a:endParaRPr>
          </a:p>
          <a:p>
            <a:pPr algn="r"/>
            <a:r>
              <a:rPr lang="de-DE" sz="1600" dirty="0">
                <a:latin typeface="+mj-lt"/>
              </a:rPr>
              <a:t>Tel:   +49 40 42838 - 1625</a:t>
            </a:r>
          </a:p>
          <a:p>
            <a:pPr algn="r"/>
            <a:endParaRPr lang="de-DE" sz="1600" dirty="0">
              <a:latin typeface="+mj-lt"/>
            </a:endParaRPr>
          </a:p>
          <a:p>
            <a:pPr algn="r"/>
            <a:r>
              <a:rPr lang="de-DE" sz="1600" dirty="0">
                <a:latin typeface="+mj-lt"/>
              </a:rPr>
              <a:t>Torsten.chandler@uni-hamburg.de</a:t>
            </a:r>
          </a:p>
          <a:p>
            <a:pPr algn="r"/>
            <a:r>
              <a:rPr lang="de-DE" sz="1600" dirty="0">
                <a:latin typeface="+mj-lt"/>
              </a:rPr>
              <a:t>www.hche.de</a:t>
            </a:r>
          </a:p>
        </p:txBody>
      </p:sp>
      <p:pic>
        <p:nvPicPr>
          <p:cNvPr id="4" name="Picture 3" descr="C:\Users\simon.frey\Desktop\eroeffnung\DSC0652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13027"/>
          <a:stretch/>
        </p:blipFill>
        <p:spPr bwMode="auto">
          <a:xfrm>
            <a:off x="6096000" y="2071689"/>
            <a:ext cx="3219450" cy="2067505"/>
          </a:xfrm>
          <a:prstGeom prst="roundRect">
            <a:avLst>
              <a:gd name="adj" fmla="val 8594"/>
            </a:avLst>
          </a:prstGeom>
          <a:solidFill>
            <a:srgbClr val="FFFFFF">
              <a:shade val="85000"/>
            </a:srgbClr>
          </a:solidFill>
          <a:ln>
            <a:noFill/>
          </a:ln>
          <a:effectLst/>
          <a:extLst/>
        </p:spPr>
      </p:pic>
    </p:spTree>
    <p:extLst>
      <p:ext uri="{BB962C8B-B14F-4D97-AF65-F5344CB8AC3E}">
        <p14:creationId xmlns:p14="http://schemas.microsoft.com/office/powerpoint/2010/main" val="38325690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Breakdown </a:t>
            </a:r>
            <a:r>
              <a:rPr lang="en-GB" dirty="0" smtClean="0"/>
              <a:t>of active </a:t>
            </a:r>
            <a:r>
              <a:rPr lang="en-GB" dirty="0"/>
              <a:t>donors by blood type</a:t>
            </a:r>
          </a:p>
        </p:txBody>
      </p:sp>
      <p:graphicFrame>
        <p:nvGraphicFramePr>
          <p:cNvPr id="4" name="Content Placeholder 3"/>
          <p:cNvGraphicFramePr>
            <a:graphicFrameLocks noGrp="1"/>
          </p:cNvGraphicFramePr>
          <p:nvPr>
            <p:ph idx="1"/>
            <p:extLst/>
          </p:nvPr>
        </p:nvGraphicFramePr>
        <p:xfrm>
          <a:off x="1127448" y="1592798"/>
          <a:ext cx="9793085" cy="4032446"/>
        </p:xfrm>
        <a:graphic>
          <a:graphicData uri="http://schemas.openxmlformats.org/drawingml/2006/table">
            <a:tbl>
              <a:tblPr>
                <a:tableStyleId>{5940675A-B579-460E-94D1-54222C63F5DA}</a:tableStyleId>
              </a:tblPr>
              <a:tblGrid>
                <a:gridCol w="894930">
                  <a:extLst>
                    <a:ext uri="{9D8B030D-6E8A-4147-A177-3AD203B41FA5}">
                      <a16:colId xmlns:a16="http://schemas.microsoft.com/office/drawing/2014/main" val="20000"/>
                    </a:ext>
                  </a:extLst>
                </a:gridCol>
                <a:gridCol w="767082">
                  <a:extLst>
                    <a:ext uri="{9D8B030D-6E8A-4147-A177-3AD203B41FA5}">
                      <a16:colId xmlns:a16="http://schemas.microsoft.com/office/drawing/2014/main" val="20001"/>
                    </a:ext>
                  </a:extLst>
                </a:gridCol>
                <a:gridCol w="767082">
                  <a:extLst>
                    <a:ext uri="{9D8B030D-6E8A-4147-A177-3AD203B41FA5}">
                      <a16:colId xmlns:a16="http://schemas.microsoft.com/office/drawing/2014/main" val="20002"/>
                    </a:ext>
                  </a:extLst>
                </a:gridCol>
                <a:gridCol w="767082">
                  <a:extLst>
                    <a:ext uri="{9D8B030D-6E8A-4147-A177-3AD203B41FA5}">
                      <a16:colId xmlns:a16="http://schemas.microsoft.com/office/drawing/2014/main" val="20003"/>
                    </a:ext>
                  </a:extLst>
                </a:gridCol>
                <a:gridCol w="767082">
                  <a:extLst>
                    <a:ext uri="{9D8B030D-6E8A-4147-A177-3AD203B41FA5}">
                      <a16:colId xmlns:a16="http://schemas.microsoft.com/office/drawing/2014/main" val="20004"/>
                    </a:ext>
                  </a:extLst>
                </a:gridCol>
                <a:gridCol w="767082">
                  <a:extLst>
                    <a:ext uri="{9D8B030D-6E8A-4147-A177-3AD203B41FA5}">
                      <a16:colId xmlns:a16="http://schemas.microsoft.com/office/drawing/2014/main" val="20005"/>
                    </a:ext>
                  </a:extLst>
                </a:gridCol>
                <a:gridCol w="767082">
                  <a:extLst>
                    <a:ext uri="{9D8B030D-6E8A-4147-A177-3AD203B41FA5}">
                      <a16:colId xmlns:a16="http://schemas.microsoft.com/office/drawing/2014/main" val="20006"/>
                    </a:ext>
                  </a:extLst>
                </a:gridCol>
                <a:gridCol w="767082">
                  <a:extLst>
                    <a:ext uri="{9D8B030D-6E8A-4147-A177-3AD203B41FA5}">
                      <a16:colId xmlns:a16="http://schemas.microsoft.com/office/drawing/2014/main" val="20007"/>
                    </a:ext>
                  </a:extLst>
                </a:gridCol>
                <a:gridCol w="767082">
                  <a:extLst>
                    <a:ext uri="{9D8B030D-6E8A-4147-A177-3AD203B41FA5}">
                      <a16:colId xmlns:a16="http://schemas.microsoft.com/office/drawing/2014/main" val="20008"/>
                    </a:ext>
                  </a:extLst>
                </a:gridCol>
                <a:gridCol w="767082">
                  <a:extLst>
                    <a:ext uri="{9D8B030D-6E8A-4147-A177-3AD203B41FA5}">
                      <a16:colId xmlns:a16="http://schemas.microsoft.com/office/drawing/2014/main" val="20009"/>
                    </a:ext>
                  </a:extLst>
                </a:gridCol>
                <a:gridCol w="767082">
                  <a:extLst>
                    <a:ext uri="{9D8B030D-6E8A-4147-A177-3AD203B41FA5}">
                      <a16:colId xmlns:a16="http://schemas.microsoft.com/office/drawing/2014/main" val="20010"/>
                    </a:ext>
                  </a:extLst>
                </a:gridCol>
                <a:gridCol w="1227335">
                  <a:extLst>
                    <a:ext uri="{9D8B030D-6E8A-4147-A177-3AD203B41FA5}">
                      <a16:colId xmlns:a16="http://schemas.microsoft.com/office/drawing/2014/main" val="20011"/>
                    </a:ext>
                  </a:extLst>
                </a:gridCol>
              </a:tblGrid>
              <a:tr h="765654">
                <a:tc>
                  <a:txBody>
                    <a:bodyPr/>
                    <a:lstStyle/>
                    <a:p>
                      <a:pPr algn="ctr" fontAlgn="b"/>
                      <a:r>
                        <a:rPr lang="en-GB" sz="1200" b="1" i="0" u="none" strike="noStrike" dirty="0" smtClean="0">
                          <a:solidFill>
                            <a:srgbClr val="000000"/>
                          </a:solidFill>
                          <a:effectLst/>
                          <a:latin typeface="+mn-lt"/>
                        </a:rPr>
                        <a:t>Blood group</a:t>
                      </a:r>
                      <a:endParaRPr lang="en-GB" sz="12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2008</a:t>
                      </a:r>
                      <a:endParaRPr lang="en-GB" sz="12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2009</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2010</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2011</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2012</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2013</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2014</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2015</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2016</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2017</a:t>
                      </a:r>
                      <a:endParaRPr lang="en-GB" sz="1200" b="1" i="0" u="none" strike="noStrike" dirty="0">
                        <a:solidFill>
                          <a:srgbClr val="000000"/>
                        </a:solidFill>
                        <a:effectLst/>
                        <a:latin typeface="+mn-lt"/>
                      </a:endParaRP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dirty="0">
                          <a:solidFill>
                            <a:srgbClr val="FF0000"/>
                          </a:solidFill>
                          <a:effectLst/>
                          <a:latin typeface="+mn-lt"/>
                        </a:rPr>
                        <a:t>German </a:t>
                      </a:r>
                      <a:r>
                        <a:rPr lang="en-GB" sz="1200" b="1" u="none" strike="noStrike" dirty="0" smtClean="0">
                          <a:solidFill>
                            <a:srgbClr val="FF0000"/>
                          </a:solidFill>
                          <a:effectLst/>
                          <a:latin typeface="+mn-lt"/>
                        </a:rPr>
                        <a:t>population1</a:t>
                      </a:r>
                      <a:endParaRPr lang="en-GB" sz="1200" b="1" i="0" u="none" strike="noStrike" dirty="0">
                        <a:solidFill>
                          <a:srgbClr val="FF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08349">
                <a:tc>
                  <a:txBody>
                    <a:bodyPr/>
                    <a:lstStyle/>
                    <a:p>
                      <a:pPr algn="ctr" fontAlgn="b"/>
                      <a:r>
                        <a:rPr lang="en-GB" sz="1200" b="1" u="none" strike="noStrike" dirty="0">
                          <a:effectLst/>
                          <a:latin typeface="+mn-lt"/>
                        </a:rPr>
                        <a:t>ALL</a:t>
                      </a:r>
                      <a:endParaRPr lang="en-GB" sz="12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7741</a:t>
                      </a:r>
                      <a:endParaRPr lang="en-GB" sz="1200" b="1" i="0" u="none" strike="noStrike">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10259</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10145</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11436</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11140</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10508</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10605</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9758</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9693</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9639</a:t>
                      </a:r>
                      <a:endParaRPr lang="en-GB" sz="1200" b="1" i="0" u="none" strike="noStrike">
                        <a:solidFill>
                          <a:srgbClr val="000000"/>
                        </a:solidFill>
                        <a:effectLst/>
                        <a:latin typeface="+mn-lt"/>
                      </a:endParaRP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solidFill>
                            <a:srgbClr val="FF0000"/>
                          </a:solidFill>
                          <a:effectLst/>
                          <a:latin typeface="+mn-lt"/>
                        </a:rPr>
                        <a:t>-</a:t>
                      </a:r>
                      <a:endParaRPr lang="en-GB" sz="1200" b="1" i="0" u="none" strike="noStrike" dirty="0">
                        <a:solidFill>
                          <a:srgbClr val="FF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08349">
                <a:tc>
                  <a:txBody>
                    <a:bodyPr/>
                    <a:lstStyle/>
                    <a:p>
                      <a:pPr algn="ctr" fontAlgn="b"/>
                      <a:r>
                        <a:rPr lang="en-GB" sz="1200" b="1" u="none" strike="noStrike" dirty="0">
                          <a:effectLst/>
                          <a:latin typeface="+mn-lt"/>
                        </a:rPr>
                        <a:t>A</a:t>
                      </a:r>
                      <a:endParaRPr lang="en-GB" sz="12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40.8%</a:t>
                      </a:r>
                      <a:endParaRPr lang="en-GB" sz="1200" b="1" i="0" u="none" strike="noStrike">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40.3%</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40.3%</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39.1%</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39.6%</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40.4%</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40.0%</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40.0%</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39.0%</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40.2%</a:t>
                      </a:r>
                      <a:endParaRPr lang="en-GB" sz="1200" b="1" i="0" u="none" strike="noStrike">
                        <a:solidFill>
                          <a:srgbClr val="000000"/>
                        </a:solidFill>
                        <a:effectLst/>
                        <a:latin typeface="+mn-lt"/>
                      </a:endParaRPr>
                    </a:p>
                  </a:txBody>
                  <a:tcPr marL="7620" marR="7620" marT="7620"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solidFill>
                            <a:srgbClr val="FF0000"/>
                          </a:solidFill>
                          <a:effectLst/>
                          <a:latin typeface="+mn-lt"/>
                        </a:rPr>
                        <a:t>43.3%</a:t>
                      </a:r>
                      <a:endParaRPr lang="en-GB" sz="1200" b="1" i="0" u="none" strike="noStrike" dirty="0">
                        <a:solidFill>
                          <a:srgbClr val="FF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08349">
                <a:tc>
                  <a:txBody>
                    <a:bodyPr/>
                    <a:lstStyle/>
                    <a:p>
                      <a:pPr algn="ctr" fontAlgn="b"/>
                      <a:r>
                        <a:rPr lang="en-GB" sz="1200" b="1" u="none" strike="noStrike" dirty="0">
                          <a:effectLst/>
                          <a:latin typeface="+mn-lt"/>
                        </a:rPr>
                        <a:t>AB</a:t>
                      </a:r>
                      <a:endParaRPr lang="en-GB" sz="12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5.3%</a:t>
                      </a:r>
                      <a:endParaRPr lang="en-GB" sz="1200" b="1" i="0" u="none" strike="noStrike">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5.3%</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5.1%</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5.2%</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4.8%</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4.7%</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4.8%</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4.8%</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4.9%</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5.1%</a:t>
                      </a:r>
                      <a:endParaRPr lang="en-GB" sz="1200" b="1" i="0" u="none" strike="noStrike">
                        <a:solidFill>
                          <a:srgbClr val="000000"/>
                        </a:solidFill>
                        <a:effectLst/>
                        <a:latin typeface="+mn-lt"/>
                      </a:endParaRPr>
                    </a:p>
                  </a:txBody>
                  <a:tcPr marL="7620" marR="7620" marT="7620"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solidFill>
                            <a:srgbClr val="FF0000"/>
                          </a:solidFill>
                          <a:effectLst/>
                          <a:latin typeface="+mn-lt"/>
                        </a:rPr>
                        <a:t>4.8%</a:t>
                      </a:r>
                      <a:endParaRPr lang="en-GB" sz="1200" b="1" i="0" u="none" strike="noStrike" dirty="0">
                        <a:solidFill>
                          <a:srgbClr val="FF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08349">
                <a:tc>
                  <a:txBody>
                    <a:bodyPr/>
                    <a:lstStyle/>
                    <a:p>
                      <a:pPr algn="ctr" fontAlgn="b"/>
                      <a:r>
                        <a:rPr lang="en-GB" sz="1200" b="1" u="none" strike="noStrike">
                          <a:effectLst/>
                          <a:latin typeface="+mn-lt"/>
                        </a:rPr>
                        <a:t>B</a:t>
                      </a:r>
                      <a:endParaRPr lang="en-GB" sz="1200" b="1" i="0" u="none" strike="noStrike">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13.1%</a:t>
                      </a:r>
                      <a:endParaRPr lang="en-GB" sz="1200" b="1" i="0" u="none" strike="noStrike">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12.9%</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12.6%</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12.6%</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12.8%</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12.5%</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12.6%</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12.6%</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13.1%</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13.0%</a:t>
                      </a:r>
                      <a:endParaRPr lang="en-GB" sz="1200" b="1" i="0" u="none" strike="noStrike">
                        <a:solidFill>
                          <a:srgbClr val="000000"/>
                        </a:solidFill>
                        <a:effectLst/>
                        <a:latin typeface="+mn-lt"/>
                      </a:endParaRPr>
                    </a:p>
                  </a:txBody>
                  <a:tcPr marL="7620" marR="7620" marT="7620" marB="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solidFill>
                            <a:srgbClr val="FF0000"/>
                          </a:solidFill>
                          <a:effectLst/>
                          <a:latin typeface="+mn-lt"/>
                        </a:rPr>
                        <a:t>10.7%</a:t>
                      </a:r>
                      <a:endParaRPr lang="en-GB" sz="1200" b="1" i="0" u="none" strike="noStrike" dirty="0">
                        <a:solidFill>
                          <a:srgbClr val="FF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408349">
                <a:tc>
                  <a:txBody>
                    <a:bodyPr/>
                    <a:lstStyle/>
                    <a:p>
                      <a:pPr algn="ctr" fontAlgn="b"/>
                      <a:r>
                        <a:rPr lang="en-GB" sz="1200" b="1" u="none" strike="noStrike" dirty="0">
                          <a:effectLst/>
                          <a:latin typeface="+mn-lt"/>
                        </a:rPr>
                        <a:t>O</a:t>
                      </a:r>
                      <a:endParaRPr lang="en-GB" sz="12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39.5%</a:t>
                      </a:r>
                      <a:endParaRPr lang="en-GB" sz="1200" b="1" i="0" u="none" strike="noStrike">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39.3%</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39.9%</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39.7%</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39.7%</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39.8%</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40.3%</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40.7%</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41.0%</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40.0%</a:t>
                      </a:r>
                      <a:endParaRPr lang="en-GB" sz="1200" b="1" i="0" u="none" strike="noStrike" dirty="0">
                        <a:solidFill>
                          <a:srgbClr val="000000"/>
                        </a:solidFill>
                        <a:effectLst/>
                        <a:latin typeface="+mn-lt"/>
                      </a:endParaRPr>
                    </a:p>
                  </a:txBody>
                  <a:tcPr marL="7620" marR="7620" marT="7620"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dirty="0">
                          <a:solidFill>
                            <a:srgbClr val="FF0000"/>
                          </a:solidFill>
                          <a:effectLst/>
                          <a:latin typeface="+mn-lt"/>
                        </a:rPr>
                        <a:t>41.2%</a:t>
                      </a:r>
                      <a:endParaRPr lang="en-GB" sz="1200" b="1" i="0" u="none" strike="noStrike" dirty="0">
                        <a:solidFill>
                          <a:srgbClr val="FF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408349">
                <a:tc>
                  <a:txBody>
                    <a:bodyPr/>
                    <a:lstStyle/>
                    <a:p>
                      <a:pPr algn="ctr" fontAlgn="b"/>
                      <a:r>
                        <a:rPr lang="en-GB" sz="1200" b="1" u="none" strike="noStrike" dirty="0">
                          <a:effectLst/>
                          <a:latin typeface="+mn-lt"/>
                        </a:rPr>
                        <a:t>Rhesus (-)</a:t>
                      </a:r>
                      <a:endParaRPr lang="en-GB" sz="12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19.7%</a:t>
                      </a:r>
                      <a:endParaRPr lang="en-GB" sz="1200" b="1" i="0" u="none" strike="noStrike">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19.4%</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19.6%</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18.5%</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19.3%</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19.2%</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18.2%</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18.6%</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19.1%</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18.7%</a:t>
                      </a:r>
                      <a:endParaRPr lang="en-GB" sz="1200" b="1" i="0" u="none" strike="noStrike" dirty="0">
                        <a:solidFill>
                          <a:srgbClr val="000000"/>
                        </a:solidFill>
                        <a:effectLst/>
                        <a:latin typeface="+mn-lt"/>
                      </a:endParaRP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en-GB" sz="1200" b="1" u="none" strike="noStrike" dirty="0">
                          <a:solidFill>
                            <a:srgbClr val="FF0000"/>
                          </a:solidFill>
                          <a:effectLst/>
                          <a:latin typeface="+mn-lt"/>
                        </a:rPr>
                        <a:t>17.3%</a:t>
                      </a:r>
                      <a:endParaRPr lang="en-GB" sz="1200" b="1" i="0" u="none" strike="noStrike" dirty="0">
                        <a:solidFill>
                          <a:srgbClr val="FF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408349">
                <a:tc>
                  <a:txBody>
                    <a:bodyPr/>
                    <a:lstStyle/>
                    <a:p>
                      <a:pPr algn="ctr" fontAlgn="b"/>
                      <a:r>
                        <a:rPr lang="en-GB" sz="1200" b="1" u="none" strike="noStrike" dirty="0">
                          <a:effectLst/>
                          <a:latin typeface="+mn-lt"/>
                        </a:rPr>
                        <a:t>Rhesus (+)</a:t>
                      </a:r>
                      <a:endParaRPr lang="en-GB" sz="12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79.1%</a:t>
                      </a:r>
                      <a:endParaRPr lang="en-GB" sz="1200" b="1" i="0" u="none" strike="noStrike">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78.5%</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78.4%</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78.1%</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77.7%</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78.3%</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79.5%</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79.6%</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78.9%</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79.5%</a:t>
                      </a:r>
                      <a:endParaRPr lang="en-GB" sz="1200" b="1" i="0" u="none" strike="noStrike">
                        <a:solidFill>
                          <a:srgbClr val="000000"/>
                        </a:solidFill>
                        <a:effectLst/>
                        <a:latin typeface="+mn-lt"/>
                      </a:endParaRPr>
                    </a:p>
                  </a:txBody>
                  <a:tcPr marL="7620" marR="7620" marT="7620"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dirty="0">
                          <a:solidFill>
                            <a:srgbClr val="FF0000"/>
                          </a:solidFill>
                          <a:effectLst/>
                          <a:latin typeface="+mn-lt"/>
                        </a:rPr>
                        <a:t>82.7%</a:t>
                      </a:r>
                      <a:endParaRPr lang="en-GB" sz="1200" b="1" i="0" u="none" strike="noStrike" dirty="0">
                        <a:solidFill>
                          <a:srgbClr val="FF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408349">
                <a:tc>
                  <a:txBody>
                    <a:bodyPr/>
                    <a:lstStyle/>
                    <a:p>
                      <a:pPr algn="ctr" fontAlgn="b"/>
                      <a:r>
                        <a:rPr lang="en-GB" sz="1200" b="1" u="none" strike="noStrike" dirty="0">
                          <a:effectLst/>
                          <a:latin typeface="+mn-lt"/>
                        </a:rPr>
                        <a:t>Unassigned</a:t>
                      </a:r>
                      <a:endParaRPr lang="en-GB" sz="12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1.2%</a:t>
                      </a:r>
                      <a:endParaRPr lang="en-GB" sz="1200" b="1" i="0" u="none" strike="noStrike">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2.1%</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2.0%</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3.4%</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3.0%</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2.5%</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2.2%</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a:effectLst/>
                          <a:latin typeface="+mn-lt"/>
                        </a:rPr>
                        <a:t>1.8%</a:t>
                      </a:r>
                      <a:endParaRPr lang="en-GB" sz="1200" b="1" i="0" u="none" strike="noStrike">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2.0%</a:t>
                      </a:r>
                      <a:endParaRPr lang="en-GB" sz="1200" b="1" i="0" u="none" strike="noStrike" dirty="0">
                        <a:solidFill>
                          <a:srgbClr val="000000"/>
                        </a:solidFill>
                        <a:effectLst/>
                        <a:latin typeface="+mn-lt"/>
                      </a:endParaRPr>
                    </a:p>
                  </a:txBody>
                  <a:tcPr marL="7620" marR="7620" marT="762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dirty="0">
                          <a:effectLst/>
                          <a:latin typeface="+mn-lt"/>
                        </a:rPr>
                        <a:t>1.8%</a:t>
                      </a:r>
                      <a:endParaRPr lang="en-GB" sz="1200" b="1" i="0" u="none" strike="noStrike" dirty="0">
                        <a:solidFill>
                          <a:srgbClr val="000000"/>
                        </a:solidFill>
                        <a:effectLst/>
                        <a:latin typeface="+mn-lt"/>
                      </a:endParaRPr>
                    </a:p>
                  </a:txBody>
                  <a:tcPr marL="7620" marR="7620" marT="762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GB" sz="1200" b="1" u="none" strike="noStrike" dirty="0">
                          <a:solidFill>
                            <a:srgbClr val="FF0000"/>
                          </a:solidFill>
                          <a:effectLst/>
                          <a:latin typeface="+mn-lt"/>
                        </a:rPr>
                        <a:t>-</a:t>
                      </a:r>
                      <a:endParaRPr lang="en-GB" sz="1200" b="1" i="0" u="none" strike="noStrike" dirty="0">
                        <a:solidFill>
                          <a:srgbClr val="FF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bl>
          </a:graphicData>
        </a:graphic>
      </p:graphicFrame>
      <p:sp>
        <p:nvSpPr>
          <p:cNvPr id="5" name="Rectangle 4"/>
          <p:cNvSpPr/>
          <p:nvPr/>
        </p:nvSpPr>
        <p:spPr>
          <a:xfrm>
            <a:off x="1146201" y="4473116"/>
            <a:ext cx="9846344" cy="324036"/>
          </a:xfrm>
          <a:prstGeom prst="rect">
            <a:avLst/>
          </a:prstGeom>
          <a:noFill/>
          <a:ln>
            <a:solidFill>
              <a:schemeClr val="accent1"/>
            </a:solidFill>
          </a:ln>
        </p:spPr>
        <p:txBody>
          <a:bodyPr wrap="square" rtlCol="0" anchor="ctr">
            <a:spAutoFit/>
          </a:bodyPr>
          <a:lstStyle/>
          <a:p>
            <a:pPr algn="ctr" fontAlgn="base">
              <a:spcBef>
                <a:spcPct val="0"/>
              </a:spcBef>
              <a:spcAft>
                <a:spcPct val="0"/>
              </a:spcAft>
            </a:pPr>
            <a:endParaRPr lang="en-GB" sz="1100">
              <a:solidFill>
                <a:prstClr val="black"/>
              </a:solidFill>
            </a:endParaRPr>
          </a:p>
        </p:txBody>
      </p:sp>
      <p:sp>
        <p:nvSpPr>
          <p:cNvPr id="6" name="Rectangle 5"/>
          <p:cNvSpPr/>
          <p:nvPr/>
        </p:nvSpPr>
        <p:spPr>
          <a:xfrm>
            <a:off x="1127448" y="3248981"/>
            <a:ext cx="9865096" cy="360040"/>
          </a:xfrm>
          <a:prstGeom prst="rect">
            <a:avLst/>
          </a:prstGeom>
          <a:noFill/>
          <a:ln>
            <a:solidFill>
              <a:schemeClr val="accent1"/>
            </a:solidFill>
          </a:ln>
        </p:spPr>
        <p:txBody>
          <a:bodyPr wrap="square" rtlCol="0" anchor="ctr">
            <a:spAutoFit/>
          </a:bodyPr>
          <a:lstStyle/>
          <a:p>
            <a:pPr algn="ctr" fontAlgn="base">
              <a:spcBef>
                <a:spcPct val="0"/>
              </a:spcBef>
              <a:spcAft>
                <a:spcPct val="0"/>
              </a:spcAft>
            </a:pPr>
            <a:endParaRPr lang="en-GB" sz="1100">
              <a:solidFill>
                <a:prstClr val="black"/>
              </a:solidFill>
            </a:endParaRPr>
          </a:p>
        </p:txBody>
      </p:sp>
      <p:sp>
        <p:nvSpPr>
          <p:cNvPr id="7" name="TextBox 6"/>
          <p:cNvSpPr txBox="1"/>
          <p:nvPr/>
        </p:nvSpPr>
        <p:spPr bwMode="auto">
          <a:xfrm>
            <a:off x="1199459" y="5877271"/>
            <a:ext cx="9793085" cy="1015663"/>
          </a:xfrm>
          <a:prstGeom prst="rect">
            <a:avLst/>
          </a:prstGeom>
          <a:noFill/>
          <a:ln w="9525">
            <a:noFill/>
            <a:miter lim="800000"/>
            <a:headEnd/>
            <a:tailEnd/>
          </a:ln>
          <a:effectLst/>
        </p:spPr>
        <p:txBody>
          <a:bodyPr wrap="square" rtlCol="0">
            <a:spAutoFit/>
          </a:bodyPr>
          <a:lstStyle/>
          <a:p>
            <a:pPr fontAlgn="base">
              <a:spcBef>
                <a:spcPct val="0"/>
              </a:spcBef>
              <a:spcAft>
                <a:spcPct val="0"/>
              </a:spcAft>
            </a:pPr>
            <a:r>
              <a:rPr lang="en-GB" sz="1000" dirty="0">
                <a:solidFill>
                  <a:prstClr val="black"/>
                </a:solidFill>
              </a:rPr>
              <a:t>1.Wagner, F.F., et al., Frequencies of the blood groups ABO, Rhesus, D category VI, </a:t>
            </a:r>
            <a:r>
              <a:rPr lang="en-GB" sz="1000" dirty="0" err="1">
                <a:solidFill>
                  <a:prstClr val="black"/>
                </a:solidFill>
              </a:rPr>
              <a:t>Kell</a:t>
            </a:r>
            <a:r>
              <a:rPr lang="en-GB" sz="1000" dirty="0">
                <a:solidFill>
                  <a:prstClr val="black"/>
                </a:solidFill>
              </a:rPr>
              <a:t>, and of clinically relevant high-frequency antigens in south-western Germany. </a:t>
            </a:r>
            <a:r>
              <a:rPr lang="en-GB" sz="1000" dirty="0" err="1">
                <a:solidFill>
                  <a:prstClr val="black"/>
                </a:solidFill>
              </a:rPr>
              <a:t>Infusionsther</a:t>
            </a:r>
            <a:r>
              <a:rPr lang="en-GB" sz="1000" dirty="0">
                <a:solidFill>
                  <a:prstClr val="black"/>
                </a:solidFill>
              </a:rPr>
              <a:t> </a:t>
            </a:r>
            <a:r>
              <a:rPr lang="en-GB" sz="1000" dirty="0" err="1">
                <a:solidFill>
                  <a:prstClr val="black"/>
                </a:solidFill>
              </a:rPr>
              <a:t>Transfusionsmed</a:t>
            </a:r>
            <a:r>
              <a:rPr lang="en-GB" sz="1000" dirty="0">
                <a:solidFill>
                  <a:prstClr val="black"/>
                </a:solidFill>
              </a:rPr>
              <a:t>, 1995. 22(5): p. 285-90.</a:t>
            </a:r>
          </a:p>
          <a:p>
            <a:pPr fontAlgn="base">
              <a:spcBef>
                <a:spcPct val="0"/>
              </a:spcBef>
              <a:spcAft>
                <a:spcPct val="0"/>
              </a:spcAft>
            </a:pPr>
            <a:endParaRPr lang="en-GB" sz="2000" dirty="0">
              <a:solidFill>
                <a:prstClr val="black"/>
              </a:solidFill>
            </a:endParaRPr>
          </a:p>
          <a:p>
            <a:pPr fontAlgn="base">
              <a:spcBef>
                <a:spcPct val="0"/>
              </a:spcBef>
              <a:spcAft>
                <a:spcPct val="0"/>
              </a:spcAft>
            </a:pPr>
            <a:endParaRPr lang="en-GB" sz="2000" dirty="0" err="1">
              <a:solidFill>
                <a:prstClr val="black"/>
              </a:solidFill>
            </a:endParaRPr>
          </a:p>
        </p:txBody>
      </p:sp>
      <p:sp>
        <p:nvSpPr>
          <p:cNvPr id="8" name="Rectangle 7"/>
          <p:cNvSpPr/>
          <p:nvPr/>
        </p:nvSpPr>
        <p:spPr>
          <a:xfrm>
            <a:off x="1135708" y="4059041"/>
            <a:ext cx="9846344" cy="324036"/>
          </a:xfrm>
          <a:prstGeom prst="rect">
            <a:avLst/>
          </a:prstGeom>
          <a:noFill/>
          <a:ln>
            <a:solidFill>
              <a:schemeClr val="accent1"/>
            </a:solidFill>
          </a:ln>
        </p:spPr>
        <p:txBody>
          <a:bodyPr wrap="square" rtlCol="0" anchor="ctr">
            <a:spAutoFit/>
          </a:bodyPr>
          <a:lstStyle/>
          <a:p>
            <a:pPr algn="ctr" fontAlgn="base">
              <a:spcBef>
                <a:spcPct val="0"/>
              </a:spcBef>
              <a:spcAft>
                <a:spcPct val="0"/>
              </a:spcAft>
            </a:pPr>
            <a:endParaRPr lang="en-GB" sz="1100">
              <a:solidFill>
                <a:prstClr val="black"/>
              </a:solidFill>
            </a:endParaRPr>
          </a:p>
        </p:txBody>
      </p:sp>
    </p:spTree>
    <p:extLst>
      <p:ext uri="{BB962C8B-B14F-4D97-AF65-F5344CB8AC3E}">
        <p14:creationId xmlns:p14="http://schemas.microsoft.com/office/powerpoint/2010/main" val="2632243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CONTENTS</a:t>
            </a:r>
            <a:endParaRPr lang="en-GB" dirty="0"/>
          </a:p>
        </p:txBody>
      </p:sp>
      <p:sp>
        <p:nvSpPr>
          <p:cNvPr id="3" name="Content Placeholder 2"/>
          <p:cNvSpPr>
            <a:spLocks noGrp="1"/>
          </p:cNvSpPr>
          <p:nvPr>
            <p:ph idx="1"/>
          </p:nvPr>
        </p:nvSpPr>
        <p:spPr>
          <a:xfrm>
            <a:off x="983432" y="1772816"/>
            <a:ext cx="9360718" cy="4353348"/>
          </a:xfrm>
        </p:spPr>
        <p:txBody>
          <a:bodyPr>
            <a:normAutofit/>
          </a:bodyPr>
          <a:lstStyle/>
          <a:p>
            <a:pPr lvl="0"/>
            <a:r>
              <a:rPr lang="en-GB" dirty="0" smtClean="0"/>
              <a:t>Background </a:t>
            </a:r>
          </a:p>
          <a:p>
            <a:pPr lvl="0"/>
            <a:r>
              <a:rPr lang="en-GB" dirty="0" smtClean="0"/>
              <a:t>Methods </a:t>
            </a:r>
            <a:endParaRPr lang="en-GB" dirty="0"/>
          </a:p>
          <a:p>
            <a:pPr lvl="0"/>
            <a:r>
              <a:rPr lang="en-GB" dirty="0"/>
              <a:t>Results</a:t>
            </a:r>
          </a:p>
          <a:p>
            <a:pPr lvl="0"/>
            <a:r>
              <a:rPr lang="en-GB" dirty="0" smtClean="0"/>
              <a:t>Discussion</a:t>
            </a:r>
          </a:p>
          <a:p>
            <a:pPr lvl="0"/>
            <a:r>
              <a:rPr lang="en-GB" dirty="0" smtClean="0"/>
              <a:t>Further research/Outlook</a:t>
            </a:r>
            <a:endParaRPr lang="en-GB" dirty="0"/>
          </a:p>
          <a:p>
            <a:pPr marL="0" indent="0">
              <a:buNone/>
            </a:pPr>
            <a:r>
              <a:rPr lang="en-GB" dirty="0"/>
              <a:t/>
            </a:r>
            <a:br>
              <a:rPr lang="en-GB" dirty="0"/>
            </a:br>
            <a:endParaRPr lang="en-GB" dirty="0" smtClean="0"/>
          </a:p>
          <a:p>
            <a:pPr marL="457200" indent="-457200">
              <a:buAutoNum type="arabicParenR"/>
            </a:pPr>
            <a:endParaRPr lang="en-GB" dirty="0" smtClean="0"/>
          </a:p>
          <a:p>
            <a:pPr marL="0" indent="0">
              <a:buNone/>
            </a:pPr>
            <a:endParaRPr lang="en-GB" dirty="0" smtClean="0"/>
          </a:p>
        </p:txBody>
      </p:sp>
    </p:spTree>
    <p:extLst>
      <p:ext uri="{BB962C8B-B14F-4D97-AF65-F5344CB8AC3E}">
        <p14:creationId xmlns:p14="http://schemas.microsoft.com/office/powerpoint/2010/main" val="24163184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GB" dirty="0"/>
          </a:p>
        </p:txBody>
      </p:sp>
      <p:sp>
        <p:nvSpPr>
          <p:cNvPr id="3" name="Content Placeholder 2"/>
          <p:cNvSpPr>
            <a:spLocks noGrp="1"/>
          </p:cNvSpPr>
          <p:nvPr>
            <p:ph idx="1"/>
          </p:nvPr>
        </p:nvSpPr>
        <p:spPr/>
        <p:txBody>
          <a:bodyPr/>
          <a:lstStyle/>
          <a:p>
            <a:r>
              <a:rPr lang="en-GB" dirty="0"/>
              <a:t>The availability of blood and blood </a:t>
            </a:r>
            <a:r>
              <a:rPr lang="en-GB" dirty="0" smtClean="0"/>
              <a:t>products with the correct blood group mix </a:t>
            </a:r>
            <a:r>
              <a:rPr lang="en-GB" dirty="0"/>
              <a:t>is crucial for the provision of high quality hospital services</a:t>
            </a:r>
            <a:r>
              <a:rPr lang="en-GB" dirty="0" smtClean="0"/>
              <a:t>.</a:t>
            </a:r>
          </a:p>
          <a:p>
            <a:r>
              <a:rPr lang="en-GB" dirty="0"/>
              <a:t>Blood collection services face multiple </a:t>
            </a:r>
            <a:r>
              <a:rPr lang="en-GB" dirty="0" smtClean="0"/>
              <a:t>challenges:</a:t>
            </a:r>
          </a:p>
          <a:p>
            <a:pPr lvl="1"/>
            <a:r>
              <a:rPr lang="en-GB" dirty="0" smtClean="0"/>
              <a:t>Ageing population</a:t>
            </a:r>
          </a:p>
          <a:p>
            <a:pPr lvl="1"/>
            <a:r>
              <a:rPr lang="en-GB" dirty="0" smtClean="0"/>
              <a:t>Increasingly more stringent donor selection criteria</a:t>
            </a:r>
          </a:p>
          <a:p>
            <a:pPr lvl="1"/>
            <a:r>
              <a:rPr lang="en-GB" dirty="0" smtClean="0"/>
              <a:t>Short shelf life of blood (~6 weeks) makes stockpiling difficult</a:t>
            </a:r>
          </a:p>
          <a:p>
            <a:pPr lvl="1"/>
            <a:r>
              <a:rPr lang="en-GB" dirty="0" smtClean="0"/>
              <a:t>Unpredictable nature of demand for blood (e.g. epidemics, natural disasters)</a:t>
            </a:r>
          </a:p>
          <a:p>
            <a:pPr lvl="1"/>
            <a:r>
              <a:rPr lang="en-GB" dirty="0" smtClean="0"/>
              <a:t>Seasonal shortages (holiday periods &amp; winter months)</a:t>
            </a:r>
          </a:p>
          <a:p>
            <a:pPr marL="0" indent="0">
              <a:buNone/>
            </a:pPr>
            <a:endParaRPr lang="en-GB" dirty="0" smtClean="0"/>
          </a:p>
          <a:p>
            <a:pPr lvl="1"/>
            <a:endParaRPr lang="en-GB" dirty="0" smtClean="0"/>
          </a:p>
        </p:txBody>
      </p:sp>
    </p:spTree>
    <p:extLst>
      <p:ext uri="{BB962C8B-B14F-4D97-AF65-F5344CB8AC3E}">
        <p14:creationId xmlns:p14="http://schemas.microsoft.com/office/powerpoint/2010/main" val="16905993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7408" y="1016585"/>
            <a:ext cx="8496300" cy="720024"/>
          </a:xfrm>
        </p:spPr>
        <p:txBody>
          <a:bodyPr/>
          <a:lstStyle/>
          <a:p>
            <a:r>
              <a:rPr lang="en-GB" dirty="0" smtClean="0"/>
              <a:t>BACKGROUND/SETTING</a:t>
            </a:r>
            <a:endParaRPr lang="en-GB" dirty="0"/>
          </a:p>
        </p:txBody>
      </p:sp>
      <p:sp>
        <p:nvSpPr>
          <p:cNvPr id="3" name="Content Placeholder 2"/>
          <p:cNvSpPr>
            <a:spLocks noGrp="1"/>
          </p:cNvSpPr>
          <p:nvPr>
            <p:ph idx="1"/>
          </p:nvPr>
        </p:nvSpPr>
        <p:spPr>
          <a:xfrm>
            <a:off x="551384" y="1628799"/>
            <a:ext cx="8229600" cy="2773395"/>
          </a:xfrm>
        </p:spPr>
        <p:txBody>
          <a:bodyPr>
            <a:normAutofit fontScale="92500" lnSpcReduction="20000"/>
          </a:bodyPr>
          <a:lstStyle/>
          <a:p>
            <a:r>
              <a:rPr lang="en-GB" b="1" dirty="0" smtClean="0"/>
              <a:t>Aim: To describe changes in whole blood donations and donors over time.</a:t>
            </a:r>
          </a:p>
          <a:p>
            <a:r>
              <a:rPr lang="en-GB" dirty="0"/>
              <a:t>UKE is a large hospital with 1,460 beds and a substantial share (∼ 30%) of the blood donations market in Hamburg, the second largest city in Germany (1.8 million inhabitants) </a:t>
            </a:r>
          </a:p>
          <a:p>
            <a:r>
              <a:rPr lang="en-GB" dirty="0" smtClean="0"/>
              <a:t>In </a:t>
            </a:r>
            <a:r>
              <a:rPr lang="en-GB" dirty="0"/>
              <a:t>Germany, non-profit, private and public organisations compete in the same market for blood donations with some centres offering financial incentives and some not. </a:t>
            </a:r>
            <a:r>
              <a:rPr lang="en-GB" dirty="0" smtClean="0"/>
              <a:t>  </a:t>
            </a:r>
          </a:p>
          <a:p>
            <a:r>
              <a:rPr lang="en-GB" dirty="0" smtClean="0"/>
              <a:t>Blood donations are collected from a fixed site to meet the requirements of the hospital </a:t>
            </a:r>
          </a:p>
          <a:p>
            <a:endParaRPr lang="en-GB" dirty="0"/>
          </a:p>
        </p:txBody>
      </p:sp>
      <p:pic>
        <p:nvPicPr>
          <p:cNvPr id="6" name="Picture 2" descr="_DSC4143-b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80984" y="1701693"/>
            <a:ext cx="2880320" cy="4320480"/>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2"/>
          <p:cNvSpPr txBox="1">
            <a:spLocks/>
          </p:cNvSpPr>
          <p:nvPr/>
        </p:nvSpPr>
        <p:spPr>
          <a:xfrm>
            <a:off x="741106" y="4402195"/>
            <a:ext cx="6768752" cy="2157177"/>
          </a:xfrm>
          <a:prstGeom prst="rect">
            <a:avLst/>
          </a:prstGeom>
        </p:spPr>
        <p:txBody>
          <a:bodyPr vert="horz" lIns="91440" tIns="45720" rIns="91440" bIns="45720" rtlCol="0">
            <a:normAutofit/>
          </a:bodyPr>
          <a:lstStyle>
            <a:lvl1pPr marL="360363" indent="-360363" algn="l" rtl="0" eaLnBrk="1" fontAlgn="base" hangingPunct="1">
              <a:spcBef>
                <a:spcPct val="50000"/>
              </a:spcBef>
              <a:spcAft>
                <a:spcPct val="0"/>
              </a:spcAft>
              <a:buClr>
                <a:schemeClr val="accent1"/>
              </a:buClr>
              <a:buSzPct val="75000"/>
              <a:buFont typeface="Wingdings 3" pitchFamily="18" charset="2"/>
              <a:buChar char=""/>
              <a:defRPr sz="2000" kern="1200">
                <a:solidFill>
                  <a:schemeClr val="tx2">
                    <a:lumMod val="25000"/>
                  </a:schemeClr>
                </a:solidFill>
                <a:latin typeface="+mj-lt"/>
                <a:ea typeface="+mn-ea"/>
                <a:cs typeface="+mn-cs"/>
              </a:defRPr>
            </a:lvl1pPr>
            <a:lvl2pPr marL="704850" indent="-342900" algn="l" rtl="0" eaLnBrk="1" fontAlgn="base" hangingPunct="1">
              <a:spcBef>
                <a:spcPct val="50000"/>
              </a:spcBef>
              <a:spcAft>
                <a:spcPct val="0"/>
              </a:spcAft>
              <a:buClr>
                <a:srgbClr val="5F5F5F"/>
              </a:buClr>
              <a:buSzPct val="120000"/>
              <a:buChar char="-"/>
              <a:defRPr sz="1800" kern="1200">
                <a:solidFill>
                  <a:schemeClr val="tx2">
                    <a:lumMod val="25000"/>
                  </a:schemeClr>
                </a:solidFill>
                <a:latin typeface="+mj-lt"/>
                <a:ea typeface="+mn-ea"/>
                <a:cs typeface="+mn-cs"/>
              </a:defRPr>
            </a:lvl2pPr>
            <a:lvl3pPr marL="1065213" indent="-358775" algn="l" rtl="0" eaLnBrk="1" fontAlgn="base" hangingPunct="1">
              <a:spcBef>
                <a:spcPct val="50000"/>
              </a:spcBef>
              <a:spcAft>
                <a:spcPct val="0"/>
              </a:spcAft>
              <a:buClr>
                <a:srgbClr val="5F5F5F"/>
              </a:buClr>
              <a:buSzPct val="100000"/>
              <a:buFont typeface="Arial" charset="0"/>
              <a:buChar char="•"/>
              <a:defRPr sz="1600" kern="1200">
                <a:solidFill>
                  <a:schemeClr val="tx2">
                    <a:lumMod val="25000"/>
                  </a:schemeClr>
                </a:solidFill>
                <a:latin typeface="+mj-lt"/>
                <a:ea typeface="+mn-ea"/>
                <a:cs typeface="+mn-cs"/>
              </a:defRPr>
            </a:lvl3pPr>
            <a:lvl4pPr marL="1435100" indent="-368300" algn="l" rtl="0" eaLnBrk="1" fontAlgn="base" hangingPunct="1">
              <a:spcBef>
                <a:spcPct val="20000"/>
              </a:spcBef>
              <a:spcAft>
                <a:spcPct val="0"/>
              </a:spcAft>
              <a:buClr>
                <a:srgbClr val="5F5F5F"/>
              </a:buClr>
              <a:buFont typeface="Arial" pitchFamily="34" charset="0"/>
              <a:buChar char="-"/>
              <a:defRPr sz="1600" kern="1200">
                <a:solidFill>
                  <a:schemeClr val="tx2">
                    <a:lumMod val="25000"/>
                  </a:schemeClr>
                </a:solidFill>
                <a:latin typeface="+mj-lt"/>
                <a:ea typeface="+mn-ea"/>
                <a:cs typeface="+mn-cs"/>
              </a:defRPr>
            </a:lvl4pPr>
            <a:lvl5pPr marL="1795463" indent="-358775" algn="l" rtl="0" eaLnBrk="1" fontAlgn="base" hangingPunct="1">
              <a:spcBef>
                <a:spcPct val="20000"/>
              </a:spcBef>
              <a:spcAft>
                <a:spcPct val="0"/>
              </a:spcAft>
              <a:buClr>
                <a:srgbClr val="5F5F5F"/>
              </a:buClr>
              <a:buSzPct val="75000"/>
              <a:buFont typeface="Arial" charset="0"/>
              <a:buChar char="»"/>
              <a:defRPr sz="1600" kern="1200">
                <a:solidFill>
                  <a:schemeClr val="tx2">
                    <a:lumMod val="25000"/>
                  </a:schemeClr>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dirty="0"/>
              <a:t>Why is the research important? </a:t>
            </a:r>
          </a:p>
          <a:p>
            <a:pPr lvl="1"/>
            <a:r>
              <a:rPr lang="en-GB" dirty="0"/>
              <a:t>To help UKE to design donor engagement strategies and to more effectively manage blood supply </a:t>
            </a:r>
            <a:endParaRPr lang="en-GB" dirty="0" smtClean="0"/>
          </a:p>
          <a:p>
            <a:pPr lvl="1"/>
            <a:r>
              <a:rPr lang="en-GB" dirty="0" smtClean="0"/>
              <a:t>To understand patterns in donor behaviour over time</a:t>
            </a:r>
            <a:endParaRPr lang="en-GB" dirty="0"/>
          </a:p>
          <a:p>
            <a:endParaRPr lang="en-GB" dirty="0"/>
          </a:p>
        </p:txBody>
      </p:sp>
    </p:spTree>
    <p:extLst>
      <p:ext uri="{BB962C8B-B14F-4D97-AF65-F5344CB8AC3E}">
        <p14:creationId xmlns:p14="http://schemas.microsoft.com/office/powerpoint/2010/main" val="34331470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40" y="1134921"/>
            <a:ext cx="11328400" cy="504000"/>
          </a:xfrm>
        </p:spPr>
        <p:txBody>
          <a:bodyPr/>
          <a:lstStyle/>
          <a:p>
            <a:r>
              <a:rPr lang="en-GB" dirty="0" smtClean="0"/>
              <a:t>METHODS/DATA</a:t>
            </a:r>
            <a:endParaRPr lang="en-GB" dirty="0"/>
          </a:p>
        </p:txBody>
      </p:sp>
      <p:sp>
        <p:nvSpPr>
          <p:cNvPr id="3" name="Content Placeholder 2"/>
          <p:cNvSpPr>
            <a:spLocks noGrp="1"/>
          </p:cNvSpPr>
          <p:nvPr>
            <p:ph idx="1"/>
          </p:nvPr>
        </p:nvSpPr>
        <p:spPr>
          <a:xfrm>
            <a:off x="623391" y="1628800"/>
            <a:ext cx="9793089" cy="4464496"/>
          </a:xfrm>
        </p:spPr>
        <p:txBody>
          <a:bodyPr>
            <a:normAutofit/>
          </a:bodyPr>
          <a:lstStyle/>
          <a:p>
            <a:r>
              <a:rPr lang="en-GB" dirty="0" smtClean="0"/>
              <a:t>Data is collected administratively using the SWISSLAB Laboratory Information System. </a:t>
            </a:r>
          </a:p>
          <a:p>
            <a:r>
              <a:rPr lang="en-GB" dirty="0" smtClean="0"/>
              <a:t>The dataset stores data on: </a:t>
            </a:r>
          </a:p>
          <a:p>
            <a:pPr lvl="1"/>
            <a:r>
              <a:rPr lang="en-GB" dirty="0" smtClean="0"/>
              <a:t>A range of individual characteristic including age, sex</a:t>
            </a:r>
            <a:r>
              <a:rPr lang="en-GB" dirty="0"/>
              <a:t>, </a:t>
            </a:r>
            <a:r>
              <a:rPr lang="en-GB" dirty="0" smtClean="0"/>
              <a:t>postcode etc. </a:t>
            </a:r>
          </a:p>
          <a:p>
            <a:pPr lvl="1"/>
            <a:r>
              <a:rPr lang="en-GB" dirty="0"/>
              <a:t>D</a:t>
            </a:r>
            <a:r>
              <a:rPr lang="en-GB" dirty="0" smtClean="0"/>
              <a:t>onation history for each individual </a:t>
            </a:r>
          </a:p>
          <a:p>
            <a:pPr lvl="1"/>
            <a:r>
              <a:rPr lang="en-GB" dirty="0"/>
              <a:t>I</a:t>
            </a:r>
            <a:r>
              <a:rPr lang="en-GB" dirty="0" smtClean="0"/>
              <a:t>nformation about the outcome of each donation e.g. “donation not completed” or “donor walks away”</a:t>
            </a:r>
          </a:p>
          <a:p>
            <a:pPr lvl="1"/>
            <a:r>
              <a:rPr lang="en-GB" dirty="0" smtClean="0"/>
              <a:t>Timestamps</a:t>
            </a:r>
            <a:endParaRPr lang="en-GB" dirty="0"/>
          </a:p>
          <a:p>
            <a:pPr marL="0" indent="0">
              <a:buNone/>
            </a:pPr>
            <a:endParaRPr lang="en-GB" dirty="0"/>
          </a:p>
        </p:txBody>
      </p:sp>
    </p:spTree>
    <p:extLst>
      <p:ext uri="{BB962C8B-B14F-4D97-AF65-F5344CB8AC3E}">
        <p14:creationId xmlns:p14="http://schemas.microsoft.com/office/powerpoint/2010/main" val="37109895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METHODS</a:t>
            </a:r>
            <a:endParaRPr lang="de-DE" dirty="0"/>
          </a:p>
        </p:txBody>
      </p:sp>
      <p:sp>
        <p:nvSpPr>
          <p:cNvPr id="3" name="Inhaltsplatzhalter 2"/>
          <p:cNvSpPr>
            <a:spLocks noGrp="1"/>
          </p:cNvSpPr>
          <p:nvPr>
            <p:ph idx="1"/>
          </p:nvPr>
        </p:nvSpPr>
        <p:spPr/>
        <p:txBody>
          <a:bodyPr>
            <a:normAutofit/>
          </a:bodyPr>
          <a:lstStyle/>
          <a:p>
            <a:r>
              <a:rPr lang="en-GB" dirty="0" smtClean="0"/>
              <a:t>METHODS</a:t>
            </a:r>
            <a:r>
              <a:rPr lang="en-GB" dirty="0"/>
              <a:t>: </a:t>
            </a:r>
          </a:p>
          <a:p>
            <a:pPr lvl="1"/>
            <a:r>
              <a:rPr lang="en-GB" dirty="0"/>
              <a:t>A retrospective analysis of administrative data from UKE will be conducted using data from donors over the period </a:t>
            </a:r>
            <a:r>
              <a:rPr lang="en-GB" dirty="0" smtClean="0"/>
              <a:t>2008-2017</a:t>
            </a:r>
            <a:r>
              <a:rPr lang="en-GB" dirty="0"/>
              <a:t>. The analysis will focus on whole blood donations. </a:t>
            </a:r>
            <a:endParaRPr lang="en-GB" dirty="0" smtClean="0"/>
          </a:p>
          <a:p>
            <a:pPr lvl="1"/>
            <a:r>
              <a:rPr lang="en-GB" dirty="0"/>
              <a:t>Frequency &amp; percentages </a:t>
            </a:r>
          </a:p>
          <a:p>
            <a:pPr lvl="1"/>
            <a:r>
              <a:rPr lang="en-GB" dirty="0"/>
              <a:t>Comparison of </a:t>
            </a:r>
            <a:r>
              <a:rPr lang="en-GB" dirty="0" smtClean="0"/>
              <a:t>means</a:t>
            </a:r>
            <a:endParaRPr lang="en-GB" dirty="0"/>
          </a:p>
          <a:p>
            <a:r>
              <a:rPr lang="en-GB" dirty="0" smtClean="0"/>
              <a:t>REPORTED RESULTS</a:t>
            </a:r>
            <a:r>
              <a:rPr lang="en-GB" dirty="0"/>
              <a:t>: </a:t>
            </a:r>
          </a:p>
          <a:p>
            <a:pPr marL="628650" lvl="1" indent="-285750"/>
            <a:r>
              <a:rPr lang="en-GB" dirty="0" smtClean="0"/>
              <a:t>Breakdown </a:t>
            </a:r>
            <a:r>
              <a:rPr lang="en-GB" dirty="0"/>
              <a:t>by donations / donations over time </a:t>
            </a:r>
            <a:r>
              <a:rPr lang="en-GB" dirty="0" smtClean="0"/>
              <a:t>/ time of day</a:t>
            </a:r>
            <a:endParaRPr lang="en-GB" dirty="0"/>
          </a:p>
          <a:p>
            <a:pPr marL="628650" lvl="1" indent="-285750"/>
            <a:r>
              <a:rPr lang="en-GB" dirty="0" smtClean="0"/>
              <a:t>Breakdown </a:t>
            </a:r>
            <a:r>
              <a:rPr lang="en-GB" dirty="0"/>
              <a:t>by donors </a:t>
            </a:r>
            <a:r>
              <a:rPr lang="en-GB" dirty="0" smtClean="0"/>
              <a:t>/donor groups/ donor characteristics over time</a:t>
            </a:r>
            <a:endParaRPr lang="en-GB" dirty="0"/>
          </a:p>
        </p:txBody>
      </p:sp>
    </p:spTree>
    <p:extLst>
      <p:ext uri="{BB962C8B-B14F-4D97-AF65-F5344CB8AC3E}">
        <p14:creationId xmlns:p14="http://schemas.microsoft.com/office/powerpoint/2010/main" val="869297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METHODS: Donor categories/definitions by year</a:t>
            </a:r>
            <a:endParaRPr lang="en-GB" dirty="0"/>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3845767459"/>
              </p:ext>
            </p:extLst>
          </p:nvPr>
        </p:nvGraphicFramePr>
        <p:xfrm>
          <a:off x="911424" y="1423741"/>
          <a:ext cx="10951885" cy="4905835"/>
        </p:xfrm>
        <a:graphic>
          <a:graphicData uri="http://schemas.openxmlformats.org/drawingml/2006/table">
            <a:tbl>
              <a:tblPr firstRow="1" firstCol="1" bandRow="1">
                <a:tableStyleId>{5940675A-B579-460E-94D1-54222C63F5DA}</a:tableStyleId>
              </a:tblPr>
              <a:tblGrid>
                <a:gridCol w="1107198">
                  <a:extLst>
                    <a:ext uri="{9D8B030D-6E8A-4147-A177-3AD203B41FA5}">
                      <a16:colId xmlns:a16="http://schemas.microsoft.com/office/drawing/2014/main" val="20000"/>
                    </a:ext>
                  </a:extLst>
                </a:gridCol>
                <a:gridCol w="1772138">
                  <a:extLst>
                    <a:ext uri="{9D8B030D-6E8A-4147-A177-3AD203B41FA5}">
                      <a16:colId xmlns:a16="http://schemas.microsoft.com/office/drawing/2014/main" val="20001"/>
                    </a:ext>
                  </a:extLst>
                </a:gridCol>
                <a:gridCol w="1228372">
                  <a:extLst>
                    <a:ext uri="{9D8B030D-6E8A-4147-A177-3AD203B41FA5}">
                      <a16:colId xmlns:a16="http://schemas.microsoft.com/office/drawing/2014/main" val="20002"/>
                    </a:ext>
                  </a:extLst>
                </a:gridCol>
                <a:gridCol w="6844177">
                  <a:extLst>
                    <a:ext uri="{9D8B030D-6E8A-4147-A177-3AD203B41FA5}">
                      <a16:colId xmlns:a16="http://schemas.microsoft.com/office/drawing/2014/main" val="20003"/>
                    </a:ext>
                  </a:extLst>
                </a:gridCol>
              </a:tblGrid>
              <a:tr h="675019">
                <a:tc gridSpan="2">
                  <a:txBody>
                    <a:bodyPr/>
                    <a:lstStyle/>
                    <a:p>
                      <a:pPr algn="ctr">
                        <a:lnSpc>
                          <a:spcPct val="107000"/>
                        </a:lnSpc>
                        <a:spcAft>
                          <a:spcPts val="0"/>
                        </a:spcAft>
                      </a:pPr>
                      <a:endParaRPr lang="en-GB" sz="1200" dirty="0" smtClean="0">
                        <a:effectLst/>
                      </a:endParaRPr>
                    </a:p>
                    <a:p>
                      <a:pPr algn="ctr">
                        <a:lnSpc>
                          <a:spcPct val="107000"/>
                        </a:lnSpc>
                        <a:spcAft>
                          <a:spcPts val="0"/>
                        </a:spcAft>
                      </a:pPr>
                      <a:r>
                        <a:rPr lang="en-GB" sz="1200" b="1" i="0" dirty="0" smtClean="0">
                          <a:effectLst/>
                        </a:rPr>
                        <a:t>FIRST</a:t>
                      </a:r>
                      <a:r>
                        <a:rPr lang="en-GB" sz="1200" b="1" i="0" baseline="0" dirty="0" smtClean="0">
                          <a:effectLst/>
                        </a:rPr>
                        <a:t> TIME DONORS</a:t>
                      </a:r>
                      <a:endParaRPr lang="en-GB" sz="1200" b="1" i="0" dirty="0">
                        <a:effectLst/>
                        <a:latin typeface="Calibri" panose="020F0502020204030204" pitchFamily="34" charset="0"/>
                        <a:ea typeface="Calibri" panose="020F0502020204030204" pitchFamily="34" charset="0"/>
                        <a:cs typeface="Times New Roman" panose="02020603050405020304" pitchFamily="18" charset="0"/>
                      </a:endParaRPr>
                    </a:p>
                  </a:txBody>
                  <a:tcPr marL="62982" marR="62982" marT="0" marB="0"/>
                </a:tc>
                <a:tc hMerge="1">
                  <a:txBody>
                    <a:bodyPr/>
                    <a:lstStyle/>
                    <a:p>
                      <a:endParaRPr lang="en-GB"/>
                    </a:p>
                  </a:txBody>
                  <a:tcPr/>
                </a:tc>
                <a:tc>
                  <a:txBody>
                    <a:bodyPr/>
                    <a:lstStyle/>
                    <a:p>
                      <a:pPr algn="ctr">
                        <a:lnSpc>
                          <a:spcPct val="107000"/>
                        </a:lnSpc>
                        <a:spcAft>
                          <a:spcPts val="0"/>
                        </a:spcAft>
                      </a:pPr>
                      <a:endParaRPr lang="en-GB" sz="1200" b="1" dirty="0" smtClean="0">
                        <a:effectLst/>
                      </a:endParaRPr>
                    </a:p>
                    <a:p>
                      <a:pPr algn="ctr">
                        <a:lnSpc>
                          <a:spcPct val="107000"/>
                        </a:lnSpc>
                        <a:spcAft>
                          <a:spcPts val="0"/>
                        </a:spcAft>
                      </a:pPr>
                      <a:r>
                        <a:rPr lang="en-GB" sz="1200" b="1" dirty="0" smtClean="0">
                          <a:effectLst/>
                          <a:latin typeface="+mn-lt"/>
                          <a:ea typeface="+mn-ea"/>
                          <a:cs typeface="+mn-cs"/>
                        </a:rPr>
                        <a:t>FT</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982" marR="62982" marT="0" marB="0"/>
                </a:tc>
                <a:tc>
                  <a:txBody>
                    <a:bodyPr/>
                    <a:lstStyle/>
                    <a:p>
                      <a:pPr>
                        <a:lnSpc>
                          <a:spcPct val="107000"/>
                        </a:lnSpc>
                        <a:spcAft>
                          <a:spcPts val="0"/>
                        </a:spcAft>
                      </a:pPr>
                      <a:endParaRPr lang="en-GB" sz="1200" b="1" dirty="0" smtClean="0">
                        <a:effectLst/>
                      </a:endParaRPr>
                    </a:p>
                    <a:p>
                      <a:pPr>
                        <a:lnSpc>
                          <a:spcPct val="107000"/>
                        </a:lnSpc>
                        <a:spcAft>
                          <a:spcPts val="0"/>
                        </a:spcAft>
                      </a:pPr>
                      <a:r>
                        <a:rPr lang="en-GB" sz="1200" b="1" dirty="0" smtClean="0">
                          <a:effectLst/>
                        </a:rPr>
                        <a:t>First </a:t>
                      </a:r>
                      <a:r>
                        <a:rPr lang="en-GB" sz="1200" b="1" dirty="0">
                          <a:effectLst/>
                        </a:rPr>
                        <a:t>time donation within year</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982" marR="62982" marT="0" marB="0"/>
                </a:tc>
                <a:extLst>
                  <a:ext uri="{0D108BD9-81ED-4DB2-BD59-A6C34878D82A}">
                    <a16:rowId xmlns:a16="http://schemas.microsoft.com/office/drawing/2014/main" val="10000"/>
                  </a:ext>
                </a:extLst>
              </a:tr>
              <a:tr h="1315122">
                <a:tc rowSpan="3">
                  <a:txBody>
                    <a:bodyPr/>
                    <a:lstStyle/>
                    <a:p>
                      <a:pPr algn="ctr">
                        <a:lnSpc>
                          <a:spcPct val="107000"/>
                        </a:lnSpc>
                        <a:spcAft>
                          <a:spcPts val="0"/>
                        </a:spcAft>
                      </a:pPr>
                      <a:endParaRPr lang="en-GB" sz="1200" dirty="0" smtClean="0">
                        <a:effectLst/>
                      </a:endParaRPr>
                    </a:p>
                    <a:p>
                      <a:pPr algn="ctr">
                        <a:lnSpc>
                          <a:spcPct val="107000"/>
                        </a:lnSpc>
                        <a:spcAft>
                          <a:spcPts val="0"/>
                        </a:spcAft>
                      </a:pPr>
                      <a:endParaRPr lang="en-GB" sz="1200" dirty="0" smtClean="0">
                        <a:effectLst/>
                      </a:endParaRPr>
                    </a:p>
                    <a:p>
                      <a:pPr algn="ctr">
                        <a:lnSpc>
                          <a:spcPct val="107000"/>
                        </a:lnSpc>
                        <a:spcAft>
                          <a:spcPts val="0"/>
                        </a:spcAft>
                      </a:pPr>
                      <a:endParaRPr lang="en-GB" sz="1200" dirty="0" smtClean="0">
                        <a:effectLst/>
                      </a:endParaRPr>
                    </a:p>
                    <a:p>
                      <a:pPr algn="ctr">
                        <a:lnSpc>
                          <a:spcPct val="107000"/>
                        </a:lnSpc>
                        <a:spcAft>
                          <a:spcPts val="0"/>
                        </a:spcAft>
                      </a:pPr>
                      <a:endParaRPr lang="en-GB" sz="1200" dirty="0" smtClean="0">
                        <a:effectLst/>
                      </a:endParaRPr>
                    </a:p>
                    <a:p>
                      <a:pPr algn="ctr">
                        <a:lnSpc>
                          <a:spcPct val="107000"/>
                        </a:lnSpc>
                        <a:spcAft>
                          <a:spcPts val="0"/>
                        </a:spcAft>
                      </a:pPr>
                      <a:endParaRPr lang="en-GB" sz="1200" dirty="0" smtClean="0">
                        <a:effectLst/>
                      </a:endParaRPr>
                    </a:p>
                    <a:p>
                      <a:pPr algn="ctr">
                        <a:lnSpc>
                          <a:spcPct val="107000"/>
                        </a:lnSpc>
                        <a:spcAft>
                          <a:spcPts val="0"/>
                        </a:spcAft>
                      </a:pPr>
                      <a:endParaRPr lang="en-GB" sz="1200" dirty="0" smtClean="0">
                        <a:effectLst/>
                      </a:endParaRPr>
                    </a:p>
                    <a:p>
                      <a:pPr algn="ctr">
                        <a:lnSpc>
                          <a:spcPct val="107000"/>
                        </a:lnSpc>
                        <a:spcAft>
                          <a:spcPts val="0"/>
                        </a:spcAft>
                      </a:pPr>
                      <a:endParaRPr lang="en-GB" sz="1200" dirty="0" smtClean="0">
                        <a:effectLst/>
                      </a:endParaRPr>
                    </a:p>
                    <a:p>
                      <a:pPr algn="ctr">
                        <a:lnSpc>
                          <a:spcPct val="107000"/>
                        </a:lnSpc>
                        <a:spcAft>
                          <a:spcPts val="0"/>
                        </a:spcAft>
                      </a:pPr>
                      <a:endParaRPr lang="en-GB" sz="1200" dirty="0" smtClean="0">
                        <a:effectLst/>
                      </a:endParaRPr>
                    </a:p>
                    <a:p>
                      <a:pPr algn="ctr">
                        <a:lnSpc>
                          <a:spcPct val="107000"/>
                        </a:lnSpc>
                        <a:spcAft>
                          <a:spcPts val="0"/>
                        </a:spcAft>
                      </a:pPr>
                      <a:r>
                        <a:rPr lang="en-GB" sz="1200" b="1" dirty="0" smtClean="0">
                          <a:effectLst/>
                        </a:rPr>
                        <a:t>REPEAT</a:t>
                      </a:r>
                      <a:r>
                        <a:rPr lang="en-GB" sz="1200" b="1" baseline="0" dirty="0" smtClean="0">
                          <a:effectLst/>
                        </a:rPr>
                        <a:t> DONORS</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982" marR="62982" marT="0" marB="0"/>
                </a:tc>
                <a:tc>
                  <a:txBody>
                    <a:bodyPr/>
                    <a:lstStyle/>
                    <a:p>
                      <a:pPr>
                        <a:lnSpc>
                          <a:spcPct val="107000"/>
                        </a:lnSpc>
                        <a:spcAft>
                          <a:spcPts val="0"/>
                        </a:spcAft>
                      </a:pPr>
                      <a:endParaRPr lang="en-GB" sz="1200" dirty="0" smtClean="0">
                        <a:effectLst/>
                      </a:endParaRPr>
                    </a:p>
                    <a:p>
                      <a:pPr>
                        <a:lnSpc>
                          <a:spcPct val="107000"/>
                        </a:lnSpc>
                        <a:spcAft>
                          <a:spcPts val="0"/>
                        </a:spcAft>
                      </a:pPr>
                      <a:r>
                        <a:rPr lang="en-GB" sz="1200" b="1" i="0" dirty="0" smtClean="0">
                          <a:effectLst/>
                        </a:rPr>
                        <a:t>HIGHLY</a:t>
                      </a:r>
                      <a:r>
                        <a:rPr lang="en-GB" sz="1200" b="1" i="0" baseline="0" dirty="0" smtClean="0">
                          <a:effectLst/>
                        </a:rPr>
                        <a:t> </a:t>
                      </a:r>
                    </a:p>
                    <a:p>
                      <a:pPr>
                        <a:lnSpc>
                          <a:spcPct val="107000"/>
                        </a:lnSpc>
                        <a:spcAft>
                          <a:spcPts val="0"/>
                        </a:spcAft>
                      </a:pPr>
                      <a:r>
                        <a:rPr lang="en-GB" sz="1200" b="1" i="0" baseline="0" dirty="0" smtClean="0">
                          <a:effectLst/>
                        </a:rPr>
                        <a:t>ACTIVE REGULAR DONOR</a:t>
                      </a:r>
                    </a:p>
                  </a:txBody>
                  <a:tcPr marL="62982" marR="62982" marT="0" marB="0"/>
                </a:tc>
                <a:tc>
                  <a:txBody>
                    <a:bodyPr/>
                    <a:lstStyle/>
                    <a:p>
                      <a:pPr algn="ctr">
                        <a:lnSpc>
                          <a:spcPct val="107000"/>
                        </a:lnSpc>
                        <a:spcAft>
                          <a:spcPts val="0"/>
                        </a:spcAft>
                      </a:pPr>
                      <a:endParaRPr lang="en-GB" sz="1200" b="1" dirty="0" smtClean="0">
                        <a:effectLst/>
                      </a:endParaRPr>
                    </a:p>
                    <a:p>
                      <a:pPr algn="ctr">
                        <a:lnSpc>
                          <a:spcPct val="107000"/>
                        </a:lnSpc>
                        <a:spcAft>
                          <a:spcPts val="0"/>
                        </a:spcAft>
                      </a:pPr>
                      <a:endParaRPr lang="en-GB" sz="1200" b="1" dirty="0" smtClean="0">
                        <a:effectLst/>
                      </a:endParaRPr>
                    </a:p>
                    <a:p>
                      <a:pPr algn="ctr">
                        <a:lnSpc>
                          <a:spcPct val="107000"/>
                        </a:lnSpc>
                        <a:spcAft>
                          <a:spcPts val="0"/>
                        </a:spcAft>
                      </a:pPr>
                      <a:endParaRPr lang="en-GB" sz="1200" b="1" dirty="0" smtClean="0">
                        <a:effectLst/>
                      </a:endParaRPr>
                    </a:p>
                    <a:p>
                      <a:pPr algn="ctr">
                        <a:lnSpc>
                          <a:spcPct val="107000"/>
                        </a:lnSpc>
                        <a:spcAft>
                          <a:spcPts val="0"/>
                        </a:spcAft>
                      </a:pPr>
                      <a:r>
                        <a:rPr lang="en-GB" sz="1200" b="1" dirty="0" smtClean="0">
                          <a:effectLst/>
                        </a:rPr>
                        <a:t>RD&lt;6</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982" marR="62982" marT="0" marB="0"/>
                </a:tc>
                <a:tc>
                  <a:txBody>
                    <a:bodyPr/>
                    <a:lstStyle/>
                    <a:p>
                      <a:pPr>
                        <a:lnSpc>
                          <a:spcPct val="107000"/>
                        </a:lnSpc>
                        <a:spcAft>
                          <a:spcPts val="0"/>
                        </a:spcAft>
                      </a:pPr>
                      <a:endParaRPr lang="en-GB" sz="1200" b="1" dirty="0" smtClean="0">
                        <a:effectLst/>
                      </a:endParaRPr>
                    </a:p>
                    <a:p>
                      <a:pPr>
                        <a:lnSpc>
                          <a:spcPct val="107000"/>
                        </a:lnSpc>
                        <a:spcAft>
                          <a:spcPts val="0"/>
                        </a:spcAft>
                      </a:pPr>
                      <a:endParaRPr lang="en-GB" sz="1200" b="1" dirty="0" smtClean="0">
                        <a:effectLst/>
                      </a:endParaRPr>
                    </a:p>
                    <a:p>
                      <a:pPr>
                        <a:lnSpc>
                          <a:spcPct val="107000"/>
                        </a:lnSpc>
                        <a:spcAft>
                          <a:spcPts val="0"/>
                        </a:spcAft>
                      </a:pPr>
                      <a:r>
                        <a:rPr lang="en-GB" sz="1200" b="1" dirty="0" smtClean="0">
                          <a:effectLst/>
                        </a:rPr>
                        <a:t>Donation </a:t>
                      </a:r>
                      <a:r>
                        <a:rPr lang="en-GB" sz="1200" b="1" dirty="0">
                          <a:effectLst/>
                        </a:rPr>
                        <a:t>within 6 months prior to current donation </a:t>
                      </a:r>
                      <a:endParaRPr lang="en-GB" sz="1200" b="1" dirty="0" smtClean="0">
                        <a:effectLst/>
                      </a:endParaRPr>
                    </a:p>
                    <a:p>
                      <a:pPr>
                        <a:lnSpc>
                          <a:spcPct val="107000"/>
                        </a:lnSpc>
                        <a:spcAft>
                          <a:spcPts val="0"/>
                        </a:spcAft>
                      </a:pPr>
                      <a:endParaRPr lang="en-GB" sz="1200" b="1" dirty="0" smtClean="0">
                        <a:effectLst/>
                      </a:endParaRPr>
                    </a:p>
                    <a:p>
                      <a:pPr>
                        <a:lnSpc>
                          <a:spcPct val="107000"/>
                        </a:lnSpc>
                        <a:spcAft>
                          <a:spcPts val="0"/>
                        </a:spcAft>
                      </a:pPr>
                      <a:r>
                        <a:rPr lang="en-GB" sz="1200" b="1" dirty="0" smtClean="0">
                          <a:effectLst/>
                        </a:rPr>
                        <a:t>AND </a:t>
                      </a:r>
                      <a:r>
                        <a:rPr lang="en-GB" sz="1200" b="1" u="sng" dirty="0">
                          <a:effectLst/>
                        </a:rPr>
                        <a:t>not</a:t>
                      </a:r>
                      <a:r>
                        <a:rPr lang="en-GB" sz="1200" b="1" dirty="0">
                          <a:effectLst/>
                        </a:rPr>
                        <a:t> a </a:t>
                      </a:r>
                      <a:r>
                        <a:rPr lang="en-GB" sz="1200" b="1" dirty="0" smtClean="0">
                          <a:effectLst/>
                        </a:rPr>
                        <a:t>FIRST</a:t>
                      </a:r>
                      <a:r>
                        <a:rPr lang="en-GB" sz="1200" b="1" baseline="0" dirty="0" smtClean="0">
                          <a:effectLst/>
                        </a:rPr>
                        <a:t> TIME DONOR </a:t>
                      </a:r>
                    </a:p>
                    <a:p>
                      <a:pPr>
                        <a:lnSpc>
                          <a:spcPct val="107000"/>
                        </a:lnSpc>
                        <a:spcAft>
                          <a:spcPts val="0"/>
                        </a:spcAft>
                      </a:pPr>
                      <a:r>
                        <a:rPr lang="en-GB" sz="1200" b="1" baseline="0" dirty="0" smtClean="0">
                          <a:effectLst/>
                        </a:rPr>
                        <a:t>AND </a:t>
                      </a:r>
                      <a:r>
                        <a:rPr lang="en-GB" sz="1200" b="1" u="sng" baseline="0" dirty="0" smtClean="0">
                          <a:effectLst/>
                        </a:rPr>
                        <a:t>not</a:t>
                      </a:r>
                      <a:r>
                        <a:rPr lang="en-GB" sz="1200" b="1" dirty="0" smtClean="0">
                          <a:effectLst/>
                        </a:rPr>
                        <a:t> REACTIVATED</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982" marR="62982" marT="0" marB="0"/>
                </a:tc>
                <a:extLst>
                  <a:ext uri="{0D108BD9-81ED-4DB2-BD59-A6C34878D82A}">
                    <a16:rowId xmlns:a16="http://schemas.microsoft.com/office/drawing/2014/main" val="10001"/>
                  </a:ext>
                </a:extLst>
              </a:tr>
              <a:tr h="1545400">
                <a:tc vMerge="1">
                  <a:txBody>
                    <a:bodyPr/>
                    <a:lstStyle/>
                    <a:p>
                      <a:endParaRPr lang="en-GB"/>
                    </a:p>
                  </a:txBody>
                  <a:tcPr/>
                </a:tc>
                <a:tc>
                  <a:txBody>
                    <a:bodyPr/>
                    <a:lstStyle/>
                    <a:p>
                      <a:pPr>
                        <a:lnSpc>
                          <a:spcPct val="107000"/>
                        </a:lnSpc>
                        <a:spcAft>
                          <a:spcPts val="0"/>
                        </a:spcAft>
                      </a:pPr>
                      <a:endParaRPr lang="en-GB" sz="1200" dirty="0" smtClean="0">
                        <a:effectLst/>
                      </a:endParaRPr>
                    </a:p>
                    <a:p>
                      <a:pPr>
                        <a:lnSpc>
                          <a:spcPct val="107000"/>
                        </a:lnSpc>
                        <a:spcAft>
                          <a:spcPts val="0"/>
                        </a:spcAft>
                      </a:pPr>
                      <a:endParaRPr lang="en-GB" sz="1200" dirty="0" smtClean="0">
                        <a:effectLst/>
                      </a:endParaRPr>
                    </a:p>
                    <a:p>
                      <a:pPr>
                        <a:lnSpc>
                          <a:spcPct val="107000"/>
                        </a:lnSpc>
                        <a:spcAft>
                          <a:spcPts val="0"/>
                        </a:spcAft>
                      </a:pPr>
                      <a:r>
                        <a:rPr lang="en-GB" sz="1200" b="1" dirty="0" smtClean="0">
                          <a:effectLst/>
                        </a:rPr>
                        <a:t>ACTIVE</a:t>
                      </a:r>
                    </a:p>
                    <a:p>
                      <a:pPr>
                        <a:lnSpc>
                          <a:spcPct val="107000"/>
                        </a:lnSpc>
                        <a:spcAft>
                          <a:spcPts val="0"/>
                        </a:spcAft>
                      </a:pPr>
                      <a:r>
                        <a:rPr lang="en-GB" sz="1200" b="1" dirty="0" smtClean="0">
                          <a:effectLst/>
                        </a:rPr>
                        <a:t>REGULAR</a:t>
                      </a:r>
                      <a:r>
                        <a:rPr lang="en-GB" sz="1200" b="1" baseline="0" dirty="0" smtClean="0">
                          <a:effectLst/>
                        </a:rPr>
                        <a:t> DONOR</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982" marR="62982" marT="0" marB="0"/>
                </a:tc>
                <a:tc>
                  <a:txBody>
                    <a:bodyPr/>
                    <a:lstStyle/>
                    <a:p>
                      <a:pPr algn="ctr">
                        <a:lnSpc>
                          <a:spcPct val="107000"/>
                        </a:lnSpc>
                        <a:spcAft>
                          <a:spcPts val="0"/>
                        </a:spcAft>
                      </a:pPr>
                      <a:endParaRPr lang="en-GB" sz="1200" b="1" dirty="0" smtClean="0">
                        <a:effectLst/>
                      </a:endParaRPr>
                    </a:p>
                    <a:p>
                      <a:pPr algn="ctr">
                        <a:lnSpc>
                          <a:spcPct val="107000"/>
                        </a:lnSpc>
                        <a:spcAft>
                          <a:spcPts val="0"/>
                        </a:spcAft>
                      </a:pPr>
                      <a:endParaRPr lang="en-GB" sz="1200" b="1" dirty="0" smtClean="0">
                        <a:effectLst/>
                      </a:endParaRPr>
                    </a:p>
                    <a:p>
                      <a:pPr algn="ctr">
                        <a:lnSpc>
                          <a:spcPct val="107000"/>
                        </a:lnSpc>
                        <a:spcAft>
                          <a:spcPts val="0"/>
                        </a:spcAft>
                      </a:pPr>
                      <a:endParaRPr lang="en-GB" sz="1200" b="1" dirty="0" smtClean="0">
                        <a:effectLst/>
                      </a:endParaRPr>
                    </a:p>
                    <a:p>
                      <a:pPr algn="ctr">
                        <a:lnSpc>
                          <a:spcPct val="107000"/>
                        </a:lnSpc>
                        <a:spcAft>
                          <a:spcPts val="0"/>
                        </a:spcAft>
                      </a:pPr>
                      <a:r>
                        <a:rPr lang="en-GB" sz="1200" b="1" dirty="0" smtClean="0">
                          <a:effectLst/>
                        </a:rPr>
                        <a:t>RD </a:t>
                      </a:r>
                      <a:r>
                        <a:rPr lang="en-GB" sz="1200" b="1" dirty="0">
                          <a:effectLst/>
                        </a:rPr>
                        <a:t>6-24</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982" marR="62982" marT="0" marB="0"/>
                </a:tc>
                <a:tc>
                  <a:txBody>
                    <a:bodyPr/>
                    <a:lstStyle/>
                    <a:p>
                      <a:pPr>
                        <a:lnSpc>
                          <a:spcPct val="107000"/>
                        </a:lnSpc>
                        <a:spcAft>
                          <a:spcPts val="0"/>
                        </a:spcAft>
                      </a:pPr>
                      <a:endParaRPr lang="en-GB" sz="1200" b="1" dirty="0" smtClean="0">
                        <a:effectLst/>
                      </a:endParaRPr>
                    </a:p>
                    <a:p>
                      <a:pPr>
                        <a:lnSpc>
                          <a:spcPct val="107000"/>
                        </a:lnSpc>
                        <a:spcAft>
                          <a:spcPts val="0"/>
                        </a:spcAft>
                      </a:pPr>
                      <a:endParaRPr lang="en-GB" sz="1200" b="1" dirty="0" smtClean="0">
                        <a:effectLst/>
                      </a:endParaRPr>
                    </a:p>
                    <a:p>
                      <a:pPr>
                        <a:lnSpc>
                          <a:spcPct val="107000"/>
                        </a:lnSpc>
                        <a:spcAft>
                          <a:spcPts val="0"/>
                        </a:spcAft>
                      </a:pPr>
                      <a:r>
                        <a:rPr lang="en-GB" sz="1200" b="1" dirty="0" smtClean="0">
                          <a:effectLst/>
                        </a:rPr>
                        <a:t>Donor</a:t>
                      </a:r>
                      <a:r>
                        <a:rPr lang="en-GB" sz="1200" b="1" baseline="0" dirty="0" smtClean="0">
                          <a:effectLst/>
                        </a:rPr>
                        <a:t> presents</a:t>
                      </a:r>
                      <a:r>
                        <a:rPr lang="en-GB" sz="1200" b="1" dirty="0" smtClean="0">
                          <a:effectLst/>
                        </a:rPr>
                        <a:t> </a:t>
                      </a:r>
                      <a:r>
                        <a:rPr lang="en-GB" sz="1200" b="1" dirty="0">
                          <a:effectLst/>
                        </a:rPr>
                        <a:t>within 6 -24 </a:t>
                      </a:r>
                      <a:r>
                        <a:rPr lang="en-GB" sz="1200" b="1" dirty="0" smtClean="0">
                          <a:effectLst/>
                        </a:rPr>
                        <a:t>months prior </a:t>
                      </a:r>
                      <a:r>
                        <a:rPr lang="en-GB" sz="1200" b="1" dirty="0">
                          <a:effectLst/>
                        </a:rPr>
                        <a:t>to current donation </a:t>
                      </a:r>
                      <a:endParaRPr lang="en-GB" sz="1200" b="1" dirty="0" smtClean="0">
                        <a:effectLst/>
                      </a:endParaRPr>
                    </a:p>
                    <a:p>
                      <a:pPr>
                        <a:lnSpc>
                          <a:spcPct val="107000"/>
                        </a:lnSpc>
                        <a:spcAft>
                          <a:spcPts val="0"/>
                        </a:spcAft>
                      </a:pPr>
                      <a:endParaRPr lang="en-GB" sz="1200" b="1" dirty="0" smtClean="0">
                        <a:effectLst/>
                      </a:endParaRPr>
                    </a:p>
                    <a:p>
                      <a:pPr>
                        <a:lnSpc>
                          <a:spcPct val="107000"/>
                        </a:lnSpc>
                        <a:spcAft>
                          <a:spcPts val="0"/>
                        </a:spcAft>
                      </a:pPr>
                      <a:r>
                        <a:rPr lang="en-GB" sz="1200" b="1" dirty="0" smtClean="0">
                          <a:effectLst/>
                        </a:rPr>
                        <a:t>AND </a:t>
                      </a:r>
                      <a:r>
                        <a:rPr lang="en-GB" sz="1200" b="1" u="sng" dirty="0" smtClean="0">
                          <a:effectLst/>
                        </a:rPr>
                        <a:t>not</a:t>
                      </a:r>
                      <a:r>
                        <a:rPr lang="en-GB" sz="1200" b="1" dirty="0" smtClean="0">
                          <a:effectLst/>
                        </a:rPr>
                        <a:t> a FIRST</a:t>
                      </a:r>
                      <a:r>
                        <a:rPr lang="en-GB" sz="1200" b="1" baseline="0" dirty="0" smtClean="0">
                          <a:effectLst/>
                        </a:rPr>
                        <a:t> TIME DONOR</a:t>
                      </a:r>
                    </a:p>
                    <a:p>
                      <a:pPr>
                        <a:lnSpc>
                          <a:spcPct val="107000"/>
                        </a:lnSpc>
                        <a:spcAft>
                          <a:spcPts val="0"/>
                        </a:spcAft>
                      </a:pPr>
                      <a:r>
                        <a:rPr lang="en-GB" sz="1200" b="1" baseline="0" dirty="0" smtClean="0">
                          <a:effectLst/>
                        </a:rPr>
                        <a:t>AND </a:t>
                      </a:r>
                      <a:r>
                        <a:rPr lang="en-GB" sz="1200" b="1" u="sng" baseline="0" dirty="0" smtClean="0">
                          <a:effectLst/>
                        </a:rPr>
                        <a:t>not</a:t>
                      </a:r>
                      <a:r>
                        <a:rPr lang="en-GB" sz="1200" b="1" u="sng" dirty="0" smtClean="0">
                          <a:effectLst/>
                        </a:rPr>
                        <a:t> </a:t>
                      </a:r>
                      <a:r>
                        <a:rPr lang="en-GB" sz="1200" b="1" dirty="0" smtClean="0">
                          <a:effectLst/>
                        </a:rPr>
                        <a:t>REACTIVATED</a:t>
                      </a:r>
                    </a:p>
                    <a:p>
                      <a:pPr>
                        <a:lnSpc>
                          <a:spcPct val="107000"/>
                        </a:lnSpc>
                        <a:spcAft>
                          <a:spcPts val="0"/>
                        </a:spcAft>
                      </a:pPr>
                      <a:r>
                        <a:rPr lang="en-GB" sz="1200" b="1" dirty="0" smtClean="0">
                          <a:effectLst/>
                          <a:latin typeface="Calibri" panose="020F0502020204030204" pitchFamily="34" charset="0"/>
                          <a:ea typeface="Calibri" panose="020F0502020204030204" pitchFamily="34" charset="0"/>
                          <a:cs typeface="Times New Roman" panose="02020603050405020304" pitchFamily="18" charset="0"/>
                        </a:rPr>
                        <a:t>AND </a:t>
                      </a:r>
                      <a:r>
                        <a:rPr lang="en-GB" sz="1200" b="1" u="sng" dirty="0" smtClean="0">
                          <a:effectLst/>
                          <a:latin typeface="Calibri" panose="020F0502020204030204" pitchFamily="34" charset="0"/>
                          <a:ea typeface="Calibri" panose="020F0502020204030204" pitchFamily="34" charset="0"/>
                          <a:cs typeface="Times New Roman" panose="02020603050405020304" pitchFamily="18" charset="0"/>
                        </a:rPr>
                        <a:t>not </a:t>
                      </a:r>
                      <a:r>
                        <a:rPr lang="en-GB" sz="1200" b="1" dirty="0" smtClean="0">
                          <a:effectLst/>
                          <a:latin typeface="Calibri" panose="020F0502020204030204" pitchFamily="34" charset="0"/>
                          <a:ea typeface="Calibri" panose="020F0502020204030204" pitchFamily="34" charset="0"/>
                          <a:cs typeface="Times New Roman" panose="02020603050405020304" pitchFamily="18" charset="0"/>
                        </a:rPr>
                        <a:t>a HIGHLY</a:t>
                      </a:r>
                      <a:r>
                        <a:rPr lang="en-GB" sz="1200" b="1" baseline="0" dirty="0" smtClean="0">
                          <a:effectLst/>
                          <a:latin typeface="Calibri" panose="020F0502020204030204" pitchFamily="34" charset="0"/>
                          <a:ea typeface="Calibri" panose="020F0502020204030204" pitchFamily="34" charset="0"/>
                          <a:cs typeface="Times New Roman" panose="02020603050405020304" pitchFamily="18" charset="0"/>
                        </a:rPr>
                        <a:t> ACTIVE REGULAR DONOR</a:t>
                      </a:r>
                      <a:endParaRPr lang="en-GB" sz="12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sz="1200" b="1" dirty="0" smtClean="0">
                        <a:effectLst/>
                      </a:endParaRPr>
                    </a:p>
                  </a:txBody>
                  <a:tcPr marL="62982" marR="62982" marT="0" marB="0"/>
                </a:tc>
                <a:extLst>
                  <a:ext uri="{0D108BD9-81ED-4DB2-BD59-A6C34878D82A}">
                    <a16:rowId xmlns:a16="http://schemas.microsoft.com/office/drawing/2014/main" val="10002"/>
                  </a:ext>
                </a:extLst>
              </a:tr>
              <a:tr h="675019">
                <a:tc vMerge="1">
                  <a:txBody>
                    <a:bodyPr/>
                    <a:lstStyle/>
                    <a:p>
                      <a:endParaRPr lang="en-GB"/>
                    </a:p>
                  </a:txBody>
                  <a:tcPr/>
                </a:tc>
                <a:tc>
                  <a:txBody>
                    <a:bodyPr/>
                    <a:lstStyle/>
                    <a:p>
                      <a:pPr>
                        <a:lnSpc>
                          <a:spcPct val="107000"/>
                        </a:lnSpc>
                        <a:spcAft>
                          <a:spcPts val="0"/>
                        </a:spcAft>
                      </a:pPr>
                      <a:endParaRPr lang="en-GB" sz="1200" dirty="0" smtClean="0">
                        <a:effectLst/>
                      </a:endParaRPr>
                    </a:p>
                    <a:p>
                      <a:pPr>
                        <a:lnSpc>
                          <a:spcPct val="107000"/>
                        </a:lnSpc>
                        <a:spcAft>
                          <a:spcPts val="0"/>
                        </a:spcAft>
                      </a:pPr>
                      <a:r>
                        <a:rPr lang="en-GB" sz="1200" b="1" i="0" dirty="0" smtClean="0">
                          <a:effectLst/>
                        </a:rPr>
                        <a:t>REACTIVATED</a:t>
                      </a:r>
                      <a:r>
                        <a:rPr lang="en-GB" sz="1200" dirty="0" smtClean="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982" marR="62982" marT="0" marB="0"/>
                </a:tc>
                <a:tc>
                  <a:txBody>
                    <a:bodyPr/>
                    <a:lstStyle/>
                    <a:p>
                      <a:pPr algn="ctr">
                        <a:lnSpc>
                          <a:spcPct val="107000"/>
                        </a:lnSpc>
                        <a:spcAft>
                          <a:spcPts val="0"/>
                        </a:spcAft>
                      </a:pPr>
                      <a:endParaRPr lang="en-GB" sz="1200" b="1" dirty="0" smtClean="0">
                        <a:effectLst/>
                      </a:endParaRPr>
                    </a:p>
                    <a:p>
                      <a:pPr algn="ctr">
                        <a:lnSpc>
                          <a:spcPct val="107000"/>
                        </a:lnSpc>
                        <a:spcAft>
                          <a:spcPts val="0"/>
                        </a:spcAft>
                      </a:pPr>
                      <a:r>
                        <a:rPr lang="en-GB" sz="1200" b="1" dirty="0" smtClean="0">
                          <a:effectLst/>
                        </a:rPr>
                        <a:t>RD&gt;24 </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982" marR="62982" marT="0" marB="0"/>
                </a:tc>
                <a:tc>
                  <a:txBody>
                    <a:bodyPr/>
                    <a:lstStyle/>
                    <a:p>
                      <a:pPr>
                        <a:lnSpc>
                          <a:spcPct val="107000"/>
                        </a:lnSpc>
                        <a:spcAft>
                          <a:spcPts val="0"/>
                        </a:spcAft>
                      </a:pPr>
                      <a:endParaRPr lang="en-GB" sz="1200" b="1" dirty="0" smtClean="0">
                        <a:effectLst/>
                      </a:endParaRPr>
                    </a:p>
                    <a:p>
                      <a:pPr>
                        <a:lnSpc>
                          <a:spcPct val="107000"/>
                        </a:lnSpc>
                        <a:spcAft>
                          <a:spcPts val="0"/>
                        </a:spcAft>
                      </a:pPr>
                      <a:r>
                        <a:rPr lang="en-GB" sz="1200" b="1" dirty="0" smtClean="0">
                          <a:effectLst/>
                        </a:rPr>
                        <a:t>Last time</a:t>
                      </a:r>
                      <a:r>
                        <a:rPr lang="en-GB" sz="1200" b="1" baseline="0" dirty="0" smtClean="0">
                          <a:effectLst/>
                        </a:rPr>
                        <a:t> donor appeared to donate was </a:t>
                      </a:r>
                      <a:r>
                        <a:rPr lang="en-GB" sz="1200" b="1" dirty="0" smtClean="0">
                          <a:effectLst/>
                        </a:rPr>
                        <a:t>over </a:t>
                      </a:r>
                      <a:r>
                        <a:rPr lang="en-GB" sz="1200" b="1" dirty="0">
                          <a:effectLst/>
                        </a:rPr>
                        <a:t>24 months prior to current donation </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982" marR="62982" marT="0" marB="0"/>
                </a:tc>
                <a:extLst>
                  <a:ext uri="{0D108BD9-81ED-4DB2-BD59-A6C34878D82A}">
                    <a16:rowId xmlns:a16="http://schemas.microsoft.com/office/drawing/2014/main" val="10003"/>
                  </a:ext>
                </a:extLst>
              </a:tr>
              <a:tr h="675019">
                <a:tc gridSpan="2">
                  <a:txBody>
                    <a:bodyPr/>
                    <a:lstStyle/>
                    <a:p>
                      <a:pPr algn="ctr">
                        <a:lnSpc>
                          <a:spcPct val="107000"/>
                        </a:lnSpc>
                        <a:spcAft>
                          <a:spcPts val="0"/>
                        </a:spcAft>
                      </a:pP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200" b="1" dirty="0" smtClean="0">
                          <a:effectLst/>
                          <a:latin typeface="Calibri" panose="020F0502020204030204" pitchFamily="34" charset="0"/>
                          <a:ea typeface="Calibri" panose="020F0502020204030204" pitchFamily="34" charset="0"/>
                          <a:cs typeface="Times New Roman" panose="02020603050405020304" pitchFamily="18" charset="0"/>
                        </a:rPr>
                        <a:t>NO</a:t>
                      </a:r>
                      <a:r>
                        <a:rPr lang="en-GB" sz="1200" b="1" baseline="0" dirty="0" smtClean="0">
                          <a:effectLst/>
                          <a:latin typeface="Calibri" panose="020F0502020204030204" pitchFamily="34" charset="0"/>
                          <a:ea typeface="Calibri" panose="020F0502020204030204" pitchFamily="34" charset="0"/>
                          <a:cs typeface="Times New Roman" panose="02020603050405020304" pitchFamily="18" charset="0"/>
                        </a:rPr>
                        <a:t> DONATION</a:t>
                      </a:r>
                      <a:endParaRPr lang="en-GB" sz="1200" b="1"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2982" marR="62982" marT="0" marB="0"/>
                </a:tc>
                <a:tc hMerge="1">
                  <a:txBody>
                    <a:bodyPr/>
                    <a:lstStyle/>
                    <a:p>
                      <a:pP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982" marR="62982" marT="0" marB="0"/>
                </a:tc>
                <a:tc>
                  <a:txBody>
                    <a:bodyPr/>
                    <a:lstStyle/>
                    <a:p>
                      <a:pPr algn="ctr">
                        <a:lnSpc>
                          <a:spcPct val="107000"/>
                        </a:lnSpc>
                        <a:spcAft>
                          <a:spcPts val="0"/>
                        </a:spcAft>
                      </a:pPr>
                      <a:endParaRPr lang="en-GB" sz="12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200" b="1" dirty="0" smtClean="0">
                          <a:effectLst/>
                          <a:latin typeface="Calibri" panose="020F0502020204030204" pitchFamily="34" charset="0"/>
                          <a:ea typeface="Calibri" panose="020F0502020204030204" pitchFamily="34" charset="0"/>
                          <a:cs typeface="Times New Roman" panose="02020603050405020304" pitchFamily="18" charset="0"/>
                        </a:rPr>
                        <a:t>NO</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982" marR="62982" marT="0" marB="0"/>
                </a:tc>
                <a:tc>
                  <a:txBody>
                    <a:bodyPr/>
                    <a:lstStyle/>
                    <a:p>
                      <a:pPr>
                        <a:lnSpc>
                          <a:spcPct val="107000"/>
                        </a:lnSpc>
                        <a:spcAft>
                          <a:spcPts val="0"/>
                        </a:spcAft>
                      </a:pPr>
                      <a:endParaRPr lang="en-GB" sz="14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200" b="1" dirty="0" smtClean="0">
                          <a:effectLst/>
                          <a:latin typeface="Calibri" panose="020F0502020204030204" pitchFamily="34" charset="0"/>
                          <a:ea typeface="Calibri" panose="020F0502020204030204" pitchFamily="34" charset="0"/>
                          <a:cs typeface="Times New Roman" panose="02020603050405020304" pitchFamily="18" charset="0"/>
                        </a:rPr>
                        <a:t>Donor</a:t>
                      </a:r>
                      <a:r>
                        <a:rPr lang="en-GB" sz="1200" b="1" baseline="0" dirty="0" smtClean="0">
                          <a:effectLst/>
                          <a:latin typeface="Calibri" panose="020F0502020204030204" pitchFamily="34" charset="0"/>
                          <a:ea typeface="Calibri" panose="020F0502020204030204" pitchFamily="34" charset="0"/>
                          <a:cs typeface="Times New Roman" panose="02020603050405020304" pitchFamily="18" charset="0"/>
                        </a:rPr>
                        <a:t> did not appear</a:t>
                      </a:r>
                      <a:r>
                        <a:rPr lang="en-GB" sz="1200" b="1" dirty="0" smtClean="0">
                          <a:effectLst/>
                          <a:latin typeface="Calibri" panose="020F0502020204030204" pitchFamily="34" charset="0"/>
                          <a:ea typeface="Calibri" panose="020F0502020204030204" pitchFamily="34" charset="0"/>
                          <a:cs typeface="Times New Roman" panose="02020603050405020304" pitchFamily="18" charset="0"/>
                        </a:rPr>
                        <a:t> within the year but had</a:t>
                      </a:r>
                      <a:r>
                        <a:rPr lang="en-GB" sz="1200" b="1" baseline="0" dirty="0" smtClean="0">
                          <a:effectLst/>
                          <a:latin typeface="Calibri" panose="020F0502020204030204" pitchFamily="34" charset="0"/>
                          <a:ea typeface="Calibri" panose="020F0502020204030204" pitchFamily="34" charset="0"/>
                          <a:cs typeface="Times New Roman" panose="02020603050405020304" pitchFamily="18" charset="0"/>
                        </a:rPr>
                        <a:t> at</a:t>
                      </a:r>
                      <a:r>
                        <a:rPr lang="en-GB" sz="1200" b="1" dirty="0" smtClean="0">
                          <a:effectLst/>
                          <a:latin typeface="Calibri" panose="020F0502020204030204" pitchFamily="34" charset="0"/>
                          <a:ea typeface="Calibri" panose="020F0502020204030204" pitchFamily="34" charset="0"/>
                          <a:cs typeface="Times New Roman" panose="02020603050405020304" pitchFamily="18" charset="0"/>
                        </a:rPr>
                        <a:t> least</a:t>
                      </a:r>
                      <a:r>
                        <a:rPr lang="en-GB" sz="1200" b="1" baseline="0" dirty="0" smtClean="0">
                          <a:effectLst/>
                          <a:latin typeface="Calibri" panose="020F0502020204030204" pitchFamily="34" charset="0"/>
                          <a:ea typeface="Calibri" panose="020F0502020204030204" pitchFamily="34" charset="0"/>
                          <a:cs typeface="Times New Roman" panose="02020603050405020304" pitchFamily="18" charset="0"/>
                        </a:rPr>
                        <a:t> one donation attempt between 2008 -2017</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982" marR="62982"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1205719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 DONATIONS</a:t>
            </a:r>
            <a:endParaRPr lang="en-GB" dirty="0"/>
          </a:p>
        </p:txBody>
      </p:sp>
      <p:graphicFrame>
        <p:nvGraphicFramePr>
          <p:cNvPr id="6" name="Diagramm 6"/>
          <p:cNvGraphicFramePr>
            <a:graphicFrameLocks noGrp="1"/>
          </p:cNvGraphicFramePr>
          <p:nvPr>
            <p:ph idx="1"/>
            <p:extLst>
              <p:ext uri="{D42A27DB-BD31-4B8C-83A1-F6EECF244321}">
                <p14:modId xmlns:p14="http://schemas.microsoft.com/office/powerpoint/2010/main" val="3418473741"/>
              </p:ext>
            </p:extLst>
          </p:nvPr>
        </p:nvGraphicFramePr>
        <p:xfrm>
          <a:off x="623392" y="1556792"/>
          <a:ext cx="10873208" cy="482453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476756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344" y="833636"/>
            <a:ext cx="10873208" cy="994172"/>
          </a:xfrm>
        </p:spPr>
        <p:txBody>
          <a:bodyPr>
            <a:normAutofit/>
          </a:bodyPr>
          <a:lstStyle/>
          <a:p>
            <a:r>
              <a:rPr lang="en-GB" dirty="0" smtClean="0"/>
              <a:t>RESULTS: DONATIONS (</a:t>
            </a:r>
            <a:r>
              <a:rPr lang="en-GB" i="1" dirty="0" smtClean="0"/>
              <a:t>Table 1: Breakdown </a:t>
            </a:r>
            <a:r>
              <a:rPr lang="en-GB" i="1" dirty="0"/>
              <a:t>by </a:t>
            </a:r>
            <a:r>
              <a:rPr lang="en-GB" i="1" dirty="0" smtClean="0"/>
              <a:t>donation characteristics) </a:t>
            </a:r>
            <a:endParaRPr lang="en-GB"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61864192"/>
              </p:ext>
            </p:extLst>
          </p:nvPr>
        </p:nvGraphicFramePr>
        <p:xfrm>
          <a:off x="1271464" y="1340768"/>
          <a:ext cx="9577066" cy="4896544"/>
        </p:xfrm>
        <a:graphic>
          <a:graphicData uri="http://schemas.openxmlformats.org/drawingml/2006/table">
            <a:tbl>
              <a:tblPr>
                <a:tableStyleId>{5C22544A-7EE6-4342-B048-85BDC9FD1C3A}</a:tableStyleId>
              </a:tblPr>
              <a:tblGrid>
                <a:gridCol w="1986336">
                  <a:extLst>
                    <a:ext uri="{9D8B030D-6E8A-4147-A177-3AD203B41FA5}">
                      <a16:colId xmlns:a16="http://schemas.microsoft.com/office/drawing/2014/main" val="20000"/>
                    </a:ext>
                  </a:extLst>
                </a:gridCol>
                <a:gridCol w="759073">
                  <a:extLst>
                    <a:ext uri="{9D8B030D-6E8A-4147-A177-3AD203B41FA5}">
                      <a16:colId xmlns:a16="http://schemas.microsoft.com/office/drawing/2014/main" val="20001"/>
                    </a:ext>
                  </a:extLst>
                </a:gridCol>
                <a:gridCol w="759073">
                  <a:extLst>
                    <a:ext uri="{9D8B030D-6E8A-4147-A177-3AD203B41FA5}">
                      <a16:colId xmlns:a16="http://schemas.microsoft.com/office/drawing/2014/main" val="20002"/>
                    </a:ext>
                  </a:extLst>
                </a:gridCol>
                <a:gridCol w="759073">
                  <a:extLst>
                    <a:ext uri="{9D8B030D-6E8A-4147-A177-3AD203B41FA5}">
                      <a16:colId xmlns:a16="http://schemas.microsoft.com/office/drawing/2014/main" val="20003"/>
                    </a:ext>
                  </a:extLst>
                </a:gridCol>
                <a:gridCol w="759073">
                  <a:extLst>
                    <a:ext uri="{9D8B030D-6E8A-4147-A177-3AD203B41FA5}">
                      <a16:colId xmlns:a16="http://schemas.microsoft.com/office/drawing/2014/main" val="20004"/>
                    </a:ext>
                  </a:extLst>
                </a:gridCol>
                <a:gridCol w="759073">
                  <a:extLst>
                    <a:ext uri="{9D8B030D-6E8A-4147-A177-3AD203B41FA5}">
                      <a16:colId xmlns:a16="http://schemas.microsoft.com/office/drawing/2014/main" val="20005"/>
                    </a:ext>
                  </a:extLst>
                </a:gridCol>
                <a:gridCol w="759073">
                  <a:extLst>
                    <a:ext uri="{9D8B030D-6E8A-4147-A177-3AD203B41FA5}">
                      <a16:colId xmlns:a16="http://schemas.microsoft.com/office/drawing/2014/main" val="20006"/>
                    </a:ext>
                  </a:extLst>
                </a:gridCol>
                <a:gridCol w="759073">
                  <a:extLst>
                    <a:ext uri="{9D8B030D-6E8A-4147-A177-3AD203B41FA5}">
                      <a16:colId xmlns:a16="http://schemas.microsoft.com/office/drawing/2014/main" val="20007"/>
                    </a:ext>
                  </a:extLst>
                </a:gridCol>
                <a:gridCol w="759073">
                  <a:extLst>
                    <a:ext uri="{9D8B030D-6E8A-4147-A177-3AD203B41FA5}">
                      <a16:colId xmlns:a16="http://schemas.microsoft.com/office/drawing/2014/main" val="20008"/>
                    </a:ext>
                  </a:extLst>
                </a:gridCol>
                <a:gridCol w="759073">
                  <a:extLst>
                    <a:ext uri="{9D8B030D-6E8A-4147-A177-3AD203B41FA5}">
                      <a16:colId xmlns:a16="http://schemas.microsoft.com/office/drawing/2014/main" val="20009"/>
                    </a:ext>
                  </a:extLst>
                </a:gridCol>
                <a:gridCol w="759073">
                  <a:extLst>
                    <a:ext uri="{9D8B030D-6E8A-4147-A177-3AD203B41FA5}">
                      <a16:colId xmlns:a16="http://schemas.microsoft.com/office/drawing/2014/main" val="20010"/>
                    </a:ext>
                  </a:extLst>
                </a:gridCol>
              </a:tblGrid>
              <a:tr h="288032">
                <a:tc>
                  <a:txBody>
                    <a:bodyPr/>
                    <a:lstStyle/>
                    <a:p>
                      <a:pPr algn="l" fontAlgn="b"/>
                      <a:r>
                        <a:rPr lang="en-GB" sz="1000" b="1" i="0" u="none" strike="noStrike" dirty="0" smtClean="0">
                          <a:solidFill>
                            <a:srgbClr val="000000"/>
                          </a:solidFill>
                          <a:effectLst/>
                          <a:latin typeface="Calibri" panose="020F0502020204030204" pitchFamily="34" charset="0"/>
                        </a:rPr>
                        <a:t>Number</a:t>
                      </a:r>
                      <a:r>
                        <a:rPr lang="en-GB" sz="1000" b="1" i="0" u="none" strike="noStrike" baseline="0" dirty="0" smtClean="0">
                          <a:solidFill>
                            <a:srgbClr val="000000"/>
                          </a:solidFill>
                          <a:effectLst/>
                          <a:latin typeface="Calibri" panose="020F0502020204030204" pitchFamily="34" charset="0"/>
                        </a:rPr>
                        <a:t> of donations n (%) </a:t>
                      </a:r>
                      <a:endParaRPr lang="en-GB" sz="1000" b="1" i="0" u="none" strike="noStrike" dirty="0">
                        <a:solidFill>
                          <a:srgbClr val="000000"/>
                        </a:solidFill>
                        <a:effectLst/>
                        <a:latin typeface="Calibri" panose="020F0502020204030204" pitchFamily="34" charset="0"/>
                      </a:endParaRPr>
                    </a:p>
                  </a:txBody>
                  <a:tcPr marL="5715" marR="5715" marT="5715"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1000" b="1" i="0" u="none" strike="noStrike" dirty="0" smtClean="0">
                          <a:solidFill>
                            <a:srgbClr val="000000"/>
                          </a:solidFill>
                          <a:effectLst/>
                          <a:latin typeface="Calibri" panose="020F0502020204030204" pitchFamily="34" charset="0"/>
                        </a:rPr>
                        <a:t>2008*</a:t>
                      </a:r>
                    </a:p>
                  </a:txBody>
                  <a:tcPr marL="5715" marR="5715" marT="5715"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1000" b="1" i="0" u="none" strike="noStrike" dirty="0" smtClean="0">
                          <a:solidFill>
                            <a:srgbClr val="000000"/>
                          </a:solidFill>
                          <a:effectLst/>
                          <a:latin typeface="Calibri" panose="020F0502020204030204" pitchFamily="34" charset="0"/>
                        </a:rPr>
                        <a:t>2009</a:t>
                      </a:r>
                      <a:endParaRPr lang="en-GB" sz="1000" b="1" i="0" u="none" strike="noStrike" dirty="0">
                        <a:solidFill>
                          <a:srgbClr val="000000"/>
                        </a:solidFill>
                        <a:effectLst/>
                        <a:latin typeface="Calibri" panose="020F0502020204030204" pitchFamily="34" charset="0"/>
                      </a:endParaRPr>
                    </a:p>
                  </a:txBody>
                  <a:tcPr marL="5715" marR="5715" marT="5715"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000" b="1" i="0" u="none" strike="noStrike" dirty="0" smtClean="0">
                          <a:solidFill>
                            <a:schemeClr val="dk1"/>
                          </a:solidFill>
                          <a:effectLst/>
                          <a:latin typeface="+mn-lt"/>
                        </a:rPr>
                        <a:t>2010</a:t>
                      </a:r>
                      <a:endParaRPr lang="en-GB" sz="1000" b="1" i="0" u="none" strike="noStrike" dirty="0">
                        <a:solidFill>
                          <a:srgbClr val="000000"/>
                        </a:solidFill>
                        <a:effectLst/>
                        <a:latin typeface="Calibri" panose="020F0502020204030204" pitchFamily="34" charset="0"/>
                      </a:endParaRPr>
                    </a:p>
                  </a:txBody>
                  <a:tcPr marL="5715" marR="5715" marT="5715"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000" b="1" i="0" u="none" strike="noStrike" dirty="0" smtClean="0">
                          <a:solidFill>
                            <a:schemeClr val="dk1"/>
                          </a:solidFill>
                          <a:effectLst/>
                          <a:latin typeface="+mn-lt"/>
                        </a:rPr>
                        <a:t>2011</a:t>
                      </a:r>
                      <a:endParaRPr lang="en-GB" sz="1000" b="1" i="0" u="none" strike="noStrike" dirty="0">
                        <a:solidFill>
                          <a:srgbClr val="000000"/>
                        </a:solidFill>
                        <a:effectLst/>
                        <a:latin typeface="Calibri" panose="020F0502020204030204" pitchFamily="34" charset="0"/>
                      </a:endParaRPr>
                    </a:p>
                  </a:txBody>
                  <a:tcPr marL="5715" marR="5715" marT="5715"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000" b="1" i="0" u="none" strike="noStrike" dirty="0" smtClean="0">
                          <a:solidFill>
                            <a:schemeClr val="dk1"/>
                          </a:solidFill>
                          <a:effectLst/>
                          <a:latin typeface="+mn-lt"/>
                        </a:rPr>
                        <a:t>2012</a:t>
                      </a:r>
                      <a:endParaRPr lang="en-GB" sz="1000" b="1" i="0" u="none" strike="noStrike" dirty="0">
                        <a:solidFill>
                          <a:srgbClr val="000000"/>
                        </a:solidFill>
                        <a:effectLst/>
                        <a:latin typeface="Calibri" panose="020F0502020204030204" pitchFamily="34" charset="0"/>
                      </a:endParaRPr>
                    </a:p>
                  </a:txBody>
                  <a:tcPr marL="5715" marR="5715" marT="5715"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000" b="1" i="0" u="none" strike="noStrike" dirty="0" smtClean="0">
                          <a:solidFill>
                            <a:schemeClr val="dk1"/>
                          </a:solidFill>
                          <a:effectLst/>
                          <a:latin typeface="+mn-lt"/>
                        </a:rPr>
                        <a:t>2013</a:t>
                      </a:r>
                      <a:endParaRPr lang="en-GB" sz="1000" b="1" i="0" u="none" strike="noStrike" dirty="0">
                        <a:solidFill>
                          <a:srgbClr val="000000"/>
                        </a:solidFill>
                        <a:effectLst/>
                        <a:latin typeface="Calibri" panose="020F0502020204030204" pitchFamily="34" charset="0"/>
                      </a:endParaRPr>
                    </a:p>
                  </a:txBody>
                  <a:tcPr marL="5715" marR="5715" marT="5715"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000" b="1" i="0" u="none" strike="noStrike" dirty="0" smtClean="0">
                          <a:solidFill>
                            <a:srgbClr val="000000"/>
                          </a:solidFill>
                          <a:effectLst/>
                          <a:latin typeface="Calibri" panose="020F0502020204030204" pitchFamily="34" charset="0"/>
                        </a:rPr>
                        <a:t>2014</a:t>
                      </a:r>
                      <a:endParaRPr lang="en-GB" sz="1000" b="1" i="0" u="none" strike="noStrike" dirty="0">
                        <a:solidFill>
                          <a:srgbClr val="000000"/>
                        </a:solidFill>
                        <a:effectLst/>
                        <a:latin typeface="Calibri" panose="020F0502020204030204" pitchFamily="34" charset="0"/>
                      </a:endParaRPr>
                    </a:p>
                  </a:txBody>
                  <a:tcPr marL="5715" marR="5715" marT="5715"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000" b="1" i="0" u="none" strike="noStrike" dirty="0" smtClean="0">
                          <a:solidFill>
                            <a:srgbClr val="000000"/>
                          </a:solidFill>
                          <a:effectLst/>
                          <a:latin typeface="Calibri" panose="020F0502020204030204" pitchFamily="34" charset="0"/>
                        </a:rPr>
                        <a:t>2015</a:t>
                      </a:r>
                      <a:endParaRPr lang="en-GB" sz="1000" b="1" i="0" u="none" strike="noStrike" dirty="0">
                        <a:solidFill>
                          <a:srgbClr val="000000"/>
                        </a:solidFill>
                        <a:effectLst/>
                        <a:latin typeface="Calibri" panose="020F0502020204030204" pitchFamily="34" charset="0"/>
                      </a:endParaRPr>
                    </a:p>
                  </a:txBody>
                  <a:tcPr marL="5715" marR="5715" marT="5715"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000" b="1" i="0" u="none" strike="noStrike" dirty="0" smtClean="0">
                          <a:solidFill>
                            <a:srgbClr val="000000"/>
                          </a:solidFill>
                          <a:effectLst/>
                          <a:latin typeface="Calibri" panose="020F0502020204030204" pitchFamily="34" charset="0"/>
                        </a:rPr>
                        <a:t>2016</a:t>
                      </a:r>
                      <a:endParaRPr lang="en-GB" sz="1000" b="1" i="0" u="none" strike="noStrike" dirty="0">
                        <a:solidFill>
                          <a:srgbClr val="000000"/>
                        </a:solidFill>
                        <a:effectLst/>
                        <a:latin typeface="Calibri" panose="020F0502020204030204" pitchFamily="34" charset="0"/>
                      </a:endParaRPr>
                    </a:p>
                  </a:txBody>
                  <a:tcPr marL="5715" marR="5715" marT="5715"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000" b="1" i="0" u="none" strike="noStrike" dirty="0" smtClean="0">
                          <a:solidFill>
                            <a:srgbClr val="000000"/>
                          </a:solidFill>
                          <a:effectLst/>
                          <a:latin typeface="Calibri" panose="020F0502020204030204" pitchFamily="34" charset="0"/>
                        </a:rPr>
                        <a:t>2017</a:t>
                      </a:r>
                      <a:endParaRPr lang="en-GB" sz="1000" b="1" i="0" u="none" strike="noStrike" dirty="0">
                        <a:solidFill>
                          <a:srgbClr val="000000"/>
                        </a:solidFill>
                        <a:effectLst/>
                        <a:latin typeface="Calibri" panose="020F0502020204030204" pitchFamily="34" charset="0"/>
                      </a:endParaRPr>
                    </a:p>
                  </a:txBody>
                  <a:tcPr marL="5715" marR="5715" marT="5715"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8803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000" b="1" i="0" u="none" strike="noStrike" dirty="0" smtClean="0">
                          <a:solidFill>
                            <a:srgbClr val="000000"/>
                          </a:solidFill>
                          <a:effectLst/>
                          <a:latin typeface="+mn-lt"/>
                        </a:rPr>
                        <a:t>Total</a:t>
                      </a:r>
                      <a:r>
                        <a:rPr lang="en-GB" sz="1000" b="1" i="0" u="none" strike="noStrike" baseline="0" dirty="0" smtClean="0">
                          <a:solidFill>
                            <a:srgbClr val="000000"/>
                          </a:solidFill>
                          <a:effectLst/>
                          <a:latin typeface="+mn-lt"/>
                        </a:rPr>
                        <a:t> </a:t>
                      </a:r>
                      <a:r>
                        <a:rPr lang="en-GB" sz="1000" b="1" i="0" u="none" strike="noStrike" dirty="0" smtClean="0">
                          <a:solidFill>
                            <a:srgbClr val="000000"/>
                          </a:solidFill>
                          <a:effectLst/>
                          <a:latin typeface="+mn-lt"/>
                        </a:rPr>
                        <a:t>donations </a:t>
                      </a:r>
                    </a:p>
                  </a:txBody>
                  <a:tcPr marL="5715" marR="5715" marT="5715" marB="0" anchor="b">
                    <a:lnT w="12700"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12865</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30382</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28370</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31232</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30520</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28783</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28026</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25700</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25055</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24520</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1"/>
                  </a:ext>
                </a:extLst>
              </a:tr>
              <a:tr h="288032">
                <a:tc>
                  <a:txBody>
                    <a:bodyPr/>
                    <a:lstStyle/>
                    <a:p>
                      <a:pPr lvl="1" algn="l" fontAlgn="b"/>
                      <a:r>
                        <a:rPr lang="en-GB" sz="1000" b="1" i="0" u="none" strike="noStrike" dirty="0">
                          <a:effectLst/>
                          <a:latin typeface="+mn-lt"/>
                        </a:rPr>
                        <a:t>First time donations</a:t>
                      </a:r>
                      <a:endParaRPr lang="en-GB" sz="1000" b="1" i="0" u="none" strike="noStrike" dirty="0">
                        <a:solidFill>
                          <a:srgbClr val="000000"/>
                        </a:solidFill>
                        <a:effectLst/>
                        <a:latin typeface="+mn-lt"/>
                      </a:endParaRPr>
                    </a:p>
                  </a:txBody>
                  <a:tcPr marL="5715" marR="5715" marT="5715" marB="0" anchor="b">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983</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2546</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2490</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3718</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2856</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2473</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2896</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2311</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2382</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2487</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10002"/>
                  </a:ext>
                </a:extLst>
              </a:tr>
              <a:tr h="288032">
                <a:tc>
                  <a:txBody>
                    <a:bodyPr/>
                    <a:lstStyle/>
                    <a:p>
                      <a:pPr lvl="1" algn="l" fontAlgn="b"/>
                      <a:r>
                        <a:rPr lang="en-GB" sz="1000" b="1" i="0" u="none" strike="noStrike" dirty="0">
                          <a:effectLst/>
                          <a:latin typeface="+mn-lt"/>
                        </a:rPr>
                        <a:t>Repeat donations</a:t>
                      </a:r>
                      <a:endParaRPr lang="en-GB" sz="1000" b="1" i="0" u="none" strike="noStrike" dirty="0">
                        <a:solidFill>
                          <a:srgbClr val="000000"/>
                        </a:solidFill>
                        <a:effectLst/>
                        <a:latin typeface="+mn-lt"/>
                      </a:endParaRPr>
                    </a:p>
                  </a:txBody>
                  <a:tcPr marL="5715" marR="5715" marT="5715" marB="0" anchor="b">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11882</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27836</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25880</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27514</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27664</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26310</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25130</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23389</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22673</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22033</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10003"/>
                  </a:ext>
                </a:extLst>
              </a:tr>
              <a:tr h="288032">
                <a:tc>
                  <a:txBody>
                    <a:bodyPr/>
                    <a:lstStyle/>
                    <a:p>
                      <a:pPr algn="l" fontAlgn="b"/>
                      <a:r>
                        <a:rPr lang="en-GB" sz="1000" b="1" i="0" u="none" strike="noStrike" dirty="0" smtClean="0">
                          <a:solidFill>
                            <a:srgbClr val="000000"/>
                          </a:solidFill>
                          <a:effectLst/>
                          <a:latin typeface="+mn-lt"/>
                        </a:rPr>
                        <a:t>Successful donations</a:t>
                      </a:r>
                      <a:endParaRPr lang="en-GB" sz="1000" b="1" i="0" u="none" strike="noStrike" dirty="0">
                        <a:solidFill>
                          <a:srgbClr val="000000"/>
                        </a:solidFill>
                        <a:effectLst/>
                        <a:latin typeface="+mn-lt"/>
                      </a:endParaRPr>
                    </a:p>
                  </a:txBody>
                  <a:tcPr marL="5715" marR="5715" marT="5715" marB="0" anchor="b">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10945</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25503</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24473</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26428</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26114</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25288</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24853</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23449</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22725</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22373</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10004"/>
                  </a:ext>
                </a:extLst>
              </a:tr>
              <a:tr h="288032">
                <a:tc>
                  <a:txBody>
                    <a:bodyPr/>
                    <a:lstStyle/>
                    <a:p>
                      <a:pPr algn="l" fontAlgn="b"/>
                      <a:r>
                        <a:rPr lang="en-GB" sz="1000" b="1" u="none" strike="noStrike" dirty="0" smtClean="0">
                          <a:effectLst/>
                          <a:latin typeface="+mn-lt"/>
                        </a:rPr>
                        <a:t>Unsuccessful donations</a:t>
                      </a:r>
                      <a:endParaRPr lang="en-GB" sz="1000" b="1" i="0" u="none" strike="noStrike" dirty="0">
                        <a:solidFill>
                          <a:srgbClr val="000000"/>
                        </a:solidFill>
                        <a:effectLst/>
                        <a:latin typeface="+mn-lt"/>
                      </a:endParaRPr>
                    </a:p>
                  </a:txBody>
                  <a:tcPr marL="5715" marR="5715" marT="5715" marB="0" anchor="b">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1920</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4879</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3897</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4804</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4406</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3495</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3173</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2251</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2330</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2147</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10005"/>
                  </a:ext>
                </a:extLst>
              </a:tr>
              <a:tr h="288032">
                <a:tc>
                  <a:txBody>
                    <a:bodyPr/>
                    <a:lstStyle/>
                    <a:p>
                      <a:pPr algn="r" fontAlgn="b"/>
                      <a:r>
                        <a:rPr lang="en-GB" sz="1000" b="1" i="0" u="none" strike="noStrike" dirty="0" smtClean="0">
                          <a:solidFill>
                            <a:srgbClr val="000000"/>
                          </a:solidFill>
                          <a:effectLst/>
                          <a:latin typeface="+mn-lt"/>
                        </a:rPr>
                        <a:t> Donation</a:t>
                      </a:r>
                      <a:r>
                        <a:rPr lang="en-GB" sz="1000" b="1" i="0" u="none" strike="noStrike" baseline="0" dirty="0" smtClean="0">
                          <a:solidFill>
                            <a:srgbClr val="000000"/>
                          </a:solidFill>
                          <a:effectLst/>
                          <a:latin typeface="+mn-lt"/>
                        </a:rPr>
                        <a:t> not completed</a:t>
                      </a:r>
                      <a:endParaRPr lang="en-GB" sz="1000" b="1" i="0" u="none" strike="noStrike" dirty="0">
                        <a:solidFill>
                          <a:srgbClr val="000000"/>
                        </a:solidFill>
                        <a:effectLst/>
                        <a:latin typeface="+mn-lt"/>
                      </a:endParaRPr>
                    </a:p>
                  </a:txBody>
                  <a:tcPr marL="5715" marR="5715" marT="5715" marB="0" anchor="b">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107</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368</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416</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348</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338</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296</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259</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238</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286</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248</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10006"/>
                  </a:ext>
                </a:extLst>
              </a:tr>
              <a:tr h="288032">
                <a:tc>
                  <a:txBody>
                    <a:bodyPr/>
                    <a:lstStyle/>
                    <a:p>
                      <a:pPr algn="r" fontAlgn="b"/>
                      <a:r>
                        <a:rPr lang="en-GB" sz="1000" b="1" i="0" u="none" strike="noStrike" dirty="0" smtClean="0">
                          <a:solidFill>
                            <a:srgbClr val="000000"/>
                          </a:solidFill>
                          <a:effectLst/>
                          <a:latin typeface="+mn-lt"/>
                        </a:rPr>
                        <a:t> Donation</a:t>
                      </a:r>
                      <a:r>
                        <a:rPr lang="en-GB" sz="1000" b="1" i="0" u="none" strike="noStrike" baseline="0" dirty="0" smtClean="0">
                          <a:solidFill>
                            <a:srgbClr val="000000"/>
                          </a:solidFill>
                          <a:effectLst/>
                          <a:latin typeface="+mn-lt"/>
                        </a:rPr>
                        <a:t> not allowed</a:t>
                      </a:r>
                      <a:endParaRPr lang="en-GB" sz="1000" b="1" i="0" u="none" strike="noStrike" dirty="0">
                        <a:solidFill>
                          <a:srgbClr val="000000"/>
                        </a:solidFill>
                        <a:effectLst/>
                        <a:latin typeface="+mn-lt"/>
                      </a:endParaRPr>
                    </a:p>
                  </a:txBody>
                  <a:tcPr marL="5715" marR="5715" marT="5715" marB="0" anchor="b">
                    <a:noFill/>
                  </a:tcPr>
                </a:tc>
                <a:tc>
                  <a:txBody>
                    <a:bodyPr/>
                    <a:lstStyle/>
                    <a:p>
                      <a:pPr algn="ctr">
                        <a:lnSpc>
                          <a:spcPct val="107000"/>
                        </a:lnSpc>
                        <a:spcAft>
                          <a:spcPts val="0"/>
                        </a:spcAft>
                      </a:pPr>
                      <a:r>
                        <a:rPr lang="en-US" sz="900" i="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781</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1849</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1940</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2394</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2490</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2109</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1912</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1294</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1310</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1241</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10007"/>
                  </a:ext>
                </a:extLst>
              </a:tr>
              <a:tr h="288032">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GB" sz="1000" b="1" i="0" u="none" strike="noStrike" dirty="0" smtClean="0">
                          <a:solidFill>
                            <a:srgbClr val="000000"/>
                          </a:solidFill>
                          <a:effectLst/>
                          <a:latin typeface="+mn-lt"/>
                        </a:rPr>
                        <a:t> Donor</a:t>
                      </a:r>
                      <a:r>
                        <a:rPr lang="en-GB" sz="1000" b="1" i="0" u="none" strike="noStrike" baseline="0" dirty="0" smtClean="0">
                          <a:solidFill>
                            <a:srgbClr val="000000"/>
                          </a:solidFill>
                          <a:effectLst/>
                          <a:latin typeface="+mn-lt"/>
                        </a:rPr>
                        <a:t> walks away </a:t>
                      </a:r>
                      <a:endParaRPr lang="en-GB" sz="1000" b="1" i="0" u="none" strike="noStrike" dirty="0" smtClean="0">
                        <a:solidFill>
                          <a:srgbClr val="000000"/>
                        </a:solidFill>
                        <a:effectLst/>
                        <a:latin typeface="+mn-lt"/>
                      </a:endParaRPr>
                    </a:p>
                  </a:txBody>
                  <a:tcPr marL="5715" marR="5715" marT="5715" marB="0" anchor="b">
                    <a:noFill/>
                  </a:tcPr>
                </a:tc>
                <a:tc>
                  <a:txBody>
                    <a:bodyPr/>
                    <a:lstStyle/>
                    <a:p>
                      <a:pPr algn="ctr">
                        <a:lnSpc>
                          <a:spcPct val="107000"/>
                        </a:lnSpc>
                        <a:spcAft>
                          <a:spcPts val="0"/>
                        </a:spcAft>
                      </a:pPr>
                      <a:r>
                        <a:rPr lang="en-US" sz="900" i="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73</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44</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61</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56</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39</a:t>
                      </a:r>
                      <a:endParaRPr lang="en-GB" sz="9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58</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39</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10008"/>
                  </a:ext>
                </a:extLst>
              </a:tr>
              <a:tr h="288032">
                <a:tc>
                  <a:txBody>
                    <a:bodyPr/>
                    <a:lstStyle/>
                    <a:p>
                      <a:pPr algn="r" fontAlgn="b"/>
                      <a:r>
                        <a:rPr lang="en-GB" sz="1000" b="1" i="0" u="none" strike="noStrike" dirty="0" smtClean="0">
                          <a:solidFill>
                            <a:srgbClr val="000000"/>
                          </a:solidFill>
                          <a:effectLst/>
                          <a:latin typeface="+mn-lt"/>
                        </a:rPr>
                        <a:t>Other reasons</a:t>
                      </a:r>
                      <a:endParaRPr lang="en-GB" sz="1000" b="1" i="0" u="none" strike="noStrike" dirty="0">
                        <a:solidFill>
                          <a:srgbClr val="000000"/>
                        </a:solidFill>
                        <a:effectLst/>
                        <a:latin typeface="+mn-lt"/>
                      </a:endParaRPr>
                    </a:p>
                  </a:txBody>
                  <a:tcPr marL="5715" marR="5715" marT="5715" marB="0" anchor="b">
                    <a:noFill/>
                  </a:tcPr>
                </a:tc>
                <a:tc>
                  <a:txBody>
                    <a:bodyPr/>
                    <a:lstStyle/>
                    <a:p>
                      <a:pPr algn="ctr">
                        <a:lnSpc>
                          <a:spcPct val="107000"/>
                        </a:lnSpc>
                        <a:spcAft>
                          <a:spcPts val="0"/>
                        </a:spcAft>
                      </a:pPr>
                      <a:r>
                        <a:rPr lang="en-US" sz="900" i="0" dirty="0" smtClean="0">
                          <a:effectLst/>
                          <a:latin typeface="Calibri" panose="020F0502020204030204" pitchFamily="34" charset="0"/>
                          <a:ea typeface="Calibri" panose="020F0502020204030204" pitchFamily="34" charset="0"/>
                          <a:cs typeface="Times New Roman" panose="02020603050405020304" pitchFamily="18" charset="0"/>
                        </a:rPr>
                        <a:t>1002</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effectLst/>
                          <a:latin typeface="Calibri" panose="020F0502020204030204" pitchFamily="34" charset="0"/>
                          <a:ea typeface="Times New Roman" panose="02020603050405020304" pitchFamily="18" charset="0"/>
                          <a:cs typeface="Calibri" panose="020F0502020204030204" pitchFamily="34" charset="0"/>
                        </a:rPr>
                        <a:t>2589</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effectLst/>
                          <a:latin typeface="Calibri" panose="020F0502020204030204" pitchFamily="34" charset="0"/>
                          <a:ea typeface="Times New Roman" panose="02020603050405020304" pitchFamily="18" charset="0"/>
                          <a:cs typeface="Calibri" panose="020F0502020204030204" pitchFamily="34" charset="0"/>
                        </a:rPr>
                        <a:t>1497</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effectLst/>
                          <a:latin typeface="Calibri" panose="020F0502020204030204" pitchFamily="34" charset="0"/>
                          <a:ea typeface="Calibri" panose="020F0502020204030204" pitchFamily="34" charset="0"/>
                          <a:cs typeface="Times New Roman" panose="02020603050405020304" pitchFamily="18" charset="0"/>
                        </a:rPr>
                        <a:t>2001</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effectLst/>
                          <a:latin typeface="Calibri" panose="020F0502020204030204" pitchFamily="34" charset="0"/>
                          <a:ea typeface="Calibri" panose="020F0502020204030204" pitchFamily="34" charset="0"/>
                          <a:cs typeface="Times New Roman" panose="02020603050405020304" pitchFamily="18" charset="0"/>
                        </a:rPr>
                        <a:t>1522</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effectLst/>
                          <a:latin typeface="Calibri" panose="020F0502020204030204" pitchFamily="34" charset="0"/>
                          <a:ea typeface="Times New Roman" panose="02020603050405020304" pitchFamily="18" charset="0"/>
                          <a:cs typeface="Calibri" panose="020F0502020204030204" pitchFamily="34" charset="0"/>
                        </a:rPr>
                        <a:t>1051</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effectLst/>
                          <a:latin typeface="Calibri" panose="020F0502020204030204" pitchFamily="34" charset="0"/>
                          <a:ea typeface="Times New Roman" panose="02020603050405020304" pitchFamily="18" charset="0"/>
                          <a:cs typeface="Calibri" panose="020F0502020204030204" pitchFamily="34" charset="0"/>
                        </a:rPr>
                        <a:t>944</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effectLst/>
                          <a:latin typeface="Calibri" panose="020F0502020204030204" pitchFamily="34" charset="0"/>
                          <a:ea typeface="Times New Roman" panose="02020603050405020304" pitchFamily="18" charset="0"/>
                          <a:cs typeface="Calibri" panose="020F0502020204030204" pitchFamily="34" charset="0"/>
                        </a:rPr>
                        <a:t>689</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effectLst/>
                          <a:latin typeface="Calibri" panose="020F0502020204030204" pitchFamily="34" charset="0"/>
                          <a:ea typeface="Times New Roman" panose="02020603050405020304" pitchFamily="18" charset="0"/>
                          <a:cs typeface="Calibri" panose="020F0502020204030204" pitchFamily="34" charset="0"/>
                        </a:rPr>
                        <a:t>695</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effectLst/>
                          <a:latin typeface="Calibri" panose="020F0502020204030204" pitchFamily="34" charset="0"/>
                          <a:ea typeface="Times New Roman" panose="02020603050405020304" pitchFamily="18" charset="0"/>
                          <a:cs typeface="Calibri" panose="020F0502020204030204" pitchFamily="34" charset="0"/>
                        </a:rPr>
                        <a:t>633</a:t>
                      </a:r>
                      <a:endParaRPr lang="en-GB" sz="9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10009"/>
                  </a:ext>
                </a:extLst>
              </a:tr>
              <a:tr h="288032">
                <a:tc>
                  <a:txBody>
                    <a:bodyPr/>
                    <a:lstStyle/>
                    <a:p>
                      <a:pPr algn="l" fontAlgn="t"/>
                      <a:r>
                        <a:rPr lang="en-GB" sz="1000" b="1" u="none" strike="noStrike" dirty="0">
                          <a:effectLst/>
                          <a:latin typeface="+mn-lt"/>
                        </a:rPr>
                        <a:t>Day of the week</a:t>
                      </a:r>
                      <a:endParaRPr lang="en-GB" sz="1000" b="1" i="0" u="none" strike="noStrike" dirty="0">
                        <a:solidFill>
                          <a:srgbClr val="000000"/>
                        </a:solidFill>
                        <a:effectLst/>
                        <a:latin typeface="+mn-lt"/>
                      </a:endParaRPr>
                    </a:p>
                  </a:txBody>
                  <a:tcPr marL="5715" marR="5715" marT="5715" marB="0" anchor="b">
                    <a:noFill/>
                  </a:tcPr>
                </a:tc>
                <a:tc>
                  <a:txBody>
                    <a:bodyPr/>
                    <a:lstStyle/>
                    <a:p>
                      <a:pPr algn="l" fontAlgn="t"/>
                      <a:endParaRPr lang="en-GB" sz="1000" b="1" i="0" u="none" strike="noStrike" dirty="0">
                        <a:solidFill>
                          <a:srgbClr val="000000"/>
                        </a:solidFill>
                        <a:effectLst/>
                        <a:latin typeface="+mn-lt"/>
                      </a:endParaRPr>
                    </a:p>
                  </a:txBody>
                  <a:tcPr marL="5715" marR="5715" marT="5715" marB="0" anchor="b">
                    <a:noFill/>
                  </a:tcPr>
                </a:tc>
                <a:tc>
                  <a:txBody>
                    <a:bodyPr/>
                    <a:lstStyle/>
                    <a:p>
                      <a:pPr algn="l" fontAlgn="t"/>
                      <a:endParaRPr lang="en-GB" sz="1000" b="1" i="0" u="none" strike="noStrike" dirty="0">
                        <a:solidFill>
                          <a:srgbClr val="000000"/>
                        </a:solidFill>
                        <a:effectLst/>
                        <a:latin typeface="+mn-lt"/>
                      </a:endParaRPr>
                    </a:p>
                  </a:txBody>
                  <a:tcPr marL="5715" marR="5715" marT="5715" marB="0" anchor="b">
                    <a:noFill/>
                  </a:tcPr>
                </a:tc>
                <a:tc gridSpan="8">
                  <a:txBody>
                    <a:bodyPr/>
                    <a:lstStyle/>
                    <a:p>
                      <a:pPr algn="ctr" fontAlgn="b"/>
                      <a:endParaRPr lang="en-GB" sz="900" b="0" i="0" u="none" strike="noStrike" dirty="0">
                        <a:solidFill>
                          <a:srgbClr val="000000"/>
                        </a:solidFill>
                        <a:effectLst/>
                        <a:latin typeface="+mj-lt"/>
                      </a:endParaRPr>
                    </a:p>
                  </a:txBody>
                  <a:tcPr marL="5715" marR="5715" marT="5715" marB="0" anchor="b">
                    <a:noFill/>
                  </a:tcPr>
                </a:tc>
                <a:tc hMerge="1">
                  <a:txBody>
                    <a:bodyPr/>
                    <a:lstStyle/>
                    <a:p>
                      <a:pPr algn="l" fontAlgn="b"/>
                      <a:endParaRPr lang="en-GB" sz="900" b="0" i="0" u="none" strike="noStrike">
                        <a:solidFill>
                          <a:srgbClr val="000000"/>
                        </a:solidFill>
                        <a:effectLst/>
                        <a:latin typeface="Calibri" panose="020F0502020204030204" pitchFamily="34" charset="0"/>
                      </a:endParaRPr>
                    </a:p>
                  </a:txBody>
                  <a:tcPr marL="5715" marR="5715" marT="5715"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10"/>
                  </a:ext>
                </a:extLst>
              </a:tr>
              <a:tr h="288032">
                <a:tc>
                  <a:txBody>
                    <a:bodyPr/>
                    <a:lstStyle/>
                    <a:p>
                      <a:pPr algn="l" fontAlgn="b"/>
                      <a:r>
                        <a:rPr lang="en-GB" sz="1000" b="1" i="0" u="none" strike="noStrike" dirty="0" smtClean="0">
                          <a:effectLst/>
                          <a:latin typeface="+mn-lt"/>
                        </a:rPr>
                        <a:t>      Monday (7:00 -14:00)</a:t>
                      </a:r>
                      <a:endParaRPr lang="en-GB" sz="1000" b="1" i="0" u="none" strike="noStrike" dirty="0">
                        <a:solidFill>
                          <a:srgbClr val="000000"/>
                        </a:solidFill>
                        <a:effectLst/>
                        <a:latin typeface="+mn-lt"/>
                      </a:endParaRPr>
                    </a:p>
                  </a:txBody>
                  <a:tcPr marL="5715" marR="5715" marT="5715"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17,6%</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15,7%</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15,6%</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15,1%</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14,6%</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15,6%</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15,9%</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14,8%</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13,9%</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13,8%</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10011"/>
                  </a:ext>
                </a:extLst>
              </a:tr>
              <a:tr h="288032">
                <a:tc>
                  <a:txBody>
                    <a:bodyPr/>
                    <a:lstStyle/>
                    <a:p>
                      <a:pPr algn="l" fontAlgn="b"/>
                      <a:r>
                        <a:rPr lang="en-GB" sz="1000" b="1" i="0" u="none" strike="noStrike" dirty="0" smtClean="0">
                          <a:effectLst/>
                          <a:latin typeface="+mn-lt"/>
                        </a:rPr>
                        <a:t>      Tuesday (12:00 -19:00) </a:t>
                      </a:r>
                      <a:endParaRPr lang="en-GB" sz="1000" b="1" i="0" u="none" strike="noStrike" dirty="0">
                        <a:solidFill>
                          <a:srgbClr val="000000"/>
                        </a:solidFill>
                        <a:effectLst/>
                        <a:latin typeface="+mn-lt"/>
                      </a:endParaRPr>
                    </a:p>
                  </a:txBody>
                  <a:tcPr marL="5715" marR="5715" marT="5715"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28,4%</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27,3%</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26,7%</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26,5%</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25,6%</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25,0%</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27,1%</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27,1%</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27,0%</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26,4%</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10012"/>
                  </a:ext>
                </a:extLst>
              </a:tr>
              <a:tr h="288032">
                <a:tc>
                  <a:txBody>
                    <a:bodyPr/>
                    <a:lstStyle/>
                    <a:p>
                      <a:pPr algn="l" fontAlgn="b"/>
                      <a:r>
                        <a:rPr lang="en-GB" sz="1000" b="1" i="0" u="none" strike="noStrike" dirty="0" smtClean="0">
                          <a:effectLst/>
                          <a:latin typeface="+mn-lt"/>
                        </a:rPr>
                        <a:t>      Wednesday (12:00 -19:00)</a:t>
                      </a:r>
                      <a:endParaRPr lang="en-GB" sz="1000" b="1" i="0" u="none" strike="noStrike" dirty="0">
                        <a:solidFill>
                          <a:srgbClr val="000000"/>
                        </a:solidFill>
                        <a:effectLst/>
                        <a:latin typeface="+mn-lt"/>
                      </a:endParaRPr>
                    </a:p>
                  </a:txBody>
                  <a:tcPr marL="5715" marR="5715" marT="5715"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21,9%</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24,4%</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25,5%</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25,3%</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25,7%</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24,7%</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24,6%</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25,6%</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25,9%</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26,1%</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10013"/>
                  </a:ext>
                </a:extLst>
              </a:tr>
              <a:tr h="288032">
                <a:tc>
                  <a:txBody>
                    <a:bodyPr/>
                    <a:lstStyle/>
                    <a:p>
                      <a:pPr algn="l" fontAlgn="b"/>
                      <a:r>
                        <a:rPr lang="en-GB" sz="1000" b="1" i="0" u="none" strike="noStrike" dirty="0" smtClean="0">
                          <a:effectLst/>
                          <a:latin typeface="+mn-lt"/>
                        </a:rPr>
                        <a:t>      Thursday (7:00 -14:00)</a:t>
                      </a:r>
                      <a:endParaRPr lang="en-GB" sz="1000" b="1" i="0" u="none" strike="noStrike" dirty="0">
                        <a:solidFill>
                          <a:srgbClr val="000000"/>
                        </a:solidFill>
                        <a:effectLst/>
                        <a:latin typeface="+mn-lt"/>
                      </a:endParaRPr>
                    </a:p>
                  </a:txBody>
                  <a:tcPr marL="5715" marR="5715" marT="5715"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15,5%</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15,7%</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15,5%</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15,8%</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16,5%</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15,5%</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14,9%</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15,5%</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15,5%</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15,5%</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10014"/>
                  </a:ext>
                </a:extLst>
              </a:tr>
              <a:tr h="288032">
                <a:tc>
                  <a:txBody>
                    <a:bodyPr/>
                    <a:lstStyle/>
                    <a:p>
                      <a:pPr algn="l" fontAlgn="b"/>
                      <a:r>
                        <a:rPr lang="en-GB" sz="1000" b="1" i="0" u="none" strike="noStrike" dirty="0" smtClean="0">
                          <a:effectLst/>
                          <a:latin typeface="+mn-lt"/>
                        </a:rPr>
                        <a:t>      Friday (7:00 -14:00)</a:t>
                      </a:r>
                      <a:endParaRPr lang="en-GB" sz="1000" b="1" i="0" u="none" strike="noStrike" dirty="0">
                        <a:solidFill>
                          <a:srgbClr val="000000"/>
                        </a:solidFill>
                        <a:effectLst/>
                        <a:latin typeface="+mn-lt"/>
                      </a:endParaRPr>
                    </a:p>
                  </a:txBody>
                  <a:tcPr marL="5715" marR="5715" marT="5715"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16,5%</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16,9%</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16,7%</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17,3%</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17,6%</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19,1%</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17,4%</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16,5%</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17,1%</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US" sz="900" i="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17,8%</a:t>
                      </a:r>
                      <a:endParaRPr lang="en-GB" sz="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10015"/>
                  </a:ext>
                </a:extLst>
              </a:tr>
              <a:tr h="288032">
                <a:tc>
                  <a:txBody>
                    <a:bodyPr/>
                    <a:lstStyle/>
                    <a:p>
                      <a:pPr algn="l" fontAlgn="b"/>
                      <a:r>
                        <a:rPr lang="en-GB" sz="1000" b="1" i="0" u="none" strike="noStrike" dirty="0" smtClean="0">
                          <a:solidFill>
                            <a:srgbClr val="000000"/>
                          </a:solidFill>
                          <a:effectLst/>
                          <a:latin typeface="+mn-lt"/>
                        </a:rPr>
                        <a:t>Time between donations (days)</a:t>
                      </a:r>
                      <a:endParaRPr lang="en-GB" sz="1000" b="1" i="0" u="none" strike="noStrike" dirty="0">
                        <a:solidFill>
                          <a:srgbClr val="000000"/>
                        </a:solidFill>
                        <a:effectLst/>
                        <a:latin typeface="+mn-lt"/>
                      </a:endParaRPr>
                    </a:p>
                  </a:txBody>
                  <a:tcPr marL="5715" marR="5715" marT="5715" marB="0" anchor="ctr">
                    <a:lnB w="12700" cap="flat" cmpd="sng" algn="ctr">
                      <a:solidFill>
                        <a:schemeClr val="tx1"/>
                      </a:solidFill>
                      <a:prstDash val="solid"/>
                      <a:round/>
                      <a:headEnd type="none" w="med" len="med"/>
                      <a:tailEnd type="none" w="med" len="med"/>
                    </a:lnB>
                    <a:noFill/>
                  </a:tcPr>
                </a:tc>
                <a:tc>
                  <a:txBody>
                    <a:bodyPr/>
                    <a:lstStyle/>
                    <a:p>
                      <a:pPr algn="ctr" fontAlgn="b"/>
                      <a:r>
                        <a:rPr lang="en-GB" sz="900" b="0" i="0" u="none" strike="noStrike" dirty="0">
                          <a:solidFill>
                            <a:srgbClr val="000000"/>
                          </a:solidFill>
                          <a:effectLst/>
                          <a:latin typeface="Calibri" panose="020F0502020204030204" pitchFamily="34" charset="0"/>
                        </a:rPr>
                        <a:t>71</a:t>
                      </a:r>
                    </a:p>
                  </a:txBody>
                  <a:tcPr marL="7620" marR="7620" marT="7620" marB="0" anchor="ctr">
                    <a:lnB w="12700" cap="flat" cmpd="sng" algn="ctr">
                      <a:solidFill>
                        <a:schemeClr val="tx1"/>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Calibri" panose="020F0502020204030204" pitchFamily="34" charset="0"/>
                        </a:rPr>
                        <a:t>93</a:t>
                      </a:r>
                    </a:p>
                  </a:txBody>
                  <a:tcPr marL="7620" marR="7620" marT="7620" marB="0" anchor="ctr">
                    <a:lnB w="12700" cap="flat" cmpd="sng" algn="ctr">
                      <a:solidFill>
                        <a:schemeClr val="tx1"/>
                      </a:solidFill>
                      <a:prstDash val="solid"/>
                      <a:round/>
                      <a:headEnd type="none" w="med" len="med"/>
                      <a:tailEnd type="none" w="med" len="med"/>
                    </a:lnB>
                    <a:noFill/>
                  </a:tcPr>
                </a:tc>
                <a:tc>
                  <a:txBody>
                    <a:bodyPr/>
                    <a:lstStyle/>
                    <a:p>
                      <a:pPr algn="ctr" fontAlgn="b"/>
                      <a:r>
                        <a:rPr lang="en-GB" sz="900" b="0" i="0" u="none" strike="noStrike" dirty="0">
                          <a:solidFill>
                            <a:srgbClr val="000000"/>
                          </a:solidFill>
                          <a:effectLst/>
                          <a:latin typeface="Calibri" panose="020F0502020204030204" pitchFamily="34" charset="0"/>
                        </a:rPr>
                        <a:t>105</a:t>
                      </a:r>
                    </a:p>
                  </a:txBody>
                  <a:tcPr marL="7620" marR="7620" marT="7620" marB="0" anchor="ctr">
                    <a:lnB w="12700" cap="flat" cmpd="sng" algn="ctr">
                      <a:solidFill>
                        <a:schemeClr val="tx1"/>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Calibri" panose="020F0502020204030204" pitchFamily="34" charset="0"/>
                        </a:rPr>
                        <a:t>109</a:t>
                      </a:r>
                    </a:p>
                  </a:txBody>
                  <a:tcPr marL="7620" marR="7620" marT="7620" marB="0" anchor="ctr">
                    <a:lnB w="12700" cap="flat" cmpd="sng" algn="ctr">
                      <a:solidFill>
                        <a:schemeClr val="tx1"/>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Calibri" panose="020F0502020204030204" pitchFamily="34" charset="0"/>
                        </a:rPr>
                        <a:t>113</a:t>
                      </a:r>
                    </a:p>
                  </a:txBody>
                  <a:tcPr marL="7620" marR="7620" marT="7620" marB="0" anchor="ctr">
                    <a:lnB w="12700" cap="flat" cmpd="sng" algn="ctr">
                      <a:solidFill>
                        <a:schemeClr val="tx1"/>
                      </a:solidFill>
                      <a:prstDash val="solid"/>
                      <a:round/>
                      <a:headEnd type="none" w="med" len="med"/>
                      <a:tailEnd type="none" w="med" len="med"/>
                    </a:lnB>
                    <a:noFill/>
                  </a:tcPr>
                </a:tc>
                <a:tc>
                  <a:txBody>
                    <a:bodyPr/>
                    <a:lstStyle/>
                    <a:p>
                      <a:pPr algn="ctr" fontAlgn="b"/>
                      <a:r>
                        <a:rPr lang="en-GB" sz="900" b="0" i="0" u="none" strike="noStrike">
                          <a:solidFill>
                            <a:srgbClr val="000000"/>
                          </a:solidFill>
                          <a:effectLst/>
                          <a:latin typeface="Calibri" panose="020F0502020204030204" pitchFamily="34" charset="0"/>
                        </a:rPr>
                        <a:t>120</a:t>
                      </a:r>
                    </a:p>
                  </a:txBody>
                  <a:tcPr marL="7620" marR="7620" marT="7620" marB="0" anchor="ctr">
                    <a:lnB w="12700" cap="flat" cmpd="sng" algn="ctr">
                      <a:solidFill>
                        <a:schemeClr val="tx1"/>
                      </a:solidFill>
                      <a:prstDash val="solid"/>
                      <a:round/>
                      <a:headEnd type="none" w="med" len="med"/>
                      <a:tailEnd type="none" w="med" len="med"/>
                    </a:lnB>
                    <a:noFill/>
                  </a:tcPr>
                </a:tc>
                <a:tc>
                  <a:txBody>
                    <a:bodyPr/>
                    <a:lstStyle/>
                    <a:p>
                      <a:pPr algn="ctr" fontAlgn="b"/>
                      <a:r>
                        <a:rPr lang="en-GB" sz="900" b="0" i="0" u="none" strike="noStrike" dirty="0">
                          <a:solidFill>
                            <a:srgbClr val="000000"/>
                          </a:solidFill>
                          <a:effectLst/>
                          <a:latin typeface="Calibri" panose="020F0502020204030204" pitchFamily="34" charset="0"/>
                        </a:rPr>
                        <a:t>123</a:t>
                      </a:r>
                    </a:p>
                  </a:txBody>
                  <a:tcPr marL="7620" marR="7620" marT="7620" marB="0" anchor="ctr">
                    <a:lnB w="12700" cap="flat" cmpd="sng" algn="ctr">
                      <a:solidFill>
                        <a:schemeClr val="tx1"/>
                      </a:solidFill>
                      <a:prstDash val="solid"/>
                      <a:round/>
                      <a:headEnd type="none" w="med" len="med"/>
                      <a:tailEnd type="none" w="med" len="med"/>
                    </a:lnB>
                    <a:noFill/>
                  </a:tcPr>
                </a:tc>
                <a:tc>
                  <a:txBody>
                    <a:bodyPr/>
                    <a:lstStyle/>
                    <a:p>
                      <a:pPr algn="ctr" fontAlgn="b"/>
                      <a:r>
                        <a:rPr lang="en-GB" sz="900" b="0" i="0" u="none" strike="noStrike" dirty="0">
                          <a:solidFill>
                            <a:srgbClr val="000000"/>
                          </a:solidFill>
                          <a:effectLst/>
                          <a:latin typeface="Calibri" panose="020F0502020204030204" pitchFamily="34" charset="0"/>
                        </a:rPr>
                        <a:t>129</a:t>
                      </a:r>
                    </a:p>
                  </a:txBody>
                  <a:tcPr marL="7620" marR="7620" marT="7620" marB="0" anchor="ctr">
                    <a:lnB w="12700" cap="flat" cmpd="sng" algn="ctr">
                      <a:solidFill>
                        <a:schemeClr val="tx1"/>
                      </a:solidFill>
                      <a:prstDash val="solid"/>
                      <a:round/>
                      <a:headEnd type="none" w="med" len="med"/>
                      <a:tailEnd type="none" w="med" len="med"/>
                    </a:lnB>
                    <a:noFill/>
                  </a:tcPr>
                </a:tc>
                <a:tc>
                  <a:txBody>
                    <a:bodyPr/>
                    <a:lstStyle/>
                    <a:p>
                      <a:pPr algn="ctr" fontAlgn="b"/>
                      <a:r>
                        <a:rPr lang="en-GB" sz="900" b="0" i="0" u="none" strike="noStrike" dirty="0">
                          <a:solidFill>
                            <a:srgbClr val="000000"/>
                          </a:solidFill>
                          <a:effectLst/>
                          <a:latin typeface="Calibri" panose="020F0502020204030204" pitchFamily="34" charset="0"/>
                        </a:rPr>
                        <a:t>136</a:t>
                      </a:r>
                    </a:p>
                  </a:txBody>
                  <a:tcPr marL="7620" marR="7620" marT="7620" marB="0" anchor="ctr">
                    <a:lnB w="12700" cap="flat" cmpd="sng" algn="ctr">
                      <a:solidFill>
                        <a:schemeClr val="tx1"/>
                      </a:solidFill>
                      <a:prstDash val="solid"/>
                      <a:round/>
                      <a:headEnd type="none" w="med" len="med"/>
                      <a:tailEnd type="none" w="med" len="med"/>
                    </a:lnB>
                    <a:noFill/>
                  </a:tcPr>
                </a:tc>
                <a:tc>
                  <a:txBody>
                    <a:bodyPr/>
                    <a:lstStyle/>
                    <a:p>
                      <a:pPr algn="ctr" fontAlgn="b"/>
                      <a:r>
                        <a:rPr lang="en-GB" sz="900" b="0" i="0" u="none" strike="noStrike" dirty="0">
                          <a:solidFill>
                            <a:srgbClr val="000000"/>
                          </a:solidFill>
                          <a:effectLst/>
                          <a:latin typeface="Calibri" panose="020F0502020204030204" pitchFamily="34" charset="0"/>
                        </a:rPr>
                        <a:t>139</a:t>
                      </a:r>
                    </a:p>
                  </a:txBody>
                  <a:tcPr marL="7620" marR="7620" marT="7620" marB="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bl>
          </a:graphicData>
        </a:graphic>
      </p:graphicFrame>
      <p:sp>
        <p:nvSpPr>
          <p:cNvPr id="3" name="TextBox 2"/>
          <p:cNvSpPr txBox="1"/>
          <p:nvPr/>
        </p:nvSpPr>
        <p:spPr bwMode="auto">
          <a:xfrm>
            <a:off x="10848530" y="1827808"/>
            <a:ext cx="1080120" cy="600164"/>
          </a:xfrm>
          <a:prstGeom prst="rect">
            <a:avLst/>
          </a:prstGeom>
          <a:noFill/>
          <a:ln w="9525">
            <a:noFill/>
            <a:miter lim="800000"/>
            <a:headEnd/>
            <a:tailEnd/>
          </a:ln>
          <a:effectLst/>
        </p:spPr>
        <p:txBody>
          <a:bodyPr wrap="square" rtlCol="0">
            <a:spAutoFit/>
          </a:bodyPr>
          <a:lstStyle/>
          <a:p>
            <a:r>
              <a:rPr lang="en-GB" sz="1100" dirty="0" smtClean="0">
                <a:latin typeface="+mn-lt"/>
              </a:rPr>
              <a:t>*Data available from July 2008 only</a:t>
            </a:r>
          </a:p>
        </p:txBody>
      </p:sp>
      <p:sp>
        <p:nvSpPr>
          <p:cNvPr id="8" name="Rectangle 7"/>
          <p:cNvSpPr/>
          <p:nvPr/>
        </p:nvSpPr>
        <p:spPr>
          <a:xfrm>
            <a:off x="3431704" y="4869160"/>
            <a:ext cx="7325705" cy="576000"/>
          </a:xfrm>
          <a:prstGeom prst="rect">
            <a:avLst/>
          </a:prstGeom>
          <a:noFill/>
          <a:ln>
            <a:solidFill>
              <a:schemeClr val="accent1"/>
            </a:solidFill>
          </a:ln>
        </p:spPr>
        <p:txBody>
          <a:bodyPr wrap="square" rtlCol="0" anchor="ctr">
            <a:spAutoFit/>
          </a:bodyPr>
          <a:lstStyle/>
          <a:p>
            <a:pPr algn="ctr"/>
            <a:endParaRPr lang="en-GB" sz="1100" smtClean="0">
              <a:latin typeface="+mj-lt"/>
            </a:endParaRPr>
          </a:p>
        </p:txBody>
      </p:sp>
      <p:sp>
        <p:nvSpPr>
          <p:cNvPr id="9" name="Rectangle 8"/>
          <p:cNvSpPr/>
          <p:nvPr/>
        </p:nvSpPr>
        <p:spPr>
          <a:xfrm>
            <a:off x="3268577" y="1986040"/>
            <a:ext cx="7488832" cy="540000"/>
          </a:xfrm>
          <a:prstGeom prst="rect">
            <a:avLst/>
          </a:prstGeom>
          <a:noFill/>
          <a:ln>
            <a:solidFill>
              <a:schemeClr val="accent1"/>
            </a:solidFill>
          </a:ln>
        </p:spPr>
        <p:txBody>
          <a:bodyPr wrap="none" rtlCol="0" anchor="ctr">
            <a:spAutoFit/>
          </a:bodyPr>
          <a:lstStyle/>
          <a:p>
            <a:pPr algn="ctr"/>
            <a:endParaRPr lang="en-GB" sz="1100" smtClean="0">
              <a:latin typeface="+mj-lt"/>
            </a:endParaRPr>
          </a:p>
        </p:txBody>
      </p:sp>
      <p:sp>
        <p:nvSpPr>
          <p:cNvPr id="10" name="Rectangle 9"/>
          <p:cNvSpPr/>
          <p:nvPr/>
        </p:nvSpPr>
        <p:spPr>
          <a:xfrm>
            <a:off x="3431704" y="5970404"/>
            <a:ext cx="7325705" cy="216000"/>
          </a:xfrm>
          <a:prstGeom prst="rect">
            <a:avLst/>
          </a:prstGeom>
          <a:noFill/>
          <a:ln>
            <a:solidFill>
              <a:schemeClr val="accent1"/>
            </a:solidFill>
          </a:ln>
        </p:spPr>
        <p:txBody>
          <a:bodyPr wrap="square" rtlCol="0" anchor="ctr">
            <a:spAutoFit/>
          </a:bodyPr>
          <a:lstStyle/>
          <a:p>
            <a:pPr algn="ctr"/>
            <a:endParaRPr lang="en-GB" sz="1100" smtClean="0">
              <a:latin typeface="+mj-lt"/>
            </a:endParaRPr>
          </a:p>
        </p:txBody>
      </p:sp>
    </p:spTree>
    <p:extLst>
      <p:ext uri="{BB962C8B-B14F-4D97-AF65-F5344CB8AC3E}">
        <p14:creationId xmlns:p14="http://schemas.microsoft.com/office/powerpoint/2010/main" val="1793097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7839&quot;&gt;&lt;version val=&quot;21101&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0&quot;/&gt;&lt;/m_mruColor&gt;&lt;m_mapectfillschemeMRU&gt;&lt;key val=&quot;1&quot;/&gt;&lt;elem&gt;&lt;m_nPartnerID val=&quot;530&quot;/&gt;&lt;m_nIndex val=&quot;2&quot;/&gt;&lt;/elem&gt;&lt;/m_mapectfillschemeMRU&gt;&lt;m_eweekdayFirstOfWeek val=&quot;2&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chDecimalSymbol17909&gt;.&lt;/m_chDecimalSymbol17909&gt;&lt;m_nGroupingDigits17909 val=&quot;3&quot;/&gt;&lt;m_chGroupingSymbol17909&gt;,&lt;/m_chGroupingSymbol17909&gt;&lt;/m_precDefault&gt;&lt;/CDefaultPrec&gt;&lt;/root&gt;"/>
  <p:tag name="THINKCELLUNDODONOTDELETE" val="1180"/>
</p:tagLst>
</file>

<file path=ppt/theme/theme1.xml><?xml version="1.0" encoding="utf-8"?>
<a:theme xmlns:a="http://schemas.openxmlformats.org/drawingml/2006/main" name="1_blank_hche">
  <a:themeElements>
    <a:clrScheme name="UHH101101">
      <a:dk1>
        <a:sysClr val="windowText" lastClr="000000"/>
      </a:dk1>
      <a:lt1>
        <a:sysClr val="window" lastClr="FFFFFF"/>
      </a:lt1>
      <a:dk2>
        <a:srgbClr val="DCDCDC"/>
      </a:dk2>
      <a:lt2>
        <a:srgbClr val="888888"/>
      </a:lt2>
      <a:accent1>
        <a:srgbClr val="E2001A"/>
      </a:accent1>
      <a:accent2>
        <a:srgbClr val="888888"/>
      </a:accent2>
      <a:accent3>
        <a:srgbClr val="DCDCDC"/>
      </a:accent3>
      <a:accent4>
        <a:srgbClr val="000000"/>
      </a:accent4>
      <a:accent5>
        <a:srgbClr val="FFFFFF"/>
      </a:accent5>
      <a:accent6>
        <a:srgbClr val="B4B4B4"/>
      </a:accent6>
      <a:hlink>
        <a:srgbClr val="2F75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bg1">
              <a:lumMod val="50000"/>
            </a:schemeClr>
          </a:solidFill>
        </a:ln>
      </a:spPr>
      <a:bodyPr wrap="none" rtlCol="0" anchor="ctr">
        <a:spAutoFit/>
      </a:bodyPr>
      <a:lstStyle>
        <a:defPPr algn="ctr">
          <a:defRPr sz="1100" smtClean="0">
            <a:latin typeface="+mj-lt"/>
          </a:defRPr>
        </a:defPPr>
      </a:lstStyle>
    </a:spDef>
    <a:lnDef>
      <a:spPr>
        <a:ln w="3175">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bwMode="auto">
        <a:noFill/>
        <a:ln w="9525">
          <a:noFill/>
          <a:miter lim="800000"/>
          <a:headEnd/>
          <a:tailEnd/>
        </a:ln>
        <a:effectLst/>
      </a:spPr>
      <a:bodyPr wrap="square" rtlCol="0">
        <a:spAutoFit/>
      </a:bodyPr>
      <a:lstStyle>
        <a:defPPr>
          <a:defRPr sz="2000" dirty="0" err="1" smtClean="0">
            <a:latin typeface="+mn-lt"/>
          </a:defRPr>
        </a:defPPr>
      </a:lstStyle>
    </a:txDef>
  </a:objectDefaults>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blank_hche</Template>
  <TotalTime>0</TotalTime>
  <Words>2663</Words>
  <Application>Microsoft Office PowerPoint</Application>
  <PresentationFormat>Widescreen</PresentationFormat>
  <Paragraphs>721</Paragraphs>
  <Slides>16</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Tahoma</vt:lpstr>
      <vt:lpstr>TheSans UHH</vt:lpstr>
      <vt:lpstr>Times New Roman</vt:lpstr>
      <vt:lpstr>Wingdings</vt:lpstr>
      <vt:lpstr>Wingdings 3</vt:lpstr>
      <vt:lpstr>1_blank_hche</vt:lpstr>
      <vt:lpstr>Trends in blood donation and donors   - Insights from a large German teaching hospital 2008-2017 </vt:lpstr>
      <vt:lpstr>CONTENTS</vt:lpstr>
      <vt:lpstr>BACKGROUND</vt:lpstr>
      <vt:lpstr>BACKGROUND/SETTING</vt:lpstr>
      <vt:lpstr>METHODS/DATA</vt:lpstr>
      <vt:lpstr>METHODS</vt:lpstr>
      <vt:lpstr>METHODS: Donor categories/definitions by year</vt:lpstr>
      <vt:lpstr>RESULTS: DONATIONS</vt:lpstr>
      <vt:lpstr>RESULTS: DONATIONS (Table 1: Breakdown by donation characteristics) </vt:lpstr>
      <vt:lpstr>Time of donation</vt:lpstr>
      <vt:lpstr>RESULTS: DONORS </vt:lpstr>
      <vt:lpstr>Table 2: Breakdown by donor characteristics </vt:lpstr>
      <vt:lpstr>DISCUSSION </vt:lpstr>
      <vt:lpstr>Future research/outlook: The effectiveness of recruitment interventions</vt:lpstr>
      <vt:lpstr>PowerPoint Presentation</vt:lpstr>
      <vt:lpstr>Breakdown of active donors by blood type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Chandler, Torsten</dc:creator>
  <cp:lastModifiedBy>Chandler, Torsten</cp:lastModifiedBy>
  <cp:revision>222</cp:revision>
  <cp:lastPrinted>2018-07-05T08:40:23Z</cp:lastPrinted>
  <dcterms:created xsi:type="dcterms:W3CDTF">2018-02-28T12:53:34Z</dcterms:created>
  <dcterms:modified xsi:type="dcterms:W3CDTF">2019-09-12T12:01:03Z</dcterms:modified>
</cp:coreProperties>
</file>